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96" r:id="rId4"/>
  </p:sldMasterIdLst>
  <p:notesMasterIdLst>
    <p:notesMasterId r:id="rId18"/>
  </p:notesMasterIdLst>
  <p:handoutMasterIdLst>
    <p:handoutMasterId r:id="rId19"/>
  </p:handoutMasterIdLst>
  <p:sldIdLst>
    <p:sldId id="306" r:id="rId5"/>
    <p:sldId id="307" r:id="rId6"/>
    <p:sldId id="315" r:id="rId7"/>
    <p:sldId id="308" r:id="rId8"/>
    <p:sldId id="309" r:id="rId9"/>
    <p:sldId id="310" r:id="rId10"/>
    <p:sldId id="304" r:id="rId11"/>
    <p:sldId id="319" r:id="rId12"/>
    <p:sldId id="320" r:id="rId13"/>
    <p:sldId id="321" r:id="rId14"/>
    <p:sldId id="322" r:id="rId15"/>
    <p:sldId id="318" r:id="rId16"/>
    <p:sldId id="31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  <a:srgbClr val="00CC99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84967" autoAdjust="0"/>
  </p:normalViewPr>
  <p:slideViewPr>
    <p:cSldViewPr snapToGrid="0">
      <p:cViewPr varScale="1">
        <p:scale>
          <a:sx n="114" d="100"/>
          <a:sy n="114" d="100"/>
        </p:scale>
        <p:origin x="414" y="9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F36BFC-D4BC-462E-B8F3-18FD850F5EE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DBA293-66AF-4253-A869-24691785EE9B}">
      <dgm:prSet/>
      <dgm:spPr/>
      <dgm:t>
        <a:bodyPr/>
        <a:lstStyle/>
        <a:p>
          <a:r>
            <a:rPr lang="en-US" dirty="0"/>
            <a:t>What is Innovation &amp; Creativity (I &amp; C)	</a:t>
          </a:r>
        </a:p>
      </dgm:t>
    </dgm:pt>
    <dgm:pt modelId="{21207BB4-DF53-4203-B13D-17183D09D467}" type="parTrans" cxnId="{4DF9FA70-05C1-4630-AB5E-DC4112DFD87B}">
      <dgm:prSet/>
      <dgm:spPr/>
      <dgm:t>
        <a:bodyPr/>
        <a:lstStyle/>
        <a:p>
          <a:endParaRPr lang="en-US"/>
        </a:p>
      </dgm:t>
    </dgm:pt>
    <dgm:pt modelId="{96CCE27B-258D-4694-8689-F6D5741C13FB}" type="sibTrans" cxnId="{4DF9FA70-05C1-4630-AB5E-DC4112DFD87B}">
      <dgm:prSet/>
      <dgm:spPr/>
      <dgm:t>
        <a:bodyPr/>
        <a:lstStyle/>
        <a:p>
          <a:endParaRPr lang="en-US"/>
        </a:p>
      </dgm:t>
    </dgm:pt>
    <dgm:pt modelId="{01703D6F-0B36-4B9D-B823-0B2CCAC087E8}">
      <dgm:prSet/>
      <dgm:spPr/>
      <dgm:t>
        <a:bodyPr/>
        <a:lstStyle/>
        <a:p>
          <a:r>
            <a:rPr lang="en-US" dirty="0"/>
            <a:t>Amazon’s Approach toward I &amp; C </a:t>
          </a:r>
        </a:p>
      </dgm:t>
    </dgm:pt>
    <dgm:pt modelId="{754A9B34-ADF0-4015-B707-9D7452020C53}" type="parTrans" cxnId="{2701308B-4256-46B0-B8B6-0D714338D88F}">
      <dgm:prSet/>
      <dgm:spPr/>
      <dgm:t>
        <a:bodyPr/>
        <a:lstStyle/>
        <a:p>
          <a:endParaRPr lang="en-US"/>
        </a:p>
      </dgm:t>
    </dgm:pt>
    <dgm:pt modelId="{2056796F-4E6F-4229-A3BF-5CCEBBACF864}" type="sibTrans" cxnId="{2701308B-4256-46B0-B8B6-0D714338D88F}">
      <dgm:prSet/>
      <dgm:spPr/>
      <dgm:t>
        <a:bodyPr/>
        <a:lstStyle/>
        <a:p>
          <a:endParaRPr lang="en-US"/>
        </a:p>
      </dgm:t>
    </dgm:pt>
    <dgm:pt modelId="{4A3B7FC7-2727-4AF8-8E5B-FE5680104082}">
      <dgm:prSet/>
      <dgm:spPr/>
      <dgm:t>
        <a:bodyPr/>
        <a:lstStyle/>
        <a:p>
          <a:r>
            <a:rPr lang="en-US" dirty="0"/>
            <a:t>Achievements of Amazon regarding I &amp; C</a:t>
          </a:r>
        </a:p>
      </dgm:t>
    </dgm:pt>
    <dgm:pt modelId="{BDE94D51-CE54-4AB1-926A-872F4A3E8B8C}" type="sibTrans" cxnId="{20C6AA41-6D4C-4375-8696-54C5B98123E3}">
      <dgm:prSet/>
      <dgm:spPr/>
      <dgm:t>
        <a:bodyPr/>
        <a:lstStyle/>
        <a:p>
          <a:endParaRPr lang="en-US"/>
        </a:p>
      </dgm:t>
    </dgm:pt>
    <dgm:pt modelId="{9F88A42A-3A44-4816-B89D-3C7463967082}" type="parTrans" cxnId="{20C6AA41-6D4C-4375-8696-54C5B98123E3}">
      <dgm:prSet/>
      <dgm:spPr/>
      <dgm:t>
        <a:bodyPr/>
        <a:lstStyle/>
        <a:p>
          <a:endParaRPr lang="en-US"/>
        </a:p>
      </dgm:t>
    </dgm:pt>
    <dgm:pt modelId="{5BA1D3FF-523A-47B7-A952-750616A46154}">
      <dgm:prSet/>
      <dgm:spPr/>
      <dgm:t>
        <a:bodyPr/>
        <a:lstStyle/>
        <a:p>
          <a:r>
            <a:rPr lang="en-US"/>
            <a:t>Referances</a:t>
          </a:r>
        </a:p>
      </dgm:t>
    </dgm:pt>
    <dgm:pt modelId="{2E63EF23-5C98-45A9-AF64-CE98EE1F9255}" type="sibTrans" cxnId="{5A909694-00CF-45D9-A9B7-99B330CA9FD5}">
      <dgm:prSet/>
      <dgm:spPr/>
      <dgm:t>
        <a:bodyPr/>
        <a:lstStyle/>
        <a:p>
          <a:endParaRPr lang="en-US"/>
        </a:p>
      </dgm:t>
    </dgm:pt>
    <dgm:pt modelId="{46ADC208-ED60-44AB-A197-4342C69DBD7F}" type="parTrans" cxnId="{5A909694-00CF-45D9-A9B7-99B330CA9FD5}">
      <dgm:prSet/>
      <dgm:spPr/>
      <dgm:t>
        <a:bodyPr/>
        <a:lstStyle/>
        <a:p>
          <a:endParaRPr lang="en-US"/>
        </a:p>
      </dgm:t>
    </dgm:pt>
    <dgm:pt modelId="{13862613-F0E8-482B-9D01-0A27B963FADA}">
      <dgm:prSet/>
      <dgm:spPr/>
      <dgm:t>
        <a:bodyPr/>
        <a:lstStyle/>
        <a:p>
          <a:r>
            <a:rPr lang="en-US" dirty="0"/>
            <a:t>Cycles used for Amazone and personal reflections </a:t>
          </a:r>
        </a:p>
      </dgm:t>
    </dgm:pt>
    <dgm:pt modelId="{004715B9-3E94-4757-8C01-15DF4D37C1C5}" type="sibTrans" cxnId="{EE11C383-0547-4474-B11C-74E65E077707}">
      <dgm:prSet/>
      <dgm:spPr/>
      <dgm:t>
        <a:bodyPr/>
        <a:lstStyle/>
        <a:p>
          <a:endParaRPr lang="en-US"/>
        </a:p>
      </dgm:t>
    </dgm:pt>
    <dgm:pt modelId="{9E8C5547-209D-49B9-A8EF-CA5C268A5533}" type="parTrans" cxnId="{EE11C383-0547-4474-B11C-74E65E077707}">
      <dgm:prSet/>
      <dgm:spPr/>
      <dgm:t>
        <a:bodyPr/>
        <a:lstStyle/>
        <a:p>
          <a:endParaRPr lang="en-US"/>
        </a:p>
      </dgm:t>
    </dgm:pt>
    <dgm:pt modelId="{F561745C-EFBE-43E7-BC2C-99C467F0544F}" type="pres">
      <dgm:prSet presAssocID="{4FF36BFC-D4BC-462E-B8F3-18FD850F5EE7}" presName="outerComposite" presStyleCnt="0">
        <dgm:presLayoutVars>
          <dgm:chMax val="5"/>
          <dgm:dir/>
          <dgm:resizeHandles val="exact"/>
        </dgm:presLayoutVars>
      </dgm:prSet>
      <dgm:spPr/>
    </dgm:pt>
    <dgm:pt modelId="{13B853AD-6A17-49CF-93FC-7AF4B996BF26}" type="pres">
      <dgm:prSet presAssocID="{4FF36BFC-D4BC-462E-B8F3-18FD850F5EE7}" presName="dummyMaxCanvas" presStyleCnt="0">
        <dgm:presLayoutVars/>
      </dgm:prSet>
      <dgm:spPr/>
    </dgm:pt>
    <dgm:pt modelId="{E3E1F789-C6F8-4EAA-9C0D-744824AFB830}" type="pres">
      <dgm:prSet presAssocID="{4FF36BFC-D4BC-462E-B8F3-18FD850F5EE7}" presName="FiveNodes_1" presStyleLbl="node1" presStyleIdx="0" presStyleCnt="5">
        <dgm:presLayoutVars>
          <dgm:bulletEnabled val="1"/>
        </dgm:presLayoutVars>
      </dgm:prSet>
      <dgm:spPr/>
    </dgm:pt>
    <dgm:pt modelId="{AE328FF1-E9E3-4692-9B03-36DD9D18A980}" type="pres">
      <dgm:prSet presAssocID="{4FF36BFC-D4BC-462E-B8F3-18FD850F5EE7}" presName="FiveNodes_2" presStyleLbl="node1" presStyleIdx="1" presStyleCnt="5">
        <dgm:presLayoutVars>
          <dgm:bulletEnabled val="1"/>
        </dgm:presLayoutVars>
      </dgm:prSet>
      <dgm:spPr/>
    </dgm:pt>
    <dgm:pt modelId="{9D22DE88-D255-4ED4-A765-42407BCA56D2}" type="pres">
      <dgm:prSet presAssocID="{4FF36BFC-D4BC-462E-B8F3-18FD850F5EE7}" presName="FiveNodes_3" presStyleLbl="node1" presStyleIdx="2" presStyleCnt="5">
        <dgm:presLayoutVars>
          <dgm:bulletEnabled val="1"/>
        </dgm:presLayoutVars>
      </dgm:prSet>
      <dgm:spPr/>
    </dgm:pt>
    <dgm:pt modelId="{7490E2FA-3F40-4B08-8271-78121DD8C014}" type="pres">
      <dgm:prSet presAssocID="{4FF36BFC-D4BC-462E-B8F3-18FD850F5EE7}" presName="FiveNodes_4" presStyleLbl="node1" presStyleIdx="3" presStyleCnt="5">
        <dgm:presLayoutVars>
          <dgm:bulletEnabled val="1"/>
        </dgm:presLayoutVars>
      </dgm:prSet>
      <dgm:spPr/>
    </dgm:pt>
    <dgm:pt modelId="{90AB32ED-B912-478C-9CF2-D027F5486F7D}" type="pres">
      <dgm:prSet presAssocID="{4FF36BFC-D4BC-462E-B8F3-18FD850F5EE7}" presName="FiveNodes_5" presStyleLbl="node1" presStyleIdx="4" presStyleCnt="5">
        <dgm:presLayoutVars>
          <dgm:bulletEnabled val="1"/>
        </dgm:presLayoutVars>
      </dgm:prSet>
      <dgm:spPr/>
    </dgm:pt>
    <dgm:pt modelId="{8F802AE1-CCE2-4BD5-B40D-96F29CBDACF0}" type="pres">
      <dgm:prSet presAssocID="{4FF36BFC-D4BC-462E-B8F3-18FD850F5EE7}" presName="FiveConn_1-2" presStyleLbl="fgAccFollowNode1" presStyleIdx="0" presStyleCnt="4">
        <dgm:presLayoutVars>
          <dgm:bulletEnabled val="1"/>
        </dgm:presLayoutVars>
      </dgm:prSet>
      <dgm:spPr/>
    </dgm:pt>
    <dgm:pt modelId="{CA18A435-B8CC-4599-85AA-82490DC02C57}" type="pres">
      <dgm:prSet presAssocID="{4FF36BFC-D4BC-462E-B8F3-18FD850F5EE7}" presName="FiveConn_2-3" presStyleLbl="fgAccFollowNode1" presStyleIdx="1" presStyleCnt="4">
        <dgm:presLayoutVars>
          <dgm:bulletEnabled val="1"/>
        </dgm:presLayoutVars>
      </dgm:prSet>
      <dgm:spPr/>
    </dgm:pt>
    <dgm:pt modelId="{B4BEFC3F-65EE-4F12-92D7-B938E607D7EB}" type="pres">
      <dgm:prSet presAssocID="{4FF36BFC-D4BC-462E-B8F3-18FD850F5EE7}" presName="FiveConn_3-4" presStyleLbl="fgAccFollowNode1" presStyleIdx="2" presStyleCnt="4">
        <dgm:presLayoutVars>
          <dgm:bulletEnabled val="1"/>
        </dgm:presLayoutVars>
      </dgm:prSet>
      <dgm:spPr/>
    </dgm:pt>
    <dgm:pt modelId="{F06DF165-858E-4519-8C5C-97F353A0DE93}" type="pres">
      <dgm:prSet presAssocID="{4FF36BFC-D4BC-462E-B8F3-18FD850F5EE7}" presName="FiveConn_4-5" presStyleLbl="fgAccFollowNode1" presStyleIdx="3" presStyleCnt="4">
        <dgm:presLayoutVars>
          <dgm:bulletEnabled val="1"/>
        </dgm:presLayoutVars>
      </dgm:prSet>
      <dgm:spPr/>
    </dgm:pt>
    <dgm:pt modelId="{3E38F135-EBCD-4ACE-BAE9-EC213474604A}" type="pres">
      <dgm:prSet presAssocID="{4FF36BFC-D4BC-462E-B8F3-18FD850F5EE7}" presName="FiveNodes_1_text" presStyleLbl="node1" presStyleIdx="4" presStyleCnt="5">
        <dgm:presLayoutVars>
          <dgm:bulletEnabled val="1"/>
        </dgm:presLayoutVars>
      </dgm:prSet>
      <dgm:spPr/>
    </dgm:pt>
    <dgm:pt modelId="{D4622DD0-5D0A-4B6D-9521-2CD5CD8A6F02}" type="pres">
      <dgm:prSet presAssocID="{4FF36BFC-D4BC-462E-B8F3-18FD850F5EE7}" presName="FiveNodes_2_text" presStyleLbl="node1" presStyleIdx="4" presStyleCnt="5">
        <dgm:presLayoutVars>
          <dgm:bulletEnabled val="1"/>
        </dgm:presLayoutVars>
      </dgm:prSet>
      <dgm:spPr/>
    </dgm:pt>
    <dgm:pt modelId="{A20D6434-C216-4B33-9922-37B0CD736805}" type="pres">
      <dgm:prSet presAssocID="{4FF36BFC-D4BC-462E-B8F3-18FD850F5EE7}" presName="FiveNodes_3_text" presStyleLbl="node1" presStyleIdx="4" presStyleCnt="5">
        <dgm:presLayoutVars>
          <dgm:bulletEnabled val="1"/>
        </dgm:presLayoutVars>
      </dgm:prSet>
      <dgm:spPr/>
    </dgm:pt>
    <dgm:pt modelId="{FF6B355E-1FF2-468E-A3CC-53D3FEE6EE0B}" type="pres">
      <dgm:prSet presAssocID="{4FF36BFC-D4BC-462E-B8F3-18FD850F5EE7}" presName="FiveNodes_4_text" presStyleLbl="node1" presStyleIdx="4" presStyleCnt="5">
        <dgm:presLayoutVars>
          <dgm:bulletEnabled val="1"/>
        </dgm:presLayoutVars>
      </dgm:prSet>
      <dgm:spPr/>
    </dgm:pt>
    <dgm:pt modelId="{6B9484D3-88D6-4D6B-8ED5-FEC97AE6672A}" type="pres">
      <dgm:prSet presAssocID="{4FF36BFC-D4BC-462E-B8F3-18FD850F5EE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7067702-D882-400C-8DBE-C918D8C0F1A6}" type="presOf" srcId="{4FF36BFC-D4BC-462E-B8F3-18FD850F5EE7}" destId="{F561745C-EFBE-43E7-BC2C-99C467F0544F}" srcOrd="0" destOrd="0" presId="urn:microsoft.com/office/officeart/2005/8/layout/vProcess5"/>
    <dgm:cxn modelId="{20C6AA41-6D4C-4375-8696-54C5B98123E3}" srcId="{4FF36BFC-D4BC-462E-B8F3-18FD850F5EE7}" destId="{4A3B7FC7-2727-4AF8-8E5B-FE5680104082}" srcOrd="2" destOrd="0" parTransId="{9F88A42A-3A44-4816-B89D-3C7463967082}" sibTransId="{BDE94D51-CE54-4AB1-926A-872F4A3E8B8C}"/>
    <dgm:cxn modelId="{D9361B62-72F6-4A8F-9048-CC2B679A4DEF}" type="presOf" srcId="{4A3B7FC7-2727-4AF8-8E5B-FE5680104082}" destId="{A20D6434-C216-4B33-9922-37B0CD736805}" srcOrd="1" destOrd="0" presId="urn:microsoft.com/office/officeart/2005/8/layout/vProcess5"/>
    <dgm:cxn modelId="{3B294A67-EA06-49E5-9187-76DFEA007CF6}" type="presOf" srcId="{004715B9-3E94-4757-8C01-15DF4D37C1C5}" destId="{F06DF165-858E-4519-8C5C-97F353A0DE93}" srcOrd="0" destOrd="0" presId="urn:microsoft.com/office/officeart/2005/8/layout/vProcess5"/>
    <dgm:cxn modelId="{C095BE47-A725-4A00-BC28-6C60678108CA}" type="presOf" srcId="{25DBA293-66AF-4253-A869-24691785EE9B}" destId="{3E38F135-EBCD-4ACE-BAE9-EC213474604A}" srcOrd="1" destOrd="0" presId="urn:microsoft.com/office/officeart/2005/8/layout/vProcess5"/>
    <dgm:cxn modelId="{5488D46F-1863-46F7-89B3-9258AB2CEE29}" type="presOf" srcId="{25DBA293-66AF-4253-A869-24691785EE9B}" destId="{E3E1F789-C6F8-4EAA-9C0D-744824AFB830}" srcOrd="0" destOrd="0" presId="urn:microsoft.com/office/officeart/2005/8/layout/vProcess5"/>
    <dgm:cxn modelId="{4DF9FA70-05C1-4630-AB5E-DC4112DFD87B}" srcId="{4FF36BFC-D4BC-462E-B8F3-18FD850F5EE7}" destId="{25DBA293-66AF-4253-A869-24691785EE9B}" srcOrd="0" destOrd="0" parTransId="{21207BB4-DF53-4203-B13D-17183D09D467}" sibTransId="{96CCE27B-258D-4694-8689-F6D5741C13FB}"/>
    <dgm:cxn modelId="{A51CD474-09AE-4BDC-B5F6-B89679FBEE83}" type="presOf" srcId="{13862613-F0E8-482B-9D01-0A27B963FADA}" destId="{FF6B355E-1FF2-468E-A3CC-53D3FEE6EE0B}" srcOrd="1" destOrd="0" presId="urn:microsoft.com/office/officeart/2005/8/layout/vProcess5"/>
    <dgm:cxn modelId="{7A04D47E-F459-49C0-8B98-8E37B8A51ECC}" type="presOf" srcId="{4A3B7FC7-2727-4AF8-8E5B-FE5680104082}" destId="{9D22DE88-D255-4ED4-A765-42407BCA56D2}" srcOrd="0" destOrd="0" presId="urn:microsoft.com/office/officeart/2005/8/layout/vProcess5"/>
    <dgm:cxn modelId="{EE11C383-0547-4474-B11C-74E65E077707}" srcId="{4FF36BFC-D4BC-462E-B8F3-18FD850F5EE7}" destId="{13862613-F0E8-482B-9D01-0A27B963FADA}" srcOrd="3" destOrd="0" parTransId="{9E8C5547-209D-49B9-A8EF-CA5C268A5533}" sibTransId="{004715B9-3E94-4757-8C01-15DF4D37C1C5}"/>
    <dgm:cxn modelId="{4E9D4E8A-DA12-4C85-A4A1-95A754F00E38}" type="presOf" srcId="{13862613-F0E8-482B-9D01-0A27B963FADA}" destId="{7490E2FA-3F40-4B08-8271-78121DD8C014}" srcOrd="0" destOrd="0" presId="urn:microsoft.com/office/officeart/2005/8/layout/vProcess5"/>
    <dgm:cxn modelId="{2701308B-4256-46B0-B8B6-0D714338D88F}" srcId="{4FF36BFC-D4BC-462E-B8F3-18FD850F5EE7}" destId="{01703D6F-0B36-4B9D-B823-0B2CCAC087E8}" srcOrd="1" destOrd="0" parTransId="{754A9B34-ADF0-4015-B707-9D7452020C53}" sibTransId="{2056796F-4E6F-4229-A3BF-5CCEBBACF864}"/>
    <dgm:cxn modelId="{65CED291-7C21-46CF-BAD0-2BC2EEAC86B1}" type="presOf" srcId="{01703D6F-0B36-4B9D-B823-0B2CCAC087E8}" destId="{D4622DD0-5D0A-4B6D-9521-2CD5CD8A6F02}" srcOrd="1" destOrd="0" presId="urn:microsoft.com/office/officeart/2005/8/layout/vProcess5"/>
    <dgm:cxn modelId="{5A909694-00CF-45D9-A9B7-99B330CA9FD5}" srcId="{4FF36BFC-D4BC-462E-B8F3-18FD850F5EE7}" destId="{5BA1D3FF-523A-47B7-A952-750616A46154}" srcOrd="4" destOrd="0" parTransId="{46ADC208-ED60-44AB-A197-4342C69DBD7F}" sibTransId="{2E63EF23-5C98-45A9-AF64-CE98EE1F9255}"/>
    <dgm:cxn modelId="{C9BEC09B-B5D0-4536-A960-E4CA7CED22C9}" type="presOf" srcId="{01703D6F-0B36-4B9D-B823-0B2CCAC087E8}" destId="{AE328FF1-E9E3-4692-9B03-36DD9D18A980}" srcOrd="0" destOrd="0" presId="urn:microsoft.com/office/officeart/2005/8/layout/vProcess5"/>
    <dgm:cxn modelId="{495818B4-6351-4E4E-A119-BA0D6F5655F8}" type="presOf" srcId="{5BA1D3FF-523A-47B7-A952-750616A46154}" destId="{90AB32ED-B912-478C-9CF2-D027F5486F7D}" srcOrd="0" destOrd="0" presId="urn:microsoft.com/office/officeart/2005/8/layout/vProcess5"/>
    <dgm:cxn modelId="{F427ABD9-7360-4498-89A1-58D797ABD10A}" type="presOf" srcId="{96CCE27B-258D-4694-8689-F6D5741C13FB}" destId="{8F802AE1-CCE2-4BD5-B40D-96F29CBDACF0}" srcOrd="0" destOrd="0" presId="urn:microsoft.com/office/officeart/2005/8/layout/vProcess5"/>
    <dgm:cxn modelId="{1A31EBEB-8510-4A7C-8B13-F6156AF6BE79}" type="presOf" srcId="{2056796F-4E6F-4229-A3BF-5CCEBBACF864}" destId="{CA18A435-B8CC-4599-85AA-82490DC02C57}" srcOrd="0" destOrd="0" presId="urn:microsoft.com/office/officeart/2005/8/layout/vProcess5"/>
    <dgm:cxn modelId="{E0822CED-7D60-4F9F-9719-491726C399E4}" type="presOf" srcId="{5BA1D3FF-523A-47B7-A952-750616A46154}" destId="{6B9484D3-88D6-4D6B-8ED5-FEC97AE6672A}" srcOrd="1" destOrd="0" presId="urn:microsoft.com/office/officeart/2005/8/layout/vProcess5"/>
    <dgm:cxn modelId="{57652EF2-E129-401E-B0BE-7EDA1B57A1E0}" type="presOf" srcId="{BDE94D51-CE54-4AB1-926A-872F4A3E8B8C}" destId="{B4BEFC3F-65EE-4F12-92D7-B938E607D7EB}" srcOrd="0" destOrd="0" presId="urn:microsoft.com/office/officeart/2005/8/layout/vProcess5"/>
    <dgm:cxn modelId="{957F1669-A45C-4A22-9AE0-D1A72AF1361B}" type="presParOf" srcId="{F561745C-EFBE-43E7-BC2C-99C467F0544F}" destId="{13B853AD-6A17-49CF-93FC-7AF4B996BF26}" srcOrd="0" destOrd="0" presId="urn:microsoft.com/office/officeart/2005/8/layout/vProcess5"/>
    <dgm:cxn modelId="{0E65AD76-486A-46FD-8683-292B69A616E9}" type="presParOf" srcId="{F561745C-EFBE-43E7-BC2C-99C467F0544F}" destId="{E3E1F789-C6F8-4EAA-9C0D-744824AFB830}" srcOrd="1" destOrd="0" presId="urn:microsoft.com/office/officeart/2005/8/layout/vProcess5"/>
    <dgm:cxn modelId="{011867B9-9A2A-4909-8DAE-8189CB06FC54}" type="presParOf" srcId="{F561745C-EFBE-43E7-BC2C-99C467F0544F}" destId="{AE328FF1-E9E3-4692-9B03-36DD9D18A980}" srcOrd="2" destOrd="0" presId="urn:microsoft.com/office/officeart/2005/8/layout/vProcess5"/>
    <dgm:cxn modelId="{4CF6BE10-1699-48C1-9055-29FF71CE3115}" type="presParOf" srcId="{F561745C-EFBE-43E7-BC2C-99C467F0544F}" destId="{9D22DE88-D255-4ED4-A765-42407BCA56D2}" srcOrd="3" destOrd="0" presId="urn:microsoft.com/office/officeart/2005/8/layout/vProcess5"/>
    <dgm:cxn modelId="{739F1C08-C9E8-4C26-B50C-7A42E5DA71A7}" type="presParOf" srcId="{F561745C-EFBE-43E7-BC2C-99C467F0544F}" destId="{7490E2FA-3F40-4B08-8271-78121DD8C014}" srcOrd="4" destOrd="0" presId="urn:microsoft.com/office/officeart/2005/8/layout/vProcess5"/>
    <dgm:cxn modelId="{AEA1C1FF-C72D-4E12-849E-2211E25BE1EA}" type="presParOf" srcId="{F561745C-EFBE-43E7-BC2C-99C467F0544F}" destId="{90AB32ED-B912-478C-9CF2-D027F5486F7D}" srcOrd="5" destOrd="0" presId="urn:microsoft.com/office/officeart/2005/8/layout/vProcess5"/>
    <dgm:cxn modelId="{5C19E254-2725-40B6-A6D2-6FDA7074E252}" type="presParOf" srcId="{F561745C-EFBE-43E7-BC2C-99C467F0544F}" destId="{8F802AE1-CCE2-4BD5-B40D-96F29CBDACF0}" srcOrd="6" destOrd="0" presId="urn:microsoft.com/office/officeart/2005/8/layout/vProcess5"/>
    <dgm:cxn modelId="{7DDC421A-B377-42A1-95A6-C532463064F2}" type="presParOf" srcId="{F561745C-EFBE-43E7-BC2C-99C467F0544F}" destId="{CA18A435-B8CC-4599-85AA-82490DC02C57}" srcOrd="7" destOrd="0" presId="urn:microsoft.com/office/officeart/2005/8/layout/vProcess5"/>
    <dgm:cxn modelId="{5A9CA087-3CF2-41AA-998F-14BA3FECDDCD}" type="presParOf" srcId="{F561745C-EFBE-43E7-BC2C-99C467F0544F}" destId="{B4BEFC3F-65EE-4F12-92D7-B938E607D7EB}" srcOrd="8" destOrd="0" presId="urn:microsoft.com/office/officeart/2005/8/layout/vProcess5"/>
    <dgm:cxn modelId="{C22DBC7C-BEA6-41AB-9A4D-F391175C2803}" type="presParOf" srcId="{F561745C-EFBE-43E7-BC2C-99C467F0544F}" destId="{F06DF165-858E-4519-8C5C-97F353A0DE93}" srcOrd="9" destOrd="0" presId="urn:microsoft.com/office/officeart/2005/8/layout/vProcess5"/>
    <dgm:cxn modelId="{69BE6E10-179F-4870-A115-5327F5BA7E06}" type="presParOf" srcId="{F561745C-EFBE-43E7-BC2C-99C467F0544F}" destId="{3E38F135-EBCD-4ACE-BAE9-EC213474604A}" srcOrd="10" destOrd="0" presId="urn:microsoft.com/office/officeart/2005/8/layout/vProcess5"/>
    <dgm:cxn modelId="{8A966619-163C-4F3C-A628-E7DA9AC40DD3}" type="presParOf" srcId="{F561745C-EFBE-43E7-BC2C-99C467F0544F}" destId="{D4622DD0-5D0A-4B6D-9521-2CD5CD8A6F02}" srcOrd="11" destOrd="0" presId="urn:microsoft.com/office/officeart/2005/8/layout/vProcess5"/>
    <dgm:cxn modelId="{B35BC219-1B34-414E-8BE9-47BDB9B56738}" type="presParOf" srcId="{F561745C-EFBE-43E7-BC2C-99C467F0544F}" destId="{A20D6434-C216-4B33-9922-37B0CD736805}" srcOrd="12" destOrd="0" presId="urn:microsoft.com/office/officeart/2005/8/layout/vProcess5"/>
    <dgm:cxn modelId="{64BA24E8-6562-417A-83D3-2FD43DD455BF}" type="presParOf" srcId="{F561745C-EFBE-43E7-BC2C-99C467F0544F}" destId="{FF6B355E-1FF2-468E-A3CC-53D3FEE6EE0B}" srcOrd="13" destOrd="0" presId="urn:microsoft.com/office/officeart/2005/8/layout/vProcess5"/>
    <dgm:cxn modelId="{1C613942-23AC-4846-B3E3-8B2D1E323320}" type="presParOf" srcId="{F561745C-EFBE-43E7-BC2C-99C467F0544F}" destId="{6B9484D3-88D6-4D6B-8ED5-FEC97AE6672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E1F789-C6F8-4EAA-9C0D-744824AFB830}">
      <dsp:nvSpPr>
        <dsp:cNvPr id="0" name=""/>
        <dsp:cNvSpPr/>
      </dsp:nvSpPr>
      <dsp:spPr>
        <a:xfrm>
          <a:off x="0" y="0"/>
          <a:ext cx="4492081" cy="5612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What is Innovation &amp; Creativity (I &amp; C)	</a:t>
          </a:r>
        </a:p>
      </dsp:txBody>
      <dsp:txXfrm>
        <a:off x="16439" y="16439"/>
        <a:ext cx="3820771" cy="528380"/>
      </dsp:txXfrm>
    </dsp:sp>
    <dsp:sp modelId="{AE328FF1-E9E3-4692-9B03-36DD9D18A980}">
      <dsp:nvSpPr>
        <dsp:cNvPr id="0" name=""/>
        <dsp:cNvSpPr/>
      </dsp:nvSpPr>
      <dsp:spPr>
        <a:xfrm>
          <a:off x="335447" y="639211"/>
          <a:ext cx="4492081" cy="5612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Amazon’s Approach toward I &amp; C </a:t>
          </a:r>
        </a:p>
      </dsp:txBody>
      <dsp:txXfrm>
        <a:off x="351886" y="655650"/>
        <a:ext cx="3758937" cy="528380"/>
      </dsp:txXfrm>
    </dsp:sp>
    <dsp:sp modelId="{9D22DE88-D255-4ED4-A765-42407BCA56D2}">
      <dsp:nvSpPr>
        <dsp:cNvPr id="0" name=""/>
        <dsp:cNvSpPr/>
      </dsp:nvSpPr>
      <dsp:spPr>
        <a:xfrm>
          <a:off x="670895" y="1278422"/>
          <a:ext cx="4492081" cy="5612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Achievements of Amazon regarding I &amp; C</a:t>
          </a:r>
        </a:p>
      </dsp:txBody>
      <dsp:txXfrm>
        <a:off x="687334" y="1294861"/>
        <a:ext cx="3758937" cy="528380"/>
      </dsp:txXfrm>
    </dsp:sp>
    <dsp:sp modelId="{7490E2FA-3F40-4B08-8271-78121DD8C014}">
      <dsp:nvSpPr>
        <dsp:cNvPr id="0" name=""/>
        <dsp:cNvSpPr/>
      </dsp:nvSpPr>
      <dsp:spPr>
        <a:xfrm>
          <a:off x="1006342" y="1917633"/>
          <a:ext cx="4492081" cy="5612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Cycles used for Amazone and personal reflections </a:t>
          </a:r>
        </a:p>
      </dsp:txBody>
      <dsp:txXfrm>
        <a:off x="1022781" y="1934072"/>
        <a:ext cx="3758937" cy="528380"/>
      </dsp:txXfrm>
    </dsp:sp>
    <dsp:sp modelId="{90AB32ED-B912-478C-9CF2-D027F5486F7D}">
      <dsp:nvSpPr>
        <dsp:cNvPr id="0" name=""/>
        <dsp:cNvSpPr/>
      </dsp:nvSpPr>
      <dsp:spPr>
        <a:xfrm>
          <a:off x="1341790" y="2556845"/>
          <a:ext cx="4492081" cy="5612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Referances</a:t>
          </a:r>
        </a:p>
      </dsp:txBody>
      <dsp:txXfrm>
        <a:off x="1358229" y="2573284"/>
        <a:ext cx="3758937" cy="528380"/>
      </dsp:txXfrm>
    </dsp:sp>
    <dsp:sp modelId="{8F802AE1-CCE2-4BD5-B40D-96F29CBDACF0}">
      <dsp:nvSpPr>
        <dsp:cNvPr id="0" name=""/>
        <dsp:cNvSpPr/>
      </dsp:nvSpPr>
      <dsp:spPr>
        <a:xfrm>
          <a:off x="4127263" y="410030"/>
          <a:ext cx="364818" cy="36481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209347" y="410030"/>
        <a:ext cx="200650" cy="274526"/>
      </dsp:txXfrm>
    </dsp:sp>
    <dsp:sp modelId="{CA18A435-B8CC-4599-85AA-82490DC02C57}">
      <dsp:nvSpPr>
        <dsp:cNvPr id="0" name=""/>
        <dsp:cNvSpPr/>
      </dsp:nvSpPr>
      <dsp:spPr>
        <a:xfrm>
          <a:off x="4462710" y="1049241"/>
          <a:ext cx="364818" cy="36481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544794" y="1049241"/>
        <a:ext cx="200650" cy="274526"/>
      </dsp:txXfrm>
    </dsp:sp>
    <dsp:sp modelId="{B4BEFC3F-65EE-4F12-92D7-B938E607D7EB}">
      <dsp:nvSpPr>
        <dsp:cNvPr id="0" name=""/>
        <dsp:cNvSpPr/>
      </dsp:nvSpPr>
      <dsp:spPr>
        <a:xfrm>
          <a:off x="4798158" y="1679099"/>
          <a:ext cx="364818" cy="36481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880242" y="1679099"/>
        <a:ext cx="200650" cy="274526"/>
      </dsp:txXfrm>
    </dsp:sp>
    <dsp:sp modelId="{F06DF165-858E-4519-8C5C-97F353A0DE93}">
      <dsp:nvSpPr>
        <dsp:cNvPr id="0" name=""/>
        <dsp:cNvSpPr/>
      </dsp:nvSpPr>
      <dsp:spPr>
        <a:xfrm>
          <a:off x="5133606" y="2324546"/>
          <a:ext cx="364818" cy="36481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215690" y="2324546"/>
        <a:ext cx="200650" cy="274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58158DB-CF81-23BC-FEFF-6741E765DC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16738-47A7-769F-D11E-BF471955D7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44F79F-209C-4EB4-9D09-5AA10BBA6A2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197488-4099-66AE-BD87-ACF59239EFA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B4A4C8-AA0E-E8A4-131F-AAB717CF9DE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89F0B-90E8-44EE-A159-44DCDC0D85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06997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3/17/2023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609CB703-C563-4F1F-BF28-83C06E978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7000" y="583345"/>
            <a:ext cx="5833787" cy="2274155"/>
          </a:xfrm>
        </p:spPr>
        <p:txBody>
          <a:bodyPr anchor="b">
            <a:normAutofit/>
          </a:bodyPr>
          <a:lstStyle/>
          <a:p>
            <a:pPr algn="r"/>
            <a:r>
              <a:rPr kumimoji="0" lang="en-US" sz="3800" b="1" i="0" u="none" strike="noStrike" kern="1200" cap="all" spc="-150" normalizeH="0" baseline="0" noProof="0">
                <a:ln>
                  <a:noFill/>
                </a:ln>
                <a:effectLst/>
                <a:uLnTx/>
                <a:uFillTx/>
                <a:latin typeface="Californian FB" panose="0207040306080B030204" pitchFamily="18" charset="0"/>
                <a:cs typeface="Dreaming Outloud Pro" panose="020B0604020202020204" pitchFamily="66" charset="0"/>
              </a:rPr>
              <a:t>Does Innovation and Creativity Provide  A business Advantage?</a:t>
            </a:r>
            <a:endParaRPr lang="en-US" sz="3800" dirty="0">
              <a:latin typeface="Californian FB" panose="0207040306080B030204" pitchFamily="18" charset="0"/>
              <a:cs typeface="Dreaming Outloud Pro" panose="020B06040202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6993" y="3123651"/>
            <a:ext cx="5833787" cy="504825"/>
          </a:xfrm>
        </p:spPr>
        <p:txBody>
          <a:bodyPr>
            <a:normAutofit/>
          </a:bodyPr>
          <a:lstStyle/>
          <a:p>
            <a:r>
              <a:rPr lang="en-US" sz="1800"/>
              <a:t>By: Zujaja T Kharal 1919419</a:t>
            </a:r>
          </a:p>
          <a:p>
            <a:endParaRPr lang="en-US" sz="1800"/>
          </a:p>
        </p:txBody>
      </p:sp>
      <p:cxnSp>
        <p:nvCxnSpPr>
          <p:cNvPr id="38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11910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8DE2CC8-FAF5-FB02-9D9D-11B0DB4D8A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15" r="28362"/>
          <a:stretch/>
        </p:blipFill>
        <p:spPr>
          <a:xfrm>
            <a:off x="1366432" y="2530057"/>
            <a:ext cx="3707972" cy="3707972"/>
          </a:xfrm>
          <a:custGeom>
            <a:avLst/>
            <a:gdLst/>
            <a:ahLst/>
            <a:cxnLst/>
            <a:rect l="l" t="t" r="r" b="b"/>
            <a:pathLst>
              <a:path w="1924906" h="1924906">
                <a:moveTo>
                  <a:pt x="962453" y="0"/>
                </a:moveTo>
                <a:cubicBezTo>
                  <a:pt x="1494001" y="0"/>
                  <a:pt x="1924906" y="430905"/>
                  <a:pt x="1924906" y="962453"/>
                </a:cubicBezTo>
                <a:cubicBezTo>
                  <a:pt x="1924906" y="1494001"/>
                  <a:pt x="1494001" y="1924906"/>
                  <a:pt x="962453" y="1924906"/>
                </a:cubicBezTo>
                <a:cubicBezTo>
                  <a:pt x="430905" y="1924906"/>
                  <a:pt x="0" y="1494001"/>
                  <a:pt x="0" y="962453"/>
                </a:cubicBezTo>
                <a:cubicBezTo>
                  <a:pt x="0" y="430905"/>
                  <a:pt x="430905" y="0"/>
                  <a:pt x="962453" y="0"/>
                </a:cubicBezTo>
                <a:close/>
              </a:path>
            </a:pathLst>
          </a:custGeom>
        </p:spPr>
      </p:pic>
      <p:sp>
        <p:nvSpPr>
          <p:cNvPr id="40" name="!!plus graphic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!!dot graphic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!!circle graphic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cap="all" spc="400" dirty="0">
                <a:solidFill>
                  <a:schemeClr val="bg1"/>
                </a:solidFill>
                <a:latin typeface="+mn-lt"/>
              </a:rPr>
              <a:t>In this presentation</a:t>
            </a:r>
            <a:endParaRPr lang="en-US" sz="4800" dirty="0"/>
          </a:p>
        </p:txBody>
      </p:sp>
      <p:pic>
        <p:nvPicPr>
          <p:cNvPr id="6" name="Picture Placeholder 5" descr="mountains at sunset">
            <a:extLst>
              <a:ext uri="{FF2B5EF4-FFF2-40B4-BE49-F238E27FC236}">
                <a16:creationId xmlns:a16="http://schemas.microsoft.com/office/drawing/2014/main" id="{4642631A-6ABE-41EA-A308-9CF1230F142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/>
          <a:stretch/>
        </p:blipFill>
        <p:spPr>
          <a:xfrm>
            <a:off x="1921069" y="2131196"/>
            <a:ext cx="1330030" cy="2230188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026" name="Picture 2" descr="Creativity + innovation = change: New ways of working | ArtsProfessional in  partnership with The Audience Agency">
            <a:extLst>
              <a:ext uri="{FF2B5EF4-FFF2-40B4-BE49-F238E27FC236}">
                <a16:creationId xmlns:a16="http://schemas.microsoft.com/office/drawing/2014/main" id="{9DD548E9-F4AA-B605-ECB5-B44FDD04E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457" y="875885"/>
            <a:ext cx="3758222" cy="401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89E9D67-F6D6-D493-90FA-744B1397C727}"/>
              </a:ext>
            </a:extLst>
          </p:cNvPr>
          <p:cNvSpPr/>
          <p:nvPr/>
        </p:nvSpPr>
        <p:spPr>
          <a:xfrm>
            <a:off x="1921069" y="5197151"/>
            <a:ext cx="3182776" cy="5784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Blackadder ITC" panose="04020505051007020D02" pitchFamily="82" charset="0"/>
              </a:rPr>
              <a:t>Innovation + Creativity = Change</a:t>
            </a:r>
          </a:p>
          <a:p>
            <a:pPr algn="ctr"/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000" dirty="0" err="1">
                <a:latin typeface="Calibri" panose="020F0502020204030204" pitchFamily="34" charset="0"/>
                <a:cs typeface="Calibri" panose="020F0502020204030204" pitchFamily="34" charset="0"/>
              </a:rPr>
              <a:t>Towell</a:t>
            </a:r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, 2019)</a:t>
            </a:r>
            <a:r>
              <a:rPr lang="en-GB" dirty="0">
                <a:latin typeface="Blackadder ITC" panose="04020505051007020D02" pitchFamily="82" charset="0"/>
              </a:rPr>
              <a:t> </a:t>
            </a:r>
          </a:p>
        </p:txBody>
      </p:sp>
      <p:graphicFrame>
        <p:nvGraphicFramePr>
          <p:cNvPr id="1030" name="Text Placeholder 3">
            <a:extLst>
              <a:ext uri="{FF2B5EF4-FFF2-40B4-BE49-F238E27FC236}">
                <a16:creationId xmlns:a16="http://schemas.microsoft.com/office/drawing/2014/main" id="{01E2BC73-D1DE-4D9E-F7AD-2AA25FF332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2547236"/>
              </p:ext>
            </p:extLst>
          </p:nvPr>
        </p:nvGraphicFramePr>
        <p:xfrm>
          <a:off x="5202936" y="3127248"/>
          <a:ext cx="5833872" cy="3118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81202-A30F-A7D2-16A8-38C49A0D9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598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D472C551-D440-40DF-9260-BDB9AC409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CB6C5-14C3-FFCF-576A-AB1CF0533D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873" y="2271449"/>
            <a:ext cx="6347918" cy="3670098"/>
          </a:xfrm>
        </p:spPr>
        <p:txBody>
          <a:bodyPr anchor="b">
            <a:normAutofit/>
          </a:bodyPr>
          <a:lstStyle/>
          <a:p>
            <a:pPr algn="l"/>
            <a:r>
              <a:rPr kumimoji="0" lang="en-US" sz="5100" b="1" i="0" u="none" strike="noStrike" kern="1200" cap="all" spc="-150" normalizeH="0" baseline="0" noProof="0">
                <a:ln>
                  <a:noFill/>
                </a:ln>
                <a:effectLst/>
                <a:uLnTx/>
                <a:uFillTx/>
                <a:latin typeface="Californian FB" panose="0207040306080B030204" pitchFamily="18" charset="0"/>
                <a:ea typeface="+mj-ea"/>
                <a:cs typeface="Dreaming Outloud Pro" panose="020B0604020202020204" pitchFamily="66" charset="0"/>
              </a:rPr>
              <a:t>Does Innovation and Creativity Provide  A business Advantage?</a:t>
            </a:r>
            <a:endParaRPr lang="en-GB" sz="5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8C3960-08D1-0081-EEBD-8FD83913FD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49798" y="3544059"/>
            <a:ext cx="3633923" cy="2397488"/>
          </a:xfrm>
        </p:spPr>
        <p:txBody>
          <a:bodyPr anchor="ctr">
            <a:normAutofit/>
          </a:bodyPr>
          <a:lstStyle/>
          <a:p>
            <a:pPr algn="l"/>
            <a:r>
              <a:rPr lang="en-GB" sz="1700" dirty="0"/>
              <a:t>innovation and Creativity can be the pathways for your business to arrive at new heights of product value , process improvement, efficiency, showcasing achievement, and internal harmony. The creative process can prompt original thoughts and concepts.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707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77" name="Straight Connector 205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78" name="Rectangle 205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115FF41-AFA4-4D25-AB42-AB034F4B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6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Amazon</a:t>
            </a:r>
          </a:p>
        </p:txBody>
      </p:sp>
      <p:sp>
        <p:nvSpPr>
          <p:cNvPr id="207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80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65" name="Freeform: Shape 2064">
            <a:extLst>
              <a:ext uri="{FF2B5EF4-FFF2-40B4-BE49-F238E27FC236}">
                <a16:creationId xmlns:a16="http://schemas.microsoft.com/office/drawing/2014/main" id="{C64EAE84-A813-4501-BC71-DBD14BA02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59782" y="1"/>
            <a:ext cx="4195674" cy="3095741"/>
          </a:xfrm>
          <a:custGeom>
            <a:avLst/>
            <a:gdLst>
              <a:gd name="connsiteX0" fmla="*/ 252211 w 4195674"/>
              <a:gd name="connsiteY0" fmla="*/ 0 h 3095741"/>
              <a:gd name="connsiteX1" fmla="*/ 3943464 w 4195674"/>
              <a:gd name="connsiteY1" fmla="*/ 0 h 3095741"/>
              <a:gd name="connsiteX2" fmla="*/ 4030816 w 4195674"/>
              <a:gd name="connsiteY2" fmla="*/ 181331 h 3095741"/>
              <a:gd name="connsiteX3" fmla="*/ 4195674 w 4195674"/>
              <a:gd name="connsiteY3" fmla="*/ 997904 h 3095741"/>
              <a:gd name="connsiteX4" fmla="*/ 2097837 w 4195674"/>
              <a:gd name="connsiteY4" fmla="*/ 3095741 h 3095741"/>
              <a:gd name="connsiteX5" fmla="*/ 0 w 4195674"/>
              <a:gd name="connsiteY5" fmla="*/ 997904 h 3095741"/>
              <a:gd name="connsiteX6" fmla="*/ 164859 w 4195674"/>
              <a:gd name="connsiteY6" fmla="*/ 181331 h 3095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5674" h="3095741">
                <a:moveTo>
                  <a:pt x="252211" y="0"/>
                </a:moveTo>
                <a:lnTo>
                  <a:pt x="3943464" y="0"/>
                </a:lnTo>
                <a:lnTo>
                  <a:pt x="4030816" y="181331"/>
                </a:lnTo>
                <a:cubicBezTo>
                  <a:pt x="4136972" y="432313"/>
                  <a:pt x="4195674" y="708253"/>
                  <a:pt x="4195674" y="997904"/>
                </a:cubicBezTo>
                <a:cubicBezTo>
                  <a:pt x="4195674" y="2156507"/>
                  <a:pt x="3256440" y="3095741"/>
                  <a:pt x="2097837" y="3095741"/>
                </a:cubicBezTo>
                <a:cubicBezTo>
                  <a:pt x="939234" y="3095741"/>
                  <a:pt x="0" y="2156507"/>
                  <a:pt x="0" y="997904"/>
                </a:cubicBezTo>
                <a:cubicBezTo>
                  <a:pt x="0" y="708253"/>
                  <a:pt x="58702" y="432313"/>
                  <a:pt x="164859" y="181331"/>
                </a:cubicBezTo>
                <a:close/>
              </a:path>
            </a:pathLst>
          </a:cu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ABDC0573-FF3B-F964-CF50-2BA184756D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6211" y="324761"/>
            <a:ext cx="2353922" cy="2036142"/>
          </a:xfrm>
          <a:prstGeom prst="rect">
            <a:avLst/>
          </a:prstGeom>
        </p:spPr>
      </p:pic>
      <p:sp>
        <p:nvSpPr>
          <p:cNvPr id="2067" name="Freeform: Shape 2066">
            <a:extLst>
              <a:ext uri="{FF2B5EF4-FFF2-40B4-BE49-F238E27FC236}">
                <a16:creationId xmlns:a16="http://schemas.microsoft.com/office/drawing/2014/main" id="{AB673405-BF85-493E-8558-0DCBEDB2B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79610"/>
            <a:ext cx="4831130" cy="4078390"/>
          </a:xfrm>
          <a:custGeom>
            <a:avLst/>
            <a:gdLst>
              <a:gd name="connsiteX0" fmla="*/ 1960035 w 4831130"/>
              <a:gd name="connsiteY0" fmla="*/ 0 h 4078390"/>
              <a:gd name="connsiteX1" fmla="*/ 4831130 w 4831130"/>
              <a:gd name="connsiteY1" fmla="*/ 2871095 h 4078390"/>
              <a:gd name="connsiteX2" fmla="*/ 4605505 w 4831130"/>
              <a:gd name="connsiteY2" fmla="*/ 3988655 h 4078390"/>
              <a:gd name="connsiteX3" fmla="*/ 4562278 w 4831130"/>
              <a:gd name="connsiteY3" fmla="*/ 4078390 h 4078390"/>
              <a:gd name="connsiteX4" fmla="*/ 0 w 4831130"/>
              <a:gd name="connsiteY4" fmla="*/ 4078390 h 4078390"/>
              <a:gd name="connsiteX5" fmla="*/ 0 w 4831130"/>
              <a:gd name="connsiteY5" fmla="*/ 777181 h 4078390"/>
              <a:gd name="connsiteX6" fmla="*/ 133752 w 4831130"/>
              <a:gd name="connsiteY6" fmla="*/ 655619 h 4078390"/>
              <a:gd name="connsiteX7" fmla="*/ 1960035 w 4831130"/>
              <a:gd name="connsiteY7" fmla="*/ 0 h 4078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1130" h="4078390">
                <a:moveTo>
                  <a:pt x="1960035" y="0"/>
                </a:moveTo>
                <a:cubicBezTo>
                  <a:pt x="3545697" y="0"/>
                  <a:pt x="4831130" y="1285433"/>
                  <a:pt x="4831130" y="2871095"/>
                </a:cubicBezTo>
                <a:cubicBezTo>
                  <a:pt x="4831130" y="3267511"/>
                  <a:pt x="4750791" y="3645162"/>
                  <a:pt x="4605505" y="3988655"/>
                </a:cubicBezTo>
                <a:lnTo>
                  <a:pt x="4562278" y="4078390"/>
                </a:lnTo>
                <a:lnTo>
                  <a:pt x="0" y="4078390"/>
                </a:lnTo>
                <a:lnTo>
                  <a:pt x="0" y="777181"/>
                </a:lnTo>
                <a:lnTo>
                  <a:pt x="133752" y="655619"/>
                </a:lnTo>
                <a:cubicBezTo>
                  <a:pt x="630047" y="246040"/>
                  <a:pt x="1266308" y="0"/>
                  <a:pt x="1960035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052" name="Picture 4" descr="Innovation Lessons: Why Amazon Is Crushing The Innovation Game">
            <a:extLst>
              <a:ext uri="{FF2B5EF4-FFF2-40B4-BE49-F238E27FC236}">
                <a16:creationId xmlns:a16="http://schemas.microsoft.com/office/drawing/2014/main" id="{4FE449A3-B9D1-7B6E-79D4-8C8C2C0B26F0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00" r="12900"/>
          <a:stretch>
            <a:fillRect/>
          </a:stretch>
        </p:blipFill>
        <p:spPr bwMode="auto">
          <a:xfrm>
            <a:off x="705172" y="3684772"/>
            <a:ext cx="2752716" cy="275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881FA9-F3B0-4912-B0E1-352094195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5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</a:rPr>
              <a:t>Kurt Lewin's’ approach is used to access the innovation of Amazon along with the barriers and risks.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206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6AE2454-CE9A-4A6B-AB5A-349E0D96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cxnSp>
        <p:nvCxnSpPr>
          <p:cNvPr id="2071" name="Straight Connector 207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064443E-0CEE-D235-9AA9-B115B384AF57}"/>
              </a:ext>
            </a:extLst>
          </p:cNvPr>
          <p:cNvSpPr/>
          <p:nvPr/>
        </p:nvSpPr>
        <p:spPr>
          <a:xfrm>
            <a:off x="705172" y="6162248"/>
            <a:ext cx="2752716" cy="27527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(</a:t>
            </a:r>
            <a:r>
              <a:rPr lang="en-GB" sz="1300" err="1">
                <a:solidFill>
                  <a:srgbClr val="FFFFFF"/>
                </a:solidFill>
              </a:rPr>
              <a:t>Ideanote</a:t>
            </a:r>
            <a:r>
              <a:rPr lang="en-GB" sz="1300">
                <a:solidFill>
                  <a:srgbClr val="FFFFFF"/>
                </a:solidFill>
              </a:rPr>
              <a:t>, 2018)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59A3679-064A-C5EB-7F30-CC5456984ADA}"/>
              </a:ext>
            </a:extLst>
          </p:cNvPr>
          <p:cNvSpPr/>
          <p:nvPr/>
        </p:nvSpPr>
        <p:spPr>
          <a:xfrm>
            <a:off x="4057650" y="2619375"/>
            <a:ext cx="909072" cy="47636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(Bhasin, 2021)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6360142-704D-1483-8118-00B407080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30" y="1598246"/>
            <a:ext cx="4554659" cy="5034817"/>
          </a:xfrm>
        </p:spPr>
        <p:txBody>
          <a:bodyPr anchor="t">
            <a:normAutofit/>
          </a:bodyPr>
          <a:lstStyle/>
          <a:p>
            <a:pPr algn="l"/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Amazon has gained trust of its customers. </a:t>
            </a:r>
            <a:br>
              <a:rPr lang="en-GB" sz="4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010506" cy="5007531"/>
          </a:xfrm>
        </p:spPr>
        <p:txBody>
          <a:bodyPr>
            <a:normAutofit/>
          </a:bodyPr>
          <a:lstStyle/>
          <a:p>
            <a:pPr marL="685800" lvl="0" indent="-685800" algn="l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retailing excellent quality products.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 algn="l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its design thinking and creating innovative products and services.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 algn="l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known for its AI (artificial intelligence) services.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 algn="l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investing in other privately owned Brands.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 algn="l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long-term thinking and next generation plaining strategy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 algn="l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hiring engineers for its future innovations and technological programmes.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 algn="l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providing complete facilities for innovative and creative minds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 algn="l"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creating innovation opportunities for its future growth.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US" sz="18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97036A0-1134-5815-B523-C159D15DB0DB}"/>
              </a:ext>
            </a:extLst>
          </p:cNvPr>
          <p:cNvSpPr/>
          <p:nvPr/>
        </p:nvSpPr>
        <p:spPr>
          <a:xfrm>
            <a:off x="1468073" y="4496499"/>
            <a:ext cx="2181133" cy="486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(Salsify, 2020)</a:t>
            </a:r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2" name="Straight Connector 54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 56">
            <a:extLst>
              <a:ext uri="{FF2B5EF4-FFF2-40B4-BE49-F238E27FC236}">
                <a16:creationId xmlns:a16="http://schemas.microsoft.com/office/drawing/2014/main" id="{CE3C5560-7A9C-489F-9148-18C5E1D0F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DFB95-2803-4882-8DE6-333A75D37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3" y="590062"/>
            <a:ext cx="5309140" cy="283893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2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Gibs Reflective Cycle </a:t>
            </a:r>
            <a:br>
              <a:rPr lang="en-US" sz="2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b="1" i="0" kern="1200" cap="all" baseline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 The process is considered a valuable tool that goes so well with different situations and helps participants to reflect on a given situation, understand, evaluate and conclude to take suitable action in future.</a:t>
            </a:r>
            <a:endParaRPr lang="en-US" sz="2200" b="1" i="0" kern="1200" cap="all" baseline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FC25C2-2815-4A92-A043-0CEC83591A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044" y="3739764"/>
            <a:ext cx="4517954" cy="11981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(Bhasin, 2021)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E0D311A-C366-4A86-9404-C0F5CBF9C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24937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66" name="Straight Connector 5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E5EC0212-2AD2-8B0B-38A9-396A96231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411" y="2632506"/>
            <a:ext cx="4038624" cy="3412636"/>
          </a:xfrm>
          <a:prstGeom prst="rect">
            <a:avLst/>
          </a:prstGeom>
        </p:spPr>
      </p:pic>
      <p:sp>
        <p:nvSpPr>
          <p:cNvPr id="61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20768" y="229592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9518" y="275600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8003" y="634483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3920050-2F68-2291-E53C-70B267193667}"/>
              </a:ext>
            </a:extLst>
          </p:cNvPr>
          <p:cNvSpPr/>
          <p:nvPr/>
        </p:nvSpPr>
        <p:spPr>
          <a:xfrm>
            <a:off x="9505950" y="6294882"/>
            <a:ext cx="1384787" cy="365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( Mind Tools Content Team</a:t>
            </a:r>
            <a:r>
              <a:rPr lang="en-GB" dirty="0"/>
              <a:t>)</a:t>
            </a:r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83E94741-1F33-3454-A7A4-1955282C7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473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dirty="0"/>
              <a:t>Personal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ABC42-7E22-4F59-A0B6-AD98B5CAE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800" y="1681163"/>
            <a:ext cx="4549775" cy="823912"/>
          </a:xfrm>
        </p:spPr>
        <p:txBody>
          <a:bodyPr/>
          <a:lstStyle/>
          <a:p>
            <a:r>
              <a:rPr lang="en-US" dirty="0"/>
              <a:t>Kolb’s Model	</a:t>
            </a:r>
          </a:p>
        </p:txBody>
      </p:sp>
      <p:pic>
        <p:nvPicPr>
          <p:cNvPr id="9" name="Content Placeholder 8" descr="Diagram&#10;&#10;Description automatically generated">
            <a:extLst>
              <a:ext uri="{FF2B5EF4-FFF2-40B4-BE49-F238E27FC236}">
                <a16:creationId xmlns:a16="http://schemas.microsoft.com/office/drawing/2014/main" id="{B5BB9BF2-ECFA-13F6-3176-107C9885E7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907825" y="2505075"/>
            <a:ext cx="3684588" cy="368458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47FB98-C049-45C5-86B4-4CF44B247B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3206" y="1371601"/>
            <a:ext cx="4572182" cy="823912"/>
          </a:xfrm>
        </p:spPr>
        <p:txBody>
          <a:bodyPr/>
          <a:lstStyle/>
          <a:p>
            <a:r>
              <a:rPr lang="en-US" dirty="0"/>
              <a:t>Into practice 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9006446C-F6E1-63A9-4DDF-E9A6FF6A94C9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857650613"/>
              </p:ext>
            </p:extLst>
          </p:nvPr>
        </p:nvGraphicFramePr>
        <p:xfrm>
          <a:off x="6784975" y="2231583"/>
          <a:ext cx="4552947" cy="3684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8281">
                  <a:extLst>
                    <a:ext uri="{9D8B030D-6E8A-4147-A177-3AD203B41FA5}">
                      <a16:colId xmlns:a16="http://schemas.microsoft.com/office/drawing/2014/main" val="4102392082"/>
                    </a:ext>
                  </a:extLst>
                </a:gridCol>
                <a:gridCol w="1499616">
                  <a:extLst>
                    <a:ext uri="{9D8B030D-6E8A-4147-A177-3AD203B41FA5}">
                      <a16:colId xmlns:a16="http://schemas.microsoft.com/office/drawing/2014/main" val="3827760906"/>
                    </a:ext>
                  </a:extLst>
                </a:gridCol>
                <a:gridCol w="2075050">
                  <a:extLst>
                    <a:ext uri="{9D8B030D-6E8A-4147-A177-3AD203B41FA5}">
                      <a16:colId xmlns:a16="http://schemas.microsoft.com/office/drawing/2014/main" val="4073602270"/>
                    </a:ext>
                  </a:extLst>
                </a:gridCol>
              </a:tblGrid>
              <a:tr h="672068">
                <a:tc>
                  <a:txBody>
                    <a:bodyPr/>
                    <a:lstStyle/>
                    <a:p>
                      <a:r>
                        <a:rPr lang="en-GB" sz="16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Number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Activity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0138304"/>
                  </a:ext>
                </a:extLst>
              </a:tr>
              <a:tr h="43036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09/01/23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Module Introduction</a:t>
                      </a:r>
                      <a:endParaRPr lang="en-GB" sz="1000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184864"/>
                  </a:ext>
                </a:extLst>
              </a:tr>
              <a:tr h="43036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16/01/23</a:t>
                      </a:r>
                      <a:endParaRPr lang="en-GB" sz="1000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Innovation?</a:t>
                      </a:r>
                      <a:endParaRPr lang="en-GB" sz="1000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1549792"/>
                  </a:ext>
                </a:extLst>
              </a:tr>
              <a:tr h="43036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23/01/23</a:t>
                      </a:r>
                      <a:endParaRPr lang="en-GB" sz="1000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Creativity?</a:t>
                      </a:r>
                      <a:endParaRPr lang="en-GB" sz="1000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196234"/>
                  </a:ext>
                </a:extLst>
              </a:tr>
              <a:tr h="43036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rgbClr val="00CC99"/>
                          </a:solidFill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00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30/01/23</a:t>
                      </a:r>
                      <a:endParaRPr lang="en-GB" sz="1000" dirty="0">
                        <a:solidFill>
                          <a:srgbClr val="00CC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br>
                        <a:rPr lang="en-GB" sz="1000" dirty="0">
                          <a:solidFill>
                            <a:srgbClr val="00CC99"/>
                          </a:solidFill>
                        </a:rPr>
                      </a:br>
                      <a:r>
                        <a:rPr lang="en-GB" sz="1000" b="0" i="0" kern="1200" dirty="0">
                          <a:solidFill>
                            <a:srgbClr val="00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Where Do Ideas Come From</a:t>
                      </a:r>
                      <a:endParaRPr lang="en-GB" sz="1000" dirty="0">
                        <a:solidFill>
                          <a:srgbClr val="00CC99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819227"/>
                  </a:ext>
                </a:extLst>
              </a:tr>
              <a:tr h="43036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rgbClr val="00CC99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00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06/02/23</a:t>
                      </a:r>
                      <a:endParaRPr lang="en-GB" sz="1000" dirty="0">
                        <a:solidFill>
                          <a:srgbClr val="00CC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00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Innovation Models</a:t>
                      </a:r>
                      <a:endParaRPr lang="en-GB" sz="1000" dirty="0">
                        <a:solidFill>
                          <a:srgbClr val="00CC99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9688107"/>
                  </a:ext>
                </a:extLst>
              </a:tr>
              <a:tr h="43036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rgbClr val="00CC99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00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13/02/23</a:t>
                      </a:r>
                      <a:endParaRPr lang="en-GB" sz="1000" dirty="0">
                        <a:solidFill>
                          <a:srgbClr val="00CC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00CC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Innovative Organisation</a:t>
                      </a:r>
                      <a:endParaRPr lang="en-GB" sz="1000" dirty="0">
                        <a:solidFill>
                          <a:srgbClr val="00CC99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523072"/>
                  </a:ext>
                </a:extLst>
              </a:tr>
              <a:tr h="43036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rgbClr val="92D050"/>
                          </a:solidFill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92D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20/02/23</a:t>
                      </a:r>
                      <a:endParaRPr lang="en-GB" sz="10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92D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(Reading Week)</a:t>
                      </a:r>
                      <a:endParaRPr lang="en-GB" sz="10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2313366"/>
                  </a:ext>
                </a:extLst>
              </a:tr>
            </a:tbl>
          </a:graphicData>
        </a:graphic>
      </p:graphicFrame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526511D2-65D2-264C-5B55-5FFA4A029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5272248"/>
              </p:ext>
            </p:extLst>
          </p:nvPr>
        </p:nvGraphicFramePr>
        <p:xfrm>
          <a:off x="6783205" y="5906771"/>
          <a:ext cx="4554717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9195">
                  <a:extLst>
                    <a:ext uri="{9D8B030D-6E8A-4147-A177-3AD203B41FA5}">
                      <a16:colId xmlns:a16="http://schemas.microsoft.com/office/drawing/2014/main" val="1312251628"/>
                    </a:ext>
                  </a:extLst>
                </a:gridCol>
                <a:gridCol w="1490472">
                  <a:extLst>
                    <a:ext uri="{9D8B030D-6E8A-4147-A177-3AD203B41FA5}">
                      <a16:colId xmlns:a16="http://schemas.microsoft.com/office/drawing/2014/main" val="3028943566"/>
                    </a:ext>
                  </a:extLst>
                </a:gridCol>
                <a:gridCol w="2075050">
                  <a:extLst>
                    <a:ext uri="{9D8B030D-6E8A-4147-A177-3AD203B41FA5}">
                      <a16:colId xmlns:a16="http://schemas.microsoft.com/office/drawing/2014/main" val="1408666718"/>
                    </a:ext>
                  </a:extLst>
                </a:gridCol>
              </a:tblGrid>
              <a:tr h="237829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rgbClr val="92D050"/>
                          </a:solidFill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92D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27/02/23</a:t>
                      </a:r>
                      <a:endParaRPr lang="en-GB" sz="10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92D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Problem Solving</a:t>
                      </a:r>
                      <a:endParaRPr lang="en-GB" sz="10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967870"/>
                  </a:ext>
                </a:extLst>
              </a:tr>
              <a:tr h="237829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rgbClr val="92D050"/>
                          </a:solidFill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92D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06/03/23</a:t>
                      </a:r>
                      <a:endParaRPr lang="en-GB" sz="10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92D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Research and Development</a:t>
                      </a:r>
                      <a:endParaRPr lang="en-GB" sz="10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1332853"/>
                  </a:ext>
                </a:extLst>
              </a:tr>
              <a:tr h="237829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rgbClr val="FF7C80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FF7C8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13/03/23</a:t>
                      </a:r>
                      <a:endParaRPr lang="en-GB" sz="1000" dirty="0">
                        <a:solidFill>
                          <a:srgbClr val="FF7C8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0" i="0" kern="1200" dirty="0">
                          <a:solidFill>
                            <a:srgbClr val="FF7C8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Live Presentations </a:t>
                      </a:r>
                      <a:endParaRPr lang="en-GB" sz="1000" dirty="0">
                        <a:solidFill>
                          <a:srgbClr val="FF7C8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696282"/>
                  </a:ext>
                </a:extLst>
              </a:tr>
            </a:tbl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5F08E902-9BDC-95E5-D443-0E3A7F2AE340}"/>
              </a:ext>
            </a:extLst>
          </p:cNvPr>
          <p:cNvSpPr/>
          <p:nvPr/>
        </p:nvSpPr>
        <p:spPr>
          <a:xfrm>
            <a:off x="2551176" y="6263640"/>
            <a:ext cx="1828800" cy="292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(Mcleod, 2023)</a:t>
            </a:r>
          </a:p>
        </p:txBody>
      </p:sp>
    </p:spTree>
    <p:extLst>
      <p:ext uri="{BB962C8B-B14F-4D97-AF65-F5344CB8AC3E}">
        <p14:creationId xmlns:p14="http://schemas.microsoft.com/office/powerpoint/2010/main" val="3124766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35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0DC98-363F-E05A-2123-24871E81C0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0136" y="590062"/>
            <a:ext cx="5141964" cy="2838938"/>
          </a:xfrm>
        </p:spPr>
        <p:txBody>
          <a:bodyPr>
            <a:normAutofit/>
          </a:bodyPr>
          <a:lstStyle/>
          <a:p>
            <a:pPr algn="l"/>
            <a:r>
              <a:rPr lang="en-GB" sz="3800"/>
              <a:t>Active Experimentation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8AD2B-9667-4E10-E684-7FFD57ACF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0136" y="3505199"/>
            <a:ext cx="5141949" cy="1198120"/>
          </a:xfrm>
        </p:spPr>
        <p:txBody>
          <a:bodyPr>
            <a:normAutofit/>
          </a:bodyPr>
          <a:lstStyle/>
          <a:p>
            <a:pPr algn="l"/>
            <a:r>
              <a:rPr lang="en-GB" sz="1100"/>
              <a:t>In first 3 weeks the introduction explanation was Thorley learned</a:t>
            </a:r>
          </a:p>
          <a:p>
            <a:pPr algn="l"/>
            <a:r>
              <a:rPr lang="en-GB" sz="1100"/>
              <a:t>I  encountered a concrete experience. "Innovation and Creativity" was a new topic reinterpretation of existing knowledge in the light of new concepts and Theories. (Herkert, 2023)</a:t>
            </a:r>
          </a:p>
        </p:txBody>
      </p:sp>
      <p:sp>
        <p:nvSpPr>
          <p:cNvPr id="47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7334" y="19317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16112" y="214158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1794" y="23854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0" name="Straight Connector 4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45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Flask">
            <a:extLst>
              <a:ext uri="{FF2B5EF4-FFF2-40B4-BE49-F238E27FC236}">
                <a16:creationId xmlns:a16="http://schemas.microsoft.com/office/drawing/2014/main" id="{862C64ED-1693-2CDF-A7C6-266544E3FE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0300" y="2146298"/>
            <a:ext cx="4711700" cy="471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583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7DF6BB-EADF-4BE6-B8A3-E5E4194BC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F4155C20-3F0E-4576-8A0B-C345B6231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0C0985-02E9-DAFD-A291-575596207D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747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9A20F5-A115-DFC3-084F-2B85CD9CA9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30" y="1598246"/>
            <a:ext cx="4554659" cy="5034817"/>
          </a:xfrm>
        </p:spPr>
        <p:txBody>
          <a:bodyPr anchor="t">
            <a:normAutofit/>
          </a:bodyPr>
          <a:lstStyle/>
          <a:p>
            <a:pPr algn="l"/>
            <a:r>
              <a:rPr lang="en-GB" sz="5500">
                <a:solidFill>
                  <a:srgbClr val="FFFFFF"/>
                </a:solidFill>
              </a:rPr>
              <a:t>Concrete Experience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86F5BF-2AD1-5369-471A-4DB1C052CA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010506" cy="500753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rgbClr val="FFFFFF"/>
                </a:solidFill>
              </a:rPr>
              <a:t>In the next three lessons I have experimented the learning by  using the innovation models </a:t>
            </a:r>
          </a:p>
          <a:p>
            <a:pPr algn="l"/>
            <a:r>
              <a:rPr lang="en-GB" sz="2400">
                <a:solidFill>
                  <a:srgbClr val="FFFFFF"/>
                </a:solidFill>
                <a:effectLst/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I had to leave the lecture in the middle due to my work commitments  I  followed the rest of the lecture recordings provided by Davina and finished it off with  reading books and exploring analytical models, </a:t>
            </a:r>
            <a:r>
              <a:rPr lang="en-GB" sz="2400">
                <a:solidFill>
                  <a:srgbClr val="FFFFFF"/>
                </a:solidFill>
              </a:rPr>
              <a:t>(The Training Thinking)</a:t>
            </a:r>
            <a:endParaRPr lang="en-GB" sz="240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1">
            <a:extLst>
              <a:ext uri="{FF2B5EF4-FFF2-40B4-BE49-F238E27FC236}">
                <a16:creationId xmlns:a16="http://schemas.microsoft.com/office/drawing/2014/main" id="{0BAEB82B-9A6B-4982-B56B-7529C6EA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3128" y="1731109"/>
            <a:ext cx="139039" cy="136646"/>
          </a:xfrm>
          <a:custGeom>
            <a:avLst/>
            <a:gdLst>
              <a:gd name="connsiteX0" fmla="*/ 129602 w 139039"/>
              <a:gd name="connsiteY0" fmla="*/ 59048 h 136646"/>
              <a:gd name="connsiteX1" fmla="*/ 78957 w 139039"/>
              <a:gd name="connsiteY1" fmla="*/ 59048 h 136646"/>
              <a:gd name="connsiteX2" fmla="*/ 78957 w 139039"/>
              <a:gd name="connsiteY2" fmla="*/ 9275 h 136646"/>
              <a:gd name="connsiteX3" fmla="*/ 69520 w 139039"/>
              <a:gd name="connsiteY3" fmla="*/ 0 h 136646"/>
              <a:gd name="connsiteX4" fmla="*/ 60082 w 139039"/>
              <a:gd name="connsiteY4" fmla="*/ 9275 h 136646"/>
              <a:gd name="connsiteX5" fmla="*/ 60082 w 139039"/>
              <a:gd name="connsiteY5" fmla="*/ 59048 h 136646"/>
              <a:gd name="connsiteX6" fmla="*/ 9437 w 139039"/>
              <a:gd name="connsiteY6" fmla="*/ 59048 h 136646"/>
              <a:gd name="connsiteX7" fmla="*/ 0 w 139039"/>
              <a:gd name="connsiteY7" fmla="*/ 68323 h 136646"/>
              <a:gd name="connsiteX8" fmla="*/ 9437 w 139039"/>
              <a:gd name="connsiteY8" fmla="*/ 77598 h 136646"/>
              <a:gd name="connsiteX9" fmla="*/ 60082 w 139039"/>
              <a:gd name="connsiteY9" fmla="*/ 77598 h 136646"/>
              <a:gd name="connsiteX10" fmla="*/ 60082 w 139039"/>
              <a:gd name="connsiteY10" fmla="*/ 127371 h 136646"/>
              <a:gd name="connsiteX11" fmla="*/ 69520 w 139039"/>
              <a:gd name="connsiteY11" fmla="*/ 136646 h 136646"/>
              <a:gd name="connsiteX12" fmla="*/ 78957 w 139039"/>
              <a:gd name="connsiteY12" fmla="*/ 127371 h 136646"/>
              <a:gd name="connsiteX13" fmla="*/ 78957 w 139039"/>
              <a:gd name="connsiteY13" fmla="*/ 77598 h 136646"/>
              <a:gd name="connsiteX14" fmla="*/ 129602 w 139039"/>
              <a:gd name="connsiteY14" fmla="*/ 77598 h 136646"/>
              <a:gd name="connsiteX15" fmla="*/ 139039 w 139039"/>
              <a:gd name="connsiteY15" fmla="*/ 68323 h 136646"/>
              <a:gd name="connsiteX16" fmla="*/ 129602 w 139039"/>
              <a:gd name="connsiteY16" fmla="*/ 59048 h 136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6646">
                <a:moveTo>
                  <a:pt x="129602" y="59048"/>
                </a:moveTo>
                <a:lnTo>
                  <a:pt x="78957" y="59048"/>
                </a:lnTo>
                <a:lnTo>
                  <a:pt x="78957" y="9275"/>
                </a:lnTo>
                <a:cubicBezTo>
                  <a:pt x="78957" y="4152"/>
                  <a:pt x="74731" y="0"/>
                  <a:pt x="69520" y="0"/>
                </a:cubicBezTo>
                <a:cubicBezTo>
                  <a:pt x="64308" y="0"/>
                  <a:pt x="60082" y="4152"/>
                  <a:pt x="60082" y="9275"/>
                </a:cubicBezTo>
                <a:lnTo>
                  <a:pt x="60082" y="59048"/>
                </a:lnTo>
                <a:lnTo>
                  <a:pt x="9437" y="59048"/>
                </a:lnTo>
                <a:cubicBezTo>
                  <a:pt x="4225" y="59048"/>
                  <a:pt x="0" y="63201"/>
                  <a:pt x="0" y="68323"/>
                </a:cubicBezTo>
                <a:cubicBezTo>
                  <a:pt x="0" y="73445"/>
                  <a:pt x="4225" y="77598"/>
                  <a:pt x="9437" y="77598"/>
                </a:cubicBezTo>
                <a:lnTo>
                  <a:pt x="60082" y="77598"/>
                </a:lnTo>
                <a:lnTo>
                  <a:pt x="60082" y="127371"/>
                </a:lnTo>
                <a:cubicBezTo>
                  <a:pt x="60082" y="132493"/>
                  <a:pt x="64308" y="136646"/>
                  <a:pt x="69520" y="136646"/>
                </a:cubicBezTo>
                <a:cubicBezTo>
                  <a:pt x="74731" y="136646"/>
                  <a:pt x="78957" y="132493"/>
                  <a:pt x="78957" y="127371"/>
                </a:cubicBezTo>
                <a:lnTo>
                  <a:pt x="78957" y="77598"/>
                </a:lnTo>
                <a:lnTo>
                  <a:pt x="129602" y="77598"/>
                </a:lnTo>
                <a:cubicBezTo>
                  <a:pt x="134814" y="77598"/>
                  <a:pt x="139039" y="73445"/>
                  <a:pt x="139039" y="68323"/>
                </a:cubicBezTo>
                <a:cubicBezTo>
                  <a:pt x="139039" y="63201"/>
                  <a:pt x="134814" y="59048"/>
                  <a:pt x="129602" y="59048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7">
            <a:extLst>
              <a:ext uri="{FF2B5EF4-FFF2-40B4-BE49-F238E27FC236}">
                <a16:creationId xmlns:a16="http://schemas.microsoft.com/office/drawing/2014/main" id="{FC71CE45-EECF-4555-AD4B-1B3D0D5D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1908" y="1956458"/>
            <a:ext cx="91138" cy="89570"/>
          </a:xfrm>
          <a:custGeom>
            <a:avLst/>
            <a:gdLst>
              <a:gd name="connsiteX0" fmla="*/ 91138 w 91138"/>
              <a:gd name="connsiteY0" fmla="*/ 44785 h 89570"/>
              <a:gd name="connsiteX1" fmla="*/ 45569 w 91138"/>
              <a:gd name="connsiteY1" fmla="*/ 89570 h 89570"/>
              <a:gd name="connsiteX2" fmla="*/ 0 w 91138"/>
              <a:gd name="connsiteY2" fmla="*/ 44785 h 89570"/>
              <a:gd name="connsiteX3" fmla="*/ 45569 w 91138"/>
              <a:gd name="connsiteY3" fmla="*/ 0 h 89570"/>
              <a:gd name="connsiteX4" fmla="*/ 91138 w 91138"/>
              <a:gd name="connsiteY4" fmla="*/ 44785 h 89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89570">
                <a:moveTo>
                  <a:pt x="91138" y="44785"/>
                </a:moveTo>
                <a:cubicBezTo>
                  <a:pt x="91138" y="69519"/>
                  <a:pt x="70736" y="89570"/>
                  <a:pt x="45569" y="89570"/>
                </a:cubicBezTo>
                <a:cubicBezTo>
                  <a:pt x="20402" y="89570"/>
                  <a:pt x="0" y="69519"/>
                  <a:pt x="0" y="44785"/>
                </a:cubicBezTo>
                <a:cubicBezTo>
                  <a:pt x="0" y="20051"/>
                  <a:pt x="20402" y="0"/>
                  <a:pt x="45569" y="0"/>
                </a:cubicBezTo>
                <a:cubicBezTo>
                  <a:pt x="70736" y="0"/>
                  <a:pt x="91138" y="20051"/>
                  <a:pt x="91138" y="44785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2">
            <a:extLst>
              <a:ext uri="{FF2B5EF4-FFF2-40B4-BE49-F238E27FC236}">
                <a16:creationId xmlns:a16="http://schemas.microsoft.com/office/drawing/2014/main" id="{53AA89D1-0C70-46BB-8E35-5722A4B18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7588" y="2177021"/>
            <a:ext cx="127714" cy="125516"/>
          </a:xfrm>
          <a:custGeom>
            <a:avLst/>
            <a:gdLst>
              <a:gd name="connsiteX0" fmla="*/ 63857 w 127714"/>
              <a:gd name="connsiteY0" fmla="*/ 18549 h 125516"/>
              <a:gd name="connsiteX1" fmla="*/ 108840 w 127714"/>
              <a:gd name="connsiteY1" fmla="*/ 62758 h 125516"/>
              <a:gd name="connsiteX2" fmla="*/ 63857 w 127714"/>
              <a:gd name="connsiteY2" fmla="*/ 106967 h 125516"/>
              <a:gd name="connsiteX3" fmla="*/ 18874 w 127714"/>
              <a:gd name="connsiteY3" fmla="*/ 62758 h 125516"/>
              <a:gd name="connsiteX4" fmla="*/ 63857 w 127714"/>
              <a:gd name="connsiteY4" fmla="*/ 18549 h 125516"/>
              <a:gd name="connsiteX5" fmla="*/ 63857 w 127714"/>
              <a:gd name="connsiteY5" fmla="*/ 0 h 125516"/>
              <a:gd name="connsiteX6" fmla="*/ 0 w 127714"/>
              <a:gd name="connsiteY6" fmla="*/ 62758 h 125516"/>
              <a:gd name="connsiteX7" fmla="*/ 63857 w 127714"/>
              <a:gd name="connsiteY7" fmla="*/ 125516 h 125516"/>
              <a:gd name="connsiteX8" fmla="*/ 127714 w 127714"/>
              <a:gd name="connsiteY8" fmla="*/ 62758 h 125516"/>
              <a:gd name="connsiteX9" fmla="*/ 63857 w 127714"/>
              <a:gd name="connsiteY9" fmla="*/ 0 h 125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5516">
                <a:moveTo>
                  <a:pt x="63857" y="18549"/>
                </a:moveTo>
                <a:cubicBezTo>
                  <a:pt x="88700" y="18549"/>
                  <a:pt x="108840" y="38342"/>
                  <a:pt x="108840" y="62758"/>
                </a:cubicBezTo>
                <a:cubicBezTo>
                  <a:pt x="108840" y="87174"/>
                  <a:pt x="88700" y="106967"/>
                  <a:pt x="63857" y="106967"/>
                </a:cubicBezTo>
                <a:cubicBezTo>
                  <a:pt x="39014" y="106967"/>
                  <a:pt x="18874" y="87174"/>
                  <a:pt x="18874" y="62758"/>
                </a:cubicBezTo>
                <a:cubicBezTo>
                  <a:pt x="18898" y="38352"/>
                  <a:pt x="39024" y="18573"/>
                  <a:pt x="63857" y="18549"/>
                </a:cubicBezTo>
                <a:moveTo>
                  <a:pt x="63857" y="0"/>
                </a:moveTo>
                <a:cubicBezTo>
                  <a:pt x="28590" y="0"/>
                  <a:pt x="0" y="28098"/>
                  <a:pt x="0" y="62758"/>
                </a:cubicBezTo>
                <a:cubicBezTo>
                  <a:pt x="0" y="97418"/>
                  <a:pt x="28590" y="125516"/>
                  <a:pt x="63857" y="125516"/>
                </a:cubicBezTo>
                <a:cubicBezTo>
                  <a:pt x="99124" y="125516"/>
                  <a:pt x="127714" y="97418"/>
                  <a:pt x="127714" y="62758"/>
                </a:cubicBezTo>
                <a:cubicBezTo>
                  <a:pt x="127714" y="28098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788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357FA-EAAB-E27D-48C0-17CF67E51E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4800"/>
              <a:t>Reflective Observation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961B2-1502-D3EB-8BA3-E7B5CF845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2400"/>
              <a:t>In an expert setting, 'reflection' frequently implies fundamentally surveying the manners by which we can enhance a specific errand or execution, how we adapt to particular circumstances or even how we connect with individuals we meet. (Cross, 2022).</a:t>
            </a:r>
          </a:p>
          <a:p>
            <a:pPr algn="l"/>
            <a:r>
              <a:rPr lang="en-GB" sz="2400"/>
              <a:t>In the reading week I got engaged with my class fellows to finalise the report as per our learning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3979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C4440-8C11-4E3A-9756-5BFDA56C5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Picture 4" descr="An illusion of swirling lines in black and white">
            <a:extLst>
              <a:ext uri="{FF2B5EF4-FFF2-40B4-BE49-F238E27FC236}">
                <a16:creationId xmlns:a16="http://schemas.microsoft.com/office/drawing/2014/main" id="{8A71EF08-561D-9C40-665D-58B376B796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DF4261-2AF8-CA45-66E7-2C7F5CC8ED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2900">
                <a:solidFill>
                  <a:srgbClr val="FFFFFF"/>
                </a:solidFill>
              </a:rPr>
              <a:t>Abstract Conceptualisation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0D145D-8E7F-EEF6-CE3B-A2281FD80D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3100">
                <a:solidFill>
                  <a:srgbClr val="FFFFFF"/>
                </a:solidFill>
              </a:rPr>
              <a:t> the transformation of experience into effective learning. (Cordiner, 2022)</a:t>
            </a:r>
          </a:p>
          <a:p>
            <a:pPr algn="l"/>
            <a:r>
              <a:rPr lang="en-GB" sz="3100">
                <a:solidFill>
                  <a:srgbClr val="FFFFFF"/>
                </a:solidFill>
              </a:rPr>
              <a:t>I have communicated with Devina by email, teams Messages as well as in person to finalise my work, explain my situation and produce results by completing report and this presentation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5336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37534A-DF57-689B-336E-8A844FE9CD4D}"/>
              </a:ext>
            </a:extLst>
          </p:cNvPr>
          <p:cNvSpPr txBox="1"/>
          <p:nvPr/>
        </p:nvSpPr>
        <p:spPr>
          <a:xfrm>
            <a:off x="6695359" y="2990818"/>
            <a:ext cx="4158031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References</a:t>
            </a:r>
          </a:p>
        </p:txBody>
      </p:sp>
      <p:sp>
        <p:nvSpPr>
          <p:cNvPr id="2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88ECE1-B06A-E4D3-C519-4B56003CF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accent2"/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176D974A-6C9A-B649-4D67-E9ED2E0237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5195665"/>
              </p:ext>
            </p:extLst>
          </p:nvPr>
        </p:nvGraphicFramePr>
        <p:xfrm>
          <a:off x="1217770" y="2174034"/>
          <a:ext cx="3952579" cy="305087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952579">
                  <a:extLst>
                    <a:ext uri="{9D8B030D-6E8A-4147-A177-3AD203B41FA5}">
                      <a16:colId xmlns:a16="http://schemas.microsoft.com/office/drawing/2014/main" val="330215325"/>
                    </a:ext>
                  </a:extLst>
                </a:gridCol>
              </a:tblGrid>
              <a:tr h="2789852">
                <a:tc>
                  <a:txBody>
                    <a:bodyPr/>
                    <a:lstStyle/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Bhasin, H. (2021)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Gibbs Reflective Cycle and Model from 1988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MindTools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. Available at: https://www.mindtools.com/ano9qiu/gibbs-reflective-cycle (Accessed: March 13, 2023).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Cross, L. (2022) </a:t>
                      </a:r>
                      <a:r>
                        <a:rPr lang="en-GB" sz="600" i="1" dirty="0">
                          <a:solidFill>
                            <a:schemeClr val="tx1"/>
                          </a:solidFill>
                          <a:effectLst/>
                        </a:rPr>
                        <a:t>Why reflection encourages a better learning experience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i="1" dirty="0">
                          <a:solidFill>
                            <a:schemeClr val="tx1"/>
                          </a:solidFill>
                          <a:effectLst/>
                        </a:rPr>
                        <a:t>Learning Pool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. Available at: https://learningpool.com/why-reflection-encourages-a-better-learning-experience/ (Accessed: March 13, 2023). 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600" dirty="0" err="1">
                          <a:solidFill>
                            <a:schemeClr val="tx1"/>
                          </a:solidFill>
                          <a:effectLst/>
                        </a:rPr>
                        <a:t>Cordiner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, A. (2022) </a:t>
                      </a:r>
                      <a:r>
                        <a:rPr lang="en-GB" sz="600" i="1" dirty="0">
                          <a:solidFill>
                            <a:schemeClr val="tx1"/>
                          </a:solidFill>
                          <a:effectLst/>
                        </a:rPr>
                        <a:t>What is the experiential learning theory of David Kolb?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i="1" dirty="0" err="1">
                          <a:solidFill>
                            <a:schemeClr val="tx1"/>
                          </a:solidFill>
                          <a:effectLst/>
                        </a:rPr>
                        <a:t>Practera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. Available at: https://practera.com/what-is-the-experiential-learning-theory-of-david-kolb/ (Accessed: March 13, 2023). </a:t>
                      </a:r>
                      <a:endParaRPr lang="en-GB" sz="600" b="1" cap="none" spc="3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600" dirty="0" err="1">
                          <a:solidFill>
                            <a:schemeClr val="tx1"/>
                          </a:solidFill>
                          <a:effectLst/>
                        </a:rPr>
                        <a:t>Herkert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, A. (2023) </a:t>
                      </a:r>
                      <a:r>
                        <a:rPr lang="en-GB" sz="600" i="1" dirty="0">
                          <a:solidFill>
                            <a:schemeClr val="tx1"/>
                          </a:solidFill>
                          <a:effectLst/>
                        </a:rPr>
                        <a:t>How creativity and innovation enhance business growth and development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i="1" dirty="0" err="1">
                          <a:solidFill>
                            <a:schemeClr val="tx1"/>
                          </a:solidFill>
                          <a:effectLst/>
                        </a:rPr>
                        <a:t>TruScribe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. Available at: https://truscribe.com/business-growth-with-creativity-and-innovation/#:~:text=Reach%20New%20Heights,to%20novel%20ideas%20and%20concepts. (Accessed: March 13, 2023). </a:t>
                      </a:r>
                      <a:endParaRPr lang="en-GB" sz="600" b="1" cap="none" spc="3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600" b="1" cap="none" spc="30" dirty="0" err="1">
                          <a:solidFill>
                            <a:schemeClr val="tx1"/>
                          </a:solidFill>
                          <a:effectLst/>
                        </a:rPr>
                        <a:t>Ideanote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I. (2018)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Innovation lessons: Why amazon is crushing the innovation game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https://ideanote.io/blog/innovation-lessons-amazon-crushing-innovation-game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. Available at: https://ideanote.io/blog/innovation-lessons-amazon-crushing-innovation-game (Accessed: March 13, 2023). </a:t>
                      </a: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600" b="1" cap="none" spc="30" dirty="0" err="1">
                          <a:solidFill>
                            <a:schemeClr val="tx1"/>
                          </a:solidFill>
                          <a:effectLst/>
                        </a:rPr>
                        <a:t>Mcleod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S. (2023)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Kolb's learning styles and experiential learning cycle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Study Guides for Psychology Students - Simply Psychology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. Available at: https://simplypsychology.org/learning-kolb.html (Accessed: March 13, 2023). </a:t>
                      </a: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Mind Tools Content Team, M.T.C.T. (no date)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Gibbs' Reflective Cycle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MindTools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. Available at: https://www.mindtools.com/ano9qiu/gibbs-reflective-cycle (Accessed: March 13, 2023). 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The Training Thinking, T.T.T. (no date) </a:t>
                      </a:r>
                      <a:r>
                        <a:rPr lang="en-GB" sz="600" i="1" dirty="0">
                          <a:solidFill>
                            <a:schemeClr val="tx1"/>
                          </a:solidFill>
                          <a:effectLst/>
                        </a:rPr>
                        <a:t>The four stage learning cycle by David Kolb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i="1" dirty="0">
                          <a:solidFill>
                            <a:schemeClr val="tx1"/>
                          </a:solidFill>
                          <a:effectLst/>
                        </a:rPr>
                        <a:t>The Training Thinking RSS2</a:t>
                      </a: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. Available at: https://thetrainingthinking.com/en/the-four-stage-learning-cycle-by-david-kolb/#:~:text=Concrete%20Experience%20(CE),approach%20to%20problems%20and%20situations. (Accessed: March 13, 2023). </a:t>
                      </a:r>
                      <a:endParaRPr lang="en-GB" sz="600" b="1" cap="none" spc="3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600" b="1" cap="none" spc="30" dirty="0" err="1">
                          <a:solidFill>
                            <a:schemeClr val="tx1"/>
                          </a:solidFill>
                          <a:effectLst/>
                        </a:rPr>
                        <a:t>Towell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P. (2019)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Creativity + innovation = change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 [Preprint]. Available at: https://doi.org/https://www.artsprofessional.co.uk/magazine/article/creativity-innovation-change. </a:t>
                      </a:r>
                    </a:p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Salsify (2020)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How amazon wins consumer trust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en-GB" sz="600" b="1" i="1" cap="none" spc="30" dirty="0">
                          <a:solidFill>
                            <a:schemeClr val="tx1"/>
                          </a:solidFill>
                          <a:effectLst/>
                        </a:rPr>
                        <a:t>Salsify</a:t>
                      </a:r>
                      <a:r>
                        <a:rPr lang="en-GB" sz="600" b="1" cap="none" spc="30" dirty="0">
                          <a:solidFill>
                            <a:schemeClr val="tx1"/>
                          </a:solidFill>
                          <a:effectLst/>
                        </a:rPr>
                        <a:t>. Salsify, Inc. Available at: https://www.salsify.com/blog/how-amazon-wins-consumer-trust (Accessed: March 13, 2023). </a:t>
                      </a:r>
                    </a:p>
                    <a:p>
                      <a:endParaRPr lang="en-GB" sz="600" b="1" cap="none" spc="30" dirty="0">
                        <a:solidFill>
                          <a:schemeClr val="tx1"/>
                        </a:solidFill>
                      </a:endParaRPr>
                    </a:p>
                  </a:txBody>
                  <a:tcPr marL="0" marR="3336" marT="16679" marB="16679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834360"/>
                  </a:ext>
                </a:extLst>
              </a:tr>
            </a:tbl>
          </a:graphicData>
        </a:graphic>
      </p:graphicFrame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7ABE4C7-3B26-1194-14F7-147F2B748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523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5D838446-B95D-4AB7-B8CA-D5804BB79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" name="Picture Placeholder 8" descr="mountains at sunset">
            <a:extLst>
              <a:ext uri="{FF2B5EF4-FFF2-40B4-BE49-F238E27FC236}">
                <a16:creationId xmlns:a16="http://schemas.microsoft.com/office/drawing/2014/main" id="{C82DA925-978C-48A9-98AD-0653B7A3D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t="41" b="41"/>
          <a:stretch/>
        </p:blipFill>
        <p:spPr/>
      </p:pic>
      <p:pic>
        <p:nvPicPr>
          <p:cNvPr id="11" name="Picture Placeholder 10" descr="mountains at sunset">
            <a:extLst>
              <a:ext uri="{FF2B5EF4-FFF2-40B4-BE49-F238E27FC236}">
                <a16:creationId xmlns:a16="http://schemas.microsoft.com/office/drawing/2014/main" id="{E63B7C3F-04A4-43F6-881D-FA11061CBAF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/>
          <a:srcRect t="347" b="347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Zujaja Tabassum Kharal	</a:t>
            </a:r>
          </a:p>
          <a:p>
            <a:r>
              <a:rPr lang="en-US" dirty="0"/>
              <a:t>1919419@student.uwtsd.ac.uk</a:t>
            </a:r>
          </a:p>
          <a:p>
            <a:endParaRPr lang="en-US" dirty="0"/>
          </a:p>
        </p:txBody>
      </p:sp>
      <p:pic>
        <p:nvPicPr>
          <p:cNvPr id="15" name="Picture Placeholder 14" descr="mountains under near dusk sky">
            <a:extLst>
              <a:ext uri="{FF2B5EF4-FFF2-40B4-BE49-F238E27FC236}">
                <a16:creationId xmlns:a16="http://schemas.microsoft.com/office/drawing/2014/main" id="{3D15FDC1-74B5-4FD8-BD17-0E2502C411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4"/>
          <a:srcRect l="16" r="16"/>
          <a:stretch/>
        </p:blipFill>
        <p:spPr/>
      </p:pic>
      <p:pic>
        <p:nvPicPr>
          <p:cNvPr id="13" name="Picture Placeholder 12" descr="mountains under the night sky just before dawn">
            <a:extLst>
              <a:ext uri="{FF2B5EF4-FFF2-40B4-BE49-F238E27FC236}">
                <a16:creationId xmlns:a16="http://schemas.microsoft.com/office/drawing/2014/main" id="{E02C4914-F076-4415-9C5D-A9BDB6CC6110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/>
          <a:srcRect t="108" b="108"/>
          <a:stretch/>
        </p:blipFill>
        <p:spPr/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8F9EE58-EF6F-0F89-201E-B6C11203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{CD56936E-ED22-41A2-9AAB-727DEAF6AB63}tf89338750_win32</Template>
  <TotalTime>296</TotalTime>
  <Words>1042</Words>
  <Application>Microsoft Office PowerPoint</Application>
  <PresentationFormat>Widescreen</PresentationFormat>
  <Paragraphs>97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Blackadder ITC</vt:lpstr>
      <vt:lpstr>Calibri</vt:lpstr>
      <vt:lpstr>Californian FB</vt:lpstr>
      <vt:lpstr>Georgia</vt:lpstr>
      <vt:lpstr>Times New Roman</vt:lpstr>
      <vt:lpstr>Univers</vt:lpstr>
      <vt:lpstr>Wingdings</vt:lpstr>
      <vt:lpstr>GradientUnivers</vt:lpstr>
      <vt:lpstr>Does Innovation and Creativity Provide  A business Advantage?</vt:lpstr>
      <vt:lpstr>In this presentation</vt:lpstr>
      <vt:lpstr>Does Innovation and Creativity Provide  A business Advantage?</vt:lpstr>
      <vt:lpstr>Amazon</vt:lpstr>
      <vt:lpstr>Amazon has gained trust of its customers.  </vt:lpstr>
      <vt:lpstr>Gibs Reflective Cycle   The process is considered a valuable tool that goes so well with different situations and helps participants to reflect on a given situation, understand, evaluate and conclude to take suitable action in future.</vt:lpstr>
      <vt:lpstr>Personal Experience</vt:lpstr>
      <vt:lpstr>Active Experimentation </vt:lpstr>
      <vt:lpstr>Concrete Experience  </vt:lpstr>
      <vt:lpstr>Reflective Observation </vt:lpstr>
      <vt:lpstr>Abstract Conceptualisation 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Innovation and Creativity Provide  A business Advantage?</dc:title>
  <dc:creator>Zujaja Kharal (1919419)</dc:creator>
  <cp:lastModifiedBy>Zujaja Kharal (1919419)</cp:lastModifiedBy>
  <cp:revision>18</cp:revision>
  <dcterms:created xsi:type="dcterms:W3CDTF">2023-03-13T09:50:49Z</dcterms:created>
  <dcterms:modified xsi:type="dcterms:W3CDTF">2023-03-17T11:42:07Z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