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3" r:id="rId4"/>
    <p:sldId id="273" r:id="rId5"/>
    <p:sldId id="296" r:id="rId6"/>
    <p:sldId id="297" r:id="rId7"/>
    <p:sldId id="298" r:id="rId8"/>
    <p:sldId id="299" r:id="rId9"/>
    <p:sldId id="300" r:id="rId10"/>
    <p:sldId id="258" r:id="rId11"/>
    <p:sldId id="266" r:id="rId12"/>
    <p:sldId id="275" r:id="rId13"/>
    <p:sldId id="278" r:id="rId14"/>
    <p:sldId id="286" r:id="rId15"/>
    <p:sldId id="282" r:id="rId16"/>
    <p:sldId id="284" r:id="rId17"/>
    <p:sldId id="280" r:id="rId18"/>
    <p:sldId id="261" r:id="rId19"/>
    <p:sldId id="271" r:id="rId20"/>
    <p:sldId id="291" r:id="rId21"/>
    <p:sldId id="276" r:id="rId22"/>
    <p:sldId id="290" r:id="rId23"/>
    <p:sldId id="279" r:id="rId24"/>
    <p:sldId id="289" r:id="rId25"/>
    <p:sldId id="281" r:id="rId26"/>
    <p:sldId id="283" r:id="rId27"/>
    <p:sldId id="285" r:id="rId28"/>
    <p:sldId id="260" r:id="rId29"/>
    <p:sldId id="287" r:id="rId30"/>
    <p:sldId id="288" r:id="rId31"/>
    <p:sldId id="262" r:id="rId32"/>
    <p:sldId id="264" r:id="rId33"/>
    <p:sldId id="268" r:id="rId34"/>
    <p:sldId id="265" r:id="rId35"/>
    <p:sldId id="267" r:id="rId36"/>
    <p:sldId id="293" r:id="rId37"/>
    <p:sldId id="292" r:id="rId38"/>
    <p:sldId id="269" r:id="rId39"/>
    <p:sldId id="270" r:id="rId40"/>
    <p:sldId id="272" r:id="rId41"/>
    <p:sldId id="294" r:id="rId4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0"/>
    <p:restoredTop sz="94660"/>
  </p:normalViewPr>
  <p:slideViewPr>
    <p:cSldViewPr snapToGrid="0">
      <p:cViewPr varScale="1">
        <p:scale>
          <a:sx n="77" d="100"/>
          <a:sy n="77" d="100"/>
        </p:scale>
        <p:origin x="96" y="5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presProps" Target="presProp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tableStyles" Target="tableStyles.xml"/><Relationship Id="rId20" Type="http://schemas.openxmlformats.org/officeDocument/2006/relationships/slide" Target="slides/slide19.xml"/><Relationship Id="rId41" Type="http://schemas.openxmlformats.org/officeDocument/2006/relationships/slide" Target="slides/slide40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16913E-039A-2149-4741-B8591ED769B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94EEC8-388A-33B4-D4FD-E68E26E6763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C0FFCB-93C8-78A4-51B8-70D9BE5297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04/03/2024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F19CCF-22B5-9389-7D85-A8C4450D8D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244A5F-0355-1676-A299-B7A6B663CE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54272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57886B-9B0D-1A77-0296-5455790C21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19E5A6-9E91-D89D-3300-FF8D6E300C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8477B7-42D1-33DE-684E-926CCDB851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04/03/2024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9508F3-BB50-296B-CF0D-F5D6859B90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53CC-E956-C64F-05BE-4B14DD3B15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07002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70B797-2F89-538A-09EE-F4BDD73174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5E09BD-D78A-2378-07C8-9AB84D3635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C7E176-E036-9671-426F-CE83CA66C5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04/03/2024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FDA4D1-10E6-21F0-16E5-881F0276DD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204284-2F6A-A66A-1A8F-FAFDD175F7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63233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83B3DE-13A1-616E-84B5-E77D2F1CC3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9E62F8-256C-A05F-D248-9CF8A7A5300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8BDD5-29BB-7699-AF0F-AF4E0AF9E62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6ED8E4-A071-C229-257A-6D417B5C1F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04/03/2024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B5521AD-5538-0356-7AB4-2EC179D614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6168449-7CA2-A451-81F2-C2C145E7E3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14334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901E71-70B2-C517-BBD6-ACDF425034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15786F-C830-06A1-FA7D-29AC8E4DD5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D0D3140-0917-924C-547C-187B1366A3D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F9A0479-196A-8FAE-8FF8-06A56A821FD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C33F88A-AD85-CC52-41FF-A5BD38315A0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FC93942-43D4-BB2A-22FE-D13B8CE082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04/03/2024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881C794-C4BF-BF49-C827-7B521D8229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2C5924B-ED7E-9756-41FA-1436448F4E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67993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2453D4-0FAB-6F25-0558-6A8A3D96FA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13F6A44-C593-6A7A-99AC-E1A0BCD3CF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04/03/2024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464AE85-DDE8-BBC6-A4B2-63B9433E71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AB8D453-EBBA-EE30-A8AA-740FE2D6F4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55262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8E7434-FCF2-E50C-C4A2-6FCE02C291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04/03/2024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9A03123-9034-D97D-3C7F-4132DCEEA1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2D13E24-275A-537F-4BBD-8212CB34AE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1448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8B0D98-2B82-E6D9-4987-2C7C08EB0C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DD6CF0-8985-AC41-2ACF-9458ED04C2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6B9C27-51D5-2A7D-CF4C-1AEF5DB37B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73B1F9-11EB-8313-B676-3A7F29A582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04/03/2024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F40189-76F9-E972-B702-D33B90C574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3C6D6C0-5728-92A2-BDA5-D01EC15C26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55003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7EEF05-2E80-0AD1-0CB1-3D92CB358F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E333B6C-74FE-596F-A71F-77ABE0C4706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F7B152-36E0-B77F-CB19-A0DB35B31D7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242735-B875-F255-92F6-F3E3625472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04/03/2024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D198C3B-9D87-E657-06D4-C178BCFB45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0E4894E-DC66-2E1B-C5D9-232D3DA54D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18676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1EBDD1-AB72-F52D-B626-CD67303A04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BDFE925-6C37-A8D7-0449-EA91459AC68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471EA7-C4CC-7E3B-2180-FCBCA02142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04/03/2024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D1488E-0259-6321-8D9D-96EB13D74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219974-3295-4978-072C-0E729FBD1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1568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7ACA418-0C41-46E3-3D9C-291B397D98A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C138515-1189-1376-3018-AC7BDB35C62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369115-C55B-CE6A-097F-3EF8503A39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04/03/2024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1705DE-ACC3-1B62-BACC-DC7C234357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0F0302-09E5-FA73-3194-C14DE02911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32766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98BCAE4-E4DF-56DA-A567-0D05449D4D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FC735F-9803-259C-18EA-C03700DE63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0C043A-F9F6-2403-EEB1-C6BC3D5A436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C4154B-04FC-4633-BD43-0C1D80178E1C}" type="datetimeFigureOut">
              <a:rPr lang="en-GB" smtClean="0"/>
              <a:t>04/03/2024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CEE623-190A-71D3-79DE-892556427F7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D25559-A655-D606-8FC4-CBEFF924C2A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08494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87B34D3-CF74-F251-B88E-14F79E250091}"/>
              </a:ext>
            </a:extLst>
          </p:cNvPr>
          <p:cNvSpPr txBox="1"/>
          <p:nvPr/>
        </p:nvSpPr>
        <p:spPr>
          <a:xfrm>
            <a:off x="386350" y="784690"/>
            <a:ext cx="364715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BMTP5020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66E66B9-5E97-9ABB-EF4B-9D37D0CF9BE5}"/>
              </a:ext>
            </a:extLst>
          </p:cNvPr>
          <p:cNvSpPr txBox="1"/>
          <p:nvPr/>
        </p:nvSpPr>
        <p:spPr>
          <a:xfrm>
            <a:off x="386350" y="1634872"/>
            <a:ext cx="634019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Crisis Management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DDBD4A8-0007-5EFA-628C-3A9FCA50BB6B}"/>
              </a:ext>
            </a:extLst>
          </p:cNvPr>
          <p:cNvSpPr txBox="1"/>
          <p:nvPr/>
        </p:nvSpPr>
        <p:spPr>
          <a:xfrm>
            <a:off x="386350" y="3495612"/>
            <a:ext cx="326262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Terrorism </a:t>
            </a:r>
          </a:p>
        </p:txBody>
      </p:sp>
    </p:spTree>
    <p:extLst>
      <p:ext uri="{BB962C8B-B14F-4D97-AF65-F5344CB8AC3E}">
        <p14:creationId xmlns:p14="http://schemas.microsoft.com/office/powerpoint/2010/main" val="9313011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1F507D-8A4B-086B-A694-E2CEDBE1B9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</a:t>
            </a:r>
            <a:r>
              <a:rPr lang="en-GB" b="1" dirty="0"/>
              <a:t>Today’s Session - Terrorism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4364A6-FC1D-934F-E094-A04E48A8C5E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Introduction to Terrorism</a:t>
            </a:r>
          </a:p>
          <a:p>
            <a:r>
              <a:rPr lang="en-GB" dirty="0"/>
              <a:t>Impacts</a:t>
            </a:r>
          </a:p>
          <a:p>
            <a:r>
              <a:rPr lang="en-GB" dirty="0"/>
              <a:t>New Developments</a:t>
            </a:r>
          </a:p>
          <a:p>
            <a:r>
              <a:rPr lang="en-GB" dirty="0"/>
              <a:t>Counter Terrorism Strategies</a:t>
            </a:r>
          </a:p>
          <a:p>
            <a:r>
              <a:rPr lang="en-GB" dirty="0"/>
              <a:t>Threat Levels</a:t>
            </a:r>
          </a:p>
          <a:p>
            <a:r>
              <a:rPr lang="en-GB" dirty="0"/>
              <a:t>Response Levels</a:t>
            </a:r>
          </a:p>
          <a:p>
            <a:r>
              <a:rPr lang="en-GB" dirty="0"/>
              <a:t>Future Risks</a:t>
            </a:r>
          </a:p>
          <a:p>
            <a:r>
              <a:rPr lang="en-GB" dirty="0"/>
              <a:t>Application to Assignment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72058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045853-92D4-B042-4B55-AF3BC5B7B2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Northern Ireland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B99013-EBCC-1747-7412-E10B595DF28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1960’s onwards 3,000 deaths - 1998 Good Friday Agreement</a:t>
            </a:r>
          </a:p>
          <a:p>
            <a:r>
              <a:rPr lang="en-GB" dirty="0"/>
              <a:t>Provisional IRA - Ceased Political Actions</a:t>
            </a:r>
          </a:p>
          <a:p>
            <a:r>
              <a:rPr lang="en-GB" dirty="0"/>
              <a:t>Risk Destabilising Peace</a:t>
            </a:r>
          </a:p>
          <a:p>
            <a:r>
              <a:rPr lang="en-GB" dirty="0"/>
              <a:t>2007 MI5 to NI due to Opposition to Peace</a:t>
            </a:r>
          </a:p>
          <a:p>
            <a:r>
              <a:rPr lang="en-GB" dirty="0"/>
              <a:t>Hoaxes</a:t>
            </a:r>
          </a:p>
          <a:p>
            <a:r>
              <a:rPr lang="en-GB" dirty="0"/>
              <a:t>Disruption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402517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E46CED-8D46-B5CE-F9C0-E26885B0AC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Olympics &amp; Sporting Targets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0C338B-0971-ABAC-4CAD-CFEF577879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04122"/>
            <a:ext cx="10515600" cy="4672841"/>
          </a:xfrm>
        </p:spPr>
        <p:txBody>
          <a:bodyPr/>
          <a:lstStyle/>
          <a:p>
            <a:r>
              <a:rPr lang="en-GB" dirty="0"/>
              <a:t>168 ATTACKS ON SPORTING EVENTS 1972-2004</a:t>
            </a:r>
          </a:p>
          <a:p>
            <a:r>
              <a:rPr lang="en-GB" dirty="0"/>
              <a:t>MEDIA EXPOSURE</a:t>
            </a:r>
          </a:p>
          <a:p>
            <a:r>
              <a:rPr lang="en-GB" dirty="0"/>
              <a:t>TV CREATING GLOBAL PENETRATION</a:t>
            </a:r>
          </a:p>
          <a:p>
            <a:r>
              <a:rPr lang="en-GB" dirty="0"/>
              <a:t>WORLD ATTENTION</a:t>
            </a:r>
          </a:p>
          <a:p>
            <a:r>
              <a:rPr lang="en-GB" dirty="0"/>
              <a:t>RISK SOCIETY</a:t>
            </a:r>
          </a:p>
          <a:p>
            <a:r>
              <a:rPr lang="en-GB" dirty="0"/>
              <a:t>FEAR AND ANXIETY</a:t>
            </a:r>
          </a:p>
          <a:p>
            <a:r>
              <a:rPr lang="en-GB" dirty="0"/>
              <a:t>2004 ATHENS VIEWED AT ATTRACTIVE OPTION FOR TERRORISTS – PRECAUTIONARY PRINCIPLES AND SECURITY BECAME HIGH COST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542870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1E3C91-79D7-7FE3-8B95-97D0BB2655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00190" y="-728869"/>
            <a:ext cx="4853609" cy="2419558"/>
          </a:xfrm>
        </p:spPr>
        <p:txBody>
          <a:bodyPr/>
          <a:lstStyle/>
          <a:p>
            <a:r>
              <a:rPr lang="en-GB" dirty="0"/>
              <a:t>Terrorism Timeline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25F6AC-6940-E7BC-14C6-17E8D9CCDA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57809"/>
            <a:ext cx="10515600" cy="5819155"/>
          </a:xfrm>
        </p:spPr>
        <p:txBody>
          <a:bodyPr/>
          <a:lstStyle/>
          <a:p>
            <a:r>
              <a:rPr lang="en-GB" dirty="0"/>
              <a:t>1972 Munich Olympics</a:t>
            </a:r>
          </a:p>
          <a:p>
            <a:r>
              <a:rPr lang="en-GB" dirty="0"/>
              <a:t>IRA Bombings 1974 – 1999 including Harrods, Arndale </a:t>
            </a:r>
          </a:p>
          <a:p>
            <a:r>
              <a:rPr lang="en-GB" dirty="0"/>
              <a:t>1979 Mecca</a:t>
            </a:r>
          </a:p>
          <a:p>
            <a:r>
              <a:rPr lang="en-GB" dirty="0"/>
              <a:t>Spain – ETTA </a:t>
            </a:r>
          </a:p>
          <a:p>
            <a:r>
              <a:rPr lang="en-GB" dirty="0"/>
              <a:t>1988 Lockerbie </a:t>
            </a:r>
            <a:r>
              <a:rPr lang="en-GB" dirty="0" err="1"/>
              <a:t>PanAm</a:t>
            </a:r>
            <a:r>
              <a:rPr lang="en-GB" dirty="0"/>
              <a:t> 103</a:t>
            </a:r>
          </a:p>
          <a:p>
            <a:r>
              <a:rPr lang="en-GB" dirty="0"/>
              <a:t>1993 World Trade Centre </a:t>
            </a:r>
          </a:p>
          <a:p>
            <a:r>
              <a:rPr lang="en-GB" dirty="0"/>
              <a:t>2001 9/11</a:t>
            </a:r>
          </a:p>
          <a:p>
            <a:r>
              <a:rPr lang="en-GB" dirty="0"/>
              <a:t>2002 Bali</a:t>
            </a:r>
          </a:p>
          <a:p>
            <a:r>
              <a:rPr lang="en-GB" dirty="0"/>
              <a:t>2004 Madrid</a:t>
            </a:r>
          </a:p>
          <a:p>
            <a:r>
              <a:rPr lang="en-GB" dirty="0"/>
              <a:t>2005 London 7/7</a:t>
            </a:r>
          </a:p>
          <a:p>
            <a:r>
              <a:rPr lang="en-GB" dirty="0"/>
              <a:t>2013 Boston Marathon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6555714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94AEE7-0320-708A-80D5-EE858186B9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Terrorism Timeline 2015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977AA0-16F7-2C68-7301-A3FDDB46CB8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2015 Major Monthly Attacks </a:t>
            </a:r>
          </a:p>
          <a:p>
            <a:r>
              <a:rPr lang="en-GB" dirty="0"/>
              <a:t>Paris Charlie </a:t>
            </a:r>
            <a:r>
              <a:rPr lang="en-GB" dirty="0" err="1"/>
              <a:t>Hebdon</a:t>
            </a:r>
            <a:r>
              <a:rPr lang="en-GB" dirty="0"/>
              <a:t> Shooting</a:t>
            </a:r>
          </a:p>
          <a:p>
            <a:r>
              <a:rPr lang="en-GB" dirty="0"/>
              <a:t>Hyper Cacher Shootings Paris</a:t>
            </a:r>
          </a:p>
          <a:p>
            <a:r>
              <a:rPr lang="en-GB" dirty="0"/>
              <a:t>Tunisia</a:t>
            </a:r>
          </a:p>
          <a:p>
            <a:r>
              <a:rPr lang="en-GB" dirty="0"/>
              <a:t>Bangkok</a:t>
            </a:r>
          </a:p>
          <a:p>
            <a:r>
              <a:rPr lang="en-GB" dirty="0"/>
              <a:t>Ankara Bombings</a:t>
            </a:r>
          </a:p>
          <a:p>
            <a:r>
              <a:rPr lang="en-GB" dirty="0"/>
              <a:t>Paris Attacks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04003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9CE41B-928C-F176-40ED-3E6CD01DC3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Terrorism Timeline - 2016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0B98C5-1509-10D7-202F-0C499FC5D2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/>
              <a:t>Brussells</a:t>
            </a:r>
            <a:r>
              <a:rPr lang="en-GB" dirty="0"/>
              <a:t> Bombing Orlando Nightclub</a:t>
            </a:r>
          </a:p>
          <a:p>
            <a:r>
              <a:rPr lang="en-GB" dirty="0"/>
              <a:t>Jo Cox MP Murder</a:t>
            </a:r>
          </a:p>
          <a:p>
            <a:r>
              <a:rPr lang="en-GB" dirty="0"/>
              <a:t>Dhaka Bakery Attack</a:t>
            </a:r>
          </a:p>
          <a:p>
            <a:r>
              <a:rPr lang="en-GB" dirty="0"/>
              <a:t>Saudi Arabia Bombings</a:t>
            </a:r>
          </a:p>
          <a:p>
            <a:r>
              <a:rPr lang="en-GB" dirty="0"/>
              <a:t>Nice Attack</a:t>
            </a:r>
          </a:p>
          <a:p>
            <a:r>
              <a:rPr lang="en-GB" dirty="0"/>
              <a:t>Berlin Attack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0728998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9FFCFA-5370-FC05-E674-E4E0E40A8F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159025"/>
            <a:ext cx="10515600" cy="1849714"/>
          </a:xfrm>
        </p:spPr>
        <p:txBody>
          <a:bodyPr/>
          <a:lstStyle/>
          <a:p>
            <a:r>
              <a:rPr lang="en-GB" dirty="0"/>
              <a:t>Terrorism Timeline 2017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3F9BA1-6025-1FD7-DC81-DC67F8C022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65583"/>
            <a:ext cx="10515600" cy="4911380"/>
          </a:xfrm>
        </p:spPr>
        <p:txBody>
          <a:bodyPr/>
          <a:lstStyle/>
          <a:p>
            <a:r>
              <a:rPr lang="en-GB" dirty="0"/>
              <a:t>Istanbul Nightclub Shooting</a:t>
            </a:r>
          </a:p>
          <a:p>
            <a:r>
              <a:rPr lang="en-GB" dirty="0"/>
              <a:t>Westminster Attack</a:t>
            </a:r>
          </a:p>
          <a:p>
            <a:r>
              <a:rPr lang="en-GB" dirty="0"/>
              <a:t>Manchester Arena Bombings</a:t>
            </a:r>
          </a:p>
          <a:p>
            <a:r>
              <a:rPr lang="en-GB" dirty="0"/>
              <a:t>London Bridge Attack</a:t>
            </a:r>
          </a:p>
          <a:p>
            <a:r>
              <a:rPr lang="en-GB" dirty="0"/>
              <a:t>Finsbury Park Attack</a:t>
            </a:r>
          </a:p>
          <a:p>
            <a:r>
              <a:rPr lang="en-GB" dirty="0"/>
              <a:t>Barcelona &amp; </a:t>
            </a:r>
            <a:r>
              <a:rPr lang="en-GB" dirty="0" err="1"/>
              <a:t>Cambrils</a:t>
            </a:r>
            <a:r>
              <a:rPr lang="en-GB" dirty="0"/>
              <a:t> Attack</a:t>
            </a:r>
          </a:p>
          <a:p>
            <a:r>
              <a:rPr lang="en-GB" dirty="0"/>
              <a:t>Parsons Green Attack</a:t>
            </a:r>
          </a:p>
          <a:p>
            <a:r>
              <a:rPr lang="en-GB" dirty="0"/>
              <a:t>Marseille Attack</a:t>
            </a:r>
          </a:p>
          <a:p>
            <a:r>
              <a:rPr lang="en-GB" dirty="0"/>
              <a:t>New York Attack</a:t>
            </a:r>
          </a:p>
        </p:txBody>
      </p:sp>
    </p:spTree>
    <p:extLst>
      <p:ext uri="{BB962C8B-B14F-4D97-AF65-F5344CB8AC3E}">
        <p14:creationId xmlns:p14="http://schemas.microsoft.com/office/powerpoint/2010/main" val="87829601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33FF2E-60FC-0282-3316-43FC2774DF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Terrorism Timeline 2018 &amp; 2019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15B854-A6C3-11B6-FF8C-80EAF357B70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/>
              <a:t>Carcasonne</a:t>
            </a:r>
            <a:r>
              <a:rPr lang="en-GB" dirty="0"/>
              <a:t> &amp; </a:t>
            </a:r>
            <a:r>
              <a:rPr lang="en-GB" dirty="0" err="1"/>
              <a:t>Trebes</a:t>
            </a:r>
            <a:r>
              <a:rPr lang="en-GB" dirty="0"/>
              <a:t> Attack</a:t>
            </a:r>
          </a:p>
          <a:p>
            <a:r>
              <a:rPr lang="en-GB" dirty="0"/>
              <a:t>Toronto Van Attack</a:t>
            </a:r>
          </a:p>
          <a:p>
            <a:r>
              <a:rPr lang="en-GB" dirty="0"/>
              <a:t>Paris Stabbing</a:t>
            </a:r>
          </a:p>
          <a:p>
            <a:r>
              <a:rPr lang="en-GB" dirty="0"/>
              <a:t>Pittsburgh Synagogue Shooting</a:t>
            </a:r>
          </a:p>
          <a:p>
            <a:r>
              <a:rPr lang="en-GB" dirty="0"/>
              <a:t>2019</a:t>
            </a:r>
          </a:p>
          <a:p>
            <a:r>
              <a:rPr lang="en-GB" dirty="0"/>
              <a:t>Christchurch Mosque Shooting</a:t>
            </a:r>
          </a:p>
          <a:p>
            <a:r>
              <a:rPr lang="en-GB" dirty="0"/>
              <a:t>Sri Lanka Easter Bombings</a:t>
            </a:r>
          </a:p>
          <a:p>
            <a:r>
              <a:rPr lang="en-GB" dirty="0"/>
              <a:t>London Bridge Attack</a:t>
            </a:r>
          </a:p>
        </p:txBody>
      </p:sp>
    </p:spTree>
    <p:extLst>
      <p:ext uri="{BB962C8B-B14F-4D97-AF65-F5344CB8AC3E}">
        <p14:creationId xmlns:p14="http://schemas.microsoft.com/office/powerpoint/2010/main" val="186856363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E7DF2B-A68F-B5CB-7CB5-666FB81867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18383" y="-152399"/>
            <a:ext cx="6735417" cy="1843088"/>
          </a:xfrm>
        </p:spPr>
        <p:txBody>
          <a:bodyPr/>
          <a:lstStyle/>
          <a:p>
            <a:r>
              <a:rPr lang="en-GB" dirty="0"/>
              <a:t>Terrorism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4E8279-2858-1129-06B0-03E69441F1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8904" y="649357"/>
            <a:ext cx="11174896" cy="5527606"/>
          </a:xfrm>
        </p:spPr>
        <p:txBody>
          <a:bodyPr>
            <a:normAutofit lnSpcReduction="10000"/>
          </a:bodyPr>
          <a:lstStyle/>
          <a:p>
            <a:r>
              <a:rPr lang="en-GB" dirty="0"/>
              <a:t>Violence</a:t>
            </a:r>
          </a:p>
          <a:p>
            <a:r>
              <a:rPr lang="en-GB" dirty="0"/>
              <a:t>Threats</a:t>
            </a:r>
          </a:p>
          <a:p>
            <a:r>
              <a:rPr lang="en-GB" dirty="0"/>
              <a:t>Attacks</a:t>
            </a:r>
          </a:p>
          <a:p>
            <a:r>
              <a:rPr lang="en-GB" dirty="0"/>
              <a:t>Bombs</a:t>
            </a:r>
          </a:p>
          <a:p>
            <a:r>
              <a:rPr lang="en-GB" dirty="0"/>
              <a:t>Terror</a:t>
            </a:r>
          </a:p>
          <a:p>
            <a:r>
              <a:rPr lang="en-GB" dirty="0"/>
              <a:t>Espionage</a:t>
            </a:r>
          </a:p>
          <a:p>
            <a:r>
              <a:rPr lang="en-GB" dirty="0"/>
              <a:t>Cyber Attacks </a:t>
            </a:r>
          </a:p>
          <a:p>
            <a:r>
              <a:rPr lang="en-GB" dirty="0"/>
              <a:t>Weapons of Mass Destruction</a:t>
            </a:r>
          </a:p>
          <a:p>
            <a:r>
              <a:rPr lang="en-GB" dirty="0"/>
              <a:t>Subversion - Cold War</a:t>
            </a:r>
          </a:p>
          <a:p>
            <a:r>
              <a:rPr lang="en-GB" dirty="0"/>
              <a:t>Exert Pressure v </a:t>
            </a:r>
            <a:r>
              <a:rPr lang="en-GB" dirty="0" err="1"/>
              <a:t>Democaracy</a:t>
            </a:r>
            <a:endParaRPr lang="en-GB" dirty="0"/>
          </a:p>
          <a:p>
            <a:r>
              <a:rPr lang="en-GB" dirty="0"/>
              <a:t>Publicise Causes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438801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6EE579-3307-50ED-D3A9-E5BE593A20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Terrorism Processes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DEBACF-3344-F379-6819-56B73C9EFC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Target Selection</a:t>
            </a:r>
          </a:p>
          <a:p>
            <a:r>
              <a:rPr lang="en-GB" dirty="0"/>
              <a:t>Planning</a:t>
            </a:r>
          </a:p>
          <a:p>
            <a:r>
              <a:rPr lang="en-GB" dirty="0"/>
              <a:t>Attack</a:t>
            </a:r>
          </a:p>
          <a:p>
            <a:r>
              <a:rPr lang="en-GB" dirty="0"/>
              <a:t>Rehearsal</a:t>
            </a:r>
          </a:p>
          <a:p>
            <a:r>
              <a:rPr lang="en-GB" dirty="0"/>
              <a:t>Opportunity</a:t>
            </a:r>
          </a:p>
          <a:p>
            <a:r>
              <a:rPr lang="en-GB" dirty="0"/>
              <a:t>Exploit</a:t>
            </a:r>
          </a:p>
          <a:p>
            <a:r>
              <a:rPr lang="en-GB" dirty="0"/>
              <a:t>Attack</a:t>
            </a:r>
          </a:p>
        </p:txBody>
      </p:sp>
    </p:spTree>
    <p:extLst>
      <p:ext uri="{BB962C8B-B14F-4D97-AF65-F5344CB8AC3E}">
        <p14:creationId xmlns:p14="http://schemas.microsoft.com/office/powerpoint/2010/main" val="359790473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A14A4E-ECA5-CCA3-0FC4-7E154C4286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0" y="-192157"/>
            <a:ext cx="5257800" cy="1882845"/>
          </a:xfrm>
        </p:spPr>
        <p:txBody>
          <a:bodyPr/>
          <a:lstStyle/>
          <a:p>
            <a:r>
              <a:rPr lang="en-GB" dirty="0"/>
              <a:t>Terrorism Risks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5E8277-87B5-BF22-9BE1-4C5633DE3C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007165"/>
            <a:ext cx="10515600" cy="4618384"/>
          </a:xfrm>
        </p:spPr>
        <p:txBody>
          <a:bodyPr>
            <a:normAutofit fontScale="62500" lnSpcReduction="20000"/>
          </a:bodyPr>
          <a:lstStyle/>
          <a:p>
            <a:r>
              <a:rPr lang="en-GB" dirty="0"/>
              <a:t>HIGH LEVEL EXPOSURE</a:t>
            </a:r>
          </a:p>
          <a:p>
            <a:r>
              <a:rPr lang="en-GB" dirty="0"/>
              <a:t>TARGETS – Weaknesses</a:t>
            </a:r>
          </a:p>
          <a:p>
            <a:r>
              <a:rPr lang="en-GB" dirty="0"/>
              <a:t>Crowded Areas</a:t>
            </a:r>
          </a:p>
          <a:p>
            <a:r>
              <a:rPr lang="en-GB" dirty="0"/>
              <a:t>Lack of Warnings</a:t>
            </a:r>
          </a:p>
          <a:p>
            <a:r>
              <a:rPr lang="en-GB" dirty="0"/>
              <a:t>Multiple Coordinated Attacks</a:t>
            </a:r>
          </a:p>
          <a:p>
            <a:r>
              <a:rPr lang="en-GB" dirty="0"/>
              <a:t>New Weapons </a:t>
            </a:r>
          </a:p>
          <a:p>
            <a:r>
              <a:rPr lang="en-GB" dirty="0"/>
              <a:t>Mitigating Risks</a:t>
            </a:r>
          </a:p>
          <a:p>
            <a:r>
              <a:rPr lang="en-GB" dirty="0"/>
              <a:t>Security Strategies</a:t>
            </a:r>
          </a:p>
          <a:p>
            <a:r>
              <a:rPr lang="en-GB" dirty="0"/>
              <a:t>Communications </a:t>
            </a:r>
          </a:p>
          <a:p>
            <a:r>
              <a:rPr lang="en-GB" dirty="0"/>
              <a:t>Hoaxes</a:t>
            </a:r>
          </a:p>
          <a:p>
            <a:r>
              <a:rPr lang="en-GB" dirty="0"/>
              <a:t>Crowd Control &amp; Protests – other crimes, gangs, guns &amp; knives</a:t>
            </a:r>
          </a:p>
          <a:p>
            <a:r>
              <a:rPr lang="en-GB" dirty="0"/>
              <a:t>EVACUATION? RISK INVACUATE?</a:t>
            </a:r>
          </a:p>
          <a:p>
            <a:r>
              <a:rPr lang="en-GB" dirty="0"/>
              <a:t>Risk of Panic &amp; Crush / Crowd Control</a:t>
            </a:r>
          </a:p>
          <a:p>
            <a:r>
              <a:rPr lang="en-GB" dirty="0"/>
              <a:t>PREPARATION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5763715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921D08-0EEA-EE51-FB67-BD40ABD0F1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Attention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FF199C-7FC1-B6CD-6A22-1E4474F139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43878"/>
            <a:ext cx="10515600" cy="4187687"/>
          </a:xfrm>
        </p:spPr>
        <p:txBody>
          <a:bodyPr>
            <a:normAutofit lnSpcReduction="10000"/>
          </a:bodyPr>
          <a:lstStyle/>
          <a:p>
            <a:r>
              <a:rPr lang="en-GB" dirty="0"/>
              <a:t>PROACTIVE</a:t>
            </a:r>
          </a:p>
          <a:p>
            <a:r>
              <a:rPr lang="en-GB" dirty="0"/>
              <a:t>SITUATIONAL AWARENESS</a:t>
            </a:r>
          </a:p>
          <a:p>
            <a:r>
              <a:rPr lang="en-GB" dirty="0"/>
              <a:t>RISKS – PHYSICAL, PEOPLE AND CYBER</a:t>
            </a:r>
          </a:p>
          <a:p>
            <a:r>
              <a:rPr lang="en-GB" dirty="0"/>
              <a:t>ONLINE MEDIA – TERRORISM/HOOLIGANISM</a:t>
            </a:r>
          </a:p>
          <a:p>
            <a:r>
              <a:rPr lang="en-GB" dirty="0"/>
              <a:t>COOPERATION – 2012</a:t>
            </a:r>
          </a:p>
          <a:p>
            <a:r>
              <a:rPr lang="en-GB" dirty="0"/>
              <a:t>COUNTER TERRORISM STRATEGY</a:t>
            </a:r>
          </a:p>
          <a:p>
            <a:r>
              <a:rPr lang="en-GB" dirty="0"/>
              <a:t>REDUCE RISKS</a:t>
            </a:r>
          </a:p>
          <a:p>
            <a:r>
              <a:rPr lang="en-GB" dirty="0"/>
              <a:t>VENUES – SIZE, LOCATION, LAYOUT, OPERATION, </a:t>
            </a:r>
          </a:p>
          <a:p>
            <a:r>
              <a:rPr lang="en-GB" dirty="0"/>
              <a:t>EVENTS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7822615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813ADD-CE59-8811-1D68-15606F711F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THREATS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FC8C1E-4F84-CDBF-0375-064E648863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NATIONAL SECURITY THREATS</a:t>
            </a:r>
          </a:p>
          <a:p>
            <a:r>
              <a:rPr lang="en-GB" dirty="0"/>
              <a:t>Terrorism</a:t>
            </a:r>
          </a:p>
          <a:p>
            <a:r>
              <a:rPr lang="en-GB" dirty="0"/>
              <a:t>Espionage</a:t>
            </a:r>
          </a:p>
          <a:p>
            <a:r>
              <a:rPr lang="en-GB" dirty="0"/>
              <a:t>Cyber Threats</a:t>
            </a:r>
          </a:p>
          <a:p>
            <a:r>
              <a:rPr lang="en-GB" dirty="0"/>
              <a:t>Weapons of Mass Destruction</a:t>
            </a:r>
          </a:p>
          <a:p>
            <a:r>
              <a:rPr lang="en-GB" dirty="0"/>
              <a:t>Impacts on UK’s National Infrastructure</a:t>
            </a:r>
          </a:p>
          <a:p>
            <a:r>
              <a:rPr lang="en-GB" dirty="0"/>
              <a:t>ACTIONS – 999, Anti Terrorism Hotline, MI5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0940765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75B421-4923-76F3-1EFB-D421B4A945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Terrorism Risk Issues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270B79-DD72-CDF8-CABA-A57932CA8B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83635"/>
            <a:ext cx="10515600" cy="4200939"/>
          </a:xfrm>
        </p:spPr>
        <p:txBody>
          <a:bodyPr>
            <a:normAutofit lnSpcReduction="10000"/>
          </a:bodyPr>
          <a:lstStyle/>
          <a:p>
            <a:r>
              <a:rPr lang="en-GB" dirty="0"/>
              <a:t>ACTION </a:t>
            </a:r>
          </a:p>
          <a:p>
            <a:r>
              <a:rPr lang="en-GB" dirty="0"/>
              <a:t>REPUTATION</a:t>
            </a:r>
          </a:p>
          <a:p>
            <a:r>
              <a:rPr lang="en-GB" dirty="0"/>
              <a:t>NEIGHBOURS</a:t>
            </a:r>
          </a:p>
          <a:p>
            <a:r>
              <a:rPr lang="en-GB" dirty="0"/>
              <a:t>OVERSEAS TRAVEL</a:t>
            </a:r>
          </a:p>
          <a:p>
            <a:r>
              <a:rPr lang="en-GB" dirty="0"/>
              <a:t>GROOMING</a:t>
            </a:r>
          </a:p>
          <a:p>
            <a:r>
              <a:rPr lang="en-GB" dirty="0"/>
              <a:t>MANAGING RISKS</a:t>
            </a:r>
          </a:p>
          <a:p>
            <a:r>
              <a:rPr lang="en-GB" dirty="0"/>
              <a:t>LEGAL REQUIREMENTS</a:t>
            </a:r>
          </a:p>
          <a:p>
            <a:r>
              <a:rPr lang="en-GB" dirty="0"/>
              <a:t>INSURANCE</a:t>
            </a:r>
          </a:p>
          <a:p>
            <a:r>
              <a:rPr lang="en-GB" dirty="0"/>
              <a:t>INFORMATION AND ADVICE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8171246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61B1AE-97D5-4468-9932-9BEC78C6E5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Terrorist Behaviour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D6CFC7-46E3-C22D-53A0-ACCDAFD5488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UNDERSTANDING TERRORIST INTENTIONS AND CAPABILITIES</a:t>
            </a:r>
          </a:p>
          <a:p>
            <a:r>
              <a:rPr lang="en-GB" dirty="0"/>
              <a:t>GOVERNMENT ADVICE</a:t>
            </a:r>
          </a:p>
          <a:p>
            <a:r>
              <a:rPr lang="en-GB" dirty="0"/>
              <a:t>MEDIA</a:t>
            </a:r>
          </a:p>
          <a:p>
            <a:r>
              <a:rPr lang="en-GB" dirty="0"/>
              <a:t>LOCATION </a:t>
            </a:r>
          </a:p>
          <a:p>
            <a:r>
              <a:rPr lang="en-GB" dirty="0"/>
              <a:t>PEOPLE – VISITORS, SPONSORS, CONTRACTORS, ACTIVITIES</a:t>
            </a:r>
          </a:p>
          <a:p>
            <a:r>
              <a:rPr lang="en-GB" dirty="0"/>
              <a:t>COMMUNITY</a:t>
            </a:r>
          </a:p>
          <a:p>
            <a:r>
              <a:rPr lang="en-GB" dirty="0"/>
              <a:t>HIGH PROFILE INDIVIDUALS / TEAMS /VIP /ROYALTY/ POLITICIANS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3323688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01EB9E-265A-462F-588E-345B502B53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UK Government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7F9B80-5169-EFE6-E747-C29A899820D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EMERGENCY STRATEGIES</a:t>
            </a:r>
          </a:p>
          <a:p>
            <a:r>
              <a:rPr lang="en-GB" dirty="0"/>
              <a:t>PREPARATION, RESPONSE AND RECOVERY</a:t>
            </a:r>
          </a:p>
          <a:p>
            <a:r>
              <a:rPr lang="en-GB" dirty="0"/>
              <a:t>GOVERNMENT ADVICE</a:t>
            </a:r>
          </a:p>
          <a:p>
            <a:r>
              <a:rPr lang="en-GB" dirty="0"/>
              <a:t>CONSULTATION AND SUPPORT</a:t>
            </a:r>
          </a:p>
          <a:p>
            <a:r>
              <a:rPr lang="en-GB" dirty="0"/>
              <a:t>GOVERNMENT EMERGENCY PLANNING WEBSITE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300770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2DBE08-8EA5-B408-2F20-0DB29A8649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Responsibilities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B22F4D-517C-BFAE-D2B0-BB4B902588E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M15</a:t>
            </a:r>
          </a:p>
          <a:p>
            <a:r>
              <a:rPr lang="en-GB" dirty="0"/>
              <a:t>Keep Country Safe</a:t>
            </a:r>
          </a:p>
          <a:p>
            <a:r>
              <a:rPr lang="en-GB" dirty="0"/>
              <a:t>Protect our People</a:t>
            </a:r>
          </a:p>
          <a:p>
            <a:r>
              <a:rPr lang="en-GB" dirty="0"/>
              <a:t>Terrorism /Damaging </a:t>
            </a:r>
            <a:r>
              <a:rPr lang="en-GB" dirty="0" err="1"/>
              <a:t>Espoinage</a:t>
            </a:r>
            <a:endParaRPr lang="en-GB" dirty="0"/>
          </a:p>
          <a:p>
            <a:r>
              <a:rPr lang="en-GB" dirty="0"/>
              <a:t>National Security</a:t>
            </a:r>
          </a:p>
          <a:p>
            <a:r>
              <a:rPr lang="en-GB" dirty="0"/>
              <a:t>Counter Terrorism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6578664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D4B477-5893-659D-8209-C1FFC138C8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Global Issues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DA2874-FDCB-D156-423A-D4029E2702F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UK - Coordinated approach &amp; IRA experience</a:t>
            </a:r>
          </a:p>
          <a:p>
            <a:r>
              <a:rPr lang="en-GB" dirty="0"/>
              <a:t>Europe multi nations &amp; open borders</a:t>
            </a:r>
          </a:p>
          <a:p>
            <a:r>
              <a:rPr lang="en-GB" dirty="0"/>
              <a:t>France 6 Agencies = Paris Attacks Failed to catch</a:t>
            </a:r>
          </a:p>
          <a:p>
            <a:r>
              <a:rPr lang="en-GB" dirty="0"/>
              <a:t>US issues with National Counter Terrorism Centre - Homeland Security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2123281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6BE8CD-0040-36C1-D663-C84123B7A9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Counter Terrorism Strategies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5A2184-4426-AE02-6EFF-2FDD982442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16765"/>
            <a:ext cx="10515600" cy="4560198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PREVENT</a:t>
            </a:r>
          </a:p>
          <a:p>
            <a:r>
              <a:rPr lang="en-GB" dirty="0"/>
              <a:t>PURSUE – STOP TERRORIST</a:t>
            </a:r>
          </a:p>
          <a:p>
            <a:r>
              <a:rPr lang="en-GB" dirty="0"/>
              <a:t>PROTECT – STRENGTHEN PROTECTION</a:t>
            </a:r>
          </a:p>
          <a:p>
            <a:r>
              <a:rPr lang="en-GB" dirty="0"/>
              <a:t>PREPARE – WHERE ATTACKS CAN BE STOPPED TO MITIGATE IMPACTS</a:t>
            </a:r>
          </a:p>
          <a:p>
            <a:endParaRPr lang="en-GB" dirty="0"/>
          </a:p>
          <a:p>
            <a:r>
              <a:rPr lang="en-GB" dirty="0"/>
              <a:t>IMPACT ON EVENTS, SPORT AND TOURISM</a:t>
            </a:r>
          </a:p>
          <a:p>
            <a:endParaRPr lang="en-GB" dirty="0"/>
          </a:p>
          <a:p>
            <a:r>
              <a:rPr lang="en-GB" dirty="0"/>
              <a:t>FACIAL RECOGNITION</a:t>
            </a:r>
          </a:p>
          <a:p>
            <a:r>
              <a:rPr lang="en-GB" dirty="0"/>
              <a:t>BAG SEARCHES / BANS</a:t>
            </a:r>
          </a:p>
          <a:p>
            <a:r>
              <a:rPr lang="en-GB" dirty="0"/>
              <a:t>DRONES</a:t>
            </a:r>
          </a:p>
          <a:p>
            <a:r>
              <a:rPr lang="en-GB" dirty="0"/>
              <a:t>PASSPORT CONTROLS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073605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FB8DE9-18AA-21FB-EE2C-E090CAA991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Security Legislation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1127FA-DF07-34A0-4050-E8FB5503BC9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1970’s &amp; 1980’s Football Hooliganism</a:t>
            </a:r>
          </a:p>
          <a:p>
            <a:r>
              <a:rPr lang="en-GB" dirty="0"/>
              <a:t>1975 GUIDE TO SAFETY IN SPORTS GROUNDS</a:t>
            </a:r>
          </a:p>
          <a:p>
            <a:r>
              <a:rPr lang="en-GB" dirty="0"/>
              <a:t>1985 FIRE AND SAFETY OF PLACES OF SPORT ACT</a:t>
            </a:r>
          </a:p>
          <a:p>
            <a:r>
              <a:rPr lang="en-GB" dirty="0"/>
              <a:t>TAYLOR REPORT</a:t>
            </a:r>
          </a:p>
          <a:p>
            <a:r>
              <a:rPr lang="en-GB" dirty="0"/>
              <a:t>GREEN GUIDE</a:t>
            </a:r>
          </a:p>
          <a:p>
            <a:r>
              <a:rPr lang="en-GB" dirty="0"/>
              <a:t>ANTI TERRORISM STRATEGIES</a:t>
            </a:r>
          </a:p>
          <a:p>
            <a:r>
              <a:rPr lang="en-GB" dirty="0"/>
              <a:t>POLICE/COUNTER TERRORIST INVOLVEMENT</a:t>
            </a:r>
          </a:p>
          <a:p>
            <a:r>
              <a:rPr lang="en-GB" dirty="0"/>
              <a:t>Manchester Arena Attack - Martyn’s Law</a:t>
            </a:r>
          </a:p>
        </p:txBody>
      </p:sp>
    </p:spTree>
    <p:extLst>
      <p:ext uri="{BB962C8B-B14F-4D97-AF65-F5344CB8AC3E}">
        <p14:creationId xmlns:p14="http://schemas.microsoft.com/office/powerpoint/2010/main" val="428449593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1CF20E-779F-348F-5553-5F61CA0E94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Communications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2EEFE2-8DFA-3845-4620-AEB60DF0869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GENERAL – Website, publications, communicate crime protection and counter terrorism</a:t>
            </a:r>
          </a:p>
          <a:p>
            <a:r>
              <a:rPr lang="en-GB" dirty="0"/>
              <a:t>COMMUNICATION STRATEGIES – Monitor attack planning, hostilities, use info, alert for reconnaissance by attackers</a:t>
            </a:r>
          </a:p>
          <a:p>
            <a:r>
              <a:rPr lang="en-GB" dirty="0"/>
              <a:t>SECURITY MINDED – Determine messages </a:t>
            </a:r>
          </a:p>
          <a:p>
            <a:r>
              <a:rPr lang="en-GB" dirty="0"/>
              <a:t>DENY USEFUL INFO – </a:t>
            </a:r>
            <a:r>
              <a:rPr lang="en-GB" dirty="0" err="1"/>
              <a:t>Proffesionally</a:t>
            </a:r>
            <a:r>
              <a:rPr lang="en-GB" dirty="0"/>
              <a:t> stop info</a:t>
            </a:r>
          </a:p>
        </p:txBody>
      </p:sp>
    </p:spTree>
    <p:extLst>
      <p:ext uri="{BB962C8B-B14F-4D97-AF65-F5344CB8AC3E}">
        <p14:creationId xmlns:p14="http://schemas.microsoft.com/office/powerpoint/2010/main" val="395374711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38367E-F5D6-BF0C-E340-5588D63EC5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Risks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65D158-AD4B-72A0-C222-A9FC16D361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UK COUNTER TERRORISM STRATEGY</a:t>
            </a:r>
          </a:p>
          <a:p>
            <a:r>
              <a:rPr lang="en-GB" dirty="0"/>
              <a:t>TERRORIST METHODOLOGIES</a:t>
            </a:r>
          </a:p>
          <a:p>
            <a:r>
              <a:rPr lang="en-GB" dirty="0"/>
              <a:t>NEW DEVELOPMENTS</a:t>
            </a:r>
          </a:p>
          <a:p>
            <a:r>
              <a:rPr lang="en-GB" dirty="0"/>
              <a:t>INCITE, INSPIRE, ENABLE</a:t>
            </a:r>
          </a:p>
          <a:p>
            <a:r>
              <a:rPr lang="en-GB" dirty="0"/>
              <a:t>ABSOLUTE SECURITY IS IMPOSSIBLE!</a:t>
            </a:r>
          </a:p>
          <a:p>
            <a:r>
              <a:rPr lang="en-GB" dirty="0"/>
              <a:t>COMBAT THREAT</a:t>
            </a:r>
          </a:p>
          <a:p>
            <a:r>
              <a:rPr lang="en-GB" dirty="0"/>
              <a:t>REDUCE RISK</a:t>
            </a:r>
          </a:p>
          <a:p>
            <a:r>
              <a:rPr lang="en-GB" dirty="0"/>
              <a:t>FORTRESS MENTALITY/FRIENDLY ENVIRONMENT</a:t>
            </a:r>
          </a:p>
          <a:p>
            <a:r>
              <a:rPr lang="en-GB" dirty="0"/>
              <a:t>BALANCED ATMOSPHERE</a:t>
            </a:r>
          </a:p>
          <a:p>
            <a:r>
              <a:rPr lang="en-GB" dirty="0"/>
              <a:t>RISKS – EXPLOSION, DEVICES, FLYING GLASS, ATTACKS, VEHICLES</a:t>
            </a:r>
          </a:p>
        </p:txBody>
      </p:sp>
    </p:spTree>
    <p:extLst>
      <p:ext uri="{BB962C8B-B14F-4D97-AF65-F5344CB8AC3E}">
        <p14:creationId xmlns:p14="http://schemas.microsoft.com/office/powerpoint/2010/main" val="346079856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83916E-E497-6FD4-99A0-64C17C2EF8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Actions to Counter Terrorism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4C8F69-7371-600F-ADAE-0942D0AACDF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RISK ASSESSMENTS</a:t>
            </a:r>
          </a:p>
          <a:p>
            <a:r>
              <a:rPr lang="en-GB" dirty="0"/>
              <a:t>PRACTICAL PROTECTIVE SECURITY</a:t>
            </a:r>
          </a:p>
          <a:p>
            <a:r>
              <a:rPr lang="en-GB" dirty="0"/>
              <a:t>REVIEW</a:t>
            </a:r>
          </a:p>
          <a:p>
            <a:r>
              <a:rPr lang="en-GB" dirty="0"/>
              <a:t>DISPLAY SIGNAGE</a:t>
            </a:r>
          </a:p>
          <a:p>
            <a:r>
              <a:rPr lang="en-GB" dirty="0"/>
              <a:t>COUNTER MEASURES</a:t>
            </a:r>
          </a:p>
          <a:p>
            <a:r>
              <a:rPr lang="en-GB" dirty="0"/>
              <a:t>SECURITY CHECKS</a:t>
            </a:r>
          </a:p>
          <a:p>
            <a:r>
              <a:rPr lang="en-GB" dirty="0"/>
              <a:t>SECURITY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1681289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3EBD48-3010-CA41-7EDC-DCD61D9331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Response Activity Over Time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1B4940-E9BA-E01D-FB9A-4CBD7BFBE6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EMERGENCY SERVICES – Safeguard and protect</a:t>
            </a:r>
          </a:p>
          <a:p>
            <a:r>
              <a:rPr lang="en-GB" dirty="0"/>
              <a:t>INCIDENT MANAGEMENT – </a:t>
            </a:r>
          </a:p>
          <a:p>
            <a:r>
              <a:rPr lang="en-GB" dirty="0"/>
              <a:t>Command, Control, Coordinate, Communicate</a:t>
            </a:r>
          </a:p>
          <a:p>
            <a:r>
              <a:rPr lang="en-GB" dirty="0"/>
              <a:t>CRISIS MANAGEMENT</a:t>
            </a:r>
          </a:p>
          <a:p>
            <a:r>
              <a:rPr lang="en-GB" dirty="0"/>
              <a:t>Strategic approach, reputation, stakeholder confidence</a:t>
            </a:r>
          </a:p>
          <a:p>
            <a:r>
              <a:rPr lang="en-GB" dirty="0"/>
              <a:t>BUSINESS COMMUNITY – Maintain critical activities</a:t>
            </a:r>
          </a:p>
          <a:p>
            <a:r>
              <a:rPr lang="en-GB" dirty="0"/>
              <a:t>RECOVERY – Rebuild, Restore, </a:t>
            </a:r>
            <a:r>
              <a:rPr lang="en-GB" dirty="0" err="1"/>
              <a:t>Rehabitate</a:t>
            </a:r>
            <a:endParaRPr lang="en-GB" dirty="0"/>
          </a:p>
          <a:p>
            <a:r>
              <a:rPr lang="en-GB" dirty="0">
                <a:solidFill>
                  <a:srgbClr val="FF0000"/>
                </a:solidFill>
              </a:rPr>
              <a:t>Business as Normal to New Normality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4113493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CECEE4-252E-4405-8AFC-D2E50931DC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Terror Risk Circle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93A4FB-C9D8-B337-0124-7C37A6A5D5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IDENTIFY RISK</a:t>
            </a:r>
          </a:p>
          <a:p>
            <a:r>
              <a:rPr lang="en-GB" dirty="0"/>
              <a:t>IDENTIFY WHAT YOU NEED TO PROTECT</a:t>
            </a:r>
          </a:p>
          <a:p>
            <a:r>
              <a:rPr lang="en-GB" dirty="0"/>
              <a:t>IDENTIFY MEASURE TO REDUCE RISK</a:t>
            </a:r>
          </a:p>
          <a:p>
            <a:r>
              <a:rPr lang="en-GB" dirty="0"/>
              <a:t>CREATE SECURITY PLANS</a:t>
            </a:r>
          </a:p>
          <a:p>
            <a:r>
              <a:rPr lang="en-GB" dirty="0"/>
              <a:t>RECORD ACTIVITY</a:t>
            </a:r>
          </a:p>
          <a:p>
            <a:r>
              <a:rPr lang="en-GB" dirty="0"/>
              <a:t>TRAIN, EXERCISE AND REHEARSE</a:t>
            </a:r>
          </a:p>
          <a:p>
            <a:r>
              <a:rPr lang="en-GB" dirty="0"/>
              <a:t>REVIEW</a:t>
            </a:r>
          </a:p>
          <a:p>
            <a:r>
              <a:rPr lang="en-GB" dirty="0"/>
              <a:t>RESTART THE CIRCLE!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7033951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DBB286-38BB-DF2B-9774-16AF50337A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Counter Terrorism Training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CDD49C-181E-5BFA-50ED-5C201D20CC6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STAFF DEVELOPMENT</a:t>
            </a:r>
          </a:p>
          <a:p>
            <a:r>
              <a:rPr lang="en-GB" dirty="0"/>
              <a:t>PLANNING</a:t>
            </a:r>
          </a:p>
          <a:p>
            <a:r>
              <a:rPr lang="en-GB" dirty="0"/>
              <a:t>DISCUSSION BASED ACTIVITIES </a:t>
            </a:r>
          </a:p>
          <a:p>
            <a:r>
              <a:rPr lang="en-GB" dirty="0"/>
              <a:t>Planning and Review, Processes, Practice</a:t>
            </a:r>
          </a:p>
          <a:p>
            <a:r>
              <a:rPr lang="en-GB" dirty="0"/>
              <a:t>TABLE TOP EXERCISES</a:t>
            </a:r>
          </a:p>
          <a:p>
            <a:r>
              <a:rPr lang="en-GB" dirty="0"/>
              <a:t>Resources, agencies, scenarios, Operational issues, virtual to practice</a:t>
            </a:r>
          </a:p>
          <a:p>
            <a:r>
              <a:rPr lang="en-GB" dirty="0"/>
              <a:t>LIVE COMMAND POST EXERCISES, PLAY/TEST</a:t>
            </a:r>
          </a:p>
          <a:p>
            <a:r>
              <a:rPr lang="en-GB" dirty="0"/>
              <a:t>Intensive to plan and deliver, practice roles, identify issues, realism, confidence, no notice events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500047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42FB37-5E6A-F2C3-FB95-E754156B2A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Counter Terrorism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3A96F3-6D8B-C078-765E-54ADE133E0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Prevention</a:t>
            </a:r>
          </a:p>
          <a:p>
            <a:r>
              <a:rPr lang="en-GB" dirty="0"/>
              <a:t>Deter</a:t>
            </a:r>
          </a:p>
          <a:p>
            <a:r>
              <a:rPr lang="en-GB" dirty="0"/>
              <a:t>Identify Vulnerability</a:t>
            </a:r>
          </a:p>
          <a:p>
            <a:r>
              <a:rPr lang="en-GB" dirty="0"/>
              <a:t>SCAN - - See, Check &amp; Notice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0399964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1F461E-0652-52E1-4CE1-C1952586FD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Terrorism Threat Levels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3000F4-9C87-F8B4-8574-1CD7A6A165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lvl="0"/>
            <a:r>
              <a:rPr lang="en-GB" dirty="0">
                <a:solidFill>
                  <a:prstClr val="black"/>
                </a:solidFill>
              </a:rPr>
              <a:t>Indications, Assess range of factors, Recent Events, Terrorism Intentions, Capabilities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LOW – Unlikely</a:t>
            </a:r>
          </a:p>
          <a:p>
            <a:r>
              <a:rPr lang="en-GB" dirty="0"/>
              <a:t>MODERATE – Possible but Unlikely</a:t>
            </a:r>
          </a:p>
          <a:p>
            <a:r>
              <a:rPr lang="en-GB" dirty="0"/>
              <a:t>SUBSTANTIAL – Strong Possibility</a:t>
            </a:r>
          </a:p>
          <a:p>
            <a:r>
              <a:rPr lang="en-GB" dirty="0"/>
              <a:t>SEVERE – Highly Likely</a:t>
            </a:r>
          </a:p>
          <a:p>
            <a:r>
              <a:rPr lang="en-GB" dirty="0"/>
              <a:t>CRITICAL – Attack Imminent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7311828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0BA81F-7B0D-12E9-C235-9D4319C393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Terrorism Response Levels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63255F-FCAB-AAA4-96A4-7DB14D9E34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10748"/>
            <a:ext cx="10515600" cy="4666215"/>
          </a:xfrm>
        </p:spPr>
        <p:txBody>
          <a:bodyPr>
            <a:normAutofit lnSpcReduction="10000"/>
          </a:bodyPr>
          <a:lstStyle/>
          <a:p>
            <a:r>
              <a:rPr lang="en-GB" dirty="0"/>
              <a:t>CRITICAL – EXCEPTIONAL</a:t>
            </a:r>
          </a:p>
          <a:p>
            <a:r>
              <a:rPr lang="en-GB" dirty="0"/>
              <a:t>Max protective security measures to meet specific threats to minimise vulnerability and risk</a:t>
            </a:r>
          </a:p>
          <a:p>
            <a:r>
              <a:rPr lang="en-GB" dirty="0"/>
              <a:t>Unsustainable</a:t>
            </a:r>
          </a:p>
          <a:p>
            <a:r>
              <a:rPr lang="en-GB" dirty="0"/>
              <a:t>SEVERE SUBSTANTIAL – HEIGHTENED</a:t>
            </a:r>
          </a:p>
          <a:p>
            <a:r>
              <a:rPr lang="en-GB" dirty="0"/>
              <a:t>Additional sustainable protective security, broad nature of threats, specific businesses and geography, vulnerability and judgements on acceptable risks</a:t>
            </a:r>
          </a:p>
          <a:p>
            <a:r>
              <a:rPr lang="en-GB" dirty="0"/>
              <a:t>MODERATE LOW – NORMAL</a:t>
            </a:r>
          </a:p>
          <a:p>
            <a:r>
              <a:rPr lang="en-GB" dirty="0"/>
              <a:t>Routine protection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813935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BF0DC2-9467-BED4-24E3-B1D884399D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UK Counter Terrorism Strategies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7D4B08-1A0D-6C60-295A-EB8D1296AE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2004 MI5 did not share info with Police </a:t>
            </a:r>
          </a:p>
          <a:p>
            <a:r>
              <a:rPr lang="en-GB" dirty="0"/>
              <a:t>Led to 2005 7/7 Attack</a:t>
            </a:r>
          </a:p>
          <a:p>
            <a:r>
              <a:rPr lang="en-GB" dirty="0"/>
              <a:t>Created Change</a:t>
            </a:r>
          </a:p>
          <a:p>
            <a:r>
              <a:rPr lang="en-GB" dirty="0"/>
              <a:t>Anti Terrorism</a:t>
            </a:r>
          </a:p>
          <a:p>
            <a:r>
              <a:rPr lang="en-GB" dirty="0"/>
              <a:t>Emergency Planning </a:t>
            </a:r>
          </a:p>
          <a:p>
            <a:r>
              <a:rPr lang="en-GB" dirty="0"/>
              <a:t>New Legislation</a:t>
            </a:r>
          </a:p>
          <a:p>
            <a:r>
              <a:rPr lang="en-GB" dirty="0"/>
              <a:t>Overseas Risks</a:t>
            </a:r>
          </a:p>
        </p:txBody>
      </p:sp>
    </p:spTree>
    <p:extLst>
      <p:ext uri="{BB962C8B-B14F-4D97-AF65-F5344CB8AC3E}">
        <p14:creationId xmlns:p14="http://schemas.microsoft.com/office/powerpoint/2010/main" val="117110436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8C3AFA-2398-9998-63E8-32F47F0190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Radicalisation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56C124-2ED9-4E7E-1CAD-3CE3B6EDEF2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Support for Islamic Extremists</a:t>
            </a:r>
          </a:p>
          <a:p>
            <a:r>
              <a:rPr lang="en-GB" dirty="0"/>
              <a:t>Belief in legitimacy of Terror</a:t>
            </a:r>
          </a:p>
          <a:p>
            <a:r>
              <a:rPr lang="en-GB" dirty="0"/>
              <a:t>Recruit</a:t>
            </a:r>
          </a:p>
          <a:p>
            <a:r>
              <a:rPr lang="en-GB" dirty="0"/>
              <a:t>Grooming</a:t>
            </a:r>
          </a:p>
          <a:p>
            <a:r>
              <a:rPr lang="en-GB" dirty="0"/>
              <a:t>Training</a:t>
            </a:r>
          </a:p>
          <a:p>
            <a:r>
              <a:rPr lang="en-GB" dirty="0"/>
              <a:t>Fundraising</a:t>
            </a:r>
          </a:p>
          <a:p>
            <a:r>
              <a:rPr lang="en-GB" dirty="0"/>
              <a:t>Carry out Terror Attacks</a:t>
            </a:r>
          </a:p>
        </p:txBody>
      </p:sp>
    </p:spTree>
    <p:extLst>
      <p:ext uri="{BB962C8B-B14F-4D97-AF65-F5344CB8AC3E}">
        <p14:creationId xmlns:p14="http://schemas.microsoft.com/office/powerpoint/2010/main" val="403862408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81358A-04F7-E8E2-C78B-0481277F75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Community Issues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AC9431-BF6D-401D-E97C-D8FEA252BF3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Grooming</a:t>
            </a:r>
          </a:p>
          <a:p>
            <a:r>
              <a:rPr lang="en-GB" dirty="0"/>
              <a:t>Alert</a:t>
            </a:r>
          </a:p>
          <a:p>
            <a:r>
              <a:rPr lang="en-GB" dirty="0"/>
              <a:t>Report</a:t>
            </a:r>
          </a:p>
          <a:p>
            <a:r>
              <a:rPr lang="en-GB" dirty="0"/>
              <a:t>People in Stationary Vehicles</a:t>
            </a:r>
          </a:p>
          <a:p>
            <a:r>
              <a:rPr lang="en-GB" dirty="0"/>
              <a:t>Recording Equipment</a:t>
            </a:r>
          </a:p>
          <a:p>
            <a:r>
              <a:rPr lang="en-GB" dirty="0"/>
              <a:t>Suspicious Attention - Entry &amp; Exits</a:t>
            </a:r>
          </a:p>
          <a:p>
            <a:r>
              <a:rPr lang="en-GB" dirty="0"/>
              <a:t>Loitering - Watching Staff</a:t>
            </a:r>
          </a:p>
          <a:p>
            <a:r>
              <a:rPr lang="en-GB" dirty="0"/>
              <a:t>Questioning &amp; asking details</a:t>
            </a:r>
          </a:p>
          <a:p>
            <a:r>
              <a:rPr lang="en-GB" dirty="0"/>
              <a:t>Anyone of limits</a:t>
            </a:r>
          </a:p>
          <a:p>
            <a:r>
              <a:rPr lang="en-GB" dirty="0"/>
              <a:t>Online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49346413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967A5E-2C86-B514-9D24-B82CEE543C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International Terrorism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569F5E-60FF-039F-A7D8-AE8475F7CDA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Tourism risks</a:t>
            </a:r>
          </a:p>
          <a:p>
            <a:r>
              <a:rPr lang="en-GB" dirty="0"/>
              <a:t>IS (Islamic State), ISIS, Al </a:t>
            </a:r>
            <a:r>
              <a:rPr lang="en-GB" dirty="0" err="1"/>
              <a:t>Quida</a:t>
            </a:r>
            <a:endParaRPr lang="en-GB" dirty="0"/>
          </a:p>
          <a:p>
            <a:r>
              <a:rPr lang="en-GB" dirty="0"/>
              <a:t>Train, Recruit, Plan &amp; Act v West</a:t>
            </a:r>
          </a:p>
          <a:p>
            <a:r>
              <a:rPr lang="en-GB" dirty="0"/>
              <a:t>Majority Attacks planned by UK citizens</a:t>
            </a:r>
          </a:p>
          <a:p>
            <a:r>
              <a:rPr lang="en-GB" dirty="0"/>
              <a:t>Travel Overseas to Train</a:t>
            </a:r>
          </a:p>
          <a:p>
            <a:r>
              <a:rPr lang="en-GB" dirty="0"/>
              <a:t>Return to Attack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6019231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D03424-16E0-BF86-7279-6ECBCC54A3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Counter Terrorism Action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DC5FD4-859A-CCE1-0CCB-DA52DA5857E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Marauding</a:t>
            </a:r>
          </a:p>
          <a:p>
            <a:r>
              <a:rPr lang="en-GB" dirty="0"/>
              <a:t>Terrorism</a:t>
            </a:r>
          </a:p>
          <a:p>
            <a:r>
              <a:rPr lang="en-GB" dirty="0"/>
              <a:t>CT Training - Table Top Exercises</a:t>
            </a:r>
          </a:p>
          <a:p>
            <a:r>
              <a:rPr lang="en-GB" dirty="0"/>
              <a:t>Crowded Places</a:t>
            </a:r>
          </a:p>
          <a:p>
            <a:r>
              <a:rPr lang="en-GB" dirty="0"/>
              <a:t>Guidance - Prevention</a:t>
            </a:r>
          </a:p>
          <a:p>
            <a:r>
              <a:rPr lang="en-GB" dirty="0"/>
              <a:t>National Vehicle</a:t>
            </a:r>
          </a:p>
          <a:p>
            <a:r>
              <a:rPr lang="en-GB" dirty="0"/>
              <a:t>Mitigate Threats</a:t>
            </a:r>
          </a:p>
          <a:p>
            <a:r>
              <a:rPr lang="en-GB" dirty="0"/>
              <a:t>Emergency Planning</a:t>
            </a:r>
          </a:p>
        </p:txBody>
      </p:sp>
    </p:spTree>
    <p:extLst>
      <p:ext uri="{BB962C8B-B14F-4D97-AF65-F5344CB8AC3E}">
        <p14:creationId xmlns:p14="http://schemas.microsoft.com/office/powerpoint/2010/main" val="2224801988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90E0BA-F978-2C0A-58C6-2C2F058233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152399"/>
            <a:ext cx="10515600" cy="1669773"/>
          </a:xfrm>
        </p:spPr>
        <p:txBody>
          <a:bodyPr/>
          <a:lstStyle/>
          <a:p>
            <a:r>
              <a:rPr lang="en-GB" dirty="0"/>
              <a:t>Principality Security Post Manchester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AB0511-62EE-725A-C42B-2DCED0F08F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166191"/>
            <a:ext cx="10515600" cy="5010772"/>
          </a:xfrm>
        </p:spPr>
        <p:txBody>
          <a:bodyPr>
            <a:normAutofit fontScale="55000" lnSpcReduction="20000"/>
          </a:bodyPr>
          <a:lstStyle/>
          <a:p>
            <a:r>
              <a:rPr lang="en-GB" dirty="0"/>
              <a:t>RISKS – LOCATION AND SPORTS EVENTS TARGET</a:t>
            </a:r>
          </a:p>
          <a:p>
            <a:r>
              <a:rPr lang="en-GB" dirty="0"/>
              <a:t>48 HOURS LOCK DOWN</a:t>
            </a:r>
          </a:p>
          <a:p>
            <a:r>
              <a:rPr lang="en-GB" dirty="0"/>
              <a:t>PRE MATCH SECURITY CHECKS</a:t>
            </a:r>
          </a:p>
          <a:p>
            <a:r>
              <a:rPr lang="en-GB" dirty="0"/>
              <a:t>GENERATOR USAGE FOR SAFETY</a:t>
            </a:r>
          </a:p>
          <a:p>
            <a:r>
              <a:rPr lang="en-GB" dirty="0"/>
              <a:t>RING OF STEEL</a:t>
            </a:r>
          </a:p>
          <a:p>
            <a:r>
              <a:rPr lang="en-GB" dirty="0"/>
              <a:t>100% PERSONAL CHECKS</a:t>
            </a:r>
          </a:p>
          <a:p>
            <a:r>
              <a:rPr lang="en-GB" dirty="0"/>
              <a:t>NO LARGE BAGS OR UMBRELLAS</a:t>
            </a:r>
          </a:p>
          <a:p>
            <a:r>
              <a:rPr lang="en-GB" dirty="0"/>
              <a:t>SMALL BAGS UP TO 35X40X19CMS ONLY</a:t>
            </a:r>
          </a:p>
          <a:p>
            <a:r>
              <a:rPr lang="en-GB" dirty="0"/>
              <a:t>NO BAG STORAGE</a:t>
            </a:r>
          </a:p>
          <a:p>
            <a:r>
              <a:rPr lang="en-GB" dirty="0"/>
              <a:t>ADVICE ARRIVE 90MINS BEFORE</a:t>
            </a:r>
          </a:p>
          <a:p>
            <a:r>
              <a:rPr lang="en-GB" dirty="0"/>
              <a:t>CELEBRITY REMINDERS</a:t>
            </a:r>
          </a:p>
          <a:p>
            <a:r>
              <a:rPr lang="en-GB" dirty="0"/>
              <a:t>MAJOR LEAFLETS INTRODUCED LATER</a:t>
            </a:r>
          </a:p>
          <a:p>
            <a:r>
              <a:rPr lang="en-GB" dirty="0"/>
              <a:t>MEDIA COVERAGE</a:t>
            </a:r>
          </a:p>
          <a:p>
            <a:r>
              <a:rPr lang="en-GB" dirty="0"/>
              <a:t>GATES OPEN 3 HRS BEFORE ALLOWING FOR FULL CAPACITY CROWD</a:t>
            </a:r>
          </a:p>
          <a:p>
            <a:r>
              <a:rPr lang="en-GB" dirty="0"/>
              <a:t>AUSTRALIA GAME ISSUES – 66K MOST ARRIVING 1 HOUR BEFORE……</a:t>
            </a:r>
          </a:p>
          <a:p>
            <a:r>
              <a:rPr lang="en-GB" dirty="0"/>
              <a:t>PRE MATCH BUILD UP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93395313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EAE960-2A3F-5B38-3650-86CDC256C8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Champion League Controls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81A793-9F43-FB97-8E37-C16ECF93F5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3035" y="1441312"/>
            <a:ext cx="10515600" cy="4351338"/>
          </a:xfrm>
        </p:spPr>
        <p:txBody>
          <a:bodyPr>
            <a:normAutofit fontScale="55000" lnSpcReduction="20000"/>
          </a:bodyPr>
          <a:lstStyle/>
          <a:p>
            <a:r>
              <a:rPr lang="en-GB" dirty="0"/>
              <a:t>PLANNING AND TRAINING</a:t>
            </a:r>
          </a:p>
          <a:p>
            <a:r>
              <a:rPr lang="en-GB" dirty="0"/>
              <a:t>USE OF TEAM ZONES – SPLIT CITY</a:t>
            </a:r>
          </a:p>
          <a:p>
            <a:r>
              <a:rPr lang="en-GB" dirty="0"/>
              <a:t>RISK OF HOOLIGANISM, RIOTING AND TERRORISM</a:t>
            </a:r>
          </a:p>
          <a:p>
            <a:r>
              <a:rPr lang="en-GB" dirty="0"/>
              <a:t>TARGET EVENT – LONDON</a:t>
            </a:r>
          </a:p>
          <a:p>
            <a:r>
              <a:rPr lang="en-GB" dirty="0"/>
              <a:t>COUNTER TERRORISM OPERATION</a:t>
            </a:r>
          </a:p>
          <a:p>
            <a:r>
              <a:rPr lang="en-GB" dirty="0"/>
              <a:t>VIDEO SURVEILANCE WITH FACIAL RECOGNITION</a:t>
            </a:r>
          </a:p>
          <a:p>
            <a:r>
              <a:rPr lang="en-GB" dirty="0"/>
              <a:t>PLAIN CLOTHES ANTI TERRORIST SPECIALISTS</a:t>
            </a:r>
          </a:p>
          <a:p>
            <a:r>
              <a:rPr lang="en-GB" dirty="0"/>
              <a:t>LOCK DOWN 24HRS BEFORE</a:t>
            </a:r>
          </a:p>
          <a:p>
            <a:r>
              <a:rPr lang="en-GB" dirty="0"/>
              <a:t>SECURITY ZONES</a:t>
            </a:r>
          </a:p>
          <a:p>
            <a:r>
              <a:rPr lang="en-GB" dirty="0"/>
              <a:t>RING OF STEEL</a:t>
            </a:r>
          </a:p>
          <a:p>
            <a:r>
              <a:rPr lang="en-GB" dirty="0"/>
              <a:t>SECURITY ZONE</a:t>
            </a:r>
          </a:p>
          <a:p>
            <a:r>
              <a:rPr lang="en-GB" dirty="0"/>
              <a:t>ARMED VEHICLES</a:t>
            </a:r>
          </a:p>
          <a:p>
            <a:r>
              <a:rPr lang="en-GB" dirty="0"/>
              <a:t>TICKET CHECKS FOR ENTRY TO AREA 3 HRS BEFORE THROUGH SET POINTS</a:t>
            </a:r>
          </a:p>
          <a:p>
            <a:r>
              <a:rPr lang="en-GB" dirty="0"/>
              <a:t>BAG AND PERSONAL CHECKS</a:t>
            </a:r>
          </a:p>
          <a:p>
            <a:r>
              <a:rPr lang="en-GB" dirty="0"/>
              <a:t>BACK UP SUPPORT – PLANNING BASED ON LONDON</a:t>
            </a:r>
          </a:p>
        </p:txBody>
      </p:sp>
    </p:spTree>
    <p:extLst>
      <p:ext uri="{BB962C8B-B14F-4D97-AF65-F5344CB8AC3E}">
        <p14:creationId xmlns:p14="http://schemas.microsoft.com/office/powerpoint/2010/main" val="1271094145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9AACA8-1062-7144-6C30-47FD8CF60D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Stay Safe Abroad Strategies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F86B76-7E83-35BC-E998-4B7E7E5D8A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ABTA</a:t>
            </a:r>
          </a:p>
          <a:p>
            <a:r>
              <a:rPr lang="en-GB" dirty="0"/>
              <a:t>FCDO</a:t>
            </a:r>
          </a:p>
          <a:p>
            <a:r>
              <a:rPr lang="en-GB" dirty="0"/>
              <a:t>Run Hide Tell</a:t>
            </a:r>
          </a:p>
          <a:p>
            <a:r>
              <a:rPr lang="en-GB" dirty="0"/>
              <a:t>Whole System Approach</a:t>
            </a:r>
          </a:p>
          <a:p>
            <a:r>
              <a:rPr lang="en-GB" dirty="0"/>
              <a:t>Step Change in Action</a:t>
            </a:r>
          </a:p>
          <a:p>
            <a:r>
              <a:rPr lang="en-GB" dirty="0"/>
              <a:t>Warning &amp; Informing</a:t>
            </a:r>
          </a:p>
          <a:p>
            <a:r>
              <a:rPr lang="en-GB" dirty="0"/>
              <a:t>Domestic - International</a:t>
            </a:r>
          </a:p>
          <a:p>
            <a:r>
              <a:rPr lang="en-GB" dirty="0"/>
              <a:t>Protect U.K. home &amp; abroad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09762856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479D28-1FDF-9C9F-70EF-D4D61DC643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Overseas Risks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1B18A4-1207-2CF6-24CD-1D3D27A45F5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Government Officials</a:t>
            </a:r>
          </a:p>
          <a:p>
            <a:r>
              <a:rPr lang="en-GB" dirty="0"/>
              <a:t>Royal Family</a:t>
            </a:r>
          </a:p>
          <a:p>
            <a:r>
              <a:rPr lang="en-GB" dirty="0"/>
              <a:t>Tourists / Travellers</a:t>
            </a:r>
          </a:p>
          <a:p>
            <a:r>
              <a:rPr lang="en-GB" dirty="0"/>
              <a:t>Hotel Staff</a:t>
            </a:r>
          </a:p>
          <a:p>
            <a:r>
              <a:rPr lang="en-GB" dirty="0"/>
              <a:t>Reps</a:t>
            </a:r>
          </a:p>
          <a:p>
            <a:r>
              <a:rPr lang="en-GB" dirty="0"/>
              <a:t>Security Guards</a:t>
            </a:r>
          </a:p>
          <a:p>
            <a:r>
              <a:rPr lang="en-GB" dirty="0"/>
              <a:t>ABTA Training introduced in 2017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4281795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9AE084-8808-BB88-2124-A1E25797FF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Current Risks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61EB12-66CE-477C-7C4E-557515098EC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Islamic militant planning post covid attacks</a:t>
            </a:r>
          </a:p>
          <a:p>
            <a:r>
              <a:rPr lang="en-GB" dirty="0"/>
              <a:t>Pandemic = Planning </a:t>
            </a:r>
          </a:p>
          <a:p>
            <a:r>
              <a:rPr lang="en-GB" dirty="0"/>
              <a:t>3 major terror attacks averted in UK during lock down</a:t>
            </a:r>
          </a:p>
          <a:p>
            <a:r>
              <a:rPr lang="en-GB" dirty="0"/>
              <a:t>Terrorist Activity 34% down in 2020</a:t>
            </a:r>
          </a:p>
          <a:p>
            <a:r>
              <a:rPr lang="en-GB" dirty="0"/>
              <a:t>28 Attacks stopped 2017-2020</a:t>
            </a:r>
          </a:p>
          <a:p>
            <a:r>
              <a:rPr lang="en-GB" dirty="0"/>
              <a:t>13 Disrupted Plots 2013-2017</a:t>
            </a:r>
          </a:p>
          <a:p>
            <a:r>
              <a:rPr lang="en-GB" dirty="0"/>
              <a:t>2015 onwards major increase in attacks - monthly </a:t>
            </a:r>
          </a:p>
          <a:p>
            <a:r>
              <a:rPr lang="en-GB" dirty="0"/>
              <a:t>Post Pandemic ……………. Aborted attacks……….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51194269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BAEEBE-B9AB-CB2B-9DAD-EA94EFF8E7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2157" y="365125"/>
            <a:ext cx="11161643" cy="1325563"/>
          </a:xfrm>
        </p:spPr>
        <p:txBody>
          <a:bodyPr/>
          <a:lstStyle/>
          <a:p>
            <a:r>
              <a:rPr lang="en-GB" dirty="0"/>
              <a:t>Critical Review – Terrorism &amp; Crisis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03978E-4540-B67F-7966-A871284EA7B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Impacts &amp; New Developments</a:t>
            </a:r>
          </a:p>
          <a:p>
            <a:r>
              <a:rPr lang="en-GB" dirty="0"/>
              <a:t>Counter Terrorism Strategies</a:t>
            </a:r>
          </a:p>
          <a:p>
            <a:r>
              <a:rPr lang="en-GB" dirty="0"/>
              <a:t>Risk Management</a:t>
            </a:r>
          </a:p>
          <a:p>
            <a:r>
              <a:rPr lang="en-GB" dirty="0"/>
              <a:t>Emergency Planning </a:t>
            </a:r>
          </a:p>
          <a:p>
            <a:r>
              <a:rPr lang="en-GB" dirty="0"/>
              <a:t>Crisis Management </a:t>
            </a:r>
          </a:p>
          <a:p>
            <a:r>
              <a:rPr lang="en-GB" dirty="0"/>
              <a:t>Crisis Communications </a:t>
            </a:r>
          </a:p>
          <a:p>
            <a:r>
              <a:rPr lang="en-GB" dirty="0"/>
              <a:t>Future?</a:t>
            </a:r>
          </a:p>
          <a:p>
            <a:r>
              <a:rPr lang="en-GB" dirty="0"/>
              <a:t>Application to Assignments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5281756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1331</Words>
  <Application>Microsoft Office PowerPoint</Application>
  <PresentationFormat>Widescreen</PresentationFormat>
  <Paragraphs>367</Paragraphs>
  <Slides>41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41</vt:i4>
      </vt:variant>
    </vt:vector>
  </HeadingPairs>
  <TitlesOfParts>
    <vt:vector size="45" baseType="lpstr">
      <vt:lpstr>Arial</vt:lpstr>
      <vt:lpstr>Calibri</vt:lpstr>
      <vt:lpstr>Calibri Light</vt:lpstr>
      <vt:lpstr>Office Theme</vt:lpstr>
      <vt:lpstr>PowerPoint Presentation</vt:lpstr>
      <vt:lpstr> Today’s Session - Terrorism</vt:lpstr>
      <vt:lpstr>Northern Ireland</vt:lpstr>
      <vt:lpstr>Olympics &amp; Sporting Targets</vt:lpstr>
      <vt:lpstr>Terrorism Timeline</vt:lpstr>
      <vt:lpstr>Terrorism Timeline 2015</vt:lpstr>
      <vt:lpstr>Terrorism Timeline - 2016</vt:lpstr>
      <vt:lpstr>Terrorism Timeline 2017</vt:lpstr>
      <vt:lpstr>Terrorism Timeline 2018 &amp; 2019</vt:lpstr>
      <vt:lpstr>Terrorism</vt:lpstr>
      <vt:lpstr>Terrorism Processes</vt:lpstr>
      <vt:lpstr>Terrorism Risks</vt:lpstr>
      <vt:lpstr>Attention</vt:lpstr>
      <vt:lpstr>THREATS</vt:lpstr>
      <vt:lpstr>Terrorism Risk Issues</vt:lpstr>
      <vt:lpstr>Terrorist Behaviour</vt:lpstr>
      <vt:lpstr>UK Government </vt:lpstr>
      <vt:lpstr>Responsibilities</vt:lpstr>
      <vt:lpstr>Global Issues</vt:lpstr>
      <vt:lpstr>Counter Terrorism Strategies</vt:lpstr>
      <vt:lpstr>Security Legislation </vt:lpstr>
      <vt:lpstr>Communications</vt:lpstr>
      <vt:lpstr>Risks</vt:lpstr>
      <vt:lpstr>Actions to Counter Terrorism</vt:lpstr>
      <vt:lpstr>Response Activity Over Time</vt:lpstr>
      <vt:lpstr>The Terror Risk Circle</vt:lpstr>
      <vt:lpstr>Counter Terrorism Training</vt:lpstr>
      <vt:lpstr>Counter Terrorism</vt:lpstr>
      <vt:lpstr>Terrorism Threat Levels</vt:lpstr>
      <vt:lpstr>Terrorism Response Levels</vt:lpstr>
      <vt:lpstr>UK Counter Terrorism Strategies</vt:lpstr>
      <vt:lpstr>Radicalisation</vt:lpstr>
      <vt:lpstr>Community Issues</vt:lpstr>
      <vt:lpstr>International Terrorism</vt:lpstr>
      <vt:lpstr>Counter Terrorism Action</vt:lpstr>
      <vt:lpstr>Principality Security Post Manchester</vt:lpstr>
      <vt:lpstr>Champion League Controls</vt:lpstr>
      <vt:lpstr>Stay Safe Abroad Strategies</vt:lpstr>
      <vt:lpstr>Overseas Risks</vt:lpstr>
      <vt:lpstr>Current Risks</vt:lpstr>
      <vt:lpstr>Critical Review – Terrorism &amp; Crisis Management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Robyn Griffiths</dc:creator>
  <cp:lastModifiedBy>Jacqui Jones</cp:lastModifiedBy>
  <cp:revision>8</cp:revision>
  <dcterms:created xsi:type="dcterms:W3CDTF">2023-09-15T09:31:09Z</dcterms:created>
  <dcterms:modified xsi:type="dcterms:W3CDTF">2024-03-04T18:35:55Z</dcterms:modified>
</cp:coreProperties>
</file>