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2" r:id="rId5"/>
    <p:sldId id="267" r:id="rId6"/>
    <p:sldId id="269" r:id="rId7"/>
    <p:sldId id="259" r:id="rId8"/>
    <p:sldId id="261" r:id="rId9"/>
    <p:sldId id="260" r:id="rId10"/>
    <p:sldId id="263" r:id="rId11"/>
    <p:sldId id="270" r:id="rId12"/>
    <p:sldId id="264" r:id="rId13"/>
    <p:sldId id="265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477" autoAdjust="0"/>
  </p:normalViewPr>
  <p:slideViewPr>
    <p:cSldViewPr snapToGrid="0">
      <p:cViewPr varScale="1">
        <p:scale>
          <a:sx n="116" d="100"/>
          <a:sy n="116" d="100"/>
        </p:scale>
        <p:origin x="105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9632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9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5421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472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7863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5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4115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9433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36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51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745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97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237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619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570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7707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953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B8786B1-1332-4E4B-B73F-CA1734D8C76C}" type="datetimeFigureOut">
              <a:rPr lang="en-GB" smtClean="0"/>
              <a:t>17/03/2016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291CF3E9-C745-4C23-BA6F-612185642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798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MPhil to PhD Transfer Viva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Ethan Court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559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273644"/>
            <a:ext cx="8761412" cy="3770870"/>
          </a:xfrm>
        </p:spPr>
        <p:txBody>
          <a:bodyPr/>
          <a:lstStyle/>
          <a:p>
            <a:r>
              <a:rPr lang="en-GB" dirty="0"/>
              <a:t>A Novel Method to Measure Quality of </a:t>
            </a:r>
            <a:r>
              <a:rPr lang="en-GB" dirty="0" smtClean="0"/>
              <a:t>Experience (</a:t>
            </a:r>
            <a:r>
              <a:rPr lang="en-GB" dirty="0" err="1" smtClean="0"/>
              <a:t>QoE</a:t>
            </a:r>
            <a:r>
              <a:rPr lang="en-GB" dirty="0" smtClean="0"/>
              <a:t>) </a:t>
            </a:r>
            <a:r>
              <a:rPr lang="en-GB" dirty="0"/>
              <a:t>of Video Traffic over the Internet in </a:t>
            </a:r>
            <a:r>
              <a:rPr lang="en-GB" dirty="0" smtClean="0"/>
              <a:t>Real-Time</a:t>
            </a:r>
          </a:p>
          <a:p>
            <a:r>
              <a:rPr lang="en-GB" dirty="0" smtClean="0"/>
              <a:t>What I will cover today:</a:t>
            </a:r>
          </a:p>
          <a:p>
            <a:pPr lvl="1"/>
            <a:r>
              <a:rPr lang="en-GB" dirty="0" smtClean="0"/>
              <a:t>Go over aims and objectives – what I’ve done</a:t>
            </a:r>
          </a:p>
          <a:p>
            <a:pPr lvl="1"/>
            <a:r>
              <a:rPr lang="en-GB" dirty="0" smtClean="0"/>
              <a:t>Establish findings over the past year</a:t>
            </a:r>
          </a:p>
          <a:p>
            <a:pPr lvl="1"/>
            <a:r>
              <a:rPr lang="en-GB" dirty="0" smtClean="0"/>
              <a:t>Outline next stages*</a:t>
            </a:r>
          </a:p>
          <a:p>
            <a:pPr lvl="2"/>
            <a:r>
              <a:rPr lang="en-GB" dirty="0" smtClean="0"/>
              <a:t>Talk about Research Methodology – experiment/testing*</a:t>
            </a:r>
          </a:p>
          <a:p>
            <a:pPr lvl="2"/>
            <a:r>
              <a:rPr lang="en-GB" dirty="0" smtClean="0"/>
              <a:t>Define how the project will be deemed a success*</a:t>
            </a:r>
          </a:p>
          <a:p>
            <a:pPr lvl="2"/>
            <a:r>
              <a:rPr lang="en-GB" dirty="0" smtClean="0"/>
              <a:t>State the contributions to research area*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925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and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3" y="2290462"/>
            <a:ext cx="10501588" cy="4415138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 smtClean="0"/>
              <a:t>Design, implement and evaluate </a:t>
            </a:r>
            <a:r>
              <a:rPr lang="en-GB" b="1" u="sng" dirty="0"/>
              <a:t>a methodology to accurately </a:t>
            </a:r>
            <a:r>
              <a:rPr lang="en-GB" b="1" u="sng" dirty="0" smtClean="0"/>
              <a:t>measure video </a:t>
            </a:r>
            <a:r>
              <a:rPr lang="en-GB" b="1" u="sng" dirty="0" err="1"/>
              <a:t>QoE</a:t>
            </a:r>
            <a:r>
              <a:rPr lang="en-GB" b="1" u="sng" dirty="0"/>
              <a:t> in real-time</a:t>
            </a:r>
            <a:endParaRPr lang="en-GB" b="1" u="sng" dirty="0" smtClean="0"/>
          </a:p>
          <a:p>
            <a:endParaRPr lang="en-GB" dirty="0" smtClean="0"/>
          </a:p>
          <a:p>
            <a:r>
              <a:rPr lang="en-GB" dirty="0" smtClean="0"/>
              <a:t>Establish an </a:t>
            </a:r>
            <a:r>
              <a:rPr lang="en-GB" dirty="0" smtClean="0">
                <a:solidFill>
                  <a:srgbClr val="FF0000"/>
                </a:solidFill>
              </a:rPr>
              <a:t>advanced</a:t>
            </a:r>
            <a:r>
              <a:rPr lang="en-GB" dirty="0" smtClean="0"/>
              <a:t> understanding of video </a:t>
            </a:r>
            <a:r>
              <a:rPr lang="en-GB" dirty="0" err="1" smtClean="0"/>
              <a:t>QoE</a:t>
            </a:r>
            <a:r>
              <a:rPr lang="en-GB" dirty="0" smtClean="0"/>
              <a:t> assessment</a:t>
            </a:r>
          </a:p>
          <a:p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Research previous works carried out in the area of video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QoS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QoE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assessment</a:t>
            </a:r>
          </a:p>
          <a:p>
            <a:r>
              <a:rPr lang="en-GB" dirty="0" smtClean="0"/>
              <a:t>Carry out </a:t>
            </a:r>
            <a:r>
              <a:rPr lang="en-GB" dirty="0" smtClean="0">
                <a:solidFill>
                  <a:srgbClr val="FF0000"/>
                </a:solidFill>
              </a:rPr>
              <a:t>extensive</a:t>
            </a:r>
            <a:r>
              <a:rPr lang="en-GB" dirty="0" smtClean="0"/>
              <a:t> research into the area of </a:t>
            </a:r>
            <a:r>
              <a:rPr lang="en-GB" dirty="0" smtClean="0">
                <a:solidFill>
                  <a:schemeClr val="bg2">
                    <a:lumMod val="25000"/>
                  </a:schemeClr>
                </a:solidFill>
              </a:rPr>
              <a:t>No-Reference </a:t>
            </a:r>
            <a:r>
              <a:rPr lang="en-GB" dirty="0" err="1" smtClean="0"/>
              <a:t>QoE</a:t>
            </a:r>
            <a:r>
              <a:rPr lang="en-GB" dirty="0" smtClean="0"/>
              <a:t> in video</a:t>
            </a:r>
          </a:p>
          <a:p>
            <a:r>
              <a:rPr lang="en-GB" b="1" dirty="0" smtClean="0"/>
              <a:t>Develop an understanding of possible future methods and directions for </a:t>
            </a:r>
            <a:r>
              <a:rPr lang="en-GB" b="1" dirty="0" err="1" smtClean="0"/>
              <a:t>QoE</a:t>
            </a:r>
            <a:r>
              <a:rPr lang="en-GB" b="1" dirty="0" smtClean="0"/>
              <a:t> in video (X)</a:t>
            </a:r>
          </a:p>
          <a:p>
            <a:r>
              <a:rPr lang="en-GB" b="1" dirty="0" smtClean="0"/>
              <a:t>Create a list of fundamental recommendations for a real-time </a:t>
            </a:r>
            <a:r>
              <a:rPr lang="en-GB" b="1" dirty="0" err="1" smtClean="0"/>
              <a:t>QoE</a:t>
            </a:r>
            <a:r>
              <a:rPr lang="en-GB" b="1" dirty="0" smtClean="0"/>
              <a:t> model (X)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Implement previously established recommendations in the creation of a new method</a:t>
            </a:r>
          </a:p>
          <a:p>
            <a:pPr lvl="1"/>
            <a:r>
              <a:rPr lang="en-GB" dirty="0" smtClean="0">
                <a:solidFill>
                  <a:schemeClr val="bg2">
                    <a:lumMod val="25000"/>
                  </a:schemeClr>
                </a:solidFill>
              </a:rPr>
              <a:t>Includes preliminary testing and design – “what can we do with what we have”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Critically evaluate the newly created method against previously established methods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r>
              <a:rPr lang="en-GB" dirty="0" smtClean="0"/>
              <a:t>Made good process – still work to do. </a:t>
            </a:r>
          </a:p>
        </p:txBody>
      </p:sp>
    </p:spTree>
    <p:extLst>
      <p:ext uri="{BB962C8B-B14F-4D97-AF65-F5344CB8AC3E}">
        <p14:creationId xmlns:p14="http://schemas.microsoft.com/office/powerpoint/2010/main" val="162912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Findings: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306595"/>
            <a:ext cx="8761412" cy="3713205"/>
          </a:xfrm>
        </p:spPr>
        <p:txBody>
          <a:bodyPr/>
          <a:lstStyle/>
          <a:p>
            <a:r>
              <a:rPr lang="en-GB" dirty="0" err="1" smtClean="0"/>
              <a:t>QoS</a:t>
            </a:r>
            <a:r>
              <a:rPr lang="en-GB" dirty="0" smtClean="0"/>
              <a:t> vs</a:t>
            </a:r>
            <a:r>
              <a:rPr lang="en-GB" dirty="0"/>
              <a:t> </a:t>
            </a:r>
            <a:r>
              <a:rPr lang="en-GB" dirty="0" err="1" smtClean="0"/>
              <a:t>QoE</a:t>
            </a:r>
            <a:endParaRPr lang="en-GB" dirty="0" smtClean="0"/>
          </a:p>
          <a:p>
            <a:r>
              <a:rPr lang="en-GB" dirty="0">
                <a:solidFill>
                  <a:schemeClr val="tx1"/>
                </a:solidFill>
              </a:rPr>
              <a:t>What is </a:t>
            </a:r>
            <a:r>
              <a:rPr lang="en-GB" dirty="0" err="1">
                <a:solidFill>
                  <a:schemeClr val="tx1"/>
                </a:solidFill>
              </a:rPr>
              <a:t>QoE</a:t>
            </a:r>
            <a:r>
              <a:rPr lang="en-GB" dirty="0">
                <a:solidFill>
                  <a:schemeClr val="tx1"/>
                </a:solidFill>
              </a:rPr>
              <a:t> – “The overall </a:t>
            </a:r>
            <a:r>
              <a:rPr lang="en-GB" b="1" dirty="0">
                <a:solidFill>
                  <a:schemeClr val="tx1"/>
                </a:solidFill>
              </a:rPr>
              <a:t>acceptability</a:t>
            </a:r>
            <a:r>
              <a:rPr lang="en-GB" dirty="0">
                <a:solidFill>
                  <a:schemeClr val="tx1"/>
                </a:solidFill>
              </a:rPr>
              <a:t> of an application or service as </a:t>
            </a:r>
            <a:r>
              <a:rPr lang="en-GB" b="1" dirty="0">
                <a:solidFill>
                  <a:schemeClr val="tx1"/>
                </a:solidFill>
              </a:rPr>
              <a:t>perceived subjectively</a:t>
            </a:r>
            <a:r>
              <a:rPr lang="en-GB" dirty="0">
                <a:solidFill>
                  <a:schemeClr val="tx1"/>
                </a:solidFill>
              </a:rPr>
              <a:t> by the end-user” [1]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Compared to </a:t>
            </a:r>
            <a:r>
              <a:rPr lang="en-GB" dirty="0" err="1">
                <a:solidFill>
                  <a:schemeClr val="tx1"/>
                </a:solidFill>
              </a:rPr>
              <a:t>QoS</a:t>
            </a:r>
            <a:r>
              <a:rPr lang="en-GB" dirty="0">
                <a:solidFill>
                  <a:schemeClr val="tx1"/>
                </a:solidFill>
              </a:rPr>
              <a:t> – “Totality of </a:t>
            </a:r>
            <a:r>
              <a:rPr lang="en-GB" b="1" dirty="0">
                <a:solidFill>
                  <a:schemeClr val="tx1"/>
                </a:solidFill>
              </a:rPr>
              <a:t>characteristics</a:t>
            </a:r>
            <a:r>
              <a:rPr lang="en-GB" dirty="0">
                <a:solidFill>
                  <a:schemeClr val="tx1"/>
                </a:solidFill>
              </a:rPr>
              <a:t> of a </a:t>
            </a:r>
            <a:r>
              <a:rPr lang="en-GB" b="1" dirty="0">
                <a:solidFill>
                  <a:schemeClr val="tx1"/>
                </a:solidFill>
              </a:rPr>
              <a:t>telecommunications service </a:t>
            </a:r>
            <a:r>
              <a:rPr lang="en-GB" dirty="0">
                <a:solidFill>
                  <a:schemeClr val="tx1"/>
                </a:solidFill>
              </a:rPr>
              <a:t>that bear on its ability to </a:t>
            </a:r>
            <a:r>
              <a:rPr lang="en-GB" b="1" dirty="0">
                <a:solidFill>
                  <a:schemeClr val="tx1"/>
                </a:solidFill>
              </a:rPr>
              <a:t>satisfy </a:t>
            </a:r>
            <a:r>
              <a:rPr lang="en-GB" dirty="0">
                <a:solidFill>
                  <a:schemeClr val="tx1"/>
                </a:solidFill>
              </a:rPr>
              <a:t>stated and implied </a:t>
            </a:r>
            <a:r>
              <a:rPr lang="en-GB" b="1" dirty="0">
                <a:solidFill>
                  <a:schemeClr val="tx1"/>
                </a:solidFill>
              </a:rPr>
              <a:t>needs</a:t>
            </a:r>
            <a:r>
              <a:rPr lang="en-GB" dirty="0">
                <a:solidFill>
                  <a:schemeClr val="tx1"/>
                </a:solidFill>
              </a:rPr>
              <a:t> of the user of the </a:t>
            </a:r>
            <a:r>
              <a:rPr lang="en-GB" b="1" dirty="0">
                <a:solidFill>
                  <a:schemeClr val="tx1"/>
                </a:solidFill>
              </a:rPr>
              <a:t>service</a:t>
            </a:r>
            <a:r>
              <a:rPr lang="en-GB" dirty="0">
                <a:solidFill>
                  <a:schemeClr val="tx1"/>
                </a:solidFill>
              </a:rPr>
              <a:t>” [2</a:t>
            </a:r>
            <a:r>
              <a:rPr lang="en-GB" dirty="0" smtClean="0">
                <a:solidFill>
                  <a:schemeClr val="tx1"/>
                </a:solidFill>
              </a:rPr>
              <a:t>]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End user characteristics, hardware specs/requirements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3787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Findings: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306595"/>
            <a:ext cx="8761412" cy="3713205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benefits of </a:t>
            </a:r>
            <a:r>
              <a:rPr lang="en-GB" dirty="0" err="1" smtClean="0"/>
              <a:t>QoE</a:t>
            </a: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Identifying, isolating and fixing service delivery problems.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Design and planning</a:t>
            </a:r>
          </a:p>
          <a:p>
            <a:pPr lvl="1"/>
            <a:r>
              <a:rPr lang="en-GB" dirty="0">
                <a:solidFill>
                  <a:schemeClr val="tx1"/>
                </a:solidFill>
              </a:rPr>
              <a:t>User expectations and agreed terms? </a:t>
            </a:r>
          </a:p>
          <a:p>
            <a:pPr lvl="1"/>
            <a:r>
              <a:rPr lang="en-GB" dirty="0">
                <a:solidFill>
                  <a:schemeClr val="tx1"/>
                </a:solidFill>
              </a:rPr>
              <a:t>The ability for service providers to give a guarantee of end-user experience, not just service delivery.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Understanding your customers/end-users</a:t>
            </a:r>
          </a:p>
          <a:p>
            <a:pPr lvl="1"/>
            <a:r>
              <a:rPr lang="en-GB" dirty="0">
                <a:solidFill>
                  <a:schemeClr val="tx1"/>
                </a:solidFill>
              </a:rPr>
              <a:t>Are our users satisfied with our service? </a:t>
            </a:r>
          </a:p>
          <a:p>
            <a:pPr lvl="1"/>
            <a:r>
              <a:rPr lang="en-GB" dirty="0">
                <a:solidFill>
                  <a:schemeClr val="tx1"/>
                </a:solidFill>
              </a:rPr>
              <a:t>Allows decision makers to have a better picture of service delivery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Understanding the impacts of changes</a:t>
            </a:r>
          </a:p>
          <a:p>
            <a:pPr lvl="1"/>
            <a:r>
              <a:rPr lang="en-GB" dirty="0">
                <a:solidFill>
                  <a:schemeClr val="tx1"/>
                </a:solidFill>
              </a:rPr>
              <a:t>New products/services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02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Findings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QoE</a:t>
            </a:r>
            <a:r>
              <a:rPr lang="en-GB" dirty="0" smtClean="0"/>
              <a:t> Measurement cycle </a:t>
            </a:r>
          </a:p>
          <a:p>
            <a:pPr lvl="1"/>
            <a:r>
              <a:rPr lang="en-GB" dirty="0" smtClean="0"/>
              <a:t>Research seems to go in </a:t>
            </a:r>
            <a:r>
              <a:rPr lang="en-GB" dirty="0" smtClean="0"/>
              <a:t>circles</a:t>
            </a:r>
          </a:p>
          <a:p>
            <a:pPr lvl="1"/>
            <a:r>
              <a:rPr lang="en-GB" dirty="0" smtClean="0"/>
              <a:t>Subjective vs Objective</a:t>
            </a:r>
            <a:endParaRPr lang="en-GB" dirty="0" smtClean="0"/>
          </a:p>
          <a:p>
            <a:r>
              <a:rPr lang="en-GB" dirty="0" smtClean="0"/>
              <a:t>Limitation of previous methods</a:t>
            </a:r>
          </a:p>
          <a:p>
            <a:pPr lvl="1"/>
            <a:r>
              <a:rPr lang="en-GB" dirty="0" smtClean="0"/>
              <a:t>Time, cost, man-power </a:t>
            </a:r>
          </a:p>
          <a:p>
            <a:pPr lvl="1"/>
            <a:r>
              <a:rPr lang="en-GB" dirty="0" smtClean="0"/>
              <a:t>Real-time services require real-time assessment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7895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I’ve done: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795849"/>
            <a:ext cx="4412058" cy="4223952"/>
          </a:xfrm>
        </p:spPr>
        <p:txBody>
          <a:bodyPr/>
          <a:lstStyle/>
          <a:p>
            <a:pPr lvl="1"/>
            <a:endParaRPr lang="en-GB" dirty="0" smtClean="0"/>
          </a:p>
          <a:p>
            <a:pPr lvl="1"/>
            <a:r>
              <a:rPr lang="en-GB" dirty="0" smtClean="0"/>
              <a:t>Created a model categorisation </a:t>
            </a:r>
          </a:p>
          <a:p>
            <a:pPr lvl="2"/>
            <a:r>
              <a:rPr lang="en-GB" dirty="0" smtClean="0"/>
              <a:t>To assist understanding of research area</a:t>
            </a:r>
          </a:p>
          <a:p>
            <a:pPr lvl="2"/>
            <a:r>
              <a:rPr lang="en-GB" dirty="0" smtClean="0"/>
              <a:t>Add new context </a:t>
            </a:r>
          </a:p>
          <a:p>
            <a:pPr lvl="1"/>
            <a:r>
              <a:rPr lang="en-GB" dirty="0" smtClean="0"/>
              <a:t>I will focus on the </a:t>
            </a:r>
            <a:r>
              <a:rPr lang="en-GB" b="1" dirty="0" smtClean="0"/>
              <a:t>data driven </a:t>
            </a:r>
            <a:r>
              <a:rPr lang="en-GB" dirty="0" smtClean="0"/>
              <a:t>and </a:t>
            </a:r>
            <a:r>
              <a:rPr lang="en-GB" b="1" dirty="0" smtClean="0"/>
              <a:t>machine learning </a:t>
            </a:r>
            <a:r>
              <a:rPr lang="en-GB" dirty="0" smtClean="0"/>
              <a:t>model.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58" y="1680632"/>
            <a:ext cx="7252708" cy="50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6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795849"/>
            <a:ext cx="4412058" cy="4223952"/>
          </a:xfrm>
        </p:spPr>
        <p:txBody>
          <a:bodyPr/>
          <a:lstStyle/>
          <a:p>
            <a:pPr lvl="1"/>
            <a:endParaRPr lang="en-GB" dirty="0" smtClean="0"/>
          </a:p>
          <a:p>
            <a:pPr lvl="1"/>
            <a:r>
              <a:rPr lang="en-GB" dirty="0" smtClean="0"/>
              <a:t>Set out preliminary testing plan</a:t>
            </a:r>
            <a:endParaRPr lang="en-GB" dirty="0"/>
          </a:p>
          <a:p>
            <a:pPr lvl="2"/>
            <a:r>
              <a:rPr lang="en-GB" dirty="0" smtClean="0"/>
              <a:t>Running some baseline tests for 1080p</a:t>
            </a:r>
          </a:p>
          <a:p>
            <a:pPr lvl="1"/>
            <a:r>
              <a:rPr lang="en-GB" dirty="0" smtClean="0"/>
              <a:t>Set out parameters for video testing</a:t>
            </a:r>
          </a:p>
          <a:p>
            <a:pPr lvl="1"/>
            <a:r>
              <a:rPr lang="en-GB" dirty="0"/>
              <a:t>This will result in trained model for the creation of a NR Real Time solution for HD + video </a:t>
            </a:r>
          </a:p>
          <a:p>
            <a:pPr lvl="1"/>
            <a:endParaRPr lang="en-GB" dirty="0" smtClean="0"/>
          </a:p>
          <a:p>
            <a:pPr lvl="2"/>
            <a:endParaRPr lang="en-GB" dirty="0" smtClean="0"/>
          </a:p>
          <a:p>
            <a:pPr lvl="2"/>
            <a:endParaRPr lang="en-GB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59" y="1243913"/>
            <a:ext cx="7542231" cy="519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78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Cont.</a:t>
            </a:r>
            <a:endParaRPr lang="en-GB" dirty="0"/>
          </a:p>
        </p:txBody>
      </p:sp>
      <p:pic>
        <p:nvPicPr>
          <p:cNvPr id="4" name="Picture 3" descr="C:\Users\ext-ec\AppData\Local\Microsoft\Windows\Temporary Internet Files\Content.Word\IMG_47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21" y="1680632"/>
            <a:ext cx="5731510" cy="4298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ext-ec\AppData\Local\Microsoft\Windows\Temporary Internet Files\Content.Word\IMG_478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581" y="2317811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553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9265912" cy="706964"/>
          </a:xfrm>
        </p:spPr>
        <p:txBody>
          <a:bodyPr/>
          <a:lstStyle/>
          <a:p>
            <a:r>
              <a:rPr lang="en-GB" dirty="0" smtClean="0"/>
              <a:t>Next Stages – Methodology/Experiment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9736" y="1853514"/>
            <a:ext cx="3410240" cy="2498274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02509" y="1853514"/>
            <a:ext cx="4412058" cy="4223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 smtClean="0"/>
          </a:p>
          <a:p>
            <a:pPr lvl="1"/>
            <a:r>
              <a:rPr lang="en-GB" dirty="0" smtClean="0"/>
              <a:t>Complete experiment and creation of video data sets</a:t>
            </a:r>
          </a:p>
          <a:p>
            <a:pPr lvl="1"/>
            <a:r>
              <a:rPr lang="en-GB" dirty="0" smtClean="0"/>
              <a:t>Test video data sets using objective </a:t>
            </a:r>
            <a:r>
              <a:rPr lang="en-GB" dirty="0" err="1" smtClean="0"/>
              <a:t>QoE</a:t>
            </a:r>
            <a:r>
              <a:rPr lang="en-GB" dirty="0" smtClean="0"/>
              <a:t> methods</a:t>
            </a:r>
          </a:p>
          <a:p>
            <a:pPr lvl="1"/>
            <a:r>
              <a:rPr lang="en-GB" dirty="0" smtClean="0"/>
              <a:t>Train and map outputs using RNN 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Other:</a:t>
            </a:r>
          </a:p>
          <a:p>
            <a:pPr lvl="2"/>
            <a:r>
              <a:rPr lang="en-GB" dirty="0" smtClean="0"/>
              <a:t>Continuous Lit review</a:t>
            </a:r>
          </a:p>
          <a:p>
            <a:pPr lvl="2"/>
            <a:r>
              <a:rPr lang="en-GB" dirty="0" smtClean="0"/>
              <a:t>Knowledge expansion </a:t>
            </a:r>
          </a:p>
          <a:p>
            <a:pPr lvl="2"/>
            <a:r>
              <a:rPr lang="en-GB" dirty="0" smtClean="0"/>
              <a:t>Expertise increase</a:t>
            </a:r>
          </a:p>
          <a:p>
            <a:pPr lvl="2"/>
            <a:r>
              <a:rPr lang="en-GB" dirty="0" smtClean="0"/>
              <a:t>Collab with others in field</a:t>
            </a:r>
          </a:p>
          <a:p>
            <a:pPr lvl="2"/>
            <a:endParaRPr lang="en-GB" dirty="0" smtClean="0"/>
          </a:p>
          <a:p>
            <a:pPr lvl="2"/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392" y="3431097"/>
            <a:ext cx="4415921" cy="278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7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Stages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2" y="1680632"/>
            <a:ext cx="11475308" cy="488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072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3" y="2281881"/>
            <a:ext cx="8761412" cy="3762633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GB" b="1" dirty="0" smtClean="0"/>
              <a:t>Accuracy of methodology compared to subjective/objective metrics</a:t>
            </a:r>
          </a:p>
          <a:p>
            <a:pPr lvl="1">
              <a:buFont typeface="+mj-lt"/>
              <a:buAutoNum type="arabicPeriod"/>
            </a:pPr>
            <a:r>
              <a:rPr lang="en-GB" b="1" dirty="0" smtClean="0"/>
              <a:t>Particularly in HD +</a:t>
            </a:r>
          </a:p>
          <a:p>
            <a:pPr>
              <a:buFont typeface="+mj-lt"/>
              <a:buAutoNum type="arabicPeriod"/>
            </a:pPr>
            <a:r>
              <a:rPr lang="en-GB" b="1" dirty="0" smtClean="0"/>
              <a:t>Implementation in real-time</a:t>
            </a:r>
          </a:p>
          <a:p>
            <a:endParaRPr lang="en-GB" dirty="0" smtClean="0"/>
          </a:p>
          <a:p>
            <a:r>
              <a:rPr lang="en-GB" dirty="0" smtClean="0"/>
              <a:t>Extension to U-HD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201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Contribution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257168"/>
            <a:ext cx="9644850" cy="424248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</a:t>
            </a:r>
            <a:r>
              <a:rPr lang="en-GB" dirty="0" smtClean="0"/>
              <a:t>ccurate objective </a:t>
            </a:r>
            <a:r>
              <a:rPr lang="en-GB" dirty="0" err="1" smtClean="0"/>
              <a:t>QoE</a:t>
            </a:r>
            <a:r>
              <a:rPr lang="en-GB" dirty="0" smtClean="0"/>
              <a:t> model for </a:t>
            </a:r>
            <a:r>
              <a:rPr lang="en-GB" b="1" dirty="0" smtClean="0"/>
              <a:t>HD video</a:t>
            </a:r>
          </a:p>
          <a:p>
            <a:pPr lvl="1"/>
            <a:r>
              <a:rPr lang="en-GB" dirty="0" smtClean="0"/>
              <a:t>Most method use smaller resolutions (CIG, QCIF) </a:t>
            </a:r>
          </a:p>
          <a:p>
            <a:r>
              <a:rPr lang="en-GB" dirty="0" smtClean="0"/>
              <a:t>Implementation of model in real-time</a:t>
            </a:r>
          </a:p>
          <a:p>
            <a:pPr lvl="1"/>
            <a:r>
              <a:rPr lang="en-GB" dirty="0" smtClean="0"/>
              <a:t>As discussed previously </a:t>
            </a:r>
          </a:p>
          <a:p>
            <a:pPr lvl="1"/>
            <a:endParaRPr lang="en-GB" dirty="0"/>
          </a:p>
          <a:p>
            <a:r>
              <a:rPr lang="en-GB" dirty="0"/>
              <a:t>Challenges:</a:t>
            </a:r>
          </a:p>
          <a:p>
            <a:pPr lvl="1"/>
            <a:r>
              <a:rPr lang="en-GB" dirty="0"/>
              <a:t>Data size – computers only understand raw uncompressed video</a:t>
            </a:r>
          </a:p>
          <a:p>
            <a:pPr lvl="2"/>
            <a:r>
              <a:rPr lang="en-GB" dirty="0"/>
              <a:t>2gb per HD(1080p) uncompressed 10second video clip – </a:t>
            </a:r>
            <a:r>
              <a:rPr lang="en-GB" dirty="0" smtClean="0"/>
              <a:t> 4tb per </a:t>
            </a:r>
            <a:r>
              <a:rPr lang="en-GB" dirty="0"/>
              <a:t>video data set</a:t>
            </a:r>
          </a:p>
          <a:p>
            <a:pPr lvl="1"/>
            <a:r>
              <a:rPr lang="en-GB" dirty="0"/>
              <a:t>Knowledge gaps – programming</a:t>
            </a:r>
          </a:p>
          <a:p>
            <a:pPr lvl="1"/>
            <a:r>
              <a:rPr lang="en-GB" dirty="0"/>
              <a:t>Time</a:t>
            </a:r>
          </a:p>
          <a:p>
            <a:pPr lvl="2"/>
            <a:r>
              <a:rPr lang="en-GB" dirty="0"/>
              <a:t>Objective metrics used for testing are slow… </a:t>
            </a:r>
          </a:p>
          <a:p>
            <a:pPr lvl="2"/>
            <a:r>
              <a:rPr lang="en-GB" dirty="0"/>
              <a:t>(Links with the real-time aspect – as accurate as some are, video is a real-time service)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89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390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[1] - ITU-T. ”Recommendation P.10/G.100: Vocabulary for Performance and Quality of Service”, July 2007.</a:t>
            </a:r>
          </a:p>
          <a:p>
            <a:r>
              <a:rPr lang="en-GB" dirty="0"/>
              <a:t>[2] - ITU-T. ”Recommendation E.800: Definitions of terms related to Quality of Service” April 2009.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40951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433</TotalTime>
  <Words>622</Words>
  <Application>Microsoft Office PowerPoint</Application>
  <PresentationFormat>Widescreen</PresentationFormat>
  <Paragraphs>98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 Boardroom</vt:lpstr>
      <vt:lpstr>MPhil to PhD Transfer Viva</vt:lpstr>
      <vt:lpstr>Intro:</vt:lpstr>
      <vt:lpstr>Aims and Objectives</vt:lpstr>
      <vt:lpstr>Literature Findings:</vt:lpstr>
      <vt:lpstr>Literature Findings:</vt:lpstr>
      <vt:lpstr>Literature Findings</vt:lpstr>
      <vt:lpstr>What I’ve done:</vt:lpstr>
      <vt:lpstr>Cont.</vt:lpstr>
      <vt:lpstr>Cont.</vt:lpstr>
      <vt:lpstr>Next Stages – Methodology/Experiment</vt:lpstr>
      <vt:lpstr>Next Stages</vt:lpstr>
      <vt:lpstr>Success?</vt:lpstr>
      <vt:lpstr>Contribution</vt:lpstr>
      <vt:lpstr>Questions?</vt:lpstr>
      <vt:lpstr>References: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MPhil to PhD Transfer Viva</dc:title>
  <dc:creator>1402497</dc:creator>
  <cp:lastModifiedBy>1402497</cp:lastModifiedBy>
  <cp:revision>30</cp:revision>
  <dcterms:created xsi:type="dcterms:W3CDTF">2016-03-15T14:34:58Z</dcterms:created>
  <dcterms:modified xsi:type="dcterms:W3CDTF">2016-03-17T13:33:58Z</dcterms:modified>
</cp:coreProperties>
</file>