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4.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5.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8" r:id="rId1"/>
    <p:sldMasterId id="2147483761" r:id="rId2"/>
    <p:sldMasterId id="2147483768" r:id="rId3"/>
    <p:sldMasterId id="2147483772" r:id="rId4"/>
    <p:sldMasterId id="2147483785" r:id="rId5"/>
    <p:sldMasterId id="2147483792" r:id="rId6"/>
  </p:sldMasterIdLst>
  <p:notesMasterIdLst>
    <p:notesMasterId r:id="rId74"/>
  </p:notesMasterIdLst>
  <p:sldIdLst>
    <p:sldId id="256" r:id="rId7"/>
    <p:sldId id="322" r:id="rId8"/>
    <p:sldId id="316" r:id="rId9"/>
    <p:sldId id="321" r:id="rId10"/>
    <p:sldId id="277" r:id="rId11"/>
    <p:sldId id="318" r:id="rId12"/>
    <p:sldId id="323" r:id="rId13"/>
    <p:sldId id="324" r:id="rId14"/>
    <p:sldId id="325" r:id="rId15"/>
    <p:sldId id="326" r:id="rId16"/>
    <p:sldId id="327" r:id="rId17"/>
    <p:sldId id="319" r:id="rId18"/>
    <p:sldId id="328" r:id="rId19"/>
    <p:sldId id="329" r:id="rId20"/>
    <p:sldId id="352" r:id="rId21"/>
    <p:sldId id="330" r:id="rId22"/>
    <p:sldId id="353" r:id="rId23"/>
    <p:sldId id="349" r:id="rId24"/>
    <p:sldId id="331" r:id="rId25"/>
    <p:sldId id="350" r:id="rId26"/>
    <p:sldId id="332" r:id="rId27"/>
    <p:sldId id="351" r:id="rId28"/>
    <p:sldId id="333" r:id="rId29"/>
    <p:sldId id="334" r:id="rId30"/>
    <p:sldId id="320" r:id="rId31"/>
    <p:sldId id="335" r:id="rId32"/>
    <p:sldId id="336" r:id="rId33"/>
    <p:sldId id="337" r:id="rId34"/>
    <p:sldId id="338" r:id="rId35"/>
    <p:sldId id="339" r:id="rId36"/>
    <p:sldId id="340" r:id="rId37"/>
    <p:sldId id="341" r:id="rId38"/>
    <p:sldId id="342" r:id="rId39"/>
    <p:sldId id="343" r:id="rId40"/>
    <p:sldId id="344" r:id="rId41"/>
    <p:sldId id="345" r:id="rId42"/>
    <p:sldId id="346" r:id="rId43"/>
    <p:sldId id="347" r:id="rId44"/>
    <p:sldId id="348" r:id="rId45"/>
    <p:sldId id="317" r:id="rId46"/>
    <p:sldId id="297" r:id="rId47"/>
    <p:sldId id="278" r:id="rId48"/>
    <p:sldId id="299" r:id="rId49"/>
    <p:sldId id="279" r:id="rId50"/>
    <p:sldId id="275" r:id="rId51"/>
    <p:sldId id="276" r:id="rId52"/>
    <p:sldId id="300" r:id="rId53"/>
    <p:sldId id="280" r:id="rId54"/>
    <p:sldId id="281" r:id="rId55"/>
    <p:sldId id="282" r:id="rId56"/>
    <p:sldId id="283" r:id="rId57"/>
    <p:sldId id="284" r:id="rId58"/>
    <p:sldId id="290" r:id="rId59"/>
    <p:sldId id="301" r:id="rId60"/>
    <p:sldId id="285" r:id="rId61"/>
    <p:sldId id="286" r:id="rId62"/>
    <p:sldId id="291" r:id="rId63"/>
    <p:sldId id="287" r:id="rId64"/>
    <p:sldId id="374" r:id="rId65"/>
    <p:sldId id="461" r:id="rId66"/>
    <p:sldId id="462" r:id="rId67"/>
    <p:sldId id="293" r:id="rId68"/>
    <p:sldId id="288" r:id="rId69"/>
    <p:sldId id="289" r:id="rId70"/>
    <p:sldId id="292" r:id="rId71"/>
    <p:sldId id="295" r:id="rId72"/>
    <p:sldId id="296" r:id="rId73"/>
  </p:sldIdLst>
  <p:sldSz cx="12192000" cy="6858000"/>
  <p:notesSz cx="6858000" cy="9144000"/>
  <p:defaultTextStyle>
    <a:defPPr>
      <a:defRPr lang="cy-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0EC27B-18DD-4757-8950-4B3114BD6273}" v="87" dt="2024-10-22T11:38:24.9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105"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16" Type="http://schemas.openxmlformats.org/officeDocument/2006/relationships/slide" Target="slides/slide10.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notesMaster" Target="notesMasters/notesMaster1.xml"/><Relationship Id="rId79" Type="http://schemas.microsoft.com/office/2015/10/relationships/revisionInfo" Target="revisionInfo.xml"/><Relationship Id="rId5" Type="http://schemas.openxmlformats.org/officeDocument/2006/relationships/slideMaster" Target="slideMasters/slideMaster5.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viewProps" Target="viewProps.xml"/><Relationship Id="rId7" Type="http://schemas.openxmlformats.org/officeDocument/2006/relationships/slide" Target="slides/slide1.xml"/><Relationship Id="rId71" Type="http://schemas.openxmlformats.org/officeDocument/2006/relationships/slide" Target="slides/slide65.xml"/><Relationship Id="rId2" Type="http://schemas.openxmlformats.org/officeDocument/2006/relationships/slideMaster" Target="slideMasters/slideMaster2.xml"/><Relationship Id="rId29" Type="http://schemas.openxmlformats.org/officeDocument/2006/relationships/slide" Target="slides/slide23.xml"/></Relationships>
</file>

<file path=ppt/diagrams/_rels/data1.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10" Type="http://schemas.openxmlformats.org/officeDocument/2006/relationships/image" Target="../media/image51.svg"/><Relationship Id="rId4" Type="http://schemas.openxmlformats.org/officeDocument/2006/relationships/image" Target="../media/image45.svg"/><Relationship Id="rId9" Type="http://schemas.openxmlformats.org/officeDocument/2006/relationships/image" Target="../media/image50.png"/></Relationships>
</file>

<file path=ppt/diagrams/_rels/drawing1.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10" Type="http://schemas.openxmlformats.org/officeDocument/2006/relationships/image" Target="../media/image51.svg"/><Relationship Id="rId4" Type="http://schemas.openxmlformats.org/officeDocument/2006/relationships/image" Target="../media/image45.svg"/><Relationship Id="rId9" Type="http://schemas.openxmlformats.org/officeDocument/2006/relationships/image" Target="../media/image50.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1B0939-663A-4576-BE1B-DB549B147B47}"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0ECB75CA-8F07-47ED-A60C-FEA46AFB1FDB}">
      <dgm:prSet/>
      <dgm:spPr/>
      <dgm:t>
        <a:bodyPr/>
        <a:lstStyle/>
        <a:p>
          <a:r>
            <a:rPr lang="en-US"/>
            <a:t>Specific: focused on achieving an event goal or, if no goals have been developed, </a:t>
          </a:r>
          <a:r>
            <a:rPr lang="en-GB"/>
            <a:t>its purpose</a:t>
          </a:r>
          <a:endParaRPr lang="en-US"/>
        </a:p>
      </dgm:t>
    </dgm:pt>
    <dgm:pt modelId="{CF3B7C28-2BBB-4619-B9AF-6544566C6224}" type="parTrans" cxnId="{E19B6401-DA8D-4AC5-BE4F-C145A0B13346}">
      <dgm:prSet/>
      <dgm:spPr/>
      <dgm:t>
        <a:bodyPr/>
        <a:lstStyle/>
        <a:p>
          <a:endParaRPr lang="en-US"/>
        </a:p>
      </dgm:t>
    </dgm:pt>
    <dgm:pt modelId="{10E314B1-3664-4B40-B0F7-157761A0A12A}" type="sibTrans" cxnId="{E19B6401-DA8D-4AC5-BE4F-C145A0B13346}">
      <dgm:prSet/>
      <dgm:spPr/>
      <dgm:t>
        <a:bodyPr/>
        <a:lstStyle/>
        <a:p>
          <a:endParaRPr lang="en-US"/>
        </a:p>
      </dgm:t>
    </dgm:pt>
    <dgm:pt modelId="{194DDFD8-8EF6-4890-9A33-7246B3410577}">
      <dgm:prSet/>
      <dgm:spPr/>
      <dgm:t>
        <a:bodyPr/>
        <a:lstStyle/>
        <a:p>
          <a:r>
            <a:rPr lang="en-US"/>
            <a:t>Measurable: expressed in a way that is quantifiable</a:t>
          </a:r>
        </a:p>
      </dgm:t>
    </dgm:pt>
    <dgm:pt modelId="{51950492-3683-4581-B75E-526B40937E30}" type="parTrans" cxnId="{A68C1C5D-1897-4EA3-A821-8CD6C82B16E4}">
      <dgm:prSet/>
      <dgm:spPr/>
      <dgm:t>
        <a:bodyPr/>
        <a:lstStyle/>
        <a:p>
          <a:endParaRPr lang="en-US"/>
        </a:p>
      </dgm:t>
    </dgm:pt>
    <dgm:pt modelId="{7E84DFB2-0204-4629-8232-16424A829A62}" type="sibTrans" cxnId="{A68C1C5D-1897-4EA3-A821-8CD6C82B16E4}">
      <dgm:prSet/>
      <dgm:spPr/>
      <dgm:t>
        <a:bodyPr/>
        <a:lstStyle/>
        <a:p>
          <a:endParaRPr lang="en-US"/>
        </a:p>
      </dgm:t>
    </dgm:pt>
    <dgm:pt modelId="{BE5B570C-7A89-456C-94E8-C8B859E60705}">
      <dgm:prSet/>
      <dgm:spPr/>
      <dgm:t>
        <a:bodyPr/>
        <a:lstStyle/>
        <a:p>
          <a:r>
            <a:rPr lang="en-US"/>
            <a:t>Agreeable: agreed on by those responsible for achieving them</a:t>
          </a:r>
        </a:p>
      </dgm:t>
    </dgm:pt>
    <dgm:pt modelId="{9E3F89BB-3EE4-43F9-A329-903F18B07CDB}" type="parTrans" cxnId="{897065B4-B3BC-4040-BD8E-F67C7D7F34CE}">
      <dgm:prSet/>
      <dgm:spPr/>
      <dgm:t>
        <a:bodyPr/>
        <a:lstStyle/>
        <a:p>
          <a:endParaRPr lang="en-US"/>
        </a:p>
      </dgm:t>
    </dgm:pt>
    <dgm:pt modelId="{24A94312-11C8-47C3-A3A6-37C959C1DB02}" type="sibTrans" cxnId="{897065B4-B3BC-4040-BD8E-F67C7D7F34CE}">
      <dgm:prSet/>
      <dgm:spPr/>
      <dgm:t>
        <a:bodyPr/>
        <a:lstStyle/>
        <a:p>
          <a:endParaRPr lang="en-US"/>
        </a:p>
      </dgm:t>
    </dgm:pt>
    <dgm:pt modelId="{898D58FF-1495-4AD6-8D2E-F64E1BB3F03C}">
      <dgm:prSet/>
      <dgm:spPr/>
      <dgm:t>
        <a:bodyPr/>
        <a:lstStyle/>
        <a:p>
          <a:r>
            <a:rPr lang="en-US"/>
            <a:t>Realistic: in terms of the event organisation having the human, financial and physical resources to achieve them</a:t>
          </a:r>
        </a:p>
      </dgm:t>
    </dgm:pt>
    <dgm:pt modelId="{0D3FBAE4-AE1E-401E-92C8-4EC4C72BBD3B}" type="parTrans" cxnId="{E4D148B6-3E42-4710-8CE2-A575A737DBBF}">
      <dgm:prSet/>
      <dgm:spPr/>
      <dgm:t>
        <a:bodyPr/>
        <a:lstStyle/>
        <a:p>
          <a:endParaRPr lang="en-US"/>
        </a:p>
      </dgm:t>
    </dgm:pt>
    <dgm:pt modelId="{8978B352-5306-47BB-9B9C-34FDB3CADD77}" type="sibTrans" cxnId="{E4D148B6-3E42-4710-8CE2-A575A737DBBF}">
      <dgm:prSet/>
      <dgm:spPr/>
      <dgm:t>
        <a:bodyPr/>
        <a:lstStyle/>
        <a:p>
          <a:endParaRPr lang="en-US"/>
        </a:p>
      </dgm:t>
    </dgm:pt>
    <dgm:pt modelId="{018DF62C-8221-4A60-AC43-8408FF6A9A11}">
      <dgm:prSet/>
      <dgm:spPr/>
      <dgm:t>
        <a:bodyPr/>
        <a:lstStyle/>
        <a:p>
          <a:r>
            <a:rPr lang="en-US"/>
            <a:t>Time specific: to be achieved by a particular time</a:t>
          </a:r>
        </a:p>
      </dgm:t>
    </dgm:pt>
    <dgm:pt modelId="{AA891756-DE59-40A6-AB78-FE41E31F2AE4}" type="parTrans" cxnId="{5A87B19E-E73A-47DB-9720-310C63A38754}">
      <dgm:prSet/>
      <dgm:spPr/>
      <dgm:t>
        <a:bodyPr/>
        <a:lstStyle/>
        <a:p>
          <a:endParaRPr lang="en-US"/>
        </a:p>
      </dgm:t>
    </dgm:pt>
    <dgm:pt modelId="{621ACFA8-1D05-402A-8716-B49E3C97C51F}" type="sibTrans" cxnId="{5A87B19E-E73A-47DB-9720-310C63A38754}">
      <dgm:prSet/>
      <dgm:spPr/>
      <dgm:t>
        <a:bodyPr/>
        <a:lstStyle/>
        <a:p>
          <a:endParaRPr lang="en-US"/>
        </a:p>
      </dgm:t>
    </dgm:pt>
    <dgm:pt modelId="{186238F8-BCB1-4EBB-AC18-08508EEF396A}" type="pres">
      <dgm:prSet presAssocID="{4D1B0939-663A-4576-BE1B-DB549B147B47}" presName="root" presStyleCnt="0">
        <dgm:presLayoutVars>
          <dgm:dir/>
          <dgm:resizeHandles val="exact"/>
        </dgm:presLayoutVars>
      </dgm:prSet>
      <dgm:spPr/>
    </dgm:pt>
    <dgm:pt modelId="{3296B9C7-7472-4907-A2DE-2C211531516B}" type="pres">
      <dgm:prSet presAssocID="{0ECB75CA-8F07-47ED-A60C-FEA46AFB1FDB}" presName="compNode" presStyleCnt="0"/>
      <dgm:spPr/>
    </dgm:pt>
    <dgm:pt modelId="{380E2309-1532-470D-A309-7C1587F71830}" type="pres">
      <dgm:prSet presAssocID="{0ECB75CA-8F07-47ED-A60C-FEA46AFB1FDB}" presName="bgRect" presStyleLbl="bgShp" presStyleIdx="0" presStyleCnt="5"/>
      <dgm:spPr/>
    </dgm:pt>
    <dgm:pt modelId="{37BF8A71-1795-43AC-A217-D0DDD347202E}" type="pres">
      <dgm:prSet presAssocID="{0ECB75CA-8F07-47ED-A60C-FEA46AFB1FDB}"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8306C0E6-3C4B-47BC-886F-89DF4392B11B}" type="pres">
      <dgm:prSet presAssocID="{0ECB75CA-8F07-47ED-A60C-FEA46AFB1FDB}" presName="spaceRect" presStyleCnt="0"/>
      <dgm:spPr/>
    </dgm:pt>
    <dgm:pt modelId="{8CDD84AB-4848-471A-897E-5C3425913FA4}" type="pres">
      <dgm:prSet presAssocID="{0ECB75CA-8F07-47ED-A60C-FEA46AFB1FDB}" presName="parTx" presStyleLbl="revTx" presStyleIdx="0" presStyleCnt="5">
        <dgm:presLayoutVars>
          <dgm:chMax val="0"/>
          <dgm:chPref val="0"/>
        </dgm:presLayoutVars>
      </dgm:prSet>
      <dgm:spPr/>
    </dgm:pt>
    <dgm:pt modelId="{090F2115-6DBA-4082-AC34-2969AD374026}" type="pres">
      <dgm:prSet presAssocID="{10E314B1-3664-4B40-B0F7-157761A0A12A}" presName="sibTrans" presStyleCnt="0"/>
      <dgm:spPr/>
    </dgm:pt>
    <dgm:pt modelId="{DCCA1DAF-CB3E-43B1-AFCA-0C65F4B7EB03}" type="pres">
      <dgm:prSet presAssocID="{194DDFD8-8EF6-4890-9A33-7246B3410577}" presName="compNode" presStyleCnt="0"/>
      <dgm:spPr/>
    </dgm:pt>
    <dgm:pt modelId="{0F6D2D25-0A65-49AF-9B4D-4958C9586D00}" type="pres">
      <dgm:prSet presAssocID="{194DDFD8-8EF6-4890-9A33-7246B3410577}" presName="bgRect" presStyleLbl="bgShp" presStyleIdx="1" presStyleCnt="5"/>
      <dgm:spPr/>
    </dgm:pt>
    <dgm:pt modelId="{129D8667-FFE7-4408-96F3-47C34DA9C956}" type="pres">
      <dgm:prSet presAssocID="{194DDFD8-8EF6-4890-9A33-7246B3410577}"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uler"/>
        </a:ext>
      </dgm:extLst>
    </dgm:pt>
    <dgm:pt modelId="{B12F9B05-860E-45F7-84F8-48B2A69B9B8C}" type="pres">
      <dgm:prSet presAssocID="{194DDFD8-8EF6-4890-9A33-7246B3410577}" presName="spaceRect" presStyleCnt="0"/>
      <dgm:spPr/>
    </dgm:pt>
    <dgm:pt modelId="{A3BABE5C-159F-46A5-859C-F1FF83D65218}" type="pres">
      <dgm:prSet presAssocID="{194DDFD8-8EF6-4890-9A33-7246B3410577}" presName="parTx" presStyleLbl="revTx" presStyleIdx="1" presStyleCnt="5">
        <dgm:presLayoutVars>
          <dgm:chMax val="0"/>
          <dgm:chPref val="0"/>
        </dgm:presLayoutVars>
      </dgm:prSet>
      <dgm:spPr/>
    </dgm:pt>
    <dgm:pt modelId="{980A460A-FE93-4936-8315-B25E906F013C}" type="pres">
      <dgm:prSet presAssocID="{7E84DFB2-0204-4629-8232-16424A829A62}" presName="sibTrans" presStyleCnt="0"/>
      <dgm:spPr/>
    </dgm:pt>
    <dgm:pt modelId="{1C213A8C-7EA7-40EB-9CC6-66AC0DDA1C2A}" type="pres">
      <dgm:prSet presAssocID="{BE5B570C-7A89-456C-94E8-C8B859E60705}" presName="compNode" presStyleCnt="0"/>
      <dgm:spPr/>
    </dgm:pt>
    <dgm:pt modelId="{676A1070-9F39-4F31-8FCF-9CE37E0D4A1F}" type="pres">
      <dgm:prSet presAssocID="{BE5B570C-7A89-456C-94E8-C8B859E60705}" presName="bgRect" presStyleLbl="bgShp" presStyleIdx="2" presStyleCnt="5"/>
      <dgm:spPr/>
    </dgm:pt>
    <dgm:pt modelId="{7E82A57E-B56C-4264-A6C2-B70C8B8253C9}" type="pres">
      <dgm:prSet presAssocID="{BE5B570C-7A89-456C-94E8-C8B859E60705}"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5B70A55D-E8AA-4E12-A451-20FD50226984}" type="pres">
      <dgm:prSet presAssocID="{BE5B570C-7A89-456C-94E8-C8B859E60705}" presName="spaceRect" presStyleCnt="0"/>
      <dgm:spPr/>
    </dgm:pt>
    <dgm:pt modelId="{D10293C1-9469-4F2F-A738-9DDFFF461228}" type="pres">
      <dgm:prSet presAssocID="{BE5B570C-7A89-456C-94E8-C8B859E60705}" presName="parTx" presStyleLbl="revTx" presStyleIdx="2" presStyleCnt="5">
        <dgm:presLayoutVars>
          <dgm:chMax val="0"/>
          <dgm:chPref val="0"/>
        </dgm:presLayoutVars>
      </dgm:prSet>
      <dgm:spPr/>
    </dgm:pt>
    <dgm:pt modelId="{99F09537-A83E-4B9E-9215-D5F82267EC72}" type="pres">
      <dgm:prSet presAssocID="{24A94312-11C8-47C3-A3A6-37C959C1DB02}" presName="sibTrans" presStyleCnt="0"/>
      <dgm:spPr/>
    </dgm:pt>
    <dgm:pt modelId="{A389EEA7-AE5B-48E8-8347-13E9C7AD3F40}" type="pres">
      <dgm:prSet presAssocID="{898D58FF-1495-4AD6-8D2E-F64E1BB3F03C}" presName="compNode" presStyleCnt="0"/>
      <dgm:spPr/>
    </dgm:pt>
    <dgm:pt modelId="{A5AEBDE4-FE70-4F54-B5DC-83A71D246D35}" type="pres">
      <dgm:prSet presAssocID="{898D58FF-1495-4AD6-8D2E-F64E1BB3F03C}" presName="bgRect" presStyleLbl="bgShp" presStyleIdx="3" presStyleCnt="5"/>
      <dgm:spPr/>
    </dgm:pt>
    <dgm:pt modelId="{3E2D56BF-7C8C-4836-AC9F-BF0B4F6CF015}" type="pres">
      <dgm:prSet presAssocID="{898D58FF-1495-4AD6-8D2E-F64E1BB3F03C}"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ierarchy"/>
        </a:ext>
      </dgm:extLst>
    </dgm:pt>
    <dgm:pt modelId="{60E9C864-8099-4040-B84E-C358CEC18314}" type="pres">
      <dgm:prSet presAssocID="{898D58FF-1495-4AD6-8D2E-F64E1BB3F03C}" presName="spaceRect" presStyleCnt="0"/>
      <dgm:spPr/>
    </dgm:pt>
    <dgm:pt modelId="{F92B1F1D-7635-4222-8D40-0093AEC687EC}" type="pres">
      <dgm:prSet presAssocID="{898D58FF-1495-4AD6-8D2E-F64E1BB3F03C}" presName="parTx" presStyleLbl="revTx" presStyleIdx="3" presStyleCnt="5">
        <dgm:presLayoutVars>
          <dgm:chMax val="0"/>
          <dgm:chPref val="0"/>
        </dgm:presLayoutVars>
      </dgm:prSet>
      <dgm:spPr/>
    </dgm:pt>
    <dgm:pt modelId="{B3CED1BC-FE68-4F73-9003-489407D5F451}" type="pres">
      <dgm:prSet presAssocID="{8978B352-5306-47BB-9B9C-34FDB3CADD77}" presName="sibTrans" presStyleCnt="0"/>
      <dgm:spPr/>
    </dgm:pt>
    <dgm:pt modelId="{216F2BC4-45FC-44C9-A8FF-B06C37B6ED1B}" type="pres">
      <dgm:prSet presAssocID="{018DF62C-8221-4A60-AC43-8408FF6A9A11}" presName="compNode" presStyleCnt="0"/>
      <dgm:spPr/>
    </dgm:pt>
    <dgm:pt modelId="{3A7F1F36-8C7F-4C69-8B70-1B27F72F3D88}" type="pres">
      <dgm:prSet presAssocID="{018DF62C-8221-4A60-AC43-8408FF6A9A11}" presName="bgRect" presStyleLbl="bgShp" presStyleIdx="4" presStyleCnt="5"/>
      <dgm:spPr/>
    </dgm:pt>
    <dgm:pt modelId="{0E7B3AF2-712D-4EF5-989C-5ED775C3DA8B}" type="pres">
      <dgm:prSet presAssocID="{018DF62C-8221-4A60-AC43-8408FF6A9A11}"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ourglass"/>
        </a:ext>
      </dgm:extLst>
    </dgm:pt>
    <dgm:pt modelId="{F166D53C-6220-44D1-B70E-78219D5530A3}" type="pres">
      <dgm:prSet presAssocID="{018DF62C-8221-4A60-AC43-8408FF6A9A11}" presName="spaceRect" presStyleCnt="0"/>
      <dgm:spPr/>
    </dgm:pt>
    <dgm:pt modelId="{B12D1AC3-2784-413C-A6E2-A1E9DE1520D2}" type="pres">
      <dgm:prSet presAssocID="{018DF62C-8221-4A60-AC43-8408FF6A9A11}" presName="parTx" presStyleLbl="revTx" presStyleIdx="4" presStyleCnt="5">
        <dgm:presLayoutVars>
          <dgm:chMax val="0"/>
          <dgm:chPref val="0"/>
        </dgm:presLayoutVars>
      </dgm:prSet>
      <dgm:spPr/>
    </dgm:pt>
  </dgm:ptLst>
  <dgm:cxnLst>
    <dgm:cxn modelId="{E19B6401-DA8D-4AC5-BE4F-C145A0B13346}" srcId="{4D1B0939-663A-4576-BE1B-DB549B147B47}" destId="{0ECB75CA-8F07-47ED-A60C-FEA46AFB1FDB}" srcOrd="0" destOrd="0" parTransId="{CF3B7C28-2BBB-4619-B9AF-6544566C6224}" sibTransId="{10E314B1-3664-4B40-B0F7-157761A0A12A}"/>
    <dgm:cxn modelId="{DD2ACD3C-0531-4896-8B78-837013DCA101}" type="presOf" srcId="{BE5B570C-7A89-456C-94E8-C8B859E60705}" destId="{D10293C1-9469-4F2F-A738-9DDFFF461228}" srcOrd="0" destOrd="0" presId="urn:microsoft.com/office/officeart/2018/2/layout/IconVerticalSolidList"/>
    <dgm:cxn modelId="{A68C1C5D-1897-4EA3-A821-8CD6C82B16E4}" srcId="{4D1B0939-663A-4576-BE1B-DB549B147B47}" destId="{194DDFD8-8EF6-4890-9A33-7246B3410577}" srcOrd="1" destOrd="0" parTransId="{51950492-3683-4581-B75E-526B40937E30}" sibTransId="{7E84DFB2-0204-4629-8232-16424A829A62}"/>
    <dgm:cxn modelId="{6AB9E899-CFE1-40EF-8817-B18655ACE903}" type="presOf" srcId="{4D1B0939-663A-4576-BE1B-DB549B147B47}" destId="{186238F8-BCB1-4EBB-AC18-08508EEF396A}" srcOrd="0" destOrd="0" presId="urn:microsoft.com/office/officeart/2018/2/layout/IconVerticalSolidList"/>
    <dgm:cxn modelId="{5A87B19E-E73A-47DB-9720-310C63A38754}" srcId="{4D1B0939-663A-4576-BE1B-DB549B147B47}" destId="{018DF62C-8221-4A60-AC43-8408FF6A9A11}" srcOrd="4" destOrd="0" parTransId="{AA891756-DE59-40A6-AB78-FE41E31F2AE4}" sibTransId="{621ACFA8-1D05-402A-8716-B49E3C97C51F}"/>
    <dgm:cxn modelId="{3B152BA3-07A1-4D07-ABD2-A81691766FAC}" type="presOf" srcId="{018DF62C-8221-4A60-AC43-8408FF6A9A11}" destId="{B12D1AC3-2784-413C-A6E2-A1E9DE1520D2}" srcOrd="0" destOrd="0" presId="urn:microsoft.com/office/officeart/2018/2/layout/IconVerticalSolidList"/>
    <dgm:cxn modelId="{897065B4-B3BC-4040-BD8E-F67C7D7F34CE}" srcId="{4D1B0939-663A-4576-BE1B-DB549B147B47}" destId="{BE5B570C-7A89-456C-94E8-C8B859E60705}" srcOrd="2" destOrd="0" parTransId="{9E3F89BB-3EE4-43F9-A329-903F18B07CDB}" sibTransId="{24A94312-11C8-47C3-A3A6-37C959C1DB02}"/>
    <dgm:cxn modelId="{E4D148B6-3E42-4710-8CE2-A575A737DBBF}" srcId="{4D1B0939-663A-4576-BE1B-DB549B147B47}" destId="{898D58FF-1495-4AD6-8D2E-F64E1BB3F03C}" srcOrd="3" destOrd="0" parTransId="{0D3FBAE4-AE1E-401E-92C8-4EC4C72BBD3B}" sibTransId="{8978B352-5306-47BB-9B9C-34FDB3CADD77}"/>
    <dgm:cxn modelId="{3EB195D4-95D1-4801-B81A-ED201481D1FF}" type="presOf" srcId="{0ECB75CA-8F07-47ED-A60C-FEA46AFB1FDB}" destId="{8CDD84AB-4848-471A-897E-5C3425913FA4}" srcOrd="0" destOrd="0" presId="urn:microsoft.com/office/officeart/2018/2/layout/IconVerticalSolidList"/>
    <dgm:cxn modelId="{491121D5-E397-4DC0-ABF8-2DCD2F8B85DF}" type="presOf" srcId="{194DDFD8-8EF6-4890-9A33-7246B3410577}" destId="{A3BABE5C-159F-46A5-859C-F1FF83D65218}" srcOrd="0" destOrd="0" presId="urn:microsoft.com/office/officeart/2018/2/layout/IconVerticalSolidList"/>
    <dgm:cxn modelId="{1DCA2FF0-B6E5-4F10-BC61-64A97AC93770}" type="presOf" srcId="{898D58FF-1495-4AD6-8D2E-F64E1BB3F03C}" destId="{F92B1F1D-7635-4222-8D40-0093AEC687EC}" srcOrd="0" destOrd="0" presId="urn:microsoft.com/office/officeart/2018/2/layout/IconVerticalSolidList"/>
    <dgm:cxn modelId="{9CCF73FE-66BD-447D-828F-9BBA0C9D2CD4}" type="presParOf" srcId="{186238F8-BCB1-4EBB-AC18-08508EEF396A}" destId="{3296B9C7-7472-4907-A2DE-2C211531516B}" srcOrd="0" destOrd="0" presId="urn:microsoft.com/office/officeart/2018/2/layout/IconVerticalSolidList"/>
    <dgm:cxn modelId="{2DDE1BDF-EA27-4B5E-87E3-0F35BDEE9472}" type="presParOf" srcId="{3296B9C7-7472-4907-A2DE-2C211531516B}" destId="{380E2309-1532-470D-A309-7C1587F71830}" srcOrd="0" destOrd="0" presId="urn:microsoft.com/office/officeart/2018/2/layout/IconVerticalSolidList"/>
    <dgm:cxn modelId="{D8D264E0-E4DE-4167-A5A8-0535E703E0F1}" type="presParOf" srcId="{3296B9C7-7472-4907-A2DE-2C211531516B}" destId="{37BF8A71-1795-43AC-A217-D0DDD347202E}" srcOrd="1" destOrd="0" presId="urn:microsoft.com/office/officeart/2018/2/layout/IconVerticalSolidList"/>
    <dgm:cxn modelId="{3B7C919B-C6C6-46F1-9D08-15CE82990167}" type="presParOf" srcId="{3296B9C7-7472-4907-A2DE-2C211531516B}" destId="{8306C0E6-3C4B-47BC-886F-89DF4392B11B}" srcOrd="2" destOrd="0" presId="urn:microsoft.com/office/officeart/2018/2/layout/IconVerticalSolidList"/>
    <dgm:cxn modelId="{BF265DBE-F44A-4477-BD07-FE2A806D37B8}" type="presParOf" srcId="{3296B9C7-7472-4907-A2DE-2C211531516B}" destId="{8CDD84AB-4848-471A-897E-5C3425913FA4}" srcOrd="3" destOrd="0" presId="urn:microsoft.com/office/officeart/2018/2/layout/IconVerticalSolidList"/>
    <dgm:cxn modelId="{E1B6BA94-DB43-49E1-A56A-4D7E5F6D78EF}" type="presParOf" srcId="{186238F8-BCB1-4EBB-AC18-08508EEF396A}" destId="{090F2115-6DBA-4082-AC34-2969AD374026}" srcOrd="1" destOrd="0" presId="urn:microsoft.com/office/officeart/2018/2/layout/IconVerticalSolidList"/>
    <dgm:cxn modelId="{8EE6BFAD-5384-4041-882F-45E27ECDA3D9}" type="presParOf" srcId="{186238F8-BCB1-4EBB-AC18-08508EEF396A}" destId="{DCCA1DAF-CB3E-43B1-AFCA-0C65F4B7EB03}" srcOrd="2" destOrd="0" presId="urn:microsoft.com/office/officeart/2018/2/layout/IconVerticalSolidList"/>
    <dgm:cxn modelId="{8F856266-B351-4E4B-B225-672EF3DC4F8A}" type="presParOf" srcId="{DCCA1DAF-CB3E-43B1-AFCA-0C65F4B7EB03}" destId="{0F6D2D25-0A65-49AF-9B4D-4958C9586D00}" srcOrd="0" destOrd="0" presId="urn:microsoft.com/office/officeart/2018/2/layout/IconVerticalSolidList"/>
    <dgm:cxn modelId="{09643872-1AE0-45F6-827D-206D57035C4F}" type="presParOf" srcId="{DCCA1DAF-CB3E-43B1-AFCA-0C65F4B7EB03}" destId="{129D8667-FFE7-4408-96F3-47C34DA9C956}" srcOrd="1" destOrd="0" presId="urn:microsoft.com/office/officeart/2018/2/layout/IconVerticalSolidList"/>
    <dgm:cxn modelId="{DB99DD1B-B6EE-4521-94CE-63EA03D4E491}" type="presParOf" srcId="{DCCA1DAF-CB3E-43B1-AFCA-0C65F4B7EB03}" destId="{B12F9B05-860E-45F7-84F8-48B2A69B9B8C}" srcOrd="2" destOrd="0" presId="urn:microsoft.com/office/officeart/2018/2/layout/IconVerticalSolidList"/>
    <dgm:cxn modelId="{89E1E4B2-D93B-4A06-A5F6-201F8B5EAFE6}" type="presParOf" srcId="{DCCA1DAF-CB3E-43B1-AFCA-0C65F4B7EB03}" destId="{A3BABE5C-159F-46A5-859C-F1FF83D65218}" srcOrd="3" destOrd="0" presId="urn:microsoft.com/office/officeart/2018/2/layout/IconVerticalSolidList"/>
    <dgm:cxn modelId="{7D3C3F2E-8941-4675-A2DA-76F176132AD6}" type="presParOf" srcId="{186238F8-BCB1-4EBB-AC18-08508EEF396A}" destId="{980A460A-FE93-4936-8315-B25E906F013C}" srcOrd="3" destOrd="0" presId="urn:microsoft.com/office/officeart/2018/2/layout/IconVerticalSolidList"/>
    <dgm:cxn modelId="{F8617429-9E2C-43DA-A728-C7AA75B732C4}" type="presParOf" srcId="{186238F8-BCB1-4EBB-AC18-08508EEF396A}" destId="{1C213A8C-7EA7-40EB-9CC6-66AC0DDA1C2A}" srcOrd="4" destOrd="0" presId="urn:microsoft.com/office/officeart/2018/2/layout/IconVerticalSolidList"/>
    <dgm:cxn modelId="{20E4DA37-479E-4690-85B0-685430C11368}" type="presParOf" srcId="{1C213A8C-7EA7-40EB-9CC6-66AC0DDA1C2A}" destId="{676A1070-9F39-4F31-8FCF-9CE37E0D4A1F}" srcOrd="0" destOrd="0" presId="urn:microsoft.com/office/officeart/2018/2/layout/IconVerticalSolidList"/>
    <dgm:cxn modelId="{D54C9E7C-4F1D-4332-B684-5396658BB0FF}" type="presParOf" srcId="{1C213A8C-7EA7-40EB-9CC6-66AC0DDA1C2A}" destId="{7E82A57E-B56C-4264-A6C2-B70C8B8253C9}" srcOrd="1" destOrd="0" presId="urn:microsoft.com/office/officeart/2018/2/layout/IconVerticalSolidList"/>
    <dgm:cxn modelId="{B508779F-7080-4650-9ED7-BD11DFA5A5FB}" type="presParOf" srcId="{1C213A8C-7EA7-40EB-9CC6-66AC0DDA1C2A}" destId="{5B70A55D-E8AA-4E12-A451-20FD50226984}" srcOrd="2" destOrd="0" presId="urn:microsoft.com/office/officeart/2018/2/layout/IconVerticalSolidList"/>
    <dgm:cxn modelId="{43A908CE-431E-4EF2-843D-A49921C2D1E9}" type="presParOf" srcId="{1C213A8C-7EA7-40EB-9CC6-66AC0DDA1C2A}" destId="{D10293C1-9469-4F2F-A738-9DDFFF461228}" srcOrd="3" destOrd="0" presId="urn:microsoft.com/office/officeart/2018/2/layout/IconVerticalSolidList"/>
    <dgm:cxn modelId="{91E1F33D-5598-40F1-9532-D101862E1DD5}" type="presParOf" srcId="{186238F8-BCB1-4EBB-AC18-08508EEF396A}" destId="{99F09537-A83E-4B9E-9215-D5F82267EC72}" srcOrd="5" destOrd="0" presId="urn:microsoft.com/office/officeart/2018/2/layout/IconVerticalSolidList"/>
    <dgm:cxn modelId="{8EB9E846-54C0-4535-8F53-E0690DFB54B7}" type="presParOf" srcId="{186238F8-BCB1-4EBB-AC18-08508EEF396A}" destId="{A389EEA7-AE5B-48E8-8347-13E9C7AD3F40}" srcOrd="6" destOrd="0" presId="urn:microsoft.com/office/officeart/2018/2/layout/IconVerticalSolidList"/>
    <dgm:cxn modelId="{F72BCDD2-E9CC-4E53-8169-FA643A3C70D6}" type="presParOf" srcId="{A389EEA7-AE5B-48E8-8347-13E9C7AD3F40}" destId="{A5AEBDE4-FE70-4F54-B5DC-83A71D246D35}" srcOrd="0" destOrd="0" presId="urn:microsoft.com/office/officeart/2018/2/layout/IconVerticalSolidList"/>
    <dgm:cxn modelId="{68107ECE-EDFA-437D-8E3B-6D2CE214599D}" type="presParOf" srcId="{A389EEA7-AE5B-48E8-8347-13E9C7AD3F40}" destId="{3E2D56BF-7C8C-4836-AC9F-BF0B4F6CF015}" srcOrd="1" destOrd="0" presId="urn:microsoft.com/office/officeart/2018/2/layout/IconVerticalSolidList"/>
    <dgm:cxn modelId="{3A8831EF-3D4F-4871-ADB1-E58BBEA380D2}" type="presParOf" srcId="{A389EEA7-AE5B-48E8-8347-13E9C7AD3F40}" destId="{60E9C864-8099-4040-B84E-C358CEC18314}" srcOrd="2" destOrd="0" presId="urn:microsoft.com/office/officeart/2018/2/layout/IconVerticalSolidList"/>
    <dgm:cxn modelId="{FB790064-9F54-49A5-BDDC-135C6F876C97}" type="presParOf" srcId="{A389EEA7-AE5B-48E8-8347-13E9C7AD3F40}" destId="{F92B1F1D-7635-4222-8D40-0093AEC687EC}" srcOrd="3" destOrd="0" presId="urn:microsoft.com/office/officeart/2018/2/layout/IconVerticalSolidList"/>
    <dgm:cxn modelId="{FAE620F4-695F-4DBF-A2DC-A8D1D7E1BFB1}" type="presParOf" srcId="{186238F8-BCB1-4EBB-AC18-08508EEF396A}" destId="{B3CED1BC-FE68-4F73-9003-489407D5F451}" srcOrd="7" destOrd="0" presId="urn:microsoft.com/office/officeart/2018/2/layout/IconVerticalSolidList"/>
    <dgm:cxn modelId="{829A1FDA-44BD-4628-8E79-E5D5751560D7}" type="presParOf" srcId="{186238F8-BCB1-4EBB-AC18-08508EEF396A}" destId="{216F2BC4-45FC-44C9-A8FF-B06C37B6ED1B}" srcOrd="8" destOrd="0" presId="urn:microsoft.com/office/officeart/2018/2/layout/IconVerticalSolidList"/>
    <dgm:cxn modelId="{AEBF0DFB-A67E-4F64-8D7A-4347A210DDF9}" type="presParOf" srcId="{216F2BC4-45FC-44C9-A8FF-B06C37B6ED1B}" destId="{3A7F1F36-8C7F-4C69-8B70-1B27F72F3D88}" srcOrd="0" destOrd="0" presId="urn:microsoft.com/office/officeart/2018/2/layout/IconVerticalSolidList"/>
    <dgm:cxn modelId="{DCDFBD9A-2DD3-4C1B-9E0A-2B4BD1AB80FA}" type="presParOf" srcId="{216F2BC4-45FC-44C9-A8FF-B06C37B6ED1B}" destId="{0E7B3AF2-712D-4EF5-989C-5ED775C3DA8B}" srcOrd="1" destOrd="0" presId="urn:microsoft.com/office/officeart/2018/2/layout/IconVerticalSolidList"/>
    <dgm:cxn modelId="{4BF5BF0D-AFD7-4F25-9FBE-26DC63E2AD4B}" type="presParOf" srcId="{216F2BC4-45FC-44C9-A8FF-B06C37B6ED1B}" destId="{F166D53C-6220-44D1-B70E-78219D5530A3}" srcOrd="2" destOrd="0" presId="urn:microsoft.com/office/officeart/2018/2/layout/IconVerticalSolidList"/>
    <dgm:cxn modelId="{0F9BAA32-6514-480B-ADF4-D472105A278C}" type="presParOf" srcId="{216F2BC4-45FC-44C9-A8FF-B06C37B6ED1B}" destId="{B12D1AC3-2784-413C-A6E2-A1E9DE1520D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5F10CD-2A8F-426A-BF04-1450004AB35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2D97128-67BB-44BB-AF2B-CB02DC85E162}">
      <dgm:prSet/>
      <dgm:spPr/>
      <dgm:t>
        <a:bodyPr/>
        <a:lstStyle/>
        <a:p>
          <a:r>
            <a:rPr lang="en-AU" b="1"/>
            <a:t>Strategic plan</a:t>
          </a:r>
          <a:endParaRPr lang="en-US"/>
        </a:p>
      </dgm:t>
    </dgm:pt>
    <dgm:pt modelId="{61477D2D-A896-4FB8-8746-709983493B0F}" type="parTrans" cxnId="{DCA5E38B-A302-43BC-BAA8-DCBB5254FA5B}">
      <dgm:prSet/>
      <dgm:spPr/>
      <dgm:t>
        <a:bodyPr/>
        <a:lstStyle/>
        <a:p>
          <a:endParaRPr lang="en-US"/>
        </a:p>
      </dgm:t>
    </dgm:pt>
    <dgm:pt modelId="{D992C02A-1086-41DA-A29F-BE740EDA29C5}" type="sibTrans" cxnId="{DCA5E38B-A302-43BC-BAA8-DCBB5254FA5B}">
      <dgm:prSet/>
      <dgm:spPr/>
      <dgm:t>
        <a:bodyPr/>
        <a:lstStyle/>
        <a:p>
          <a:endParaRPr lang="en-US"/>
        </a:p>
      </dgm:t>
    </dgm:pt>
    <dgm:pt modelId="{E485123A-4548-47C4-B95D-7218171A39C4}">
      <dgm:prSet/>
      <dgm:spPr/>
      <dgm:t>
        <a:bodyPr/>
        <a:lstStyle/>
        <a:p>
          <a:r>
            <a:rPr lang="en-AU"/>
            <a:t>Situation analysis</a:t>
          </a:r>
          <a:endParaRPr lang="en-US"/>
        </a:p>
      </dgm:t>
    </dgm:pt>
    <dgm:pt modelId="{007CC256-8762-4E58-8D93-10C8E111C1E8}" type="parTrans" cxnId="{FBBF4743-33B2-4574-8340-B61738A9957B}">
      <dgm:prSet/>
      <dgm:spPr/>
      <dgm:t>
        <a:bodyPr/>
        <a:lstStyle/>
        <a:p>
          <a:endParaRPr lang="en-US"/>
        </a:p>
      </dgm:t>
    </dgm:pt>
    <dgm:pt modelId="{2A17611E-EB3E-4979-B8DB-8D41D0023FF0}" type="sibTrans" cxnId="{FBBF4743-33B2-4574-8340-B61738A9957B}">
      <dgm:prSet/>
      <dgm:spPr/>
      <dgm:t>
        <a:bodyPr/>
        <a:lstStyle/>
        <a:p>
          <a:endParaRPr lang="en-US"/>
        </a:p>
      </dgm:t>
    </dgm:pt>
    <dgm:pt modelId="{A4D5A0B2-DAC9-45A0-8F62-3C1540FD23E6}">
      <dgm:prSet/>
      <dgm:spPr/>
      <dgm:t>
        <a:bodyPr/>
        <a:lstStyle/>
        <a:p>
          <a:r>
            <a:rPr lang="en-AU"/>
            <a:t>Identification of strategy options</a:t>
          </a:r>
          <a:endParaRPr lang="en-US"/>
        </a:p>
      </dgm:t>
    </dgm:pt>
    <dgm:pt modelId="{7EB4A0FE-C4E6-45B9-B673-2E8728D59D00}" type="parTrans" cxnId="{A756A491-6869-4E0F-97CA-FF4162805B3B}">
      <dgm:prSet/>
      <dgm:spPr/>
      <dgm:t>
        <a:bodyPr/>
        <a:lstStyle/>
        <a:p>
          <a:endParaRPr lang="en-US"/>
        </a:p>
      </dgm:t>
    </dgm:pt>
    <dgm:pt modelId="{9D0D6E28-FA99-4877-935D-E045672EE9EF}" type="sibTrans" cxnId="{A756A491-6869-4E0F-97CA-FF4162805B3B}">
      <dgm:prSet/>
      <dgm:spPr/>
      <dgm:t>
        <a:bodyPr/>
        <a:lstStyle/>
        <a:p>
          <a:endParaRPr lang="en-US"/>
        </a:p>
      </dgm:t>
    </dgm:pt>
    <dgm:pt modelId="{411D4A2F-9593-4447-B97D-E5F712D4CC4A}">
      <dgm:prSet/>
      <dgm:spPr/>
      <dgm:t>
        <a:bodyPr/>
        <a:lstStyle/>
        <a:p>
          <a:r>
            <a:rPr lang="en-AU"/>
            <a:t>Strategy evaluation and selection</a:t>
          </a:r>
          <a:endParaRPr lang="en-US"/>
        </a:p>
      </dgm:t>
    </dgm:pt>
    <dgm:pt modelId="{1D90B635-53D2-465D-8FC5-FC3D0BDCD952}" type="parTrans" cxnId="{8252F1E8-2E5D-4503-84ED-6BB009413CC6}">
      <dgm:prSet/>
      <dgm:spPr/>
      <dgm:t>
        <a:bodyPr/>
        <a:lstStyle/>
        <a:p>
          <a:endParaRPr lang="en-US"/>
        </a:p>
      </dgm:t>
    </dgm:pt>
    <dgm:pt modelId="{379E08AD-2580-44BE-AAE0-86207FCB9F70}" type="sibTrans" cxnId="{8252F1E8-2E5D-4503-84ED-6BB009413CC6}">
      <dgm:prSet/>
      <dgm:spPr/>
      <dgm:t>
        <a:bodyPr/>
        <a:lstStyle/>
        <a:p>
          <a:endParaRPr lang="en-US"/>
        </a:p>
      </dgm:t>
    </dgm:pt>
    <dgm:pt modelId="{81CC11AE-32F5-480A-8978-D90267B4DD07}">
      <dgm:prSet/>
      <dgm:spPr/>
      <dgm:t>
        <a:bodyPr/>
        <a:lstStyle/>
        <a:p>
          <a:r>
            <a:rPr lang="en-AU"/>
            <a:t>Operational planning</a:t>
          </a:r>
          <a:endParaRPr lang="en-US"/>
        </a:p>
      </dgm:t>
    </dgm:pt>
    <dgm:pt modelId="{772019CA-9F77-4762-A9CB-CFC9B95831CB}" type="parTrans" cxnId="{9CAEDAB6-9AB1-42BE-B736-F87431BEE4FB}">
      <dgm:prSet/>
      <dgm:spPr/>
      <dgm:t>
        <a:bodyPr/>
        <a:lstStyle/>
        <a:p>
          <a:endParaRPr lang="en-US"/>
        </a:p>
      </dgm:t>
    </dgm:pt>
    <dgm:pt modelId="{ADD2638F-B35E-424E-8520-2E1E70122497}" type="sibTrans" cxnId="{9CAEDAB6-9AB1-42BE-B736-F87431BEE4FB}">
      <dgm:prSet/>
      <dgm:spPr/>
      <dgm:t>
        <a:bodyPr/>
        <a:lstStyle/>
        <a:p>
          <a:endParaRPr lang="en-US"/>
        </a:p>
      </dgm:t>
    </dgm:pt>
    <dgm:pt modelId="{19AE50D1-A7C7-4A14-8DEC-254E5E31E699}" type="pres">
      <dgm:prSet presAssocID="{FE5F10CD-2A8F-426A-BF04-1450004AB35A}" presName="linear" presStyleCnt="0">
        <dgm:presLayoutVars>
          <dgm:animLvl val="lvl"/>
          <dgm:resizeHandles val="exact"/>
        </dgm:presLayoutVars>
      </dgm:prSet>
      <dgm:spPr/>
    </dgm:pt>
    <dgm:pt modelId="{9F94F064-84CC-48CF-B182-D79E2FD9E29B}" type="pres">
      <dgm:prSet presAssocID="{A2D97128-67BB-44BB-AF2B-CB02DC85E162}" presName="parentText" presStyleLbl="node1" presStyleIdx="0" presStyleCnt="5">
        <dgm:presLayoutVars>
          <dgm:chMax val="0"/>
          <dgm:bulletEnabled val="1"/>
        </dgm:presLayoutVars>
      </dgm:prSet>
      <dgm:spPr/>
    </dgm:pt>
    <dgm:pt modelId="{8C7F74BE-048F-4433-807C-685CC6C06B8D}" type="pres">
      <dgm:prSet presAssocID="{D992C02A-1086-41DA-A29F-BE740EDA29C5}" presName="spacer" presStyleCnt="0"/>
      <dgm:spPr/>
    </dgm:pt>
    <dgm:pt modelId="{50704522-DFB1-4A96-B6AF-52F553F88FE0}" type="pres">
      <dgm:prSet presAssocID="{E485123A-4548-47C4-B95D-7218171A39C4}" presName="parentText" presStyleLbl="node1" presStyleIdx="1" presStyleCnt="5">
        <dgm:presLayoutVars>
          <dgm:chMax val="0"/>
          <dgm:bulletEnabled val="1"/>
        </dgm:presLayoutVars>
      </dgm:prSet>
      <dgm:spPr/>
    </dgm:pt>
    <dgm:pt modelId="{597E584D-C1B1-4434-8C74-F326B29B0C5D}" type="pres">
      <dgm:prSet presAssocID="{2A17611E-EB3E-4979-B8DB-8D41D0023FF0}" presName="spacer" presStyleCnt="0"/>
      <dgm:spPr/>
    </dgm:pt>
    <dgm:pt modelId="{CDB6330E-44FC-4BCA-AFA1-6FA1F38685D6}" type="pres">
      <dgm:prSet presAssocID="{A4D5A0B2-DAC9-45A0-8F62-3C1540FD23E6}" presName="parentText" presStyleLbl="node1" presStyleIdx="2" presStyleCnt="5">
        <dgm:presLayoutVars>
          <dgm:chMax val="0"/>
          <dgm:bulletEnabled val="1"/>
        </dgm:presLayoutVars>
      </dgm:prSet>
      <dgm:spPr/>
    </dgm:pt>
    <dgm:pt modelId="{21E20E5D-CF17-4DDB-896C-7F5FF16AA0A7}" type="pres">
      <dgm:prSet presAssocID="{9D0D6E28-FA99-4877-935D-E045672EE9EF}" presName="spacer" presStyleCnt="0"/>
      <dgm:spPr/>
    </dgm:pt>
    <dgm:pt modelId="{3A36D4D6-6D79-45B8-8E7B-7D43AA5B495B}" type="pres">
      <dgm:prSet presAssocID="{411D4A2F-9593-4447-B97D-E5F712D4CC4A}" presName="parentText" presStyleLbl="node1" presStyleIdx="3" presStyleCnt="5">
        <dgm:presLayoutVars>
          <dgm:chMax val="0"/>
          <dgm:bulletEnabled val="1"/>
        </dgm:presLayoutVars>
      </dgm:prSet>
      <dgm:spPr/>
    </dgm:pt>
    <dgm:pt modelId="{9DB298CF-C73B-4CC0-B74B-0A00506A38FC}" type="pres">
      <dgm:prSet presAssocID="{379E08AD-2580-44BE-AAE0-86207FCB9F70}" presName="spacer" presStyleCnt="0"/>
      <dgm:spPr/>
    </dgm:pt>
    <dgm:pt modelId="{FBE9DB35-E9CA-4541-B756-6A5FBDB346B1}" type="pres">
      <dgm:prSet presAssocID="{81CC11AE-32F5-480A-8978-D90267B4DD07}" presName="parentText" presStyleLbl="node1" presStyleIdx="4" presStyleCnt="5">
        <dgm:presLayoutVars>
          <dgm:chMax val="0"/>
          <dgm:bulletEnabled val="1"/>
        </dgm:presLayoutVars>
      </dgm:prSet>
      <dgm:spPr/>
    </dgm:pt>
  </dgm:ptLst>
  <dgm:cxnLst>
    <dgm:cxn modelId="{3B070C14-C9DD-42E4-B401-90359CA19944}" type="presOf" srcId="{A4D5A0B2-DAC9-45A0-8F62-3C1540FD23E6}" destId="{CDB6330E-44FC-4BCA-AFA1-6FA1F38685D6}" srcOrd="0" destOrd="0" presId="urn:microsoft.com/office/officeart/2005/8/layout/vList2"/>
    <dgm:cxn modelId="{B0483F38-6022-4A1F-B380-897A6EBDD87D}" type="presOf" srcId="{81CC11AE-32F5-480A-8978-D90267B4DD07}" destId="{FBE9DB35-E9CA-4541-B756-6A5FBDB346B1}" srcOrd="0" destOrd="0" presId="urn:microsoft.com/office/officeart/2005/8/layout/vList2"/>
    <dgm:cxn modelId="{EB580839-4196-4DAC-89D0-8CC704348352}" type="presOf" srcId="{E485123A-4548-47C4-B95D-7218171A39C4}" destId="{50704522-DFB1-4A96-B6AF-52F553F88FE0}" srcOrd="0" destOrd="0" presId="urn:microsoft.com/office/officeart/2005/8/layout/vList2"/>
    <dgm:cxn modelId="{A51C1641-D232-4EB3-BCA3-16DF8A22D3EA}" type="presOf" srcId="{FE5F10CD-2A8F-426A-BF04-1450004AB35A}" destId="{19AE50D1-A7C7-4A14-8DEC-254E5E31E699}" srcOrd="0" destOrd="0" presId="urn:microsoft.com/office/officeart/2005/8/layout/vList2"/>
    <dgm:cxn modelId="{FBBF4743-33B2-4574-8340-B61738A9957B}" srcId="{FE5F10CD-2A8F-426A-BF04-1450004AB35A}" destId="{E485123A-4548-47C4-B95D-7218171A39C4}" srcOrd="1" destOrd="0" parTransId="{007CC256-8762-4E58-8D93-10C8E111C1E8}" sibTransId="{2A17611E-EB3E-4979-B8DB-8D41D0023FF0}"/>
    <dgm:cxn modelId="{0822E948-F04B-493C-958E-167E5E5F6714}" type="presOf" srcId="{A2D97128-67BB-44BB-AF2B-CB02DC85E162}" destId="{9F94F064-84CC-48CF-B182-D79E2FD9E29B}" srcOrd="0" destOrd="0" presId="urn:microsoft.com/office/officeart/2005/8/layout/vList2"/>
    <dgm:cxn modelId="{7484C953-EC10-403C-AFCC-32706FC6A7C5}" type="presOf" srcId="{411D4A2F-9593-4447-B97D-E5F712D4CC4A}" destId="{3A36D4D6-6D79-45B8-8E7B-7D43AA5B495B}" srcOrd="0" destOrd="0" presId="urn:microsoft.com/office/officeart/2005/8/layout/vList2"/>
    <dgm:cxn modelId="{DCA5E38B-A302-43BC-BAA8-DCBB5254FA5B}" srcId="{FE5F10CD-2A8F-426A-BF04-1450004AB35A}" destId="{A2D97128-67BB-44BB-AF2B-CB02DC85E162}" srcOrd="0" destOrd="0" parTransId="{61477D2D-A896-4FB8-8746-709983493B0F}" sibTransId="{D992C02A-1086-41DA-A29F-BE740EDA29C5}"/>
    <dgm:cxn modelId="{A756A491-6869-4E0F-97CA-FF4162805B3B}" srcId="{FE5F10CD-2A8F-426A-BF04-1450004AB35A}" destId="{A4D5A0B2-DAC9-45A0-8F62-3C1540FD23E6}" srcOrd="2" destOrd="0" parTransId="{7EB4A0FE-C4E6-45B9-B673-2E8728D59D00}" sibTransId="{9D0D6E28-FA99-4877-935D-E045672EE9EF}"/>
    <dgm:cxn modelId="{9CAEDAB6-9AB1-42BE-B736-F87431BEE4FB}" srcId="{FE5F10CD-2A8F-426A-BF04-1450004AB35A}" destId="{81CC11AE-32F5-480A-8978-D90267B4DD07}" srcOrd="4" destOrd="0" parTransId="{772019CA-9F77-4762-A9CB-CFC9B95831CB}" sibTransId="{ADD2638F-B35E-424E-8520-2E1E70122497}"/>
    <dgm:cxn modelId="{8252F1E8-2E5D-4503-84ED-6BB009413CC6}" srcId="{FE5F10CD-2A8F-426A-BF04-1450004AB35A}" destId="{411D4A2F-9593-4447-B97D-E5F712D4CC4A}" srcOrd="3" destOrd="0" parTransId="{1D90B635-53D2-465D-8FC5-FC3D0BDCD952}" sibTransId="{379E08AD-2580-44BE-AAE0-86207FCB9F70}"/>
    <dgm:cxn modelId="{790D4127-0418-4711-9AC3-74C3DA7763EC}" type="presParOf" srcId="{19AE50D1-A7C7-4A14-8DEC-254E5E31E699}" destId="{9F94F064-84CC-48CF-B182-D79E2FD9E29B}" srcOrd="0" destOrd="0" presId="urn:microsoft.com/office/officeart/2005/8/layout/vList2"/>
    <dgm:cxn modelId="{4C479397-EB67-4DAE-936D-755DACAB8335}" type="presParOf" srcId="{19AE50D1-A7C7-4A14-8DEC-254E5E31E699}" destId="{8C7F74BE-048F-4433-807C-685CC6C06B8D}" srcOrd="1" destOrd="0" presId="urn:microsoft.com/office/officeart/2005/8/layout/vList2"/>
    <dgm:cxn modelId="{C4A7E875-2E2F-493F-942D-1D45C79F35F1}" type="presParOf" srcId="{19AE50D1-A7C7-4A14-8DEC-254E5E31E699}" destId="{50704522-DFB1-4A96-B6AF-52F553F88FE0}" srcOrd="2" destOrd="0" presId="urn:microsoft.com/office/officeart/2005/8/layout/vList2"/>
    <dgm:cxn modelId="{C86618AD-1859-4146-AC7D-9807B06CD30F}" type="presParOf" srcId="{19AE50D1-A7C7-4A14-8DEC-254E5E31E699}" destId="{597E584D-C1B1-4434-8C74-F326B29B0C5D}" srcOrd="3" destOrd="0" presId="urn:microsoft.com/office/officeart/2005/8/layout/vList2"/>
    <dgm:cxn modelId="{A2ED7599-3087-466C-9204-ED0BE1A6375A}" type="presParOf" srcId="{19AE50D1-A7C7-4A14-8DEC-254E5E31E699}" destId="{CDB6330E-44FC-4BCA-AFA1-6FA1F38685D6}" srcOrd="4" destOrd="0" presId="urn:microsoft.com/office/officeart/2005/8/layout/vList2"/>
    <dgm:cxn modelId="{63143EC8-0772-434E-83F8-17BAE1809E1B}" type="presParOf" srcId="{19AE50D1-A7C7-4A14-8DEC-254E5E31E699}" destId="{21E20E5D-CF17-4DDB-896C-7F5FF16AA0A7}" srcOrd="5" destOrd="0" presId="urn:microsoft.com/office/officeart/2005/8/layout/vList2"/>
    <dgm:cxn modelId="{13E8E8B0-A938-4264-9F2D-D8BD5D5D3C2A}" type="presParOf" srcId="{19AE50D1-A7C7-4A14-8DEC-254E5E31E699}" destId="{3A36D4D6-6D79-45B8-8E7B-7D43AA5B495B}" srcOrd="6" destOrd="0" presId="urn:microsoft.com/office/officeart/2005/8/layout/vList2"/>
    <dgm:cxn modelId="{9798C341-4CC3-4AEC-B02D-D4CF6F916ADB}" type="presParOf" srcId="{19AE50D1-A7C7-4A14-8DEC-254E5E31E699}" destId="{9DB298CF-C73B-4CC0-B74B-0A00506A38FC}" srcOrd="7" destOrd="0" presId="urn:microsoft.com/office/officeart/2005/8/layout/vList2"/>
    <dgm:cxn modelId="{15F9E5DA-4877-4874-B4B3-736E67AE36D7}" type="presParOf" srcId="{19AE50D1-A7C7-4A14-8DEC-254E5E31E699}" destId="{FBE9DB35-E9CA-4541-B756-6A5FBDB346B1}"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0E2309-1532-470D-A309-7C1587F71830}">
      <dsp:nvSpPr>
        <dsp:cNvPr id="0" name=""/>
        <dsp:cNvSpPr/>
      </dsp:nvSpPr>
      <dsp:spPr>
        <a:xfrm>
          <a:off x="0" y="4353"/>
          <a:ext cx="6269038" cy="927236"/>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BF8A71-1795-43AC-A217-D0DDD347202E}">
      <dsp:nvSpPr>
        <dsp:cNvPr id="0" name=""/>
        <dsp:cNvSpPr/>
      </dsp:nvSpPr>
      <dsp:spPr>
        <a:xfrm>
          <a:off x="280489" y="212981"/>
          <a:ext cx="509980" cy="50998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DD84AB-4848-471A-897E-5C3425913FA4}">
      <dsp:nvSpPr>
        <dsp:cNvPr id="0" name=""/>
        <dsp:cNvSpPr/>
      </dsp:nvSpPr>
      <dsp:spPr>
        <a:xfrm>
          <a:off x="1070958" y="4353"/>
          <a:ext cx="5198079" cy="927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133" tIns="98133" rIns="98133" bIns="98133" numCol="1" spcCol="1270" anchor="ctr" anchorCtr="0">
          <a:noAutofit/>
        </a:bodyPr>
        <a:lstStyle/>
        <a:p>
          <a:pPr marL="0" lvl="0" indent="0" algn="l" defTabSz="755650">
            <a:lnSpc>
              <a:spcPct val="90000"/>
            </a:lnSpc>
            <a:spcBef>
              <a:spcPct val="0"/>
            </a:spcBef>
            <a:spcAft>
              <a:spcPct val="35000"/>
            </a:spcAft>
            <a:buNone/>
          </a:pPr>
          <a:r>
            <a:rPr lang="en-US" sz="1700" kern="1200"/>
            <a:t>Specific: focused on achieving an event goal or, if no goals have been developed, </a:t>
          </a:r>
          <a:r>
            <a:rPr lang="en-GB" sz="1700" kern="1200"/>
            <a:t>its purpose</a:t>
          </a:r>
          <a:endParaRPr lang="en-US" sz="1700" kern="1200"/>
        </a:p>
      </dsp:txBody>
      <dsp:txXfrm>
        <a:off x="1070958" y="4353"/>
        <a:ext cx="5198079" cy="927236"/>
      </dsp:txXfrm>
    </dsp:sp>
    <dsp:sp modelId="{0F6D2D25-0A65-49AF-9B4D-4958C9586D00}">
      <dsp:nvSpPr>
        <dsp:cNvPr id="0" name=""/>
        <dsp:cNvSpPr/>
      </dsp:nvSpPr>
      <dsp:spPr>
        <a:xfrm>
          <a:off x="0" y="1163398"/>
          <a:ext cx="6269038" cy="927236"/>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9D8667-FFE7-4408-96F3-47C34DA9C956}">
      <dsp:nvSpPr>
        <dsp:cNvPr id="0" name=""/>
        <dsp:cNvSpPr/>
      </dsp:nvSpPr>
      <dsp:spPr>
        <a:xfrm>
          <a:off x="280489" y="1372026"/>
          <a:ext cx="509980" cy="50998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3BABE5C-159F-46A5-859C-F1FF83D65218}">
      <dsp:nvSpPr>
        <dsp:cNvPr id="0" name=""/>
        <dsp:cNvSpPr/>
      </dsp:nvSpPr>
      <dsp:spPr>
        <a:xfrm>
          <a:off x="1070958" y="1163398"/>
          <a:ext cx="5198079" cy="927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133" tIns="98133" rIns="98133" bIns="98133" numCol="1" spcCol="1270" anchor="ctr" anchorCtr="0">
          <a:noAutofit/>
        </a:bodyPr>
        <a:lstStyle/>
        <a:p>
          <a:pPr marL="0" lvl="0" indent="0" algn="l" defTabSz="755650">
            <a:lnSpc>
              <a:spcPct val="90000"/>
            </a:lnSpc>
            <a:spcBef>
              <a:spcPct val="0"/>
            </a:spcBef>
            <a:spcAft>
              <a:spcPct val="35000"/>
            </a:spcAft>
            <a:buNone/>
          </a:pPr>
          <a:r>
            <a:rPr lang="en-US" sz="1700" kern="1200"/>
            <a:t>Measurable: expressed in a way that is quantifiable</a:t>
          </a:r>
        </a:p>
      </dsp:txBody>
      <dsp:txXfrm>
        <a:off x="1070958" y="1163398"/>
        <a:ext cx="5198079" cy="927236"/>
      </dsp:txXfrm>
    </dsp:sp>
    <dsp:sp modelId="{676A1070-9F39-4F31-8FCF-9CE37E0D4A1F}">
      <dsp:nvSpPr>
        <dsp:cNvPr id="0" name=""/>
        <dsp:cNvSpPr/>
      </dsp:nvSpPr>
      <dsp:spPr>
        <a:xfrm>
          <a:off x="0" y="2322444"/>
          <a:ext cx="6269038" cy="927236"/>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82A57E-B56C-4264-A6C2-B70C8B8253C9}">
      <dsp:nvSpPr>
        <dsp:cNvPr id="0" name=""/>
        <dsp:cNvSpPr/>
      </dsp:nvSpPr>
      <dsp:spPr>
        <a:xfrm>
          <a:off x="280489" y="2531072"/>
          <a:ext cx="509980" cy="50998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10293C1-9469-4F2F-A738-9DDFFF461228}">
      <dsp:nvSpPr>
        <dsp:cNvPr id="0" name=""/>
        <dsp:cNvSpPr/>
      </dsp:nvSpPr>
      <dsp:spPr>
        <a:xfrm>
          <a:off x="1070958" y="2322444"/>
          <a:ext cx="5198079" cy="927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133" tIns="98133" rIns="98133" bIns="98133" numCol="1" spcCol="1270" anchor="ctr" anchorCtr="0">
          <a:noAutofit/>
        </a:bodyPr>
        <a:lstStyle/>
        <a:p>
          <a:pPr marL="0" lvl="0" indent="0" algn="l" defTabSz="755650">
            <a:lnSpc>
              <a:spcPct val="90000"/>
            </a:lnSpc>
            <a:spcBef>
              <a:spcPct val="0"/>
            </a:spcBef>
            <a:spcAft>
              <a:spcPct val="35000"/>
            </a:spcAft>
            <a:buNone/>
          </a:pPr>
          <a:r>
            <a:rPr lang="en-US" sz="1700" kern="1200"/>
            <a:t>Agreeable: agreed on by those responsible for achieving them</a:t>
          </a:r>
        </a:p>
      </dsp:txBody>
      <dsp:txXfrm>
        <a:off x="1070958" y="2322444"/>
        <a:ext cx="5198079" cy="927236"/>
      </dsp:txXfrm>
    </dsp:sp>
    <dsp:sp modelId="{A5AEBDE4-FE70-4F54-B5DC-83A71D246D35}">
      <dsp:nvSpPr>
        <dsp:cNvPr id="0" name=""/>
        <dsp:cNvSpPr/>
      </dsp:nvSpPr>
      <dsp:spPr>
        <a:xfrm>
          <a:off x="0" y="3481489"/>
          <a:ext cx="6269038" cy="927236"/>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2D56BF-7C8C-4836-AC9F-BF0B4F6CF015}">
      <dsp:nvSpPr>
        <dsp:cNvPr id="0" name=""/>
        <dsp:cNvSpPr/>
      </dsp:nvSpPr>
      <dsp:spPr>
        <a:xfrm>
          <a:off x="280489" y="3690118"/>
          <a:ext cx="509980" cy="50998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92B1F1D-7635-4222-8D40-0093AEC687EC}">
      <dsp:nvSpPr>
        <dsp:cNvPr id="0" name=""/>
        <dsp:cNvSpPr/>
      </dsp:nvSpPr>
      <dsp:spPr>
        <a:xfrm>
          <a:off x="1070958" y="3481489"/>
          <a:ext cx="5198079" cy="927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133" tIns="98133" rIns="98133" bIns="98133" numCol="1" spcCol="1270" anchor="ctr" anchorCtr="0">
          <a:noAutofit/>
        </a:bodyPr>
        <a:lstStyle/>
        <a:p>
          <a:pPr marL="0" lvl="0" indent="0" algn="l" defTabSz="755650">
            <a:lnSpc>
              <a:spcPct val="90000"/>
            </a:lnSpc>
            <a:spcBef>
              <a:spcPct val="0"/>
            </a:spcBef>
            <a:spcAft>
              <a:spcPct val="35000"/>
            </a:spcAft>
            <a:buNone/>
          </a:pPr>
          <a:r>
            <a:rPr lang="en-US" sz="1700" kern="1200"/>
            <a:t>Realistic: in terms of the event organisation having the human, financial and physical resources to achieve them</a:t>
          </a:r>
        </a:p>
      </dsp:txBody>
      <dsp:txXfrm>
        <a:off x="1070958" y="3481489"/>
        <a:ext cx="5198079" cy="927236"/>
      </dsp:txXfrm>
    </dsp:sp>
    <dsp:sp modelId="{3A7F1F36-8C7F-4C69-8B70-1B27F72F3D88}">
      <dsp:nvSpPr>
        <dsp:cNvPr id="0" name=""/>
        <dsp:cNvSpPr/>
      </dsp:nvSpPr>
      <dsp:spPr>
        <a:xfrm>
          <a:off x="0" y="4640535"/>
          <a:ext cx="6269038" cy="927236"/>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7B3AF2-712D-4EF5-989C-5ED775C3DA8B}">
      <dsp:nvSpPr>
        <dsp:cNvPr id="0" name=""/>
        <dsp:cNvSpPr/>
      </dsp:nvSpPr>
      <dsp:spPr>
        <a:xfrm>
          <a:off x="280489" y="4849163"/>
          <a:ext cx="509980" cy="50998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2D1AC3-2784-413C-A6E2-A1E9DE1520D2}">
      <dsp:nvSpPr>
        <dsp:cNvPr id="0" name=""/>
        <dsp:cNvSpPr/>
      </dsp:nvSpPr>
      <dsp:spPr>
        <a:xfrm>
          <a:off x="1070958" y="4640535"/>
          <a:ext cx="5198079" cy="927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133" tIns="98133" rIns="98133" bIns="98133" numCol="1" spcCol="1270" anchor="ctr" anchorCtr="0">
          <a:noAutofit/>
        </a:bodyPr>
        <a:lstStyle/>
        <a:p>
          <a:pPr marL="0" lvl="0" indent="0" algn="l" defTabSz="755650">
            <a:lnSpc>
              <a:spcPct val="90000"/>
            </a:lnSpc>
            <a:spcBef>
              <a:spcPct val="0"/>
            </a:spcBef>
            <a:spcAft>
              <a:spcPct val="35000"/>
            </a:spcAft>
            <a:buNone/>
          </a:pPr>
          <a:r>
            <a:rPr lang="en-US" sz="1700" kern="1200"/>
            <a:t>Time specific: to be achieved by a particular time</a:t>
          </a:r>
        </a:p>
      </dsp:txBody>
      <dsp:txXfrm>
        <a:off x="1070958" y="4640535"/>
        <a:ext cx="5198079" cy="9272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94F064-84CC-48CF-B182-D79E2FD9E29B}">
      <dsp:nvSpPr>
        <dsp:cNvPr id="0" name=""/>
        <dsp:cNvSpPr/>
      </dsp:nvSpPr>
      <dsp:spPr>
        <a:xfrm>
          <a:off x="0" y="517778"/>
          <a:ext cx="6263640" cy="81549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AU" sz="3400" b="1" kern="1200"/>
            <a:t>Strategic plan</a:t>
          </a:r>
          <a:endParaRPr lang="en-US" sz="3400" kern="1200"/>
        </a:p>
      </dsp:txBody>
      <dsp:txXfrm>
        <a:off x="39809" y="557587"/>
        <a:ext cx="6184022" cy="735872"/>
      </dsp:txXfrm>
    </dsp:sp>
    <dsp:sp modelId="{50704522-DFB1-4A96-B6AF-52F553F88FE0}">
      <dsp:nvSpPr>
        <dsp:cNvPr id="0" name=""/>
        <dsp:cNvSpPr/>
      </dsp:nvSpPr>
      <dsp:spPr>
        <a:xfrm>
          <a:off x="0" y="1431188"/>
          <a:ext cx="6263640" cy="815490"/>
        </a:xfrm>
        <a:prstGeom prst="roundRect">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AU" sz="3400" kern="1200"/>
            <a:t>Situation analysis</a:t>
          </a:r>
          <a:endParaRPr lang="en-US" sz="3400" kern="1200"/>
        </a:p>
      </dsp:txBody>
      <dsp:txXfrm>
        <a:off x="39809" y="1470997"/>
        <a:ext cx="6184022" cy="735872"/>
      </dsp:txXfrm>
    </dsp:sp>
    <dsp:sp modelId="{CDB6330E-44FC-4BCA-AFA1-6FA1F38685D6}">
      <dsp:nvSpPr>
        <dsp:cNvPr id="0" name=""/>
        <dsp:cNvSpPr/>
      </dsp:nvSpPr>
      <dsp:spPr>
        <a:xfrm>
          <a:off x="0" y="2344598"/>
          <a:ext cx="6263640" cy="815490"/>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AU" sz="3400" kern="1200"/>
            <a:t>Identification of strategy options</a:t>
          </a:r>
          <a:endParaRPr lang="en-US" sz="3400" kern="1200"/>
        </a:p>
      </dsp:txBody>
      <dsp:txXfrm>
        <a:off x="39809" y="2384407"/>
        <a:ext cx="6184022" cy="735872"/>
      </dsp:txXfrm>
    </dsp:sp>
    <dsp:sp modelId="{3A36D4D6-6D79-45B8-8E7B-7D43AA5B495B}">
      <dsp:nvSpPr>
        <dsp:cNvPr id="0" name=""/>
        <dsp:cNvSpPr/>
      </dsp:nvSpPr>
      <dsp:spPr>
        <a:xfrm>
          <a:off x="0" y="3258008"/>
          <a:ext cx="6263640" cy="815490"/>
        </a:xfrm>
        <a:prstGeom prst="roundRect">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AU" sz="3400" kern="1200"/>
            <a:t>Strategy evaluation and selection</a:t>
          </a:r>
          <a:endParaRPr lang="en-US" sz="3400" kern="1200"/>
        </a:p>
      </dsp:txBody>
      <dsp:txXfrm>
        <a:off x="39809" y="3297817"/>
        <a:ext cx="6184022" cy="735872"/>
      </dsp:txXfrm>
    </dsp:sp>
    <dsp:sp modelId="{FBE9DB35-E9CA-4541-B756-6A5FBDB346B1}">
      <dsp:nvSpPr>
        <dsp:cNvPr id="0" name=""/>
        <dsp:cNvSpPr/>
      </dsp:nvSpPr>
      <dsp:spPr>
        <a:xfrm>
          <a:off x="0" y="4171419"/>
          <a:ext cx="6263640" cy="81549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AU" sz="3400" kern="1200"/>
            <a:t>Operational planning</a:t>
          </a:r>
          <a:endParaRPr lang="en-US" sz="3400" kern="1200"/>
        </a:p>
      </dsp:txBody>
      <dsp:txXfrm>
        <a:off x="39809" y="4211228"/>
        <a:ext cx="6184022" cy="73587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7F48CC-BAEB-42F6-90BA-456D10DAF92D}" type="datetimeFigureOut">
              <a:rPr lang="en-GB" smtClean="0"/>
              <a:t>22/10/2024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4E4CA7-7D3A-40E2-B01E-F76AC01DD0A6}" type="slidenum">
              <a:rPr lang="en-GB" smtClean="0"/>
              <a:t>‹#›</a:t>
            </a:fld>
            <a:endParaRPr lang="en-GB"/>
          </a:p>
        </p:txBody>
      </p:sp>
    </p:spTree>
    <p:extLst>
      <p:ext uri="{BB962C8B-B14F-4D97-AF65-F5344CB8AC3E}">
        <p14:creationId xmlns:p14="http://schemas.microsoft.com/office/powerpoint/2010/main" val="369164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44E4CA7-7D3A-40E2-B01E-F76AC01DD0A6}" type="slidenum">
              <a:rPr lang="en-GB" smtClean="0"/>
              <a:t>38</a:t>
            </a:fld>
            <a:endParaRPr lang="en-GB"/>
          </a:p>
        </p:txBody>
      </p:sp>
    </p:spTree>
    <p:extLst>
      <p:ext uri="{BB962C8B-B14F-4D97-AF65-F5344CB8AC3E}">
        <p14:creationId xmlns:p14="http://schemas.microsoft.com/office/powerpoint/2010/main" val="24700934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When approaching this section of your Situational analysis section of SOSTAC it is useful to consider the 5C’s</a:t>
            </a:r>
          </a:p>
          <a:p>
            <a:endParaRPr lang="en-GB"/>
          </a:p>
          <a:p>
            <a:r>
              <a:rPr lang="en-GB"/>
              <a:t>This is internal and external, today we look at the first two,</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47653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56683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28919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94028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52163D0-2433-480F-848B-954E4F174A05}" type="datetimeFigureOut">
              <a:rPr lang="en-GB" smtClean="0"/>
              <a:t>22/10/2024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154D64-61B2-45BF-A06B-96AC3C7785EA}" type="slidenum">
              <a:rPr lang="en-GB" smtClean="0"/>
              <a:t>‹#›</a:t>
            </a:fld>
            <a:endParaRPr lang="en-GB"/>
          </a:p>
        </p:txBody>
      </p:sp>
    </p:spTree>
    <p:extLst>
      <p:ext uri="{BB962C8B-B14F-4D97-AF65-F5344CB8AC3E}">
        <p14:creationId xmlns:p14="http://schemas.microsoft.com/office/powerpoint/2010/main" val="534963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52163D0-2433-480F-848B-954E4F174A05}" type="datetimeFigureOut">
              <a:rPr lang="en-GB" smtClean="0"/>
              <a:t>22/10/2024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154D64-61B2-45BF-A06B-96AC3C7785EA}" type="slidenum">
              <a:rPr lang="en-GB" smtClean="0"/>
              <a:t>‹#›</a:t>
            </a:fld>
            <a:endParaRPr lang="en-GB"/>
          </a:p>
        </p:txBody>
      </p:sp>
    </p:spTree>
    <p:extLst>
      <p:ext uri="{BB962C8B-B14F-4D97-AF65-F5344CB8AC3E}">
        <p14:creationId xmlns:p14="http://schemas.microsoft.com/office/powerpoint/2010/main" val="3227513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52163D0-2433-480F-848B-954E4F174A05}" type="datetimeFigureOut">
              <a:rPr lang="en-GB" smtClean="0"/>
              <a:t>22/10/2024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154D64-61B2-45BF-A06B-96AC3C7785EA}" type="slidenum">
              <a:rPr lang="en-GB" smtClean="0"/>
              <a:t>‹#›</a:t>
            </a:fld>
            <a:endParaRPr lang="en-GB"/>
          </a:p>
        </p:txBody>
      </p:sp>
    </p:spTree>
    <p:extLst>
      <p:ext uri="{BB962C8B-B14F-4D97-AF65-F5344CB8AC3E}">
        <p14:creationId xmlns:p14="http://schemas.microsoft.com/office/powerpoint/2010/main" val="2525442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52163D0-2433-480F-848B-954E4F174A05}" type="datetimeFigureOut">
              <a:rPr lang="en-GB" smtClean="0"/>
              <a:t>22/10/2024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154D64-61B2-45BF-A06B-96AC3C7785EA}" type="slidenum">
              <a:rPr lang="en-GB" smtClean="0"/>
              <a:t>‹#›</a:t>
            </a:fld>
            <a:endParaRPr lang="en-GB"/>
          </a:p>
        </p:txBody>
      </p:sp>
    </p:spTree>
    <p:extLst>
      <p:ext uri="{BB962C8B-B14F-4D97-AF65-F5344CB8AC3E}">
        <p14:creationId xmlns:p14="http://schemas.microsoft.com/office/powerpoint/2010/main" val="29853023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2163D0-2433-480F-848B-954E4F174A05}" type="datetimeFigureOut">
              <a:rPr lang="en-GB" smtClean="0"/>
              <a:t>22/10/2024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154D64-61B2-45BF-A06B-96AC3C7785EA}" type="slidenum">
              <a:rPr lang="en-GB" smtClean="0"/>
              <a:t>‹#›</a:t>
            </a:fld>
            <a:endParaRPr lang="en-GB"/>
          </a:p>
        </p:txBody>
      </p:sp>
    </p:spTree>
    <p:extLst>
      <p:ext uri="{BB962C8B-B14F-4D97-AF65-F5344CB8AC3E}">
        <p14:creationId xmlns:p14="http://schemas.microsoft.com/office/powerpoint/2010/main" val="4451765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52163D0-2433-480F-848B-954E4F174A05}" type="datetimeFigureOut">
              <a:rPr lang="en-GB" smtClean="0"/>
              <a:t>22/10/2024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154D64-61B2-45BF-A06B-96AC3C7785EA}" type="slidenum">
              <a:rPr lang="en-GB" smtClean="0"/>
              <a:t>‹#›</a:t>
            </a:fld>
            <a:endParaRPr lang="en-GB"/>
          </a:p>
        </p:txBody>
      </p:sp>
    </p:spTree>
    <p:extLst>
      <p:ext uri="{BB962C8B-B14F-4D97-AF65-F5344CB8AC3E}">
        <p14:creationId xmlns:p14="http://schemas.microsoft.com/office/powerpoint/2010/main" val="2147142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52163D0-2433-480F-848B-954E4F174A05}" type="datetimeFigureOut">
              <a:rPr lang="en-GB" smtClean="0"/>
              <a:t>22/10/2024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154D64-61B2-45BF-A06B-96AC3C7785EA}" type="slidenum">
              <a:rPr lang="en-GB" smtClean="0"/>
              <a:t>‹#›</a:t>
            </a:fld>
            <a:endParaRPr lang="en-GB"/>
          </a:p>
        </p:txBody>
      </p:sp>
    </p:spTree>
    <p:extLst>
      <p:ext uri="{BB962C8B-B14F-4D97-AF65-F5344CB8AC3E}">
        <p14:creationId xmlns:p14="http://schemas.microsoft.com/office/powerpoint/2010/main" val="4130559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2163D0-2433-480F-848B-954E4F174A05}" type="datetimeFigureOut">
              <a:rPr lang="en-GB" smtClean="0"/>
              <a:t>22/10/2024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154D64-61B2-45BF-A06B-96AC3C7785EA}" type="slidenum">
              <a:rPr lang="en-GB" smtClean="0"/>
              <a:t>‹#›</a:t>
            </a:fld>
            <a:endParaRPr lang="en-GB"/>
          </a:p>
        </p:txBody>
      </p:sp>
    </p:spTree>
    <p:extLst>
      <p:ext uri="{BB962C8B-B14F-4D97-AF65-F5344CB8AC3E}">
        <p14:creationId xmlns:p14="http://schemas.microsoft.com/office/powerpoint/2010/main" val="4130228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2163D0-2433-480F-848B-954E4F174A05}" type="datetimeFigureOut">
              <a:rPr lang="en-GB" smtClean="0"/>
              <a:t>22/10/2024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154D64-61B2-45BF-A06B-96AC3C7785EA}" type="slidenum">
              <a:rPr lang="en-GB" smtClean="0"/>
              <a:t>‹#›</a:t>
            </a:fld>
            <a:endParaRPr lang="en-GB"/>
          </a:p>
        </p:txBody>
      </p:sp>
    </p:spTree>
    <p:extLst>
      <p:ext uri="{BB962C8B-B14F-4D97-AF65-F5344CB8AC3E}">
        <p14:creationId xmlns:p14="http://schemas.microsoft.com/office/powerpoint/2010/main" val="2340256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A52163D0-2433-480F-848B-954E4F174A05}" type="datetimeFigureOut">
              <a:rPr lang="en-GB" smtClean="0"/>
              <a:t>22/10/2024</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13154D64-61B2-45BF-A06B-96AC3C7785EA}" type="slidenum">
              <a:rPr lang="en-GB" smtClean="0"/>
              <a:t>‹#›</a:t>
            </a:fld>
            <a:endParaRPr lang="en-GB"/>
          </a:p>
        </p:txBody>
      </p:sp>
    </p:spTree>
    <p:extLst>
      <p:ext uri="{BB962C8B-B14F-4D97-AF65-F5344CB8AC3E}">
        <p14:creationId xmlns:p14="http://schemas.microsoft.com/office/powerpoint/2010/main" val="39593495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810934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338548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6567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912953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6647539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6674099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2163D0-2433-480F-848B-954E4F174A05}" type="datetimeFigureOut">
              <a:rPr lang="en-GB" smtClean="0"/>
              <a:t>22/10/2024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154D64-61B2-45BF-A06B-96AC3C7785EA}" type="slidenum">
              <a:rPr lang="en-GB" smtClean="0"/>
              <a:t>‹#›</a:t>
            </a:fld>
            <a:endParaRPr lang="en-GB"/>
          </a:p>
        </p:txBody>
      </p:sp>
    </p:spTree>
    <p:extLst>
      <p:ext uri="{BB962C8B-B14F-4D97-AF65-F5344CB8AC3E}">
        <p14:creationId xmlns:p14="http://schemas.microsoft.com/office/powerpoint/2010/main" val="40071765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23682063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7578110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69308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687612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755CD24-C473-2E4F-9AE6-964E15D7F65F}"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302E44-E074-904B-9870-14DEF89A79BD}" type="slidenum">
              <a:rPr lang="en-US" smtClean="0"/>
              <a:t>‹#›</a:t>
            </a:fld>
            <a:endParaRPr lang="en-US"/>
          </a:p>
        </p:txBody>
      </p:sp>
    </p:spTree>
    <p:extLst>
      <p:ext uri="{BB962C8B-B14F-4D97-AF65-F5344CB8AC3E}">
        <p14:creationId xmlns:p14="http://schemas.microsoft.com/office/powerpoint/2010/main" val="18180715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C958B5D-2B71-F94E-8A2A-2F1F5E391DA3}" type="datetimeFigureOut">
              <a:rPr lang="en-US" smtClean="0"/>
              <a:t>10/22/2024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3535204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C958B5D-2B71-F94E-8A2A-2F1F5E391DA3}" type="datetimeFigureOut">
              <a:rPr lang="en-US" smtClean="0"/>
              <a:t>10/22/2024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23592670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755CD24-C473-2E4F-9AE6-964E15D7F65F}" type="datetimeFigureOut">
              <a:rPr lang="en-US" smtClean="0"/>
              <a:t>10/22/2024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7302E44-E074-904B-9870-14DEF89A79BD}" type="slidenum">
              <a:rPr lang="en-US" smtClean="0"/>
              <a:t>‹#›</a:t>
            </a:fld>
            <a:endParaRPr lang="en-US"/>
          </a:p>
        </p:txBody>
      </p:sp>
    </p:spTree>
    <p:extLst>
      <p:ext uri="{BB962C8B-B14F-4D97-AF65-F5344CB8AC3E}">
        <p14:creationId xmlns:p14="http://schemas.microsoft.com/office/powerpoint/2010/main" val="21387368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2163D0-2433-480F-848B-954E4F174A05}" type="datetimeFigureOut">
              <a:rPr lang="en-GB" smtClean="0"/>
              <a:t>22/10/2024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154D64-61B2-45BF-A06B-96AC3C7785EA}" type="slidenum">
              <a:rPr lang="en-GB" smtClean="0"/>
              <a:t>‹#›</a:t>
            </a:fld>
            <a:endParaRPr lang="en-GB"/>
          </a:p>
        </p:txBody>
      </p:sp>
    </p:spTree>
    <p:extLst>
      <p:ext uri="{BB962C8B-B14F-4D97-AF65-F5344CB8AC3E}">
        <p14:creationId xmlns:p14="http://schemas.microsoft.com/office/powerpoint/2010/main" val="241708843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10/22/2024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2815099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10/22/2024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0944004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755CD24-C473-2E4F-9AE6-964E15D7F65F}"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302E44-E074-904B-9870-14DEF89A79BD}" type="slidenum">
              <a:rPr lang="en-US" smtClean="0"/>
              <a:t>‹#›</a:t>
            </a:fld>
            <a:endParaRPr lang="en-US"/>
          </a:p>
        </p:txBody>
      </p:sp>
    </p:spTree>
    <p:extLst>
      <p:ext uri="{BB962C8B-B14F-4D97-AF65-F5344CB8AC3E}">
        <p14:creationId xmlns:p14="http://schemas.microsoft.com/office/powerpoint/2010/main" val="296968527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755CD24-C473-2E4F-9AE6-964E15D7F65F}"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302E44-E074-904B-9870-14DEF89A79BD}" type="slidenum">
              <a:rPr lang="en-US" smtClean="0"/>
              <a:t>‹#›</a:t>
            </a:fld>
            <a:endParaRPr lang="en-US"/>
          </a:p>
        </p:txBody>
      </p:sp>
    </p:spTree>
    <p:extLst>
      <p:ext uri="{BB962C8B-B14F-4D97-AF65-F5344CB8AC3E}">
        <p14:creationId xmlns:p14="http://schemas.microsoft.com/office/powerpoint/2010/main" val="183203046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008551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33656314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1755814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234137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5840519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57115304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43097590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252873879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3794553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9"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1.xml"/><Relationship Id="rId1" Type="http://schemas.openxmlformats.org/officeDocument/2006/relationships/slideLayout" Target="../slideLayouts/slideLayout20.xml"/><Relationship Id="rId4" Type="http://schemas.openxmlformats.org/officeDocument/2006/relationships/image" Target="../media/image4.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theme" Target="../theme/theme4.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36.xml"/><Relationship Id="rId7" Type="http://schemas.openxmlformats.org/officeDocument/2006/relationships/theme" Target="../theme/theme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41.xml"/><Relationship Id="rId1" Type="http://schemas.openxmlformats.org/officeDocument/2006/relationships/slideLayout" Target="../slideLayouts/slideLayout40.xml"/><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2163D0-2433-480F-848B-954E4F174A05}" type="datetimeFigureOut">
              <a:rPr lang="en-GB" smtClean="0"/>
              <a:t>22/10/2024</a:t>
            </a:fld>
            <a:endParaRPr lang="en-GB"/>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154D64-61B2-45BF-A06B-96AC3C7785EA}" type="slidenum">
              <a:rPr lang="en-GB" smtClean="0"/>
              <a:t>‹#›</a:t>
            </a:fld>
            <a:endParaRPr lang="en-GB"/>
          </a:p>
        </p:txBody>
      </p:sp>
      <p:pic>
        <p:nvPicPr>
          <p:cNvPr id="7" name="Picture 6"/>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24689917"/>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 id="21474837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10/22/2024</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149454147"/>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71"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924649897"/>
      </p:ext>
    </p:extLst>
  </p:cSld>
  <p:clrMap bg1="lt1" tx1="dk1" bg2="lt2" tx2="dk2" accent1="accent1" accent2="accent2" accent3="accent3" accent4="accent4" accent5="accent5" accent6="accent6" hlink="hlink" folHlink="folHlink"/>
  <p:sldLayoutIdLst>
    <p:sldLayoutId id="2147483769" r:id="rId1"/>
    <p:sldLayoutId id="214748377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2163D0-2433-480F-848B-954E4F174A05}" type="datetimeFigureOut">
              <a:rPr lang="en-GB" smtClean="0"/>
              <a:t>22/10/2024</a:t>
            </a:fld>
            <a:endParaRPr lang="en-GB"/>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154D64-61B2-45BF-A06B-96AC3C7785EA}" type="slidenum">
              <a:rPr lang="en-GB" smtClean="0"/>
              <a:t>‹#›</a:t>
            </a:fld>
            <a:endParaRPr lang="en-GB"/>
          </a:p>
        </p:txBody>
      </p:sp>
      <p:pic>
        <p:nvPicPr>
          <p:cNvPr id="7" name="Picture 6"/>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61058713"/>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10/22/2024</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3360057207"/>
      </p:ext>
    </p:extLst>
  </p:cSld>
  <p:clrMap bg1="lt1" tx1="dk1" bg2="lt2" tx2="dk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509578944"/>
      </p:ext>
    </p:extLst>
  </p:cSld>
  <p:clrMap bg1="lt1" tx1="dk1" bg2="lt2" tx2="dk2" accent1="accent1" accent2="accent2" accent3="accent3" accent4="accent4" accent5="accent5" accent6="accent6" hlink="hlink" folHlink="folHlink"/>
  <p:sldLayoutIdLst>
    <p:sldLayoutId id="2147483793" r:id="rId1"/>
    <p:sldLayoutId id="214748379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ellenmacarthurfoundation.org/circular-economy/concept" TargetMode="External"/><Relationship Id="rId1" Type="http://schemas.openxmlformats.org/officeDocument/2006/relationships/slideLayout" Target="../slideLayouts/slideLayout17.xml"/><Relationship Id="rId4" Type="http://schemas.openxmlformats.org/officeDocument/2006/relationships/hyperlink" Target="https://thegrandmalogbook.blogspot.com/2019/11/celebrating-20th-anniversary-of-cse-in_26.html"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craftguildofchefs.org/news/wales-wins-bid-host-worlds-biggest-culinary-event-2026" TargetMode="Externa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hyperlink" Target="https://www.manveerchawla.com/posts/managing-risks-as-an-engineering-manager/" TargetMode="External"/><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hyperlink" Target="https://www.bbc.co.uk/news/uk-wales-58305334" TargetMode="External"/><Relationship Id="rId2" Type="http://schemas.openxmlformats.org/officeDocument/2006/relationships/hyperlink" Target="https://www.visitbritain.org/resources-business-events-partners/business-events-growth-programme" TargetMode="Externa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41.xml.rels><?xml version="1.0" encoding="UTF-8" standalone="yes"?>
<Relationships xmlns="http://schemas.openxmlformats.org/package/2006/relationships"><Relationship Id="rId3" Type="http://schemas.openxmlformats.org/officeDocument/2006/relationships/hyperlink" Target="https://www.visitwales.com/" TargetMode="External"/><Relationship Id="rId2" Type="http://schemas.openxmlformats.org/officeDocument/2006/relationships/hyperlink" Target="https://www.meetinwales.com/" TargetMode="External"/><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hyperlink" Target="https://www.gov.wales/national-events-strategy-wales-2022-2030"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hyperlink" Target="https://www.eventbrite.co.uk/blog/how-to-write-an-event-proposal-ds00/" TargetMode="External"/><Relationship Id="rId2" Type="http://schemas.openxmlformats.org/officeDocument/2006/relationships/image" Target="../media/image24.jpe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glastonburyfestivals.co.uk/information/an-introduction-to-glastonbury-festival/the-festivals-objectives/" TargetMode="External"/><Relationship Id="rId1" Type="http://schemas.openxmlformats.org/officeDocument/2006/relationships/slideLayout" Target="../slideLayouts/slideLayout19.xml"/></Relationships>
</file>

<file path=ppt/slides/_rels/slide5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majorevents.govt.nz/about/strategy/" TargetMode="Externa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4.xml"/><Relationship Id="rId5" Type="http://schemas.openxmlformats.org/officeDocument/2006/relationships/image" Target="../media/image39.png"/><Relationship Id="rId4" Type="http://schemas.openxmlformats.org/officeDocument/2006/relationships/hyperlink" Target="https://www.ifea.com/" TargetMode="External"/></Relationships>
</file>

<file path=ppt/slides/_rels/slide5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4.png"/></Relationships>
</file>

<file path=ppt/slides/_rels/slide6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6.png"/></Relationships>
</file>

<file path=ppt/slides/_rels/slide6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5.xml"/></Relationships>
</file>

<file path=ppt/slides/_rels/slide6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5.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8410E-DE16-464E-A339-4EC4A538EF33}"/>
              </a:ext>
            </a:extLst>
          </p:cNvPr>
          <p:cNvSpPr>
            <a:spLocks noGrp="1"/>
          </p:cNvSpPr>
          <p:nvPr>
            <p:ph type="title"/>
          </p:nvPr>
        </p:nvSpPr>
        <p:spPr/>
        <p:txBody>
          <a:bodyPr anchor="b">
            <a:normAutofit/>
          </a:bodyPr>
          <a:lstStyle/>
          <a:p>
            <a:r>
              <a:rPr lang="en-GB"/>
              <a:t>Strategic Planning Festivals, Conventions and Events </a:t>
            </a:r>
          </a:p>
        </p:txBody>
      </p:sp>
      <p:sp>
        <p:nvSpPr>
          <p:cNvPr id="3" name="Subtitle 2">
            <a:extLst>
              <a:ext uri="{FF2B5EF4-FFF2-40B4-BE49-F238E27FC236}">
                <a16:creationId xmlns:a16="http://schemas.microsoft.com/office/drawing/2014/main" id="{8BFACB9D-21DF-4289-BBB5-7C7FAB1409AF}"/>
              </a:ext>
            </a:extLst>
          </p:cNvPr>
          <p:cNvSpPr>
            <a:spLocks noGrp="1"/>
          </p:cNvSpPr>
          <p:nvPr>
            <p:ph type="body" sz="half" idx="2"/>
          </p:nvPr>
        </p:nvSpPr>
        <p:spPr/>
        <p:txBody>
          <a:bodyPr>
            <a:normAutofit/>
          </a:bodyPr>
          <a:lstStyle/>
          <a:p>
            <a:r>
              <a:rPr lang="en-GB"/>
              <a:t>BMTP6017</a:t>
            </a:r>
          </a:p>
        </p:txBody>
      </p:sp>
      <p:pic>
        <p:nvPicPr>
          <p:cNvPr id="14" name="Video 13" descr="A group of people sitting around a table with a white paper with writing on it&#10;&#10;Description automatically generated">
            <a:extLst>
              <a:ext uri="{FF2B5EF4-FFF2-40B4-BE49-F238E27FC236}">
                <a16:creationId xmlns:a16="http://schemas.microsoft.com/office/drawing/2014/main" id="{628F5F81-0D67-0810-0BD1-D07E5B58A29D}"/>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p:blipFill>
        <p:spPr>
          <a:xfrm>
            <a:off x="5183188" y="1693236"/>
            <a:ext cx="6172200" cy="3462002"/>
          </a:xfrm>
          <a:prstGeom prst="rect">
            <a:avLst/>
          </a:prstGeom>
          <a:noFill/>
        </p:spPr>
      </p:pic>
    </p:spTree>
    <p:extLst>
      <p:ext uri="{BB962C8B-B14F-4D97-AF65-F5344CB8AC3E}">
        <p14:creationId xmlns:p14="http://schemas.microsoft.com/office/powerpoint/2010/main" val="4160781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10"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4"/>
                                        </p:tgtEl>
                                      </p:cBhvr>
                                    </p:cmd>
                                  </p:childTnLst>
                                </p:cTn>
                              </p:par>
                            </p:childTnLst>
                          </p:cTn>
                        </p:par>
                      </p:childTnLst>
                    </p:cTn>
                  </p:par>
                </p:childTnLst>
              </p:cTn>
              <p:nextCondLst>
                <p:cond evt="onClick" delay="0">
                  <p:tgtEl>
                    <p:spTgt spid="14"/>
                  </p:tgtEl>
                </p:cond>
              </p:nextCondLst>
            </p:seq>
            <p:video>
              <p:cMediaNode mute="1">
                <p:cTn id="12" repeatCount="indefinite" fill="hold" display="0">
                  <p:stCondLst>
                    <p:cond delay="indefinite"/>
                  </p:stCondLst>
                </p:cTn>
                <p:tgtEl>
                  <p:spTgt spid="1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ACC70-64F1-3E6E-ED52-035B371A9252}"/>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6600" kern="1200">
                <a:solidFill>
                  <a:schemeClr val="tx1"/>
                </a:solidFill>
                <a:latin typeface="+mj-lt"/>
                <a:ea typeface="+mj-ea"/>
                <a:cs typeface="+mj-cs"/>
              </a:rPr>
              <a:t>Power of thoughts</a:t>
            </a:r>
          </a:p>
        </p:txBody>
      </p:sp>
      <p:pic>
        <p:nvPicPr>
          <p:cNvPr id="5" name="Content Placeholder 4">
            <a:extLst>
              <a:ext uri="{FF2B5EF4-FFF2-40B4-BE49-F238E27FC236}">
                <a16:creationId xmlns:a16="http://schemas.microsoft.com/office/drawing/2014/main" id="{A937AD56-4B1A-E742-FD82-DDE7E6047C8C}"/>
              </a:ext>
            </a:extLst>
          </p:cNvPr>
          <p:cNvPicPr>
            <a:picLocks noGrp="1" noChangeAspect="1"/>
          </p:cNvPicPr>
          <p:nvPr>
            <p:ph idx="1"/>
          </p:nvPr>
        </p:nvPicPr>
        <p:blipFill rotWithShape="1">
          <a:blip r:embed="rId2"/>
          <a:srcRect l="32246" r="32987" b="15243"/>
          <a:stretch/>
        </p:blipFill>
        <p:spPr>
          <a:xfrm>
            <a:off x="6421986" y="279386"/>
            <a:ext cx="4803298" cy="6299227"/>
          </a:xfrm>
          <a:prstGeom prst="rect">
            <a:avLst/>
          </a:prstGeom>
        </p:spPr>
      </p:pic>
    </p:spTree>
    <p:extLst>
      <p:ext uri="{BB962C8B-B14F-4D97-AF65-F5344CB8AC3E}">
        <p14:creationId xmlns:p14="http://schemas.microsoft.com/office/powerpoint/2010/main" val="806441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83B51-0395-4947-1A56-B901D41F1401}"/>
              </a:ext>
            </a:extLst>
          </p:cNvPr>
          <p:cNvSpPr>
            <a:spLocks noGrp="1"/>
          </p:cNvSpPr>
          <p:nvPr>
            <p:ph type="title"/>
          </p:nvPr>
        </p:nvSpPr>
        <p:spPr>
          <a:xfrm>
            <a:off x="114859" y="102973"/>
            <a:ext cx="3932237" cy="1095153"/>
          </a:xfrm>
        </p:spPr>
        <p:txBody>
          <a:bodyPr anchor="b">
            <a:normAutofit/>
          </a:bodyPr>
          <a:lstStyle/>
          <a:p>
            <a:pPr>
              <a:defRPr/>
            </a:pPr>
            <a:r>
              <a:rPr lang="en-GB" b="1"/>
              <a:t>A new debate on Economic impacts?</a:t>
            </a:r>
          </a:p>
        </p:txBody>
      </p:sp>
      <p:sp>
        <p:nvSpPr>
          <p:cNvPr id="36867" name="Content Placeholder 2">
            <a:extLst>
              <a:ext uri="{FF2B5EF4-FFF2-40B4-BE49-F238E27FC236}">
                <a16:creationId xmlns:a16="http://schemas.microsoft.com/office/drawing/2014/main" id="{21D595FE-2798-7E6E-25C1-085AF7B7874A}"/>
              </a:ext>
            </a:extLst>
          </p:cNvPr>
          <p:cNvSpPr>
            <a:spLocks noGrp="1"/>
          </p:cNvSpPr>
          <p:nvPr>
            <p:ph type="body" sz="half" idx="2"/>
          </p:nvPr>
        </p:nvSpPr>
        <p:spPr>
          <a:xfrm>
            <a:off x="238426" y="1653746"/>
            <a:ext cx="4944762" cy="4236308"/>
          </a:xfrm>
        </p:spPr>
        <p:txBody>
          <a:bodyPr>
            <a:normAutofit/>
          </a:bodyPr>
          <a:lstStyle/>
          <a:p>
            <a:r>
              <a:rPr lang="en-GB" altLang="en-US" sz="2400"/>
              <a:t>Economic and  social regeneration</a:t>
            </a:r>
          </a:p>
          <a:p>
            <a:r>
              <a:rPr lang="en-GB" altLang="en-US" sz="2400"/>
              <a:t>The circular economy…..</a:t>
            </a:r>
          </a:p>
          <a:p>
            <a:r>
              <a:rPr lang="en-GB" altLang="en-US" sz="2400"/>
              <a:t>What are the implications for events management?</a:t>
            </a:r>
          </a:p>
          <a:p>
            <a:endParaRPr lang="en-GB" altLang="en-US" sz="2400"/>
          </a:p>
          <a:p>
            <a:r>
              <a:rPr lang="en-GB" altLang="en-US" sz="2400">
                <a:hlinkClick r:id="rId2"/>
              </a:rPr>
              <a:t>https://www.ellenmacarthurfoundation.org/circular-economy/concept</a:t>
            </a:r>
            <a:endParaRPr lang="en-GB" altLang="en-US" sz="2400"/>
          </a:p>
          <a:p>
            <a:endParaRPr lang="en-GB" altLang="en-US"/>
          </a:p>
        </p:txBody>
      </p:sp>
      <p:pic>
        <p:nvPicPr>
          <p:cNvPr id="4" name="Picture 3" descr="Diagram&#10;&#10;Description automatically generated">
            <a:extLst>
              <a:ext uri="{FF2B5EF4-FFF2-40B4-BE49-F238E27FC236}">
                <a16:creationId xmlns:a16="http://schemas.microsoft.com/office/drawing/2014/main" id="{E04DB6A5-F159-C74A-EE6E-162726BE495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183188" y="1942909"/>
            <a:ext cx="6172200" cy="2962656"/>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FBFC0-D263-367B-C8D4-3F680C1ADB54}"/>
              </a:ext>
            </a:extLst>
          </p:cNvPr>
          <p:cNvSpPr>
            <a:spLocks noGrp="1"/>
          </p:cNvSpPr>
          <p:nvPr>
            <p:ph type="title"/>
          </p:nvPr>
        </p:nvSpPr>
        <p:spPr>
          <a:xfrm>
            <a:off x="839788" y="457200"/>
            <a:ext cx="3932237" cy="696097"/>
          </a:xfrm>
        </p:spPr>
        <p:txBody>
          <a:bodyPr anchor="b">
            <a:normAutofit/>
          </a:bodyPr>
          <a:lstStyle/>
          <a:p>
            <a:r>
              <a:rPr lang="en-GB"/>
              <a:t>This week </a:t>
            </a:r>
          </a:p>
        </p:txBody>
      </p:sp>
      <p:sp>
        <p:nvSpPr>
          <p:cNvPr id="3" name="Content Placeholder 2">
            <a:extLst>
              <a:ext uri="{FF2B5EF4-FFF2-40B4-BE49-F238E27FC236}">
                <a16:creationId xmlns:a16="http://schemas.microsoft.com/office/drawing/2014/main" id="{223A4C1C-0387-0888-937E-740F13647863}"/>
              </a:ext>
            </a:extLst>
          </p:cNvPr>
          <p:cNvSpPr>
            <a:spLocks noGrp="1"/>
          </p:cNvSpPr>
          <p:nvPr>
            <p:ph type="body" sz="half" idx="2"/>
          </p:nvPr>
        </p:nvSpPr>
        <p:spPr>
          <a:xfrm>
            <a:off x="188999" y="1518443"/>
            <a:ext cx="4994189" cy="3811588"/>
          </a:xfrm>
        </p:spPr>
        <p:txBody>
          <a:bodyPr>
            <a:normAutofit/>
          </a:bodyPr>
          <a:lstStyle/>
          <a:p>
            <a:r>
              <a:rPr lang="en-GB" sz="2400"/>
              <a:t>Bidding processes</a:t>
            </a:r>
          </a:p>
          <a:p>
            <a:r>
              <a:rPr lang="en-GB" sz="2400"/>
              <a:t>The concept of the feasibility and the forces impacting on feasibility studies;</a:t>
            </a:r>
          </a:p>
          <a:p>
            <a:r>
              <a:rPr lang="en-GB" sz="2400"/>
              <a:t> Leverage, legacy planning in terms of  tourism development, economic and multiplier effect ,community impacts,  economic and  social regeneration.</a:t>
            </a:r>
          </a:p>
          <a:p>
            <a:endParaRPr lang="en-GB"/>
          </a:p>
        </p:txBody>
      </p:sp>
      <p:pic>
        <p:nvPicPr>
          <p:cNvPr id="5" name="Picture 4" descr="Person holding a puzzle piece">
            <a:extLst>
              <a:ext uri="{FF2B5EF4-FFF2-40B4-BE49-F238E27FC236}">
                <a16:creationId xmlns:a16="http://schemas.microsoft.com/office/drawing/2014/main" id="{CF092C22-99CB-510C-2030-1E4B69D5BF91}"/>
              </a:ext>
            </a:extLst>
          </p:cNvPr>
          <p:cNvPicPr>
            <a:picLocks noChangeAspect="1"/>
          </p:cNvPicPr>
          <p:nvPr/>
        </p:nvPicPr>
        <p:blipFill rotWithShape="1">
          <a:blip r:embed="rId2"/>
          <a:srcRect l="6991" r="7208" b="1"/>
          <a:stretch/>
        </p:blipFill>
        <p:spPr>
          <a:xfrm>
            <a:off x="5183188" y="987425"/>
            <a:ext cx="6172200" cy="4873625"/>
          </a:xfrm>
          <a:prstGeom prst="rect">
            <a:avLst/>
          </a:prstGeom>
          <a:noFill/>
          <a:effectLst/>
        </p:spPr>
      </p:pic>
    </p:spTree>
    <p:extLst>
      <p:ext uri="{BB962C8B-B14F-4D97-AF65-F5344CB8AC3E}">
        <p14:creationId xmlns:p14="http://schemas.microsoft.com/office/powerpoint/2010/main" val="4030771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DC6FAAE4-7B32-4955-9D44-73ACBE8FA1B3}"/>
              </a:ext>
            </a:extLst>
          </p:cNvPr>
          <p:cNvSpPr>
            <a:spLocks noGrp="1" noChangeArrowheads="1"/>
          </p:cNvSpPr>
          <p:nvPr>
            <p:ph type="title"/>
          </p:nvPr>
        </p:nvSpPr>
        <p:spPr/>
        <p:txBody>
          <a:bodyPr anchor="ctr">
            <a:normAutofit/>
          </a:bodyPr>
          <a:lstStyle/>
          <a:p>
            <a:r>
              <a:rPr lang="en-AU" altLang="en-US" b="1"/>
              <a:t>The strategic planning process and event organisation</a:t>
            </a:r>
          </a:p>
        </p:txBody>
      </p:sp>
      <p:sp>
        <p:nvSpPr>
          <p:cNvPr id="24579" name="Rectangle 3">
            <a:extLst>
              <a:ext uri="{FF2B5EF4-FFF2-40B4-BE49-F238E27FC236}">
                <a16:creationId xmlns:a16="http://schemas.microsoft.com/office/drawing/2014/main" id="{72A1D7DB-8308-495E-8723-81A6ABB18205}"/>
              </a:ext>
            </a:extLst>
          </p:cNvPr>
          <p:cNvSpPr>
            <a:spLocks noGrp="1" noChangeArrowheads="1"/>
          </p:cNvSpPr>
          <p:nvPr>
            <p:ph sz="half" idx="1"/>
          </p:nvPr>
        </p:nvSpPr>
        <p:spPr/>
        <p:txBody>
          <a:bodyPr>
            <a:normAutofit lnSpcReduction="10000"/>
          </a:bodyPr>
          <a:lstStyle/>
          <a:p>
            <a:pPr>
              <a:buFontTx/>
              <a:buNone/>
            </a:pPr>
            <a:r>
              <a:rPr lang="en-AU" altLang="en-US" sz="2200" b="1"/>
              <a:t>Concept or intent to bid</a:t>
            </a:r>
          </a:p>
          <a:p>
            <a:r>
              <a:rPr lang="en-AU" altLang="en-US" sz="2200"/>
              <a:t>Preliminary stage</a:t>
            </a:r>
          </a:p>
          <a:p>
            <a:pPr>
              <a:buFontTx/>
              <a:buNone/>
            </a:pPr>
            <a:r>
              <a:rPr lang="en-AU" altLang="en-US" sz="2200" b="1"/>
              <a:t>Feasibility study</a:t>
            </a:r>
          </a:p>
          <a:p>
            <a:r>
              <a:rPr lang="en-AU" altLang="en-US" sz="2200"/>
              <a:t>Formal analysis of the event’s potential</a:t>
            </a:r>
          </a:p>
          <a:p>
            <a:r>
              <a:rPr lang="en-AU" altLang="en-US" sz="2200"/>
              <a:t>Crucial for public funding (grants)</a:t>
            </a:r>
          </a:p>
          <a:p>
            <a:pPr>
              <a:buFontTx/>
              <a:buNone/>
            </a:pPr>
            <a:r>
              <a:rPr lang="en-AU" altLang="en-US" sz="2200" b="1"/>
              <a:t>Decision to proceed or cease</a:t>
            </a:r>
          </a:p>
          <a:p>
            <a:r>
              <a:rPr lang="en-AU" altLang="en-US" sz="2200"/>
              <a:t>Directly determined by feasibility study</a:t>
            </a:r>
          </a:p>
          <a:p>
            <a:r>
              <a:rPr lang="en-AU" altLang="en-US" sz="2200">
                <a:hlinkClick r:id="rId2"/>
              </a:rPr>
              <a:t>https://craftguildofchefs.org/news/wales-wins-bid-host-worlds-biggest-culinary-event-2026</a:t>
            </a:r>
            <a:endParaRPr lang="en-AU" altLang="en-US" sz="2200"/>
          </a:p>
          <a:p>
            <a:endParaRPr lang="en-AU" altLang="en-US" sz="2200"/>
          </a:p>
        </p:txBody>
      </p:sp>
      <p:pic>
        <p:nvPicPr>
          <p:cNvPr id="2" name="Picture 1">
            <a:extLst>
              <a:ext uri="{FF2B5EF4-FFF2-40B4-BE49-F238E27FC236}">
                <a16:creationId xmlns:a16="http://schemas.microsoft.com/office/drawing/2014/main" id="{78E8C2CD-7242-40E5-B7A3-DCC212FE2DE2}"/>
              </a:ext>
            </a:extLst>
          </p:cNvPr>
          <p:cNvPicPr>
            <a:picLocks noChangeAspect="1"/>
          </p:cNvPicPr>
          <p:nvPr/>
        </p:nvPicPr>
        <p:blipFill rotWithShape="1">
          <a:blip r:embed="rId3"/>
          <a:srcRect t="27304" r="-1" b="-1"/>
          <a:stretch/>
        </p:blipFill>
        <p:spPr>
          <a:xfrm>
            <a:off x="6533940" y="1027906"/>
            <a:ext cx="5181600" cy="4351338"/>
          </a:xfrm>
          <a:prstGeom prst="rect">
            <a:avLst/>
          </a:prstGeom>
          <a:noFill/>
          <a:effectLst>
            <a:softEdge rad="0"/>
          </a:effectLst>
        </p:spPr>
      </p:pic>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57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57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57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57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457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457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26EB4-9B4D-6DC9-6856-F62537C2261B}"/>
              </a:ext>
            </a:extLst>
          </p:cNvPr>
          <p:cNvSpPr>
            <a:spLocks noGrp="1"/>
          </p:cNvSpPr>
          <p:nvPr>
            <p:ph type="title"/>
          </p:nvPr>
        </p:nvSpPr>
        <p:spPr/>
        <p:txBody>
          <a:bodyPr anchor="ctr">
            <a:normAutofit/>
          </a:bodyPr>
          <a:lstStyle/>
          <a:p>
            <a:r>
              <a:rPr lang="en-GB"/>
              <a:t>The Bidding Process</a:t>
            </a:r>
            <a:br>
              <a:rPr lang="en-GB"/>
            </a:br>
            <a:endParaRPr lang="en-GB"/>
          </a:p>
        </p:txBody>
      </p:sp>
      <p:sp>
        <p:nvSpPr>
          <p:cNvPr id="3" name="Content Placeholder 2">
            <a:extLst>
              <a:ext uri="{FF2B5EF4-FFF2-40B4-BE49-F238E27FC236}">
                <a16:creationId xmlns:a16="http://schemas.microsoft.com/office/drawing/2014/main" id="{BCCA29FB-5E25-7B74-9AC8-2F335BFBFE8B}"/>
              </a:ext>
            </a:extLst>
          </p:cNvPr>
          <p:cNvSpPr>
            <a:spLocks noGrp="1"/>
          </p:cNvSpPr>
          <p:nvPr>
            <p:ph sz="half" idx="1"/>
          </p:nvPr>
        </p:nvSpPr>
        <p:spPr>
          <a:xfrm>
            <a:off x="215348" y="1322042"/>
            <a:ext cx="5181600" cy="4351338"/>
          </a:xfrm>
        </p:spPr>
        <p:txBody>
          <a:bodyPr>
            <a:normAutofit/>
          </a:bodyPr>
          <a:lstStyle/>
          <a:p>
            <a:r>
              <a:rPr lang="en-GB" sz="2400" b="1"/>
              <a:t>Step 1:</a:t>
            </a:r>
            <a:r>
              <a:rPr lang="en-GB" sz="2400"/>
              <a:t> Request For Proposals. Product owners or project teams first need to issue a request for proposal (RFP) or invitation to bid (ITB) to initiate the bidding process.</a:t>
            </a:r>
          </a:p>
          <a:p>
            <a:r>
              <a:rPr lang="en-GB" sz="2400" b="1"/>
              <a:t>Step 2:</a:t>
            </a:r>
            <a:r>
              <a:rPr lang="en-GB" sz="2400"/>
              <a:t> Bid Preparation Of Interested Parties. </a:t>
            </a:r>
          </a:p>
          <a:p>
            <a:r>
              <a:rPr lang="en-GB" sz="2400" b="1"/>
              <a:t>Step 3</a:t>
            </a:r>
            <a:r>
              <a:rPr lang="en-GB" sz="2400"/>
              <a:t>: Bid Evaluation And Selection. </a:t>
            </a:r>
          </a:p>
          <a:p>
            <a:r>
              <a:rPr lang="en-GB" sz="2400" b="1"/>
              <a:t>Step 4:</a:t>
            </a:r>
            <a:r>
              <a:rPr lang="en-GB" sz="2400"/>
              <a:t> Contract Negotiation And Awarding.</a:t>
            </a:r>
          </a:p>
          <a:p>
            <a:endParaRPr lang="en-GB" sz="2400"/>
          </a:p>
        </p:txBody>
      </p:sp>
      <p:pic>
        <p:nvPicPr>
          <p:cNvPr id="7" name="Graphic 6" descr="Handshake">
            <a:extLst>
              <a:ext uri="{FF2B5EF4-FFF2-40B4-BE49-F238E27FC236}">
                <a16:creationId xmlns:a16="http://schemas.microsoft.com/office/drawing/2014/main" id="{271C71EA-C731-911F-E7B4-B5B775DB85C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87331" y="1825625"/>
            <a:ext cx="4351338" cy="4351338"/>
          </a:xfrm>
          <a:prstGeom prst="rect">
            <a:avLst/>
          </a:prstGeom>
        </p:spPr>
      </p:pic>
    </p:spTree>
    <p:extLst>
      <p:ext uri="{BB962C8B-B14F-4D97-AF65-F5344CB8AC3E}">
        <p14:creationId xmlns:p14="http://schemas.microsoft.com/office/powerpoint/2010/main" val="2339173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FF0E6-2ABD-4B99-AD54-DF2378DBCDDF}"/>
              </a:ext>
            </a:extLst>
          </p:cNvPr>
          <p:cNvSpPr>
            <a:spLocks noGrp="1"/>
          </p:cNvSpPr>
          <p:nvPr>
            <p:ph type="title"/>
          </p:nvPr>
        </p:nvSpPr>
        <p:spPr/>
        <p:txBody>
          <a:bodyPr/>
          <a:lstStyle/>
          <a:p>
            <a:r>
              <a:rPr lang="en-GB"/>
              <a:t>The bidding process</a:t>
            </a:r>
          </a:p>
        </p:txBody>
      </p:sp>
      <p:sp>
        <p:nvSpPr>
          <p:cNvPr id="3" name="Content Placeholder 2">
            <a:extLst>
              <a:ext uri="{FF2B5EF4-FFF2-40B4-BE49-F238E27FC236}">
                <a16:creationId xmlns:a16="http://schemas.microsoft.com/office/drawing/2014/main" id="{309C4131-C115-271C-1E0D-3164301C7075}"/>
              </a:ext>
            </a:extLst>
          </p:cNvPr>
          <p:cNvSpPr>
            <a:spLocks noGrp="1"/>
          </p:cNvSpPr>
          <p:nvPr>
            <p:ph idx="1"/>
          </p:nvPr>
        </p:nvSpPr>
        <p:spPr/>
        <p:txBody>
          <a:bodyPr/>
          <a:lstStyle/>
          <a:p>
            <a:r>
              <a:rPr lang="en-GB"/>
              <a:t>The bidding process for festivals, conventions, and events is a highly competitive and strategic activity, often involving cities, venues, or event organizers presenting proposals to host major events. </a:t>
            </a:r>
          </a:p>
          <a:p>
            <a:r>
              <a:rPr lang="en-GB"/>
              <a:t>This process is critical because successful bids can generate significant economic benefits, enhance a city’s global profile, and promote tourism. </a:t>
            </a:r>
          </a:p>
          <a:p>
            <a:r>
              <a:rPr lang="en-GB"/>
              <a:t>Let’s break down the key elements of the bidding process along with research and statistics.</a:t>
            </a:r>
          </a:p>
        </p:txBody>
      </p:sp>
    </p:spTree>
    <p:extLst>
      <p:ext uri="{BB962C8B-B14F-4D97-AF65-F5344CB8AC3E}">
        <p14:creationId xmlns:p14="http://schemas.microsoft.com/office/powerpoint/2010/main" val="1978103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4B4C0-90FD-D913-A98F-33DC4F429B91}"/>
              </a:ext>
            </a:extLst>
          </p:cNvPr>
          <p:cNvSpPr>
            <a:spLocks noGrp="1"/>
          </p:cNvSpPr>
          <p:nvPr>
            <p:ph type="title"/>
          </p:nvPr>
        </p:nvSpPr>
        <p:spPr>
          <a:xfrm>
            <a:off x="145774" y="145775"/>
            <a:ext cx="11208026" cy="801756"/>
          </a:xfrm>
        </p:spPr>
        <p:txBody>
          <a:bodyPr>
            <a:normAutofit fontScale="90000"/>
          </a:bodyPr>
          <a:lstStyle/>
          <a:p>
            <a:r>
              <a:rPr lang="en-GB" sz="3600" b="1"/>
              <a:t>Understanding the Bidding Process</a:t>
            </a:r>
            <a:br>
              <a:rPr lang="en-GB" b="1"/>
            </a:br>
            <a:endParaRPr lang="en-GB"/>
          </a:p>
        </p:txBody>
      </p:sp>
      <p:sp>
        <p:nvSpPr>
          <p:cNvPr id="3" name="Content Placeholder 2">
            <a:extLst>
              <a:ext uri="{FF2B5EF4-FFF2-40B4-BE49-F238E27FC236}">
                <a16:creationId xmlns:a16="http://schemas.microsoft.com/office/drawing/2014/main" id="{2F0C67D5-6394-D0FB-37FA-81461552F83D}"/>
              </a:ext>
            </a:extLst>
          </p:cNvPr>
          <p:cNvSpPr>
            <a:spLocks noGrp="1"/>
          </p:cNvSpPr>
          <p:nvPr>
            <p:ph idx="1"/>
          </p:nvPr>
        </p:nvSpPr>
        <p:spPr>
          <a:xfrm>
            <a:off x="145774" y="630477"/>
            <a:ext cx="11766140" cy="5213731"/>
          </a:xfrm>
        </p:spPr>
        <p:txBody>
          <a:bodyPr>
            <a:normAutofit fontScale="62500" lnSpcReduction="20000"/>
          </a:bodyPr>
          <a:lstStyle/>
          <a:p>
            <a:pPr>
              <a:lnSpc>
                <a:spcPct val="120000"/>
              </a:lnSpc>
            </a:pPr>
            <a:r>
              <a:rPr lang="en-GB" sz="3800"/>
              <a:t>Involves several key stages:</a:t>
            </a:r>
          </a:p>
          <a:p>
            <a:pPr>
              <a:lnSpc>
                <a:spcPct val="120000"/>
              </a:lnSpc>
              <a:buFont typeface="Arial" panose="020B0604020202020204" pitchFamily="34" charset="0"/>
              <a:buChar char="•"/>
            </a:pPr>
            <a:r>
              <a:rPr lang="en-GB" sz="3200" b="1"/>
              <a:t>Expression of Interest (EOI</a:t>
            </a:r>
            <a:r>
              <a:rPr lang="en-GB" sz="2900" b="1"/>
              <a:t>):</a:t>
            </a:r>
            <a:r>
              <a:rPr lang="en-GB" sz="2900"/>
              <a:t> Cities, venues, or event organizers submit a formal expression of interest to the event governing body. This phase identifies which cities are interested in hosting the event.</a:t>
            </a:r>
          </a:p>
          <a:p>
            <a:pPr>
              <a:lnSpc>
                <a:spcPct val="120000"/>
              </a:lnSpc>
              <a:buFont typeface="Arial" panose="020B0604020202020204" pitchFamily="34" charset="0"/>
              <a:buChar char="•"/>
            </a:pPr>
            <a:r>
              <a:rPr lang="en-GB" sz="3200" b="1"/>
              <a:t>Proposal Development</a:t>
            </a:r>
            <a:r>
              <a:rPr lang="en-GB" sz="2900" b="1"/>
              <a:t>:</a:t>
            </a:r>
            <a:r>
              <a:rPr lang="en-GB" sz="2900"/>
              <a:t> The interested parties develop a </a:t>
            </a:r>
            <a:r>
              <a:rPr lang="en-GB" sz="2900" b="1"/>
              <a:t>comprehensive bid proposal. </a:t>
            </a:r>
          </a:p>
          <a:p>
            <a:pPr>
              <a:lnSpc>
                <a:spcPct val="120000"/>
              </a:lnSpc>
              <a:buFont typeface="Arial" panose="020B0604020202020204" pitchFamily="34" charset="0"/>
              <a:buChar char="•"/>
            </a:pPr>
            <a:r>
              <a:rPr lang="en-GB" sz="2900"/>
              <a:t>The proposal usually includes aspects such as:</a:t>
            </a:r>
          </a:p>
          <a:p>
            <a:pPr marL="742950" lvl="1" indent="-285750">
              <a:lnSpc>
                <a:spcPct val="120000"/>
              </a:lnSpc>
              <a:buFont typeface="Arial" panose="020B0604020202020204" pitchFamily="34" charset="0"/>
              <a:buChar char="•"/>
            </a:pPr>
            <a:r>
              <a:rPr lang="en-GB" sz="2900"/>
              <a:t>Venue capabilities (size, infrastructure, technology).</a:t>
            </a:r>
          </a:p>
          <a:p>
            <a:pPr marL="742950" lvl="1" indent="-285750">
              <a:lnSpc>
                <a:spcPct val="120000"/>
              </a:lnSpc>
              <a:buFont typeface="Arial" panose="020B0604020202020204" pitchFamily="34" charset="0"/>
              <a:buChar char="•"/>
            </a:pPr>
            <a:r>
              <a:rPr lang="en-GB" sz="2900"/>
              <a:t>Transport and accommodation options.</a:t>
            </a:r>
          </a:p>
          <a:p>
            <a:pPr marL="742950" lvl="1" indent="-285750">
              <a:lnSpc>
                <a:spcPct val="120000"/>
              </a:lnSpc>
              <a:buFont typeface="Arial" panose="020B0604020202020204" pitchFamily="34" charset="0"/>
              <a:buChar char="•"/>
            </a:pPr>
            <a:r>
              <a:rPr lang="en-GB" sz="2900"/>
              <a:t>Economic, social, and environmental impact assessments.</a:t>
            </a:r>
          </a:p>
          <a:p>
            <a:pPr marL="742950" lvl="1" indent="-285750">
              <a:lnSpc>
                <a:spcPct val="120000"/>
              </a:lnSpc>
              <a:buFont typeface="Arial" panose="020B0604020202020204" pitchFamily="34" charset="0"/>
              <a:buChar char="•"/>
            </a:pPr>
            <a:r>
              <a:rPr lang="en-GB" sz="2900"/>
              <a:t>Safety and security plans.</a:t>
            </a:r>
          </a:p>
          <a:p>
            <a:pPr marL="742950" lvl="1" indent="-285750">
              <a:lnSpc>
                <a:spcPct val="120000"/>
              </a:lnSpc>
              <a:buFont typeface="Arial" panose="020B0604020202020204" pitchFamily="34" charset="0"/>
              <a:buChar char="•"/>
            </a:pPr>
            <a:r>
              <a:rPr lang="en-GB" sz="2900"/>
              <a:t>Legacy and sustainability strategies.</a:t>
            </a:r>
          </a:p>
          <a:p>
            <a:pPr>
              <a:lnSpc>
                <a:spcPct val="120000"/>
              </a:lnSpc>
              <a:buFont typeface="Arial" panose="020B0604020202020204" pitchFamily="34" charset="0"/>
              <a:buChar char="•"/>
            </a:pPr>
            <a:r>
              <a:rPr lang="en-GB" sz="3200" b="1"/>
              <a:t>Evaluation:</a:t>
            </a:r>
            <a:r>
              <a:rPr lang="en-GB" sz="3200"/>
              <a:t> T</a:t>
            </a:r>
            <a:r>
              <a:rPr lang="en-GB" sz="2900"/>
              <a:t>he event governing body (e.g., International Olympic Committee, FIFA, or large-scale festival organizers) </a:t>
            </a:r>
            <a:r>
              <a:rPr lang="en-GB" sz="2900" b="1"/>
              <a:t>reviews the bids </a:t>
            </a:r>
            <a:r>
              <a:rPr lang="en-GB" sz="2900"/>
              <a:t>based on a set of criteria, including the ability to meet logistical, financial, and infrastructural requirements.</a:t>
            </a:r>
          </a:p>
          <a:p>
            <a:pPr>
              <a:lnSpc>
                <a:spcPct val="120000"/>
              </a:lnSpc>
              <a:buFont typeface="Arial" panose="020B0604020202020204" pitchFamily="34" charset="0"/>
              <a:buChar char="•"/>
            </a:pPr>
            <a:r>
              <a:rPr lang="en-GB" sz="3200" b="1"/>
              <a:t>Selection:</a:t>
            </a:r>
            <a:r>
              <a:rPr lang="en-GB" sz="2900"/>
              <a:t> A panel or committee makes the final decision, often announced through a public ceremony.</a:t>
            </a:r>
          </a:p>
          <a:p>
            <a:endParaRPr lang="en-GB"/>
          </a:p>
        </p:txBody>
      </p:sp>
    </p:spTree>
    <p:extLst>
      <p:ext uri="{BB962C8B-B14F-4D97-AF65-F5344CB8AC3E}">
        <p14:creationId xmlns:p14="http://schemas.microsoft.com/office/powerpoint/2010/main" val="1118421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36326-779A-EB09-22E9-D3246D78135F}"/>
              </a:ext>
            </a:extLst>
          </p:cNvPr>
          <p:cNvSpPr>
            <a:spLocks noGrp="1"/>
          </p:cNvSpPr>
          <p:nvPr>
            <p:ph type="title"/>
          </p:nvPr>
        </p:nvSpPr>
        <p:spPr>
          <a:xfrm>
            <a:off x="76200" y="0"/>
            <a:ext cx="10515600" cy="523461"/>
          </a:xfrm>
        </p:spPr>
        <p:txBody>
          <a:bodyPr>
            <a:noAutofit/>
          </a:bodyPr>
          <a:lstStyle/>
          <a:p>
            <a:r>
              <a:rPr lang="en-GB" sz="3600" b="1"/>
              <a:t>Factors Influencing Successful Bids</a:t>
            </a:r>
            <a:endParaRPr lang="en-GB" sz="3600"/>
          </a:p>
        </p:txBody>
      </p:sp>
      <p:sp>
        <p:nvSpPr>
          <p:cNvPr id="3" name="Content Placeholder 2">
            <a:extLst>
              <a:ext uri="{FF2B5EF4-FFF2-40B4-BE49-F238E27FC236}">
                <a16:creationId xmlns:a16="http://schemas.microsoft.com/office/drawing/2014/main" id="{539BF5E0-5830-3EAF-FFA5-49FE6DEE9054}"/>
              </a:ext>
            </a:extLst>
          </p:cNvPr>
          <p:cNvSpPr>
            <a:spLocks noGrp="1"/>
          </p:cNvSpPr>
          <p:nvPr>
            <p:ph idx="1"/>
          </p:nvPr>
        </p:nvSpPr>
        <p:spPr>
          <a:xfrm>
            <a:off x="76200" y="689112"/>
            <a:ext cx="11976652" cy="5917633"/>
          </a:xfrm>
        </p:spPr>
        <p:txBody>
          <a:bodyPr>
            <a:normAutofit fontScale="25000" lnSpcReduction="20000"/>
          </a:bodyPr>
          <a:lstStyle/>
          <a:p>
            <a:pPr>
              <a:lnSpc>
                <a:spcPct val="120000"/>
              </a:lnSpc>
              <a:buFont typeface="Arial" panose="020B0604020202020204" pitchFamily="34" charset="0"/>
              <a:buChar char="•"/>
            </a:pPr>
            <a:r>
              <a:rPr lang="en-GB" sz="8000" b="1"/>
              <a:t>Economic Impact</a:t>
            </a:r>
            <a:r>
              <a:rPr lang="en-GB" sz="7200"/>
              <a:t>: Host cities need to demonstrate the potential for </a:t>
            </a:r>
            <a:r>
              <a:rPr lang="en-GB" sz="7200" b="1"/>
              <a:t>strong economic returns</a:t>
            </a:r>
            <a:r>
              <a:rPr lang="en-GB" sz="7200"/>
              <a:t>, including job creation, tourism growth, and infrastructure investments. Studies have shown that large-scale events like the Olympics, Super Bowl, or major festivals (e.g., Glastonbury) can bring significant short-term economic boosts. For instance, the 2019 FIFA Women's World Cup in France generated an estimated $267 million in economic activity for the host cities .</a:t>
            </a:r>
          </a:p>
          <a:p>
            <a:pPr>
              <a:lnSpc>
                <a:spcPct val="120000"/>
              </a:lnSpc>
              <a:buFont typeface="Arial" panose="020B0604020202020204" pitchFamily="34" charset="0"/>
              <a:buChar char="•"/>
            </a:pPr>
            <a:r>
              <a:rPr lang="en-GB" sz="8000" b="1"/>
              <a:t>Tourism Infrastructure</a:t>
            </a:r>
            <a:r>
              <a:rPr lang="en-GB" sz="8000"/>
              <a:t>: </a:t>
            </a:r>
            <a:r>
              <a:rPr lang="en-GB" sz="7200"/>
              <a:t>Cities must prove they can accommodate an influx of visitors in terms of hotels, transportation, and services. Research from the International Congress and Convention Association (ICCA) shows that cities with strong tourism infrastructure have higher success rates in winning convention and event bids. For example, Paris, Barcelona, and Vienna consistently rank among the top cities for hosting international conferences .</a:t>
            </a:r>
          </a:p>
          <a:p>
            <a:pPr>
              <a:lnSpc>
                <a:spcPct val="120000"/>
              </a:lnSpc>
              <a:buFont typeface="Arial" panose="020B0604020202020204" pitchFamily="34" charset="0"/>
              <a:buChar char="•"/>
            </a:pPr>
            <a:r>
              <a:rPr lang="en-GB" sz="9600" b="1"/>
              <a:t>Environmental and Sustainability Plans</a:t>
            </a:r>
            <a:r>
              <a:rPr lang="en-GB" sz="9600"/>
              <a:t>: </a:t>
            </a:r>
            <a:r>
              <a:rPr lang="en-GB" sz="7200"/>
              <a:t>Increasingly, event organizers are focusing on sustainability in their bid selection process. Events like the Olympic Games and global conventions are under pressure to be eco-friendly and leave a positive legacy. The Paris 2024 Olympics, for example, is being marketed as one of the most sustainable Games, with 95% of venues already built or temporary and a significant reduction in the carbon footprint .</a:t>
            </a:r>
          </a:p>
          <a:p>
            <a:pPr>
              <a:lnSpc>
                <a:spcPct val="120000"/>
              </a:lnSpc>
              <a:buFont typeface="Arial" panose="020B0604020202020204" pitchFamily="34" charset="0"/>
              <a:buChar char="•"/>
            </a:pPr>
            <a:r>
              <a:rPr lang="en-GB" sz="8000" b="1"/>
              <a:t>Cultural Appeal and Heritage</a:t>
            </a:r>
            <a:r>
              <a:rPr lang="en-GB" sz="8000"/>
              <a:t>:</a:t>
            </a:r>
            <a:r>
              <a:rPr lang="en-GB" sz="7200"/>
              <a:t> The cultural richness and uniqueness of the city also play a major role. For festivals like the Edinburgh Festival Fringe, the cultural significance of the location is vital to its global appeal. Edinburgh’s rich history and reputation as a cultural hub make it an ideal location for the event, which draws over 3 million visitors annually .</a:t>
            </a:r>
          </a:p>
          <a:p>
            <a:endParaRPr lang="en-GB"/>
          </a:p>
        </p:txBody>
      </p:sp>
    </p:spTree>
    <p:extLst>
      <p:ext uri="{BB962C8B-B14F-4D97-AF65-F5344CB8AC3E}">
        <p14:creationId xmlns:p14="http://schemas.microsoft.com/office/powerpoint/2010/main" val="298792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4DF06-816A-3B6B-9582-BAE7EEF649A8}"/>
              </a:ext>
            </a:extLst>
          </p:cNvPr>
          <p:cNvSpPr>
            <a:spLocks noGrp="1"/>
          </p:cNvSpPr>
          <p:nvPr>
            <p:ph type="title"/>
          </p:nvPr>
        </p:nvSpPr>
        <p:spPr>
          <a:xfrm>
            <a:off x="255105" y="285612"/>
            <a:ext cx="10515600" cy="549275"/>
          </a:xfrm>
        </p:spPr>
        <p:txBody>
          <a:bodyPr>
            <a:normAutofit fontScale="90000"/>
          </a:bodyPr>
          <a:lstStyle/>
          <a:p>
            <a:r>
              <a:rPr lang="en-GB" sz="3600" b="1"/>
              <a:t>Economic Statistics of Major Events</a:t>
            </a:r>
            <a:br>
              <a:rPr lang="en-GB" b="1"/>
            </a:br>
            <a:endParaRPr lang="en-GB"/>
          </a:p>
        </p:txBody>
      </p:sp>
      <p:sp>
        <p:nvSpPr>
          <p:cNvPr id="3" name="Content Placeholder 2">
            <a:extLst>
              <a:ext uri="{FF2B5EF4-FFF2-40B4-BE49-F238E27FC236}">
                <a16:creationId xmlns:a16="http://schemas.microsoft.com/office/drawing/2014/main" id="{0892B5F1-2622-B875-E744-D7AD68F5A79D}"/>
              </a:ext>
            </a:extLst>
          </p:cNvPr>
          <p:cNvSpPr>
            <a:spLocks noGrp="1"/>
          </p:cNvSpPr>
          <p:nvPr>
            <p:ph idx="1"/>
          </p:nvPr>
        </p:nvSpPr>
        <p:spPr>
          <a:xfrm>
            <a:off x="195470" y="705816"/>
            <a:ext cx="10515600" cy="5078757"/>
          </a:xfrm>
        </p:spPr>
        <p:txBody>
          <a:bodyPr>
            <a:normAutofit fontScale="62500" lnSpcReduction="20000"/>
          </a:bodyPr>
          <a:lstStyle/>
          <a:p>
            <a:pPr>
              <a:lnSpc>
                <a:spcPct val="120000"/>
              </a:lnSpc>
              <a:buFont typeface="Arial" panose="020B0604020202020204" pitchFamily="34" charset="0"/>
              <a:buChar char="•"/>
            </a:pPr>
            <a:r>
              <a:rPr lang="en-GB" sz="3400" b="1"/>
              <a:t>Olympic Games</a:t>
            </a:r>
            <a:r>
              <a:rPr lang="en-GB" sz="3400"/>
              <a:t>: The 2016 Rio Olympics generated $6.2 billion in direct economic impact but were also criticized for leaving large debts and unused infrastructure. However, more successful events like the 2000 Sydney Olympics reportedly generated over $5 billion in tourism revenues in the years following the event .</a:t>
            </a:r>
          </a:p>
          <a:p>
            <a:pPr>
              <a:lnSpc>
                <a:spcPct val="120000"/>
              </a:lnSpc>
              <a:buFont typeface="Arial" panose="020B0604020202020204" pitchFamily="34" charset="0"/>
              <a:buChar char="•"/>
            </a:pPr>
            <a:r>
              <a:rPr lang="en-GB" sz="3400" b="1"/>
              <a:t>Convention and Exhibition Industry</a:t>
            </a:r>
            <a:r>
              <a:rPr lang="en-GB" sz="3400"/>
              <a:t>: According to the Global Association of the Exhibition Industry (UFI), the global exhibition industry generated more than $137 billion in economic output in 2019. Conventions and large-scale events such as CES (Consumer Electronics Show) in Las Vegas generate billions for host cities annually. CES alone contributes around $300 million per year to the local economy in Las Vegas .</a:t>
            </a:r>
          </a:p>
          <a:p>
            <a:pPr>
              <a:lnSpc>
                <a:spcPct val="120000"/>
              </a:lnSpc>
              <a:buFont typeface="Arial" panose="020B0604020202020204" pitchFamily="34" charset="0"/>
              <a:buChar char="•"/>
            </a:pPr>
            <a:r>
              <a:rPr lang="en-GB" sz="3400" b="1"/>
              <a:t>Festival Industry</a:t>
            </a:r>
            <a:r>
              <a:rPr lang="en-GB" sz="3400"/>
              <a:t>: Large-scale music festivals like Coachella and Glastonbury generate significant local economic impacts. Coachella 2022 generated over $700 million for the local economy in the Coachella Valley, including spending on hotels, restaurants, and retail .</a:t>
            </a:r>
          </a:p>
          <a:p>
            <a:endParaRPr lang="en-GB"/>
          </a:p>
        </p:txBody>
      </p:sp>
    </p:spTree>
    <p:extLst>
      <p:ext uri="{BB962C8B-B14F-4D97-AF65-F5344CB8AC3E}">
        <p14:creationId xmlns:p14="http://schemas.microsoft.com/office/powerpoint/2010/main" val="2566800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D9C7E-F182-DE0C-DEEE-BEBC4EC77FD7}"/>
              </a:ext>
            </a:extLst>
          </p:cNvPr>
          <p:cNvSpPr>
            <a:spLocks noGrp="1"/>
          </p:cNvSpPr>
          <p:nvPr>
            <p:ph type="title"/>
          </p:nvPr>
        </p:nvSpPr>
        <p:spPr>
          <a:xfrm>
            <a:off x="102705" y="66951"/>
            <a:ext cx="10515600" cy="1165501"/>
          </a:xfrm>
        </p:spPr>
        <p:txBody>
          <a:bodyPr>
            <a:normAutofit fontScale="90000"/>
          </a:bodyPr>
          <a:lstStyle/>
          <a:p>
            <a:r>
              <a:rPr lang="en-GB" sz="4000" b="1"/>
              <a:t>Trends Shaping the Bidding Process</a:t>
            </a:r>
            <a:br>
              <a:rPr lang="en-GB" b="1"/>
            </a:br>
            <a:endParaRPr lang="en-GB"/>
          </a:p>
        </p:txBody>
      </p:sp>
      <p:sp>
        <p:nvSpPr>
          <p:cNvPr id="3" name="Content Placeholder 2">
            <a:extLst>
              <a:ext uri="{FF2B5EF4-FFF2-40B4-BE49-F238E27FC236}">
                <a16:creationId xmlns:a16="http://schemas.microsoft.com/office/drawing/2014/main" id="{72207395-046D-A41C-145D-E56209FFF57F}"/>
              </a:ext>
            </a:extLst>
          </p:cNvPr>
          <p:cNvSpPr>
            <a:spLocks noGrp="1"/>
          </p:cNvSpPr>
          <p:nvPr>
            <p:ph idx="1"/>
          </p:nvPr>
        </p:nvSpPr>
        <p:spPr>
          <a:xfrm>
            <a:off x="102705" y="981005"/>
            <a:ext cx="10515600" cy="5015603"/>
          </a:xfrm>
        </p:spPr>
        <p:txBody>
          <a:bodyPr>
            <a:normAutofit fontScale="62500" lnSpcReduction="20000"/>
          </a:bodyPr>
          <a:lstStyle/>
          <a:p>
            <a:pPr>
              <a:lnSpc>
                <a:spcPct val="120000"/>
              </a:lnSpc>
              <a:buFont typeface="Arial" panose="020B0604020202020204" pitchFamily="34" charset="0"/>
              <a:buChar char="•"/>
            </a:pPr>
            <a:r>
              <a:rPr lang="en-GB" sz="3800" b="1"/>
              <a:t>Digital and Hybrid Events</a:t>
            </a:r>
            <a:r>
              <a:rPr lang="en-GB" sz="3800"/>
              <a:t>: Due to the COVID-19 pandemic, many events shifted to a </a:t>
            </a:r>
            <a:r>
              <a:rPr lang="en-GB" sz="3800" b="1"/>
              <a:t>hybrid or fully digital model</a:t>
            </a:r>
            <a:r>
              <a:rPr lang="en-GB" sz="3800"/>
              <a:t>, which has </a:t>
            </a:r>
            <a:r>
              <a:rPr lang="en-GB" sz="3800" b="1"/>
              <a:t>influenced </a:t>
            </a:r>
            <a:r>
              <a:rPr lang="en-GB" sz="3800"/>
              <a:t>how cities bid for events. Future bids may need to demonstrate </a:t>
            </a:r>
            <a:r>
              <a:rPr lang="en-GB" sz="3800" b="1"/>
              <a:t>technological capabilities to host digital or hybrid events alongside physical gatherings</a:t>
            </a:r>
            <a:r>
              <a:rPr lang="en-GB" sz="3800"/>
              <a:t>.</a:t>
            </a:r>
          </a:p>
          <a:p>
            <a:pPr>
              <a:lnSpc>
                <a:spcPct val="120000"/>
              </a:lnSpc>
              <a:buFont typeface="Arial" panose="020B0604020202020204" pitchFamily="34" charset="0"/>
              <a:buChar char="•"/>
            </a:pPr>
            <a:r>
              <a:rPr lang="en-GB" sz="3800" b="1"/>
              <a:t>Sustainability and Legacy</a:t>
            </a:r>
            <a:r>
              <a:rPr lang="en-GB" sz="3800"/>
              <a:t>: Cities are increasingly being judged on their ability to manage environmental impacts. </a:t>
            </a:r>
            <a:r>
              <a:rPr lang="en-GB" sz="3800" b="1"/>
              <a:t>Sustainable infrastructure, carbon offset programs, and long-term legacies for the local population are critical factors for winning bids.</a:t>
            </a:r>
            <a:r>
              <a:rPr lang="en-GB" sz="3800"/>
              <a:t> Statistics from the UNWTO indicate that </a:t>
            </a:r>
            <a:r>
              <a:rPr lang="en-GB" sz="3800" b="1"/>
              <a:t>96% of event organizers believe sustainability is crucial in the post-pandemic event landscape </a:t>
            </a:r>
            <a:r>
              <a:rPr lang="en-GB" sz="3800"/>
              <a:t>.</a:t>
            </a:r>
          </a:p>
          <a:p>
            <a:pPr>
              <a:lnSpc>
                <a:spcPct val="120000"/>
              </a:lnSpc>
              <a:buFont typeface="Arial" panose="020B0604020202020204" pitchFamily="34" charset="0"/>
              <a:buChar char="•"/>
            </a:pPr>
            <a:r>
              <a:rPr lang="en-GB" sz="3800" b="1"/>
              <a:t>Economic Multiplier Effect</a:t>
            </a:r>
            <a:r>
              <a:rPr lang="en-GB" sz="3800"/>
              <a:t>: Research shows that for every </a:t>
            </a:r>
            <a:r>
              <a:rPr lang="en-GB" sz="3800" b="1"/>
              <a:t>$1 spent on convention and festival hosting, there can be an economic multiplier effect of up to $2-$3</a:t>
            </a:r>
            <a:r>
              <a:rPr lang="en-GB" sz="3800"/>
              <a:t>, as visitors spend on accommodation, dining, and other services .</a:t>
            </a:r>
          </a:p>
          <a:p>
            <a:endParaRPr lang="en-GB"/>
          </a:p>
        </p:txBody>
      </p:sp>
    </p:spTree>
    <p:extLst>
      <p:ext uri="{BB962C8B-B14F-4D97-AF65-F5344CB8AC3E}">
        <p14:creationId xmlns:p14="http://schemas.microsoft.com/office/powerpoint/2010/main" val="3234711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875EC-7E8F-2701-D745-7E339AA0D1AA}"/>
              </a:ext>
            </a:extLst>
          </p:cNvPr>
          <p:cNvSpPr>
            <a:spLocks noGrp="1"/>
          </p:cNvSpPr>
          <p:nvPr>
            <p:ph type="title"/>
          </p:nvPr>
        </p:nvSpPr>
        <p:spPr>
          <a:xfrm>
            <a:off x="69574" y="0"/>
            <a:ext cx="10515600" cy="1325563"/>
          </a:xfrm>
        </p:spPr>
        <p:txBody>
          <a:bodyPr anchor="ctr">
            <a:normAutofit/>
          </a:bodyPr>
          <a:lstStyle/>
          <a:p>
            <a:r>
              <a:rPr lang="en-GB" sz="4100" b="1"/>
              <a:t>How do you write a bid for an event proposal?</a:t>
            </a:r>
            <a:br>
              <a:rPr lang="en-GB" sz="4100" b="1"/>
            </a:br>
            <a:endParaRPr lang="en-GB" sz="4100" b="1"/>
          </a:p>
        </p:txBody>
      </p:sp>
      <p:sp>
        <p:nvSpPr>
          <p:cNvPr id="3" name="Content Placeholder 2">
            <a:extLst>
              <a:ext uri="{FF2B5EF4-FFF2-40B4-BE49-F238E27FC236}">
                <a16:creationId xmlns:a16="http://schemas.microsoft.com/office/drawing/2014/main" id="{0D1C389E-E946-540D-7F51-86E483195ECD}"/>
              </a:ext>
            </a:extLst>
          </p:cNvPr>
          <p:cNvSpPr>
            <a:spLocks noGrp="1"/>
          </p:cNvSpPr>
          <p:nvPr>
            <p:ph sz="half" idx="1"/>
          </p:nvPr>
        </p:nvSpPr>
        <p:spPr>
          <a:xfrm>
            <a:off x="334617" y="862392"/>
            <a:ext cx="9542551" cy="5140843"/>
          </a:xfrm>
        </p:spPr>
        <p:txBody>
          <a:bodyPr>
            <a:normAutofit fontScale="47500" lnSpcReduction="20000"/>
          </a:bodyPr>
          <a:lstStyle/>
          <a:p>
            <a:endParaRPr lang="en-GB" sz="2200" b="1"/>
          </a:p>
          <a:p>
            <a:pPr>
              <a:lnSpc>
                <a:spcPct val="120000"/>
              </a:lnSpc>
            </a:pPr>
            <a:r>
              <a:rPr lang="en-GB" sz="5100" b="1"/>
              <a:t>Preparing the Event Proposal -</a:t>
            </a:r>
            <a:r>
              <a:rPr lang="en-GB" sz="4400" b="1"/>
              <a:t> </a:t>
            </a:r>
            <a:r>
              <a:rPr lang="en-GB" sz="4400"/>
              <a:t>Writing a bid for an event proposal involves presenting a detailed and compelling case to the event’s decision-makers that your city, venue, or organization is the best choice to host the event. </a:t>
            </a:r>
          </a:p>
          <a:p>
            <a:pPr>
              <a:lnSpc>
                <a:spcPct val="120000"/>
              </a:lnSpc>
            </a:pPr>
            <a:r>
              <a:rPr lang="en-GB" sz="4400"/>
              <a:t>A well-structured bid must highlight your capacity to deliver a successful event, while addressing the specific needs and objectives of the event organizers. </a:t>
            </a:r>
            <a:endParaRPr lang="en-GB" sz="4400" b="1"/>
          </a:p>
          <a:p>
            <a:pPr>
              <a:lnSpc>
                <a:spcPct val="120000"/>
              </a:lnSpc>
            </a:pPr>
            <a:r>
              <a:rPr lang="en-GB" sz="5100" b="1"/>
              <a:t>The Event Team</a:t>
            </a:r>
            <a:r>
              <a:rPr lang="en-GB" sz="4400"/>
              <a:t>. The proposal should provide information about the event management team in terms of the experience and qualifications of key team members. </a:t>
            </a:r>
          </a:p>
          <a:p>
            <a:pPr>
              <a:lnSpc>
                <a:spcPct val="120000"/>
              </a:lnSpc>
            </a:pPr>
            <a:r>
              <a:rPr lang="en-GB" sz="5100" b="1"/>
              <a:t>Venue and Facilities</a:t>
            </a:r>
            <a:r>
              <a:rPr lang="en-GB" sz="4400"/>
              <a:t>. The reader of the proposal will want to know whether the venue is suitable for the event. </a:t>
            </a:r>
          </a:p>
          <a:p>
            <a:pPr>
              <a:lnSpc>
                <a:spcPct val="120000"/>
              </a:lnSpc>
            </a:pPr>
            <a:r>
              <a:rPr lang="en-GB" sz="4400"/>
              <a:t>The Program- running order </a:t>
            </a:r>
          </a:p>
          <a:p>
            <a:pPr>
              <a:lnSpc>
                <a:spcPct val="120000"/>
              </a:lnSpc>
            </a:pPr>
            <a:r>
              <a:rPr lang="en-GB" sz="4400"/>
              <a:t>The Budget – all costs</a:t>
            </a:r>
          </a:p>
        </p:txBody>
      </p:sp>
      <p:pic>
        <p:nvPicPr>
          <p:cNvPr id="7" name="Graphic 6" descr="Event">
            <a:extLst>
              <a:ext uri="{FF2B5EF4-FFF2-40B4-BE49-F238E27FC236}">
                <a16:creationId xmlns:a16="http://schemas.microsoft.com/office/drawing/2014/main" id="{9CF992A7-165F-3EF1-DD20-15B29773DA9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035503">
            <a:off x="9822698" y="997216"/>
            <a:ext cx="2781335" cy="2781335"/>
          </a:xfrm>
          <a:prstGeom prst="rect">
            <a:avLst/>
          </a:prstGeom>
        </p:spPr>
      </p:pic>
    </p:spTree>
    <p:extLst>
      <p:ext uri="{BB962C8B-B14F-4D97-AF65-F5344CB8AC3E}">
        <p14:creationId xmlns:p14="http://schemas.microsoft.com/office/powerpoint/2010/main" val="2681589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15787-4AD3-FB8D-85EF-511D2B8F6EAE}"/>
              </a:ext>
            </a:extLst>
          </p:cNvPr>
          <p:cNvSpPr>
            <a:spLocks noGrp="1"/>
          </p:cNvSpPr>
          <p:nvPr>
            <p:ph type="title"/>
          </p:nvPr>
        </p:nvSpPr>
        <p:spPr>
          <a:xfrm>
            <a:off x="203815" y="421102"/>
            <a:ext cx="10515600" cy="549275"/>
          </a:xfrm>
        </p:spPr>
        <p:txBody>
          <a:bodyPr>
            <a:normAutofit fontScale="90000"/>
          </a:bodyPr>
          <a:lstStyle/>
          <a:p>
            <a:r>
              <a:rPr lang="en-GB" sz="4000" b="1"/>
              <a:t>Understand the Event and Bid Requirements</a:t>
            </a:r>
            <a:br>
              <a:rPr lang="en-GB" b="1"/>
            </a:br>
            <a:endParaRPr lang="en-GB"/>
          </a:p>
        </p:txBody>
      </p:sp>
      <p:sp>
        <p:nvSpPr>
          <p:cNvPr id="3" name="Content Placeholder 2">
            <a:extLst>
              <a:ext uri="{FF2B5EF4-FFF2-40B4-BE49-F238E27FC236}">
                <a16:creationId xmlns:a16="http://schemas.microsoft.com/office/drawing/2014/main" id="{DA116D7E-0B9C-5708-46EF-0616EE33D7B7}"/>
              </a:ext>
            </a:extLst>
          </p:cNvPr>
          <p:cNvSpPr>
            <a:spLocks noGrp="1"/>
          </p:cNvSpPr>
          <p:nvPr>
            <p:ph idx="1"/>
          </p:nvPr>
        </p:nvSpPr>
        <p:spPr>
          <a:xfrm>
            <a:off x="217998" y="839663"/>
            <a:ext cx="11732812" cy="5322597"/>
          </a:xfrm>
        </p:spPr>
        <p:txBody>
          <a:bodyPr>
            <a:normAutofit/>
          </a:bodyPr>
          <a:lstStyle/>
          <a:p>
            <a:r>
              <a:rPr lang="en-GB"/>
              <a:t>Step by step guide to crafting a competitive bid for an event proposal:</a:t>
            </a:r>
          </a:p>
          <a:p>
            <a:pPr>
              <a:lnSpc>
                <a:spcPct val="110000"/>
              </a:lnSpc>
            </a:pPr>
            <a:r>
              <a:rPr lang="en-GB"/>
              <a:t>Before writing, you need to fully understand the event and the organizer's expectations. This often involves:</a:t>
            </a:r>
          </a:p>
          <a:p>
            <a:pPr>
              <a:lnSpc>
                <a:spcPct val="110000"/>
              </a:lnSpc>
              <a:buFont typeface="Arial" panose="020B0604020202020204" pitchFamily="34" charset="0"/>
              <a:buChar char="•"/>
            </a:pPr>
            <a:r>
              <a:rPr lang="en-GB" b="1"/>
              <a:t>Researching the Event</a:t>
            </a:r>
            <a:r>
              <a:rPr lang="en-GB"/>
              <a:t>: Understand the history, scale, audience, and goals of the event. Whether it's a music festival, a convention, or a sports event, ensure you know the purpose and values of the event.</a:t>
            </a:r>
          </a:p>
          <a:p>
            <a:pPr>
              <a:lnSpc>
                <a:spcPct val="110000"/>
              </a:lnSpc>
              <a:buFont typeface="Arial" panose="020B0604020202020204" pitchFamily="34" charset="0"/>
              <a:buChar char="•"/>
            </a:pPr>
            <a:r>
              <a:rPr lang="en-GB" b="1"/>
              <a:t>Request for Proposal (RFP)</a:t>
            </a:r>
            <a:r>
              <a:rPr lang="en-GB"/>
              <a:t>: Read through the official RFP (Request for Proposal) or any guidelines provided by the event organizers. This document typically outlines what the organizers are looking for, including specific requirements for the venue, logistics, budget, and other criteria.</a:t>
            </a:r>
          </a:p>
        </p:txBody>
      </p:sp>
    </p:spTree>
    <p:extLst>
      <p:ext uri="{BB962C8B-B14F-4D97-AF65-F5344CB8AC3E}">
        <p14:creationId xmlns:p14="http://schemas.microsoft.com/office/powerpoint/2010/main" val="1401140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4E530-3B22-4697-296E-80FA4CB6B083}"/>
              </a:ext>
            </a:extLst>
          </p:cNvPr>
          <p:cNvSpPr>
            <a:spLocks noGrp="1"/>
          </p:cNvSpPr>
          <p:nvPr>
            <p:ph type="title"/>
          </p:nvPr>
        </p:nvSpPr>
        <p:spPr>
          <a:xfrm>
            <a:off x="220362" y="329662"/>
            <a:ext cx="10515600" cy="533372"/>
          </a:xfrm>
        </p:spPr>
        <p:txBody>
          <a:bodyPr>
            <a:normAutofit fontScale="90000"/>
          </a:bodyPr>
          <a:lstStyle/>
          <a:p>
            <a:r>
              <a:rPr lang="en-GB" sz="4000" b="1"/>
              <a:t>Create a Structured Bid Proposal</a:t>
            </a:r>
            <a:br>
              <a:rPr lang="en-GB" b="1"/>
            </a:br>
            <a:endParaRPr lang="en-GB"/>
          </a:p>
        </p:txBody>
      </p:sp>
      <p:sp>
        <p:nvSpPr>
          <p:cNvPr id="3" name="Content Placeholder 2">
            <a:extLst>
              <a:ext uri="{FF2B5EF4-FFF2-40B4-BE49-F238E27FC236}">
                <a16:creationId xmlns:a16="http://schemas.microsoft.com/office/drawing/2014/main" id="{88FCE12B-1479-5C5B-F1E8-73AEF934F20F}"/>
              </a:ext>
            </a:extLst>
          </p:cNvPr>
          <p:cNvSpPr>
            <a:spLocks noGrp="1"/>
          </p:cNvSpPr>
          <p:nvPr>
            <p:ph idx="1"/>
          </p:nvPr>
        </p:nvSpPr>
        <p:spPr>
          <a:xfrm>
            <a:off x="111318" y="1090618"/>
            <a:ext cx="12080682" cy="5580615"/>
          </a:xfrm>
        </p:spPr>
        <p:txBody>
          <a:bodyPr>
            <a:normAutofit/>
          </a:bodyPr>
          <a:lstStyle/>
          <a:p>
            <a:r>
              <a:rPr lang="en-GB" sz="2600"/>
              <a:t>A clear structure will help you communicate your message effectively. </a:t>
            </a:r>
          </a:p>
          <a:p>
            <a:r>
              <a:rPr lang="en-GB" sz="2600"/>
              <a:t>A typical bid proposal includes the following sections:</a:t>
            </a:r>
          </a:p>
          <a:p>
            <a:r>
              <a:rPr lang="en-GB" sz="2600" b="1"/>
              <a:t>a) Executive Summary</a:t>
            </a:r>
          </a:p>
          <a:p>
            <a:r>
              <a:rPr lang="en-GB" sz="2600"/>
              <a:t>The executive summary is a </a:t>
            </a:r>
            <a:r>
              <a:rPr lang="en-GB" sz="2600" b="1"/>
              <a:t>high-level overview of your bid</a:t>
            </a:r>
            <a:r>
              <a:rPr lang="en-GB" sz="2600"/>
              <a:t>, summarising why venue or city is the ideal choice. Highlight the key benefits and capabilities of location. This section should be concise but persuasive, encouraging the reader to delve into the rest of the proposal.</a:t>
            </a:r>
          </a:p>
          <a:p>
            <a:pPr>
              <a:buFont typeface="Arial" panose="020B0604020202020204" pitchFamily="34" charset="0"/>
              <a:buChar char="•"/>
            </a:pPr>
            <a:r>
              <a:rPr lang="en-GB" sz="2600" b="1"/>
              <a:t>Example</a:t>
            </a:r>
            <a:r>
              <a:rPr lang="en-GB" sz="2600"/>
              <a:t>: "Our city offers world-class infrastructure, a rich cultural heritage, and an experienced events management team, making it the perfect choice to host the 2026 World Expo."</a:t>
            </a:r>
          </a:p>
          <a:p>
            <a:r>
              <a:rPr lang="en-GB" sz="2600" b="1"/>
              <a:t>b) Introduction and Background</a:t>
            </a:r>
          </a:p>
          <a:p>
            <a:endParaRPr lang="en-GB"/>
          </a:p>
        </p:txBody>
      </p:sp>
    </p:spTree>
    <p:extLst>
      <p:ext uri="{BB962C8B-B14F-4D97-AF65-F5344CB8AC3E}">
        <p14:creationId xmlns:p14="http://schemas.microsoft.com/office/powerpoint/2010/main" val="1947255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C35A08-8D84-EA42-6198-55A58CAA2D2D}"/>
              </a:ext>
            </a:extLst>
          </p:cNvPr>
          <p:cNvSpPr>
            <a:spLocks noGrp="1"/>
          </p:cNvSpPr>
          <p:nvPr>
            <p:ph idx="1"/>
          </p:nvPr>
        </p:nvSpPr>
        <p:spPr>
          <a:xfrm>
            <a:off x="401594" y="631139"/>
            <a:ext cx="10515600" cy="5234202"/>
          </a:xfrm>
        </p:spPr>
        <p:txBody>
          <a:bodyPr>
            <a:noAutofit/>
          </a:bodyPr>
          <a:lstStyle/>
          <a:p>
            <a:pPr>
              <a:lnSpc>
                <a:spcPct val="120000"/>
              </a:lnSpc>
            </a:pPr>
            <a:r>
              <a:rPr lang="en-GB" sz="2400"/>
              <a:t>Provide background information about the city, venue, or organisation. Highlight your previous experience hosting similar events, your expertise in event management, and any relevant partnerships or collaborations.</a:t>
            </a:r>
          </a:p>
          <a:p>
            <a:pPr>
              <a:lnSpc>
                <a:spcPct val="120000"/>
              </a:lnSpc>
              <a:buFont typeface="Arial" panose="020B0604020202020204" pitchFamily="34" charset="0"/>
              <a:buChar char="•"/>
            </a:pPr>
            <a:r>
              <a:rPr lang="en-GB" sz="2400" b="1"/>
              <a:t>Key Elements to Include</a:t>
            </a:r>
            <a:r>
              <a:rPr lang="en-GB" sz="2400"/>
              <a:t>:</a:t>
            </a:r>
          </a:p>
          <a:p>
            <a:pPr marL="742950" lvl="1" indent="-285750">
              <a:lnSpc>
                <a:spcPct val="120000"/>
              </a:lnSpc>
              <a:buFont typeface="Arial" panose="020B0604020202020204" pitchFamily="34" charset="0"/>
              <a:buChar char="•"/>
            </a:pPr>
            <a:r>
              <a:rPr lang="en-GB"/>
              <a:t>History of successful events.</a:t>
            </a:r>
          </a:p>
          <a:p>
            <a:pPr marL="742950" lvl="1" indent="-285750">
              <a:lnSpc>
                <a:spcPct val="120000"/>
              </a:lnSpc>
              <a:buFont typeface="Arial" panose="020B0604020202020204" pitchFamily="34" charset="0"/>
              <a:buChar char="•"/>
            </a:pPr>
            <a:r>
              <a:rPr lang="en-GB"/>
              <a:t>Your organization’s mission and values.</a:t>
            </a:r>
          </a:p>
          <a:p>
            <a:pPr marL="742950" lvl="1" indent="-285750">
              <a:lnSpc>
                <a:spcPct val="120000"/>
              </a:lnSpc>
              <a:buFont typeface="Arial" panose="020B0604020202020204" pitchFamily="34" charset="0"/>
              <a:buChar char="•"/>
            </a:pPr>
            <a:r>
              <a:rPr lang="en-GB"/>
              <a:t>Examples of working with local stakeholders and businesses.</a:t>
            </a:r>
          </a:p>
          <a:p>
            <a:pPr>
              <a:lnSpc>
                <a:spcPct val="120000"/>
              </a:lnSpc>
              <a:buFont typeface="Arial" panose="020B0604020202020204" pitchFamily="34" charset="0"/>
              <a:buChar char="•"/>
            </a:pPr>
            <a:r>
              <a:rPr lang="en-GB" sz="2400" b="1"/>
              <a:t>Example</a:t>
            </a:r>
            <a:r>
              <a:rPr lang="en-GB" sz="2400"/>
              <a:t>: "Over the past decade, our venue has hosted numerous large-scale conventions and festivals, including the Global Technology Summit and the Music Fest 2023, which attracted over 50,000 attendees."</a:t>
            </a:r>
          </a:p>
        </p:txBody>
      </p:sp>
    </p:spTree>
    <p:extLst>
      <p:ext uri="{BB962C8B-B14F-4D97-AF65-F5344CB8AC3E}">
        <p14:creationId xmlns:p14="http://schemas.microsoft.com/office/powerpoint/2010/main" val="4465669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6A32B2-DA3F-60A2-8F91-84BA091E4CDB}"/>
              </a:ext>
            </a:extLst>
          </p:cNvPr>
          <p:cNvSpPr>
            <a:spLocks noGrp="1"/>
          </p:cNvSpPr>
          <p:nvPr>
            <p:ph idx="1"/>
          </p:nvPr>
        </p:nvSpPr>
        <p:spPr>
          <a:xfrm>
            <a:off x="-1" y="141681"/>
            <a:ext cx="12339873" cy="6068996"/>
          </a:xfrm>
        </p:spPr>
        <p:txBody>
          <a:bodyPr>
            <a:normAutofit/>
          </a:bodyPr>
          <a:lstStyle/>
          <a:p>
            <a:r>
              <a:rPr lang="en-GB" sz="2800" b="1"/>
              <a:t> Event Fit and Alignment</a:t>
            </a:r>
          </a:p>
          <a:p>
            <a:r>
              <a:rPr lang="en-GB" sz="2800"/>
              <a:t>Here, demonstrate how hosting this event aligns with your city or venue’s goals and how it benefits both parties. Highlight the strategic fit between the event’s goals and your location's unique offerings.</a:t>
            </a:r>
          </a:p>
          <a:p>
            <a:pPr>
              <a:buFont typeface="Arial" panose="020B0604020202020204" pitchFamily="34" charset="0"/>
              <a:buChar char="•"/>
            </a:pPr>
            <a:r>
              <a:rPr lang="en-GB" sz="2800" b="1"/>
              <a:t>Economic Impact</a:t>
            </a:r>
            <a:r>
              <a:rPr lang="en-GB" sz="2800"/>
              <a:t>: Estimate the financial benefits for the local economy, such as tourism, job creation, and local business engagement.</a:t>
            </a:r>
          </a:p>
          <a:p>
            <a:pPr>
              <a:buFont typeface="Arial" panose="020B0604020202020204" pitchFamily="34" charset="0"/>
              <a:buChar char="•"/>
            </a:pPr>
            <a:r>
              <a:rPr lang="en-GB" sz="2800" b="1"/>
              <a:t>Cultural Fit</a:t>
            </a:r>
            <a:r>
              <a:rPr lang="en-GB" sz="2800"/>
              <a:t>: Emphasise any cultural significance your city holds in relation to the event.</a:t>
            </a:r>
          </a:p>
          <a:p>
            <a:pPr>
              <a:buFont typeface="Arial" panose="020B0604020202020204" pitchFamily="34" charset="0"/>
              <a:buChar char="•"/>
            </a:pPr>
            <a:r>
              <a:rPr lang="en-GB" sz="2800" b="1"/>
              <a:t>Example</a:t>
            </a:r>
            <a:r>
              <a:rPr lang="en-GB" sz="2800"/>
              <a:t>: "Hosting the International Arts Festival would complement our city’s reputation as a hub of creativity and innovation, while delivering an estimated $30 million in economic impact.“</a:t>
            </a:r>
          </a:p>
          <a:p>
            <a:pPr marL="0" indent="0">
              <a:buNone/>
            </a:pPr>
            <a:endParaRPr lang="en-GB"/>
          </a:p>
        </p:txBody>
      </p:sp>
    </p:spTree>
    <p:extLst>
      <p:ext uri="{BB962C8B-B14F-4D97-AF65-F5344CB8AC3E}">
        <p14:creationId xmlns:p14="http://schemas.microsoft.com/office/powerpoint/2010/main" val="25620441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85AB67-FBDA-14B9-E5D8-70CE50D16B09}"/>
              </a:ext>
            </a:extLst>
          </p:cNvPr>
          <p:cNvSpPr>
            <a:spLocks noGrp="1"/>
          </p:cNvSpPr>
          <p:nvPr>
            <p:ph sz="half" idx="1"/>
          </p:nvPr>
        </p:nvSpPr>
        <p:spPr>
          <a:xfrm>
            <a:off x="838200" y="288324"/>
            <a:ext cx="5156200" cy="5347163"/>
          </a:xfrm>
        </p:spPr>
        <p:txBody>
          <a:bodyPr>
            <a:normAutofit/>
          </a:bodyPr>
          <a:lstStyle/>
          <a:p>
            <a:r>
              <a:rPr lang="en-GB" sz="2400" b="1"/>
              <a:t>Venue and Infrastructure</a:t>
            </a:r>
          </a:p>
          <a:p>
            <a:r>
              <a:rPr lang="en-GB" sz="2400"/>
              <a:t>Provide detailed information on the venue’s capacity to handle the event, including:</a:t>
            </a:r>
          </a:p>
          <a:p>
            <a:pPr>
              <a:buFont typeface="Arial" panose="020B0604020202020204" pitchFamily="34" charset="0"/>
              <a:buChar char="•"/>
            </a:pPr>
            <a:r>
              <a:rPr lang="en-GB" sz="2400" b="1"/>
              <a:t>Venue Specifications</a:t>
            </a:r>
            <a:r>
              <a:rPr lang="en-GB" sz="2400"/>
              <a:t>: Details about the event space, including size, seating capacity, breakout rooms, and accessibility features.</a:t>
            </a:r>
          </a:p>
          <a:p>
            <a:pPr>
              <a:buFont typeface="Arial" panose="020B0604020202020204" pitchFamily="34" charset="0"/>
              <a:buChar char="•"/>
            </a:pPr>
            <a:r>
              <a:rPr lang="en-GB" sz="2400" b="1"/>
              <a:t>Technology and AV Capabilities</a:t>
            </a:r>
            <a:r>
              <a:rPr lang="en-GB" sz="2400"/>
              <a:t>: Highlight high-speed internet, AV systems, and broadcasting facilities for hybrid or virtual events.</a:t>
            </a:r>
          </a:p>
          <a:p>
            <a:endParaRPr lang="en-GB" sz="2000"/>
          </a:p>
        </p:txBody>
      </p:sp>
      <p:pic>
        <p:nvPicPr>
          <p:cNvPr id="4" name="Picture 3">
            <a:extLst>
              <a:ext uri="{FF2B5EF4-FFF2-40B4-BE49-F238E27FC236}">
                <a16:creationId xmlns:a16="http://schemas.microsoft.com/office/drawing/2014/main" id="{E7E0C7AF-5AEB-6D3B-0AF8-D3B06D22557D}"/>
              </a:ext>
            </a:extLst>
          </p:cNvPr>
          <p:cNvPicPr>
            <a:picLocks noChangeAspect="1"/>
          </p:cNvPicPr>
          <p:nvPr/>
        </p:nvPicPr>
        <p:blipFill>
          <a:blip r:embed="rId2"/>
          <a:srcRect l="9662" r="-1" b="-1"/>
          <a:stretch/>
        </p:blipFill>
        <p:spPr>
          <a:xfrm>
            <a:off x="6197600" y="1825625"/>
            <a:ext cx="5156200" cy="3809862"/>
          </a:xfrm>
          <a:prstGeom prst="rect">
            <a:avLst/>
          </a:prstGeom>
          <a:noFill/>
        </p:spPr>
      </p:pic>
    </p:spTree>
    <p:extLst>
      <p:ext uri="{BB962C8B-B14F-4D97-AF65-F5344CB8AC3E}">
        <p14:creationId xmlns:p14="http://schemas.microsoft.com/office/powerpoint/2010/main" val="968425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55E05BF-26EF-4124-9975-C91B64BE1718}"/>
              </a:ext>
            </a:extLst>
          </p:cNvPr>
          <p:cNvSpPr>
            <a:spLocks noGrp="1"/>
          </p:cNvSpPr>
          <p:nvPr>
            <p:ph sz="half" idx="1"/>
          </p:nvPr>
        </p:nvSpPr>
        <p:spPr>
          <a:xfrm>
            <a:off x="115330" y="486032"/>
            <a:ext cx="5879070" cy="5149455"/>
          </a:xfrm>
        </p:spPr>
        <p:txBody>
          <a:bodyPr>
            <a:normAutofit/>
          </a:bodyPr>
          <a:lstStyle/>
          <a:p>
            <a:pPr>
              <a:lnSpc>
                <a:spcPct val="100000"/>
              </a:lnSpc>
              <a:buFont typeface="Arial" panose="020B0604020202020204" pitchFamily="34" charset="0"/>
              <a:buChar char="•"/>
            </a:pPr>
            <a:r>
              <a:rPr lang="en-GB" sz="2400" b="1"/>
              <a:t>Accommodation</a:t>
            </a:r>
            <a:r>
              <a:rPr lang="en-GB" sz="2400"/>
              <a:t>: Explain the availability of hotels and alternative accommodations for attendees and participants.</a:t>
            </a:r>
          </a:p>
          <a:p>
            <a:pPr>
              <a:lnSpc>
                <a:spcPct val="100000"/>
              </a:lnSpc>
              <a:buFont typeface="Arial" panose="020B0604020202020204" pitchFamily="34" charset="0"/>
              <a:buChar char="•"/>
            </a:pPr>
            <a:r>
              <a:rPr lang="en-GB" sz="2400" b="1"/>
              <a:t>Transport and Accessibility</a:t>
            </a:r>
            <a:r>
              <a:rPr lang="en-GB" sz="2400"/>
              <a:t>: Detail how visitors can easily access the venue, including proximity to airports, public transport options, and parking facilities.</a:t>
            </a:r>
          </a:p>
          <a:p>
            <a:pPr>
              <a:lnSpc>
                <a:spcPct val="100000"/>
              </a:lnSpc>
              <a:buFont typeface="Arial" panose="020B0604020202020204" pitchFamily="34" charset="0"/>
              <a:buChar char="•"/>
            </a:pPr>
            <a:r>
              <a:rPr lang="en-GB" sz="2400" b="1"/>
              <a:t>Example</a:t>
            </a:r>
            <a:r>
              <a:rPr lang="en-GB" sz="2400"/>
              <a:t>: "Our convention centre offers 200,000 square feet of flexible event space, capable of hosting up to 10,000 attendees, with cutting-edge audiovisual capabilities."</a:t>
            </a:r>
          </a:p>
          <a:p>
            <a:pPr>
              <a:lnSpc>
                <a:spcPct val="100000"/>
              </a:lnSpc>
              <a:buFont typeface="Arial" panose="020B0604020202020204" pitchFamily="34" charset="0"/>
              <a:buChar char="•"/>
            </a:pPr>
            <a:endParaRPr lang="en-GB" sz="2400"/>
          </a:p>
          <a:p>
            <a:endParaRPr lang="en-GB" sz="2000"/>
          </a:p>
        </p:txBody>
      </p:sp>
      <p:pic>
        <p:nvPicPr>
          <p:cNvPr id="4" name="Picture 3">
            <a:extLst>
              <a:ext uri="{FF2B5EF4-FFF2-40B4-BE49-F238E27FC236}">
                <a16:creationId xmlns:a16="http://schemas.microsoft.com/office/drawing/2014/main" id="{9DDA9D42-8A4B-34E8-168E-A11E9089483B}"/>
              </a:ext>
            </a:extLst>
          </p:cNvPr>
          <p:cNvPicPr>
            <a:picLocks noChangeAspect="1"/>
          </p:cNvPicPr>
          <p:nvPr/>
        </p:nvPicPr>
        <p:blipFill>
          <a:blip r:embed="rId2"/>
          <a:srcRect r="7635" b="3"/>
          <a:stretch/>
        </p:blipFill>
        <p:spPr>
          <a:xfrm>
            <a:off x="6354119" y="746469"/>
            <a:ext cx="5156200" cy="3809862"/>
          </a:xfrm>
          <a:prstGeom prst="rect">
            <a:avLst/>
          </a:prstGeom>
          <a:noFill/>
        </p:spPr>
      </p:pic>
    </p:spTree>
    <p:extLst>
      <p:ext uri="{BB962C8B-B14F-4D97-AF65-F5344CB8AC3E}">
        <p14:creationId xmlns:p14="http://schemas.microsoft.com/office/powerpoint/2010/main" val="10278505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A4BBBA-2810-530B-39C1-098AEC5FC326}"/>
              </a:ext>
            </a:extLst>
          </p:cNvPr>
          <p:cNvSpPr>
            <a:spLocks noGrp="1"/>
          </p:cNvSpPr>
          <p:nvPr>
            <p:ph idx="1"/>
          </p:nvPr>
        </p:nvSpPr>
        <p:spPr>
          <a:xfrm>
            <a:off x="0" y="105467"/>
            <a:ext cx="12050917" cy="5951302"/>
          </a:xfrm>
        </p:spPr>
        <p:txBody>
          <a:bodyPr>
            <a:normAutofit fontScale="85000" lnSpcReduction="10000"/>
          </a:bodyPr>
          <a:lstStyle/>
          <a:p>
            <a:pPr>
              <a:lnSpc>
                <a:spcPct val="120000"/>
              </a:lnSpc>
            </a:pPr>
            <a:r>
              <a:rPr lang="en-GB" sz="3300" b="1"/>
              <a:t>Logistics and Event Support</a:t>
            </a:r>
          </a:p>
          <a:p>
            <a:pPr>
              <a:lnSpc>
                <a:spcPct val="120000"/>
              </a:lnSpc>
            </a:pPr>
            <a:r>
              <a:rPr lang="en-GB" sz="3300"/>
              <a:t>Outline the logistical plan for ensuring the smooth execution of the event:</a:t>
            </a:r>
          </a:p>
          <a:p>
            <a:pPr>
              <a:lnSpc>
                <a:spcPct val="120000"/>
              </a:lnSpc>
              <a:buFont typeface="Arial" panose="020B0604020202020204" pitchFamily="34" charset="0"/>
              <a:buChar char="•"/>
            </a:pPr>
            <a:r>
              <a:rPr lang="en-GB" sz="3300" b="1"/>
              <a:t>Event Management</a:t>
            </a:r>
            <a:r>
              <a:rPr lang="en-GB" sz="3300"/>
              <a:t>: Detail your team’s event management expertise, including coordination of security, logistics, and crowd control.</a:t>
            </a:r>
          </a:p>
          <a:p>
            <a:pPr>
              <a:lnSpc>
                <a:spcPct val="120000"/>
              </a:lnSpc>
              <a:buFont typeface="Arial" panose="020B0604020202020204" pitchFamily="34" charset="0"/>
              <a:buChar char="•"/>
            </a:pPr>
            <a:r>
              <a:rPr lang="en-GB" sz="3300" b="1"/>
              <a:t>Safety and Security</a:t>
            </a:r>
            <a:r>
              <a:rPr lang="en-GB" sz="3300"/>
              <a:t>: Provide information on the venue’s safety standards, emergency protocols, and partnerships with local law enforcement.</a:t>
            </a:r>
          </a:p>
          <a:p>
            <a:pPr>
              <a:lnSpc>
                <a:spcPct val="120000"/>
              </a:lnSpc>
              <a:buFont typeface="Arial" panose="020B0604020202020204" pitchFamily="34" charset="0"/>
              <a:buChar char="•"/>
            </a:pPr>
            <a:r>
              <a:rPr lang="en-GB" sz="3300" b="1"/>
              <a:t>Sustainability Plan</a:t>
            </a:r>
            <a:r>
              <a:rPr lang="en-GB" sz="3300"/>
              <a:t>: If relevant, explain how you will manage the event sustainably, such as waste reduction, energy efficiency, and carbon offsetting.</a:t>
            </a:r>
          </a:p>
          <a:p>
            <a:pPr>
              <a:lnSpc>
                <a:spcPct val="120000"/>
              </a:lnSpc>
              <a:buFont typeface="Arial" panose="020B0604020202020204" pitchFamily="34" charset="0"/>
              <a:buChar char="•"/>
            </a:pPr>
            <a:r>
              <a:rPr lang="en-GB" sz="3300" b="1"/>
              <a:t>Example</a:t>
            </a:r>
            <a:r>
              <a:rPr lang="en-GB" sz="3300"/>
              <a:t>: "Our venue has a dedicated events management team with over 20 years of experience, offering seamless coordination of transportation, security, and on-site catering."</a:t>
            </a:r>
          </a:p>
          <a:p>
            <a:endParaRPr lang="en-GB"/>
          </a:p>
        </p:txBody>
      </p:sp>
    </p:spTree>
    <p:extLst>
      <p:ext uri="{BB962C8B-B14F-4D97-AF65-F5344CB8AC3E}">
        <p14:creationId xmlns:p14="http://schemas.microsoft.com/office/powerpoint/2010/main" val="2986272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3FE4A3-960C-59FD-A3F2-03969CDEF10F}"/>
              </a:ext>
            </a:extLst>
          </p:cNvPr>
          <p:cNvSpPr>
            <a:spLocks noGrp="1"/>
          </p:cNvSpPr>
          <p:nvPr>
            <p:ph idx="1"/>
          </p:nvPr>
        </p:nvSpPr>
        <p:spPr>
          <a:xfrm>
            <a:off x="335692" y="375766"/>
            <a:ext cx="10515600" cy="5654331"/>
          </a:xfrm>
        </p:spPr>
        <p:txBody>
          <a:bodyPr>
            <a:normAutofit fontScale="85000" lnSpcReduction="20000"/>
          </a:bodyPr>
          <a:lstStyle/>
          <a:p>
            <a:pPr>
              <a:lnSpc>
                <a:spcPct val="120000"/>
              </a:lnSpc>
            </a:pPr>
            <a:r>
              <a:rPr lang="en-GB" sz="2800" b="1"/>
              <a:t>Marketing and Promotion</a:t>
            </a:r>
          </a:p>
          <a:p>
            <a:pPr>
              <a:lnSpc>
                <a:spcPct val="120000"/>
              </a:lnSpc>
            </a:pPr>
            <a:r>
              <a:rPr lang="en-GB" sz="2800"/>
              <a:t>Demonstrate how you will help promote the event to attract more visitors, sponsors, and participants. </a:t>
            </a:r>
          </a:p>
          <a:p>
            <a:pPr>
              <a:lnSpc>
                <a:spcPct val="120000"/>
              </a:lnSpc>
            </a:pPr>
            <a:r>
              <a:rPr lang="en-GB" sz="2800"/>
              <a:t>You can mention:</a:t>
            </a:r>
          </a:p>
          <a:p>
            <a:pPr>
              <a:lnSpc>
                <a:spcPct val="120000"/>
              </a:lnSpc>
              <a:buFont typeface="Arial" panose="020B0604020202020204" pitchFamily="34" charset="0"/>
              <a:buChar char="•"/>
            </a:pPr>
            <a:r>
              <a:rPr lang="en-GB" sz="2800" b="1"/>
              <a:t>Partnerships</a:t>
            </a:r>
            <a:r>
              <a:rPr lang="en-GB" sz="2800"/>
              <a:t>: Potential partnerships with local tourism boards, media outlets, or influencers.</a:t>
            </a:r>
          </a:p>
          <a:p>
            <a:pPr>
              <a:lnSpc>
                <a:spcPct val="120000"/>
              </a:lnSpc>
              <a:buFont typeface="Arial" panose="020B0604020202020204" pitchFamily="34" charset="0"/>
              <a:buChar char="•"/>
            </a:pPr>
            <a:r>
              <a:rPr lang="en-GB" sz="2800" b="1"/>
              <a:t>Marketing Channels</a:t>
            </a:r>
            <a:r>
              <a:rPr lang="en-GB" sz="2800"/>
              <a:t>: How you will leverage social media, digital platforms, and local advertising to boost attendance.</a:t>
            </a:r>
          </a:p>
          <a:p>
            <a:pPr>
              <a:lnSpc>
                <a:spcPct val="120000"/>
              </a:lnSpc>
              <a:buFont typeface="Arial" panose="020B0604020202020204" pitchFamily="34" charset="0"/>
              <a:buChar char="•"/>
            </a:pPr>
            <a:r>
              <a:rPr lang="en-GB" sz="2800" b="1"/>
              <a:t>Engagement</a:t>
            </a:r>
            <a:r>
              <a:rPr lang="en-GB" sz="2800"/>
              <a:t>: Highlight community engagement strategies, such as involving local artists or businesses in the event.</a:t>
            </a:r>
          </a:p>
          <a:p>
            <a:pPr>
              <a:lnSpc>
                <a:spcPct val="120000"/>
              </a:lnSpc>
              <a:buFont typeface="Arial" panose="020B0604020202020204" pitchFamily="34" charset="0"/>
              <a:buChar char="•"/>
            </a:pPr>
            <a:r>
              <a:rPr lang="en-GB" sz="2800" b="1"/>
              <a:t>Example</a:t>
            </a:r>
            <a:r>
              <a:rPr lang="en-GB" sz="2800"/>
              <a:t>: "We will partner with regional tourism organisations and use targeted social media campaigns to reach over 1 million potential attendees across Europe."</a:t>
            </a:r>
          </a:p>
          <a:p>
            <a:endParaRPr lang="en-GB"/>
          </a:p>
        </p:txBody>
      </p:sp>
    </p:spTree>
    <p:extLst>
      <p:ext uri="{BB962C8B-B14F-4D97-AF65-F5344CB8AC3E}">
        <p14:creationId xmlns:p14="http://schemas.microsoft.com/office/powerpoint/2010/main" val="904111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A6CF79-8D44-7E6D-029B-2212E31BA434}"/>
              </a:ext>
            </a:extLst>
          </p:cNvPr>
          <p:cNvSpPr>
            <a:spLocks noGrp="1"/>
          </p:cNvSpPr>
          <p:nvPr>
            <p:ph idx="1"/>
          </p:nvPr>
        </p:nvSpPr>
        <p:spPr>
          <a:xfrm>
            <a:off x="322152" y="232214"/>
            <a:ext cx="11673690" cy="5734019"/>
          </a:xfrm>
        </p:spPr>
        <p:txBody>
          <a:bodyPr>
            <a:normAutofit fontScale="92500"/>
          </a:bodyPr>
          <a:lstStyle/>
          <a:p>
            <a:pPr>
              <a:lnSpc>
                <a:spcPct val="120000"/>
              </a:lnSpc>
            </a:pPr>
            <a:r>
              <a:rPr lang="en-GB" b="1"/>
              <a:t>Financial Proposal</a:t>
            </a:r>
          </a:p>
          <a:p>
            <a:pPr>
              <a:lnSpc>
                <a:spcPct val="120000"/>
              </a:lnSpc>
            </a:pPr>
            <a:r>
              <a:rPr lang="en-GB"/>
              <a:t>This section should provide a clear budget and demonstrate financial feasibility. Include:</a:t>
            </a:r>
          </a:p>
          <a:p>
            <a:pPr>
              <a:lnSpc>
                <a:spcPct val="120000"/>
              </a:lnSpc>
              <a:buFont typeface="Arial" panose="020B0604020202020204" pitchFamily="34" charset="0"/>
              <a:buChar char="•"/>
            </a:pPr>
            <a:r>
              <a:rPr lang="en-GB" b="1"/>
              <a:t>Costs</a:t>
            </a:r>
            <a:r>
              <a:rPr lang="en-GB"/>
              <a:t>: A breakdown of event hosting costs, including venue hire, staffing, equipment, and marketing.</a:t>
            </a:r>
          </a:p>
          <a:p>
            <a:pPr>
              <a:lnSpc>
                <a:spcPct val="120000"/>
              </a:lnSpc>
              <a:buFont typeface="Arial" panose="020B0604020202020204" pitchFamily="34" charset="0"/>
              <a:buChar char="•"/>
            </a:pPr>
            <a:r>
              <a:rPr lang="en-GB" b="1"/>
              <a:t>Sponsorship</a:t>
            </a:r>
            <a:r>
              <a:rPr lang="en-GB"/>
              <a:t>: Potential sponsorship or revenue opportunities to offset costs.</a:t>
            </a:r>
          </a:p>
          <a:p>
            <a:pPr>
              <a:lnSpc>
                <a:spcPct val="120000"/>
              </a:lnSpc>
              <a:buFont typeface="Arial" panose="020B0604020202020204" pitchFamily="34" charset="0"/>
              <a:buChar char="•"/>
            </a:pPr>
            <a:r>
              <a:rPr lang="en-GB" b="1"/>
              <a:t>Economic Impact</a:t>
            </a:r>
            <a:r>
              <a:rPr lang="en-GB"/>
              <a:t>: Detail the potential return on investment for the event organizers and the local economy.</a:t>
            </a:r>
          </a:p>
          <a:p>
            <a:pPr>
              <a:lnSpc>
                <a:spcPct val="120000"/>
              </a:lnSpc>
              <a:buFont typeface="Arial" panose="020B0604020202020204" pitchFamily="34" charset="0"/>
              <a:buChar char="•"/>
            </a:pPr>
            <a:r>
              <a:rPr lang="en-GB" b="1"/>
              <a:t>Example</a:t>
            </a:r>
            <a:r>
              <a:rPr lang="en-GB"/>
              <a:t>: "Our financial proposal includes a competitive venue hire fee of $500,000 and projected sponsorship revenue of $1 million from local partners."</a:t>
            </a:r>
          </a:p>
          <a:p>
            <a:endParaRPr lang="en-GB"/>
          </a:p>
        </p:txBody>
      </p:sp>
    </p:spTree>
    <p:extLst>
      <p:ext uri="{BB962C8B-B14F-4D97-AF65-F5344CB8AC3E}">
        <p14:creationId xmlns:p14="http://schemas.microsoft.com/office/powerpoint/2010/main" val="2623128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C1EBAE-C830-AE0F-A966-3A436F002B72}"/>
              </a:ext>
            </a:extLst>
          </p:cNvPr>
          <p:cNvSpPr>
            <a:spLocks noGrp="1"/>
          </p:cNvSpPr>
          <p:nvPr>
            <p:ph sz="half" idx="1"/>
          </p:nvPr>
        </p:nvSpPr>
        <p:spPr>
          <a:xfrm>
            <a:off x="162696" y="400478"/>
            <a:ext cx="7580872" cy="5514289"/>
          </a:xfrm>
        </p:spPr>
        <p:txBody>
          <a:bodyPr>
            <a:normAutofit fontScale="85000" lnSpcReduction="10000"/>
          </a:bodyPr>
          <a:lstStyle/>
          <a:p>
            <a:pPr marL="0" indent="0">
              <a:lnSpc>
                <a:spcPct val="110000"/>
              </a:lnSpc>
              <a:buNone/>
            </a:pPr>
            <a:r>
              <a:rPr lang="en-GB" sz="2600" b="1"/>
              <a:t>Legacy and Sustainability</a:t>
            </a:r>
          </a:p>
          <a:p>
            <a:pPr>
              <a:lnSpc>
                <a:spcPct val="110000"/>
              </a:lnSpc>
            </a:pPr>
            <a:r>
              <a:rPr lang="en-GB" sz="2600"/>
              <a:t>Many event organisers now focus on leaving a </a:t>
            </a:r>
            <a:r>
              <a:rPr lang="en-GB" sz="2600" b="1"/>
              <a:t>positive legacy and minimising the environmental impact </a:t>
            </a:r>
            <a:r>
              <a:rPr lang="en-GB" sz="2600"/>
              <a:t>of their events. In this section, describe how the event will benefit the local community in the long term and how you plan to implement sustainable practices.</a:t>
            </a:r>
          </a:p>
          <a:p>
            <a:pPr>
              <a:lnSpc>
                <a:spcPct val="110000"/>
              </a:lnSpc>
              <a:buFont typeface="Arial" panose="020B0604020202020204" pitchFamily="34" charset="0"/>
              <a:buChar char="•"/>
            </a:pPr>
            <a:r>
              <a:rPr lang="en-GB" sz="2600" b="1"/>
              <a:t>Sustainability Initiatives</a:t>
            </a:r>
            <a:r>
              <a:rPr lang="en-GB" sz="2600"/>
              <a:t>: Outline waste reduction strategies, renewable energy use, and sustainable transport options.</a:t>
            </a:r>
          </a:p>
          <a:p>
            <a:pPr>
              <a:lnSpc>
                <a:spcPct val="110000"/>
              </a:lnSpc>
              <a:buFont typeface="Arial" panose="020B0604020202020204" pitchFamily="34" charset="0"/>
              <a:buChar char="•"/>
            </a:pPr>
            <a:r>
              <a:rPr lang="en-GB" sz="2600" b="1"/>
              <a:t>Legacy Projects</a:t>
            </a:r>
            <a:r>
              <a:rPr lang="en-GB" sz="2600"/>
              <a:t>: Explain how the event can leave a lasting impact, such as improved infrastructure or social programs.</a:t>
            </a:r>
          </a:p>
          <a:p>
            <a:pPr>
              <a:lnSpc>
                <a:spcPct val="110000"/>
              </a:lnSpc>
              <a:buFont typeface="Arial" panose="020B0604020202020204" pitchFamily="34" charset="0"/>
              <a:buChar char="•"/>
            </a:pPr>
            <a:r>
              <a:rPr lang="en-GB" sz="2600" b="1"/>
              <a:t>Example</a:t>
            </a:r>
            <a:r>
              <a:rPr lang="en-GB" sz="2600"/>
              <a:t>: "Our sustainability plan includes a zero-waste initiative and a focus on local sourcing for catering, while the event's legacy will include an upgraded public transportation system."</a:t>
            </a:r>
          </a:p>
          <a:p>
            <a:endParaRPr lang="en-GB" sz="1500"/>
          </a:p>
        </p:txBody>
      </p:sp>
      <p:pic>
        <p:nvPicPr>
          <p:cNvPr id="4" name="Picture 3">
            <a:extLst>
              <a:ext uri="{FF2B5EF4-FFF2-40B4-BE49-F238E27FC236}">
                <a16:creationId xmlns:a16="http://schemas.microsoft.com/office/drawing/2014/main" id="{470C1A60-8DDB-F03E-2BB3-390DC635C6EA}"/>
              </a:ext>
            </a:extLst>
          </p:cNvPr>
          <p:cNvPicPr>
            <a:picLocks noChangeAspect="1"/>
          </p:cNvPicPr>
          <p:nvPr/>
        </p:nvPicPr>
        <p:blipFill>
          <a:blip r:embed="rId2"/>
          <a:stretch>
            <a:fillRect/>
          </a:stretch>
        </p:blipFill>
        <p:spPr>
          <a:xfrm>
            <a:off x="8581768" y="1777319"/>
            <a:ext cx="3610232" cy="1651681"/>
          </a:xfrm>
          <a:prstGeom prst="rect">
            <a:avLst/>
          </a:prstGeom>
          <a:noFill/>
        </p:spPr>
      </p:pic>
    </p:spTree>
    <p:extLst>
      <p:ext uri="{BB962C8B-B14F-4D97-AF65-F5344CB8AC3E}">
        <p14:creationId xmlns:p14="http://schemas.microsoft.com/office/powerpoint/2010/main" val="812945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92FC92-0AF0-495D-D462-1842CB78FB40}"/>
              </a:ext>
            </a:extLst>
          </p:cNvPr>
          <p:cNvSpPr>
            <a:spLocks noGrp="1"/>
          </p:cNvSpPr>
          <p:nvPr>
            <p:ph idx="1"/>
          </p:nvPr>
        </p:nvSpPr>
        <p:spPr>
          <a:xfrm>
            <a:off x="150136" y="123573"/>
            <a:ext cx="11972454" cy="5996570"/>
          </a:xfrm>
        </p:spPr>
        <p:txBody>
          <a:bodyPr>
            <a:normAutofit fontScale="77500" lnSpcReduction="20000"/>
          </a:bodyPr>
          <a:lstStyle/>
          <a:p>
            <a:pPr>
              <a:lnSpc>
                <a:spcPct val="120000"/>
              </a:lnSpc>
            </a:pPr>
            <a:r>
              <a:rPr lang="en-GB" b="1"/>
              <a:t>Include Supporting Data and Case Studies</a:t>
            </a:r>
          </a:p>
          <a:p>
            <a:pPr>
              <a:lnSpc>
                <a:spcPct val="120000"/>
              </a:lnSpc>
            </a:pPr>
            <a:r>
              <a:rPr lang="en-GB"/>
              <a:t>Wherever possible, use data and case studies to support your claims:</a:t>
            </a:r>
          </a:p>
          <a:p>
            <a:pPr>
              <a:lnSpc>
                <a:spcPct val="120000"/>
              </a:lnSpc>
              <a:buFont typeface="Arial" panose="020B0604020202020204" pitchFamily="34" charset="0"/>
              <a:buChar char="•"/>
            </a:pPr>
            <a:r>
              <a:rPr lang="en-GB" b="1"/>
              <a:t>Economic Impact Data</a:t>
            </a:r>
            <a:r>
              <a:rPr lang="en-GB"/>
              <a:t>: Provide statistics from similar events that demonstrate the financial and tourism benefits.</a:t>
            </a:r>
          </a:p>
          <a:p>
            <a:pPr>
              <a:lnSpc>
                <a:spcPct val="120000"/>
              </a:lnSpc>
              <a:buFont typeface="Arial" panose="020B0604020202020204" pitchFamily="34" charset="0"/>
              <a:buChar char="•"/>
            </a:pPr>
            <a:r>
              <a:rPr lang="en-GB" b="1"/>
              <a:t>Case Studies</a:t>
            </a:r>
            <a:r>
              <a:rPr lang="en-GB"/>
              <a:t>: Include case studies of previous events you’ve hosted successfully.</a:t>
            </a:r>
          </a:p>
          <a:p>
            <a:pPr>
              <a:lnSpc>
                <a:spcPct val="120000"/>
              </a:lnSpc>
              <a:buFont typeface="Arial" panose="020B0604020202020204" pitchFamily="34" charset="0"/>
              <a:buChar char="•"/>
            </a:pPr>
            <a:r>
              <a:rPr lang="en-GB" b="1"/>
              <a:t>Statistics</a:t>
            </a:r>
            <a:r>
              <a:rPr lang="en-GB"/>
              <a:t>: Cite relevant statistics on visitor numbers, economic impact, or sustainability achievements.</a:t>
            </a:r>
          </a:p>
          <a:p>
            <a:pPr>
              <a:lnSpc>
                <a:spcPct val="120000"/>
              </a:lnSpc>
              <a:buFont typeface="Arial" panose="020B0604020202020204" pitchFamily="34" charset="0"/>
              <a:buChar char="•"/>
            </a:pPr>
            <a:r>
              <a:rPr lang="en-GB" b="1"/>
              <a:t>Example</a:t>
            </a:r>
            <a:r>
              <a:rPr lang="en-GB"/>
              <a:t>: "Our previous event, the 2019 Global Innovation Summit, attracted over 30,000 attendees, generating $25 million in local spending and a 15% increase in hotel occupancy rates."</a:t>
            </a:r>
          </a:p>
          <a:p>
            <a:pPr>
              <a:lnSpc>
                <a:spcPct val="120000"/>
              </a:lnSpc>
            </a:pPr>
            <a:r>
              <a:rPr lang="en-GB" b="1"/>
              <a:t>Design and Presentation</a:t>
            </a:r>
          </a:p>
          <a:p>
            <a:pPr>
              <a:lnSpc>
                <a:spcPct val="120000"/>
              </a:lnSpc>
            </a:pPr>
            <a:r>
              <a:rPr lang="en-GB"/>
              <a:t>A professional presentation matters. Make sure your bid is:</a:t>
            </a:r>
          </a:p>
          <a:p>
            <a:pPr>
              <a:lnSpc>
                <a:spcPct val="120000"/>
              </a:lnSpc>
              <a:buFont typeface="Arial" panose="020B0604020202020204" pitchFamily="34" charset="0"/>
              <a:buChar char="•"/>
            </a:pPr>
            <a:r>
              <a:rPr lang="en-GB" b="1"/>
              <a:t>Visually Engaging</a:t>
            </a:r>
            <a:r>
              <a:rPr lang="en-GB"/>
              <a:t>: Use infographics, charts, and images to make the document visually appealing.</a:t>
            </a:r>
          </a:p>
          <a:p>
            <a:pPr>
              <a:lnSpc>
                <a:spcPct val="120000"/>
              </a:lnSpc>
              <a:buFont typeface="Arial" panose="020B0604020202020204" pitchFamily="34" charset="0"/>
              <a:buChar char="•"/>
            </a:pPr>
            <a:r>
              <a:rPr lang="en-GB" b="1"/>
              <a:t>Concise and Clear</a:t>
            </a:r>
            <a:r>
              <a:rPr lang="en-GB"/>
              <a:t>: Ensure clarity in language and avoid overloading the reader with excessive detail.</a:t>
            </a:r>
          </a:p>
          <a:p>
            <a:pPr>
              <a:lnSpc>
                <a:spcPct val="120000"/>
              </a:lnSpc>
              <a:buFont typeface="Arial" panose="020B0604020202020204" pitchFamily="34" charset="0"/>
              <a:buChar char="•"/>
            </a:pPr>
            <a:r>
              <a:rPr lang="en-GB" b="1"/>
              <a:t>Polished</a:t>
            </a:r>
            <a:r>
              <a:rPr lang="en-GB"/>
              <a:t>: Proofread the document carefully to ensure there are no errors.</a:t>
            </a:r>
          </a:p>
          <a:p>
            <a:endParaRPr lang="en-GB"/>
          </a:p>
        </p:txBody>
      </p:sp>
    </p:spTree>
    <p:extLst>
      <p:ext uri="{BB962C8B-B14F-4D97-AF65-F5344CB8AC3E}">
        <p14:creationId xmlns:p14="http://schemas.microsoft.com/office/powerpoint/2010/main" val="3494436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37750-821E-020F-198A-939C54A6651A}"/>
              </a:ext>
            </a:extLst>
          </p:cNvPr>
          <p:cNvSpPr>
            <a:spLocks noGrp="1"/>
          </p:cNvSpPr>
          <p:nvPr>
            <p:ph type="title"/>
          </p:nvPr>
        </p:nvSpPr>
        <p:spPr/>
        <p:txBody>
          <a:bodyPr anchor="ctr">
            <a:normAutofit/>
          </a:bodyPr>
          <a:lstStyle/>
          <a:p>
            <a:r>
              <a:rPr lang="en-GB" b="1"/>
              <a:t>Conclusion</a:t>
            </a:r>
          </a:p>
        </p:txBody>
      </p:sp>
      <p:sp>
        <p:nvSpPr>
          <p:cNvPr id="3" name="Content Placeholder 2">
            <a:extLst>
              <a:ext uri="{FF2B5EF4-FFF2-40B4-BE49-F238E27FC236}">
                <a16:creationId xmlns:a16="http://schemas.microsoft.com/office/drawing/2014/main" id="{F4AC5F78-9506-1860-3D43-54D5EDE0759A}"/>
              </a:ext>
            </a:extLst>
          </p:cNvPr>
          <p:cNvSpPr>
            <a:spLocks noGrp="1"/>
          </p:cNvSpPr>
          <p:nvPr>
            <p:ph sz="half" idx="1"/>
          </p:nvPr>
        </p:nvSpPr>
        <p:spPr>
          <a:xfrm>
            <a:off x="549876" y="1524069"/>
            <a:ext cx="7292546" cy="3809862"/>
          </a:xfrm>
        </p:spPr>
        <p:txBody>
          <a:bodyPr>
            <a:normAutofit fontScale="77500" lnSpcReduction="20000"/>
          </a:bodyPr>
          <a:lstStyle/>
          <a:p>
            <a:pPr>
              <a:lnSpc>
                <a:spcPct val="120000"/>
              </a:lnSpc>
            </a:pPr>
            <a:r>
              <a:rPr lang="en-GB"/>
              <a:t>Crafting a successful bid for an event proposal involves thorough research, strategic planning, and clear communication.</a:t>
            </a:r>
          </a:p>
          <a:p>
            <a:pPr>
              <a:lnSpc>
                <a:spcPct val="120000"/>
              </a:lnSpc>
            </a:pPr>
            <a:r>
              <a:rPr lang="en-GB"/>
              <a:t> You need to align your city or venue’s strengths with the needs of the event, highlight your logistical capabilities, and demonstrate the economic, social, and cultural benefits of hosting the event.</a:t>
            </a:r>
          </a:p>
          <a:p>
            <a:pPr>
              <a:lnSpc>
                <a:spcPct val="120000"/>
              </a:lnSpc>
            </a:pPr>
            <a:r>
              <a:rPr lang="en-GB"/>
              <a:t> A well-structured, data-supported, and professionally presented bid can significantly increase your chances of winning the bid.</a:t>
            </a:r>
          </a:p>
        </p:txBody>
      </p:sp>
      <p:pic>
        <p:nvPicPr>
          <p:cNvPr id="4" name="Picture 3">
            <a:extLst>
              <a:ext uri="{FF2B5EF4-FFF2-40B4-BE49-F238E27FC236}">
                <a16:creationId xmlns:a16="http://schemas.microsoft.com/office/drawing/2014/main" id="{C63DA6C3-AF7F-474A-BBAC-7AF9E7F2C63F}"/>
              </a:ext>
            </a:extLst>
          </p:cNvPr>
          <p:cNvPicPr>
            <a:picLocks noChangeAspect="1"/>
          </p:cNvPicPr>
          <p:nvPr/>
        </p:nvPicPr>
        <p:blipFill>
          <a:blip r:embed="rId2"/>
          <a:stretch>
            <a:fillRect/>
          </a:stretch>
        </p:blipFill>
        <p:spPr>
          <a:xfrm>
            <a:off x="8382138" y="268673"/>
            <a:ext cx="3809862" cy="3809862"/>
          </a:xfrm>
          <a:prstGeom prst="rect">
            <a:avLst/>
          </a:prstGeom>
          <a:noFill/>
        </p:spPr>
      </p:pic>
    </p:spTree>
    <p:extLst>
      <p:ext uri="{BB962C8B-B14F-4D97-AF65-F5344CB8AC3E}">
        <p14:creationId xmlns:p14="http://schemas.microsoft.com/office/powerpoint/2010/main" val="22388266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xt&#10;&#10;Description automatically generated">
            <a:extLst>
              <a:ext uri="{FF2B5EF4-FFF2-40B4-BE49-F238E27FC236}">
                <a16:creationId xmlns:a16="http://schemas.microsoft.com/office/drawing/2014/main" id="{9CB1E38C-C89C-7372-1F00-AB6F681782F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781931" y="4232486"/>
            <a:ext cx="3500685" cy="2625514"/>
          </a:xfrm>
          <a:prstGeom prst="rect">
            <a:avLst/>
          </a:prstGeom>
          <a:noFill/>
        </p:spPr>
      </p:pic>
      <p:sp>
        <p:nvSpPr>
          <p:cNvPr id="2" name="Title 1">
            <a:extLst>
              <a:ext uri="{FF2B5EF4-FFF2-40B4-BE49-F238E27FC236}">
                <a16:creationId xmlns:a16="http://schemas.microsoft.com/office/drawing/2014/main" id="{C7862CFC-8CA4-092A-5F41-1FF251389299}"/>
              </a:ext>
            </a:extLst>
          </p:cNvPr>
          <p:cNvSpPr>
            <a:spLocks noGrp="1"/>
          </p:cNvSpPr>
          <p:nvPr>
            <p:ph type="title"/>
          </p:nvPr>
        </p:nvSpPr>
        <p:spPr>
          <a:xfrm>
            <a:off x="77709" y="37019"/>
            <a:ext cx="10515600" cy="1325563"/>
          </a:xfrm>
        </p:spPr>
        <p:txBody>
          <a:bodyPr anchor="ctr">
            <a:normAutofit/>
          </a:bodyPr>
          <a:lstStyle/>
          <a:p>
            <a:r>
              <a:rPr lang="en-GB" b="1"/>
              <a:t>Risks</a:t>
            </a:r>
          </a:p>
        </p:txBody>
      </p:sp>
      <p:sp>
        <p:nvSpPr>
          <p:cNvPr id="3" name="Content Placeholder 2">
            <a:extLst>
              <a:ext uri="{FF2B5EF4-FFF2-40B4-BE49-F238E27FC236}">
                <a16:creationId xmlns:a16="http://schemas.microsoft.com/office/drawing/2014/main" id="{91E94DFC-A411-E377-66BF-6D30FEAA886C}"/>
              </a:ext>
            </a:extLst>
          </p:cNvPr>
          <p:cNvSpPr>
            <a:spLocks noGrp="1"/>
          </p:cNvSpPr>
          <p:nvPr>
            <p:ph sz="half" idx="1"/>
          </p:nvPr>
        </p:nvSpPr>
        <p:spPr>
          <a:xfrm>
            <a:off x="233122" y="1163891"/>
            <a:ext cx="9236803" cy="4719952"/>
          </a:xfrm>
        </p:spPr>
        <p:txBody>
          <a:bodyPr>
            <a:normAutofit/>
          </a:bodyPr>
          <a:lstStyle/>
          <a:p>
            <a:pPr>
              <a:lnSpc>
                <a:spcPct val="100000"/>
              </a:lnSpc>
            </a:pPr>
            <a:r>
              <a:rPr lang="en-GB" sz="2000"/>
              <a:t>The risk associated at the bid phase can have a profound </a:t>
            </a:r>
            <a:r>
              <a:rPr lang="en-GB" sz="2000" b="1"/>
              <a:t>negative impact </a:t>
            </a:r>
            <a:r>
              <a:rPr lang="en-GB" sz="2000"/>
              <a:t>for the hosting community, causing not only financial problems but affecting the social, commercial and political life of the community itself.</a:t>
            </a:r>
          </a:p>
          <a:p>
            <a:pPr>
              <a:lnSpc>
                <a:spcPct val="100000"/>
              </a:lnSpc>
            </a:pPr>
            <a:r>
              <a:rPr lang="en-GB" sz="2000"/>
              <a:t>To bid for and possibly host a small or a major single or multi-sports event, such as the Olympics or a World Cup or a World Championship, can be a </a:t>
            </a:r>
            <a:r>
              <a:rPr lang="en-GB" sz="2000" b="1"/>
              <a:t>complex, time-consuming process</a:t>
            </a:r>
            <a:r>
              <a:rPr lang="en-GB" sz="2000"/>
              <a:t>. </a:t>
            </a:r>
          </a:p>
          <a:p>
            <a:pPr>
              <a:lnSpc>
                <a:spcPct val="100000"/>
              </a:lnSpc>
            </a:pPr>
            <a:r>
              <a:rPr lang="en-GB" sz="2000" b="1"/>
              <a:t>Detailed studies and robust financial information are necessary </a:t>
            </a:r>
            <a:r>
              <a:rPr lang="en-GB" sz="2000"/>
              <a:t>in order to maximize the opportunities that events of this nature present to host cities and countries.</a:t>
            </a:r>
          </a:p>
          <a:p>
            <a:pPr>
              <a:lnSpc>
                <a:spcPct val="100000"/>
              </a:lnSpc>
            </a:pPr>
            <a:r>
              <a:rPr lang="en-GB" sz="2000"/>
              <a:t>Host cities and countries must </a:t>
            </a:r>
            <a:r>
              <a:rPr lang="en-GB" sz="2000" b="1"/>
              <a:t>plan for the event and ensure that the potential legacy benefits</a:t>
            </a:r>
            <a:r>
              <a:rPr lang="en-GB" sz="2000"/>
              <a:t>, such as the social and economic impact, urban regeneration and increased media profile, are not only both identified beforehand but are and also maximized.</a:t>
            </a:r>
          </a:p>
        </p:txBody>
      </p:sp>
    </p:spTree>
    <p:extLst>
      <p:ext uri="{BB962C8B-B14F-4D97-AF65-F5344CB8AC3E}">
        <p14:creationId xmlns:p14="http://schemas.microsoft.com/office/powerpoint/2010/main" val="1996598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815E2-BBA1-0207-BBE4-E89DA57A942A}"/>
              </a:ext>
            </a:extLst>
          </p:cNvPr>
          <p:cNvSpPr>
            <a:spLocks noGrp="1"/>
          </p:cNvSpPr>
          <p:nvPr>
            <p:ph type="title"/>
          </p:nvPr>
        </p:nvSpPr>
        <p:spPr>
          <a:xfrm>
            <a:off x="121508" y="18255"/>
            <a:ext cx="10515600" cy="1325563"/>
          </a:xfrm>
        </p:spPr>
        <p:txBody>
          <a:bodyPr>
            <a:normAutofit/>
          </a:bodyPr>
          <a:lstStyle/>
          <a:p>
            <a:r>
              <a:rPr lang="en-GB" sz="3600" b="1"/>
              <a:t>Addressing Risks:</a:t>
            </a:r>
          </a:p>
        </p:txBody>
      </p:sp>
      <p:sp>
        <p:nvSpPr>
          <p:cNvPr id="3" name="Content Placeholder 2">
            <a:extLst>
              <a:ext uri="{FF2B5EF4-FFF2-40B4-BE49-F238E27FC236}">
                <a16:creationId xmlns:a16="http://schemas.microsoft.com/office/drawing/2014/main" id="{68624205-A3D1-6F74-1FFB-92D1E349206C}"/>
              </a:ext>
            </a:extLst>
          </p:cNvPr>
          <p:cNvSpPr>
            <a:spLocks noGrp="1"/>
          </p:cNvSpPr>
          <p:nvPr>
            <p:ph idx="1"/>
          </p:nvPr>
        </p:nvSpPr>
        <p:spPr>
          <a:xfrm>
            <a:off x="0" y="1051269"/>
            <a:ext cx="12012827" cy="5176536"/>
          </a:xfrm>
        </p:spPr>
        <p:txBody>
          <a:bodyPr>
            <a:normAutofit fontScale="92500" lnSpcReduction="20000"/>
          </a:bodyPr>
          <a:lstStyle/>
          <a:p>
            <a:pPr>
              <a:lnSpc>
                <a:spcPct val="110000"/>
              </a:lnSpc>
            </a:pPr>
            <a:r>
              <a:rPr lang="en-GB"/>
              <a:t>In any event bid proposal, addressing </a:t>
            </a:r>
            <a:r>
              <a:rPr lang="en-GB" b="1"/>
              <a:t>risks</a:t>
            </a:r>
            <a:r>
              <a:rPr lang="en-GB"/>
              <a:t> is </a:t>
            </a:r>
            <a:r>
              <a:rPr lang="en-GB" b="1"/>
              <a:t>critical to demonstrating your ability to foresee and mitigate potential challenges</a:t>
            </a:r>
            <a:r>
              <a:rPr lang="en-GB"/>
              <a:t>. Event organizers want to be confident that your city or venue can handle unforeseen circumstances without jeopardizing the event’s success.</a:t>
            </a:r>
          </a:p>
          <a:p>
            <a:pPr>
              <a:lnSpc>
                <a:spcPct val="110000"/>
              </a:lnSpc>
            </a:pPr>
            <a:r>
              <a:rPr lang="en-GB" b="1"/>
              <a:t>Financial Risks </a:t>
            </a:r>
            <a:r>
              <a:rPr lang="en-GB"/>
              <a:t>- </a:t>
            </a:r>
            <a:r>
              <a:rPr lang="en-GB" b="1"/>
              <a:t>Cost Overruns</a:t>
            </a:r>
          </a:p>
          <a:p>
            <a:pPr>
              <a:lnSpc>
                <a:spcPct val="110000"/>
              </a:lnSpc>
            </a:pPr>
            <a:r>
              <a:rPr lang="en-GB"/>
              <a:t>Event budgets can easily exceed initial projections due to unexpected expenses such as venue upgrades, staffing, or logistics. This could negatively affect both the host city and the event organizers.</a:t>
            </a:r>
          </a:p>
          <a:p>
            <a:pPr>
              <a:lnSpc>
                <a:spcPct val="110000"/>
              </a:lnSpc>
              <a:buFont typeface="Arial" panose="020B0604020202020204" pitchFamily="34" charset="0"/>
              <a:buChar char="•"/>
            </a:pPr>
            <a:r>
              <a:rPr lang="en-GB" b="1"/>
              <a:t>Risk Mitigation</a:t>
            </a:r>
            <a:r>
              <a:rPr lang="en-GB"/>
              <a:t>:</a:t>
            </a:r>
          </a:p>
          <a:p>
            <a:pPr marL="742950" lvl="1" indent="-285750">
              <a:lnSpc>
                <a:spcPct val="110000"/>
              </a:lnSpc>
              <a:buFont typeface="Arial" panose="020B0604020202020204" pitchFamily="34" charset="0"/>
              <a:buChar char="•"/>
            </a:pPr>
            <a:r>
              <a:rPr lang="en-GB"/>
              <a:t>Provide a detailed budget with built-in contingencies (usually 10-20% of total costs).</a:t>
            </a:r>
          </a:p>
          <a:p>
            <a:pPr marL="742950" lvl="1" indent="-285750">
              <a:lnSpc>
                <a:spcPct val="110000"/>
              </a:lnSpc>
              <a:buFont typeface="Arial" panose="020B0604020202020204" pitchFamily="34" charset="0"/>
              <a:buChar char="•"/>
            </a:pPr>
            <a:r>
              <a:rPr lang="en-GB"/>
              <a:t>Secure sponsorships or partnerships to offset some of the costs.</a:t>
            </a:r>
          </a:p>
          <a:p>
            <a:pPr marL="742950" lvl="1" indent="-285750">
              <a:lnSpc>
                <a:spcPct val="110000"/>
              </a:lnSpc>
              <a:buFont typeface="Arial" panose="020B0604020202020204" pitchFamily="34" charset="0"/>
              <a:buChar char="•"/>
            </a:pPr>
            <a:r>
              <a:rPr lang="en-GB"/>
              <a:t>Develop a cost-control plan with financial checks at different stages.</a:t>
            </a:r>
          </a:p>
          <a:p>
            <a:endParaRPr lang="en-GB"/>
          </a:p>
        </p:txBody>
      </p:sp>
    </p:spTree>
    <p:extLst>
      <p:ext uri="{BB962C8B-B14F-4D97-AF65-F5344CB8AC3E}">
        <p14:creationId xmlns:p14="http://schemas.microsoft.com/office/powerpoint/2010/main" val="7652334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249F58-7756-2B4A-CDDE-1134D75EEDE3}"/>
              </a:ext>
            </a:extLst>
          </p:cNvPr>
          <p:cNvSpPr>
            <a:spLocks noGrp="1"/>
          </p:cNvSpPr>
          <p:nvPr>
            <p:ph sz="half" idx="1"/>
          </p:nvPr>
        </p:nvSpPr>
        <p:spPr>
          <a:xfrm>
            <a:off x="172995" y="321276"/>
            <a:ext cx="5821405" cy="5314211"/>
          </a:xfrm>
        </p:spPr>
        <p:txBody>
          <a:bodyPr>
            <a:normAutofit/>
          </a:bodyPr>
          <a:lstStyle/>
          <a:p>
            <a:pPr>
              <a:lnSpc>
                <a:spcPct val="100000"/>
              </a:lnSpc>
            </a:pPr>
            <a:r>
              <a:rPr lang="en-GB" sz="2400" b="1"/>
              <a:t>Revenue Shortfalls</a:t>
            </a:r>
          </a:p>
          <a:p>
            <a:pPr>
              <a:lnSpc>
                <a:spcPct val="100000"/>
              </a:lnSpc>
            </a:pPr>
            <a:r>
              <a:rPr lang="en-GB" sz="2400"/>
              <a:t>Lower-than-expected ticket sales, sponsorship, or vendor participation can result in a significant revenue shortfall.</a:t>
            </a:r>
          </a:p>
          <a:p>
            <a:pPr>
              <a:lnSpc>
                <a:spcPct val="100000"/>
              </a:lnSpc>
              <a:buFont typeface="Arial" panose="020B0604020202020204" pitchFamily="34" charset="0"/>
              <a:buChar char="•"/>
            </a:pPr>
            <a:r>
              <a:rPr lang="en-GB" sz="2400" b="1"/>
              <a:t>Risk Mitigation</a:t>
            </a:r>
            <a:r>
              <a:rPr lang="en-GB" sz="2400"/>
              <a:t>:</a:t>
            </a:r>
          </a:p>
          <a:p>
            <a:pPr marL="742950" lvl="1" indent="-285750">
              <a:lnSpc>
                <a:spcPct val="100000"/>
              </a:lnSpc>
              <a:buFont typeface="Arial" panose="020B0604020202020204" pitchFamily="34" charset="0"/>
              <a:buChar char="•"/>
            </a:pPr>
            <a:r>
              <a:rPr lang="en-GB"/>
              <a:t>Conduct thorough market research to ensure demand for the event.</a:t>
            </a:r>
          </a:p>
          <a:p>
            <a:pPr marL="742950" lvl="1" indent="-285750">
              <a:lnSpc>
                <a:spcPct val="100000"/>
              </a:lnSpc>
              <a:buFont typeface="Arial" panose="020B0604020202020204" pitchFamily="34" charset="0"/>
              <a:buChar char="•"/>
            </a:pPr>
            <a:r>
              <a:rPr lang="en-GB"/>
              <a:t>Develop a robust marketing plan to drive ticket sales and sponsorship.</a:t>
            </a:r>
          </a:p>
          <a:p>
            <a:pPr marL="742950" lvl="1" indent="-285750">
              <a:lnSpc>
                <a:spcPct val="100000"/>
              </a:lnSpc>
              <a:buFont typeface="Arial" panose="020B0604020202020204" pitchFamily="34" charset="0"/>
              <a:buChar char="•"/>
            </a:pPr>
            <a:r>
              <a:rPr lang="en-GB"/>
              <a:t>Offer flexible ticket pricing and multiple sponsorship packages to increase participation.</a:t>
            </a:r>
          </a:p>
          <a:p>
            <a:endParaRPr lang="en-GB" sz="1800"/>
          </a:p>
        </p:txBody>
      </p:sp>
      <p:pic>
        <p:nvPicPr>
          <p:cNvPr id="4" name="Picture 3">
            <a:extLst>
              <a:ext uri="{FF2B5EF4-FFF2-40B4-BE49-F238E27FC236}">
                <a16:creationId xmlns:a16="http://schemas.microsoft.com/office/drawing/2014/main" id="{CDBA6138-828B-D57E-CAB6-B3CE11E2ADC0}"/>
              </a:ext>
            </a:extLst>
          </p:cNvPr>
          <p:cNvPicPr>
            <a:picLocks noChangeAspect="1"/>
          </p:cNvPicPr>
          <p:nvPr/>
        </p:nvPicPr>
        <p:blipFill>
          <a:blip r:embed="rId2"/>
          <a:stretch>
            <a:fillRect/>
          </a:stretch>
        </p:blipFill>
        <p:spPr>
          <a:xfrm>
            <a:off x="6197600" y="2280375"/>
            <a:ext cx="5156200" cy="2900362"/>
          </a:xfrm>
          <a:prstGeom prst="rect">
            <a:avLst/>
          </a:prstGeom>
          <a:noFill/>
        </p:spPr>
      </p:pic>
    </p:spTree>
    <p:extLst>
      <p:ext uri="{BB962C8B-B14F-4D97-AF65-F5344CB8AC3E}">
        <p14:creationId xmlns:p14="http://schemas.microsoft.com/office/powerpoint/2010/main" val="31620148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E293446-7AB4-C3D9-A470-3392C3E19808}"/>
              </a:ext>
            </a:extLst>
          </p:cNvPr>
          <p:cNvSpPr>
            <a:spLocks noGrp="1"/>
          </p:cNvSpPr>
          <p:nvPr>
            <p:ph idx="1"/>
          </p:nvPr>
        </p:nvSpPr>
        <p:spPr>
          <a:xfrm>
            <a:off x="0" y="112155"/>
            <a:ext cx="12192000" cy="5810850"/>
          </a:xfrm>
        </p:spPr>
        <p:txBody>
          <a:bodyPr>
            <a:normAutofit fontScale="70000" lnSpcReduction="20000"/>
          </a:bodyPr>
          <a:lstStyle/>
          <a:p>
            <a:pPr>
              <a:lnSpc>
                <a:spcPct val="120000"/>
              </a:lnSpc>
            </a:pPr>
            <a:r>
              <a:rPr lang="en-GB" sz="4000" b="1"/>
              <a:t>Operational and Logistical Risks</a:t>
            </a:r>
            <a:endParaRPr lang="en-GB" b="1"/>
          </a:p>
          <a:p>
            <a:pPr>
              <a:lnSpc>
                <a:spcPct val="120000"/>
              </a:lnSpc>
            </a:pPr>
            <a:r>
              <a:rPr lang="en-GB" b="1"/>
              <a:t>a) Venue Capacity and Infrastructure Issues</a:t>
            </a:r>
          </a:p>
          <a:p>
            <a:pPr>
              <a:lnSpc>
                <a:spcPct val="120000"/>
              </a:lnSpc>
            </a:pPr>
            <a:r>
              <a:rPr lang="en-GB"/>
              <a:t>Overcrowding, insufficient facilities, or poor venue infrastructure could lead to </a:t>
            </a:r>
            <a:r>
              <a:rPr lang="en-GB" b="1"/>
              <a:t>logistical challenges, dissatisfaction, and even safety risks.</a:t>
            </a:r>
          </a:p>
          <a:p>
            <a:pPr>
              <a:lnSpc>
                <a:spcPct val="120000"/>
              </a:lnSpc>
              <a:buFont typeface="Arial" panose="020B0604020202020204" pitchFamily="34" charset="0"/>
              <a:buChar char="•"/>
            </a:pPr>
            <a:r>
              <a:rPr lang="en-GB" b="1"/>
              <a:t>Risk Mitigation</a:t>
            </a:r>
            <a:r>
              <a:rPr lang="en-GB"/>
              <a:t>:</a:t>
            </a:r>
          </a:p>
          <a:p>
            <a:pPr marL="742950" lvl="1" indent="-285750">
              <a:lnSpc>
                <a:spcPct val="120000"/>
              </a:lnSpc>
              <a:buFont typeface="Arial" panose="020B0604020202020204" pitchFamily="34" charset="0"/>
              <a:buChar char="•"/>
            </a:pPr>
            <a:r>
              <a:rPr lang="en-GB"/>
              <a:t>Ensure the venue can </a:t>
            </a:r>
            <a:r>
              <a:rPr lang="en-GB" b="1"/>
              <a:t>comfortably accommodate expected attendees </a:t>
            </a:r>
            <a:r>
              <a:rPr lang="en-GB"/>
              <a:t>with clear plans for parking, seating, restrooms, and facilities.</a:t>
            </a:r>
          </a:p>
          <a:p>
            <a:pPr marL="742950" lvl="1" indent="-285750">
              <a:lnSpc>
                <a:spcPct val="120000"/>
              </a:lnSpc>
              <a:buFont typeface="Arial" panose="020B0604020202020204" pitchFamily="34" charset="0"/>
              <a:buChar char="•"/>
            </a:pPr>
            <a:r>
              <a:rPr lang="en-GB"/>
              <a:t>Conduct a </a:t>
            </a:r>
            <a:r>
              <a:rPr lang="en-GB" b="1"/>
              <a:t>venue audit </a:t>
            </a:r>
            <a:r>
              <a:rPr lang="en-GB"/>
              <a:t>well in advance to address any shortcomings.</a:t>
            </a:r>
          </a:p>
          <a:p>
            <a:pPr marL="742950" lvl="1" indent="-285750">
              <a:lnSpc>
                <a:spcPct val="120000"/>
              </a:lnSpc>
              <a:buFont typeface="Arial" panose="020B0604020202020204" pitchFamily="34" charset="0"/>
              <a:buChar char="•"/>
            </a:pPr>
            <a:r>
              <a:rPr lang="en-GB"/>
              <a:t>Set clear </a:t>
            </a:r>
            <a:r>
              <a:rPr lang="en-GB" b="1"/>
              <a:t>maximum attendee limits </a:t>
            </a:r>
            <a:r>
              <a:rPr lang="en-GB"/>
              <a:t>and implement </a:t>
            </a:r>
            <a:r>
              <a:rPr lang="en-GB" b="1"/>
              <a:t>crowd control measures.</a:t>
            </a:r>
          </a:p>
          <a:p>
            <a:pPr>
              <a:lnSpc>
                <a:spcPct val="120000"/>
              </a:lnSpc>
            </a:pPr>
            <a:r>
              <a:rPr lang="en-GB" b="1"/>
              <a:t>b) Staffing and Volunteer Shortages</a:t>
            </a:r>
          </a:p>
          <a:p>
            <a:pPr>
              <a:lnSpc>
                <a:spcPct val="120000"/>
              </a:lnSpc>
            </a:pPr>
            <a:r>
              <a:rPr lang="en-GB"/>
              <a:t>An </a:t>
            </a:r>
            <a:r>
              <a:rPr lang="en-GB" b="1"/>
              <a:t>insufficient number </a:t>
            </a:r>
            <a:r>
              <a:rPr lang="en-GB"/>
              <a:t>of staff or volunteers could lead to operational breakdowns, delays, and poor customer service.</a:t>
            </a:r>
          </a:p>
          <a:p>
            <a:pPr>
              <a:lnSpc>
                <a:spcPct val="120000"/>
              </a:lnSpc>
              <a:buFont typeface="Arial" panose="020B0604020202020204" pitchFamily="34" charset="0"/>
              <a:buChar char="•"/>
            </a:pPr>
            <a:r>
              <a:rPr lang="en-GB" b="1"/>
              <a:t>Risk Mitigation</a:t>
            </a:r>
            <a:r>
              <a:rPr lang="en-GB"/>
              <a:t>: Partner with staffing agencies or volunteer ensure sufficient numbers.</a:t>
            </a:r>
          </a:p>
          <a:p>
            <a:pPr marL="742950" lvl="1" indent="-285750">
              <a:lnSpc>
                <a:spcPct val="120000"/>
              </a:lnSpc>
              <a:buFont typeface="Arial" panose="020B0604020202020204" pitchFamily="34" charset="0"/>
              <a:buChar char="•"/>
            </a:pPr>
            <a:r>
              <a:rPr lang="en-GB" sz="2600"/>
              <a:t>Implement training program for all event staff and volunteers.</a:t>
            </a:r>
          </a:p>
          <a:p>
            <a:pPr marL="742950" lvl="1" indent="-285750">
              <a:lnSpc>
                <a:spcPct val="120000"/>
              </a:lnSpc>
              <a:buFont typeface="Arial" panose="020B0604020202020204" pitchFamily="34" charset="0"/>
              <a:buChar char="•"/>
            </a:pPr>
            <a:r>
              <a:rPr lang="en-GB" sz="2600"/>
              <a:t>Create a </a:t>
            </a:r>
            <a:r>
              <a:rPr lang="en-GB" sz="2600" b="1"/>
              <a:t>backup staffing plan for key positions </a:t>
            </a:r>
            <a:r>
              <a:rPr lang="en-GB" sz="2600"/>
              <a:t>to ensure continuity.</a:t>
            </a:r>
          </a:p>
          <a:p>
            <a:endParaRPr lang="en-GB"/>
          </a:p>
        </p:txBody>
      </p:sp>
    </p:spTree>
    <p:extLst>
      <p:ext uri="{BB962C8B-B14F-4D97-AF65-F5344CB8AC3E}">
        <p14:creationId xmlns:p14="http://schemas.microsoft.com/office/powerpoint/2010/main" val="2849940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F4093C-B962-484D-EA3C-40B2DBD07CFD}"/>
              </a:ext>
            </a:extLst>
          </p:cNvPr>
          <p:cNvSpPr>
            <a:spLocks noGrp="1"/>
          </p:cNvSpPr>
          <p:nvPr>
            <p:ph idx="1"/>
          </p:nvPr>
        </p:nvSpPr>
        <p:spPr>
          <a:xfrm>
            <a:off x="96795" y="153343"/>
            <a:ext cx="12037540" cy="5769661"/>
          </a:xfrm>
        </p:spPr>
        <p:txBody>
          <a:bodyPr>
            <a:normAutofit fontScale="77500" lnSpcReduction="20000"/>
          </a:bodyPr>
          <a:lstStyle/>
          <a:p>
            <a:pPr>
              <a:lnSpc>
                <a:spcPct val="110000"/>
              </a:lnSpc>
            </a:pPr>
            <a:r>
              <a:rPr lang="en-GB" b="1"/>
              <a:t>Health and Safety Risks</a:t>
            </a:r>
          </a:p>
          <a:p>
            <a:pPr>
              <a:lnSpc>
                <a:spcPct val="110000"/>
              </a:lnSpc>
            </a:pPr>
            <a:r>
              <a:rPr lang="en-GB" b="1"/>
              <a:t>a) Public Health Crises</a:t>
            </a:r>
          </a:p>
          <a:p>
            <a:pPr>
              <a:lnSpc>
                <a:spcPct val="110000"/>
              </a:lnSpc>
            </a:pPr>
            <a:r>
              <a:rPr lang="en-GB"/>
              <a:t>In a post-pandemic world, public health risks like disease outbreaks (e.g., COVID-19) are a serious concern for large gatherings.</a:t>
            </a:r>
          </a:p>
          <a:p>
            <a:pPr>
              <a:lnSpc>
                <a:spcPct val="110000"/>
              </a:lnSpc>
              <a:buFont typeface="Arial" panose="020B0604020202020204" pitchFamily="34" charset="0"/>
              <a:buChar char="•"/>
            </a:pPr>
            <a:r>
              <a:rPr lang="en-GB" b="1"/>
              <a:t>Risk Mitigation</a:t>
            </a:r>
            <a:r>
              <a:rPr lang="en-GB"/>
              <a:t>:</a:t>
            </a:r>
          </a:p>
          <a:p>
            <a:pPr marL="742950" lvl="1" indent="-285750">
              <a:lnSpc>
                <a:spcPct val="110000"/>
              </a:lnSpc>
              <a:buFont typeface="Arial" panose="020B0604020202020204" pitchFamily="34" charset="0"/>
              <a:buChar char="•"/>
            </a:pPr>
            <a:r>
              <a:rPr lang="en-GB"/>
              <a:t>Develop a health and safety plan in line with current public health guidelines, including sanitation, contact tracing, and quarantine measures if needed.</a:t>
            </a:r>
          </a:p>
          <a:p>
            <a:pPr marL="742950" lvl="1" indent="-285750">
              <a:lnSpc>
                <a:spcPct val="110000"/>
              </a:lnSpc>
              <a:buFont typeface="Arial" panose="020B0604020202020204" pitchFamily="34" charset="0"/>
              <a:buChar char="•"/>
            </a:pPr>
            <a:r>
              <a:rPr lang="en-GB"/>
              <a:t>Provide adequate medical services on-site, and have protocols in place for dealing with health emergencies.</a:t>
            </a:r>
          </a:p>
          <a:p>
            <a:pPr marL="742950" lvl="1" indent="-285750">
              <a:lnSpc>
                <a:spcPct val="110000"/>
              </a:lnSpc>
              <a:buFont typeface="Arial" panose="020B0604020202020204" pitchFamily="34" charset="0"/>
              <a:buChar char="•"/>
            </a:pPr>
            <a:r>
              <a:rPr lang="en-GB"/>
              <a:t>Consider hybrid event options to reduce crowd density.</a:t>
            </a:r>
          </a:p>
          <a:p>
            <a:pPr>
              <a:lnSpc>
                <a:spcPct val="110000"/>
              </a:lnSpc>
            </a:pPr>
            <a:r>
              <a:rPr lang="en-GB" b="1"/>
              <a:t>b) Safety and Security Threats</a:t>
            </a:r>
          </a:p>
          <a:p>
            <a:pPr>
              <a:lnSpc>
                <a:spcPct val="110000"/>
              </a:lnSpc>
            </a:pPr>
            <a:r>
              <a:rPr lang="en-GB"/>
              <a:t>Security risks include terrorism, protests, theft, or general disorder, particularly for high-profile events.</a:t>
            </a:r>
          </a:p>
          <a:p>
            <a:pPr>
              <a:lnSpc>
                <a:spcPct val="110000"/>
              </a:lnSpc>
              <a:buFont typeface="Arial" panose="020B0604020202020204" pitchFamily="34" charset="0"/>
              <a:buChar char="•"/>
            </a:pPr>
            <a:r>
              <a:rPr lang="en-GB" b="1"/>
              <a:t>Risk Mitigation</a:t>
            </a:r>
            <a:r>
              <a:rPr lang="en-GB"/>
              <a:t>:</a:t>
            </a:r>
          </a:p>
          <a:p>
            <a:pPr marL="742950" lvl="1" indent="-285750">
              <a:lnSpc>
                <a:spcPct val="110000"/>
              </a:lnSpc>
              <a:buFont typeface="Arial" panose="020B0604020202020204" pitchFamily="34" charset="0"/>
              <a:buChar char="•"/>
            </a:pPr>
            <a:r>
              <a:rPr lang="en-GB"/>
              <a:t>Collaborate with local law enforcement and security services to ensure comprehensive security measures.</a:t>
            </a:r>
          </a:p>
          <a:p>
            <a:pPr marL="742950" lvl="1" indent="-285750">
              <a:lnSpc>
                <a:spcPct val="110000"/>
              </a:lnSpc>
              <a:buFont typeface="Arial" panose="020B0604020202020204" pitchFamily="34" charset="0"/>
              <a:buChar char="•"/>
            </a:pPr>
            <a:r>
              <a:rPr lang="en-GB"/>
              <a:t>Implement surveillance systems, security checks, and emergency evacuation plans.</a:t>
            </a:r>
          </a:p>
          <a:p>
            <a:pPr marL="742950" lvl="1" indent="-285750">
              <a:lnSpc>
                <a:spcPct val="110000"/>
              </a:lnSpc>
              <a:buFont typeface="Arial" panose="020B0604020202020204" pitchFamily="34" charset="0"/>
              <a:buChar char="•"/>
            </a:pPr>
            <a:r>
              <a:rPr lang="en-GB"/>
              <a:t>Train staff on how to handle various emergency scenarios.</a:t>
            </a:r>
          </a:p>
          <a:p>
            <a:endParaRPr lang="en-GB"/>
          </a:p>
        </p:txBody>
      </p:sp>
    </p:spTree>
    <p:extLst>
      <p:ext uri="{BB962C8B-B14F-4D97-AF65-F5344CB8AC3E}">
        <p14:creationId xmlns:p14="http://schemas.microsoft.com/office/powerpoint/2010/main" val="253439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DA2C2A-1A06-7C65-E080-5E79DEBD853F}"/>
              </a:ext>
            </a:extLst>
          </p:cNvPr>
          <p:cNvSpPr>
            <a:spLocks noGrp="1"/>
          </p:cNvSpPr>
          <p:nvPr>
            <p:ph idx="1"/>
          </p:nvPr>
        </p:nvSpPr>
        <p:spPr>
          <a:xfrm>
            <a:off x="113269" y="194533"/>
            <a:ext cx="12012827" cy="6469878"/>
          </a:xfrm>
        </p:spPr>
        <p:txBody>
          <a:bodyPr>
            <a:normAutofit fontScale="85000" lnSpcReduction="10000"/>
          </a:bodyPr>
          <a:lstStyle/>
          <a:p>
            <a:pPr>
              <a:lnSpc>
                <a:spcPct val="110000"/>
              </a:lnSpc>
            </a:pPr>
            <a:r>
              <a:rPr lang="en-GB" sz="2600" b="1"/>
              <a:t>Environmental and Sustainability Risks</a:t>
            </a:r>
          </a:p>
          <a:p>
            <a:pPr>
              <a:lnSpc>
                <a:spcPct val="110000"/>
              </a:lnSpc>
            </a:pPr>
            <a:r>
              <a:rPr lang="en-GB" sz="2600" b="1"/>
              <a:t>a) Environmental Damage - </a:t>
            </a:r>
            <a:r>
              <a:rPr lang="en-GB" sz="2600"/>
              <a:t>Events, like large outdoor festivals, can have adverse environmental impacts such as pollution, waste, and damage to public spaces.</a:t>
            </a:r>
          </a:p>
          <a:p>
            <a:pPr>
              <a:lnSpc>
                <a:spcPct val="110000"/>
              </a:lnSpc>
              <a:buFont typeface="Arial" panose="020B0604020202020204" pitchFamily="34" charset="0"/>
              <a:buChar char="•"/>
            </a:pPr>
            <a:r>
              <a:rPr lang="en-GB" sz="2600" b="1"/>
              <a:t>Risk Mitigation</a:t>
            </a:r>
            <a:r>
              <a:rPr lang="en-GB" sz="2600"/>
              <a:t>:</a:t>
            </a:r>
          </a:p>
          <a:p>
            <a:pPr marL="742950" lvl="1" indent="-285750">
              <a:lnSpc>
                <a:spcPct val="110000"/>
              </a:lnSpc>
              <a:buFont typeface="Arial" panose="020B0604020202020204" pitchFamily="34" charset="0"/>
              <a:buChar char="•"/>
            </a:pPr>
            <a:r>
              <a:rPr lang="en-GB" sz="2600"/>
              <a:t>Develop a sustainability plan that includes waste management (recycling, composting), energy efficiency measures (use of renewables), and water conservation.</a:t>
            </a:r>
          </a:p>
          <a:p>
            <a:pPr marL="742950" lvl="1" indent="-285750">
              <a:lnSpc>
                <a:spcPct val="110000"/>
              </a:lnSpc>
              <a:buFont typeface="Arial" panose="020B0604020202020204" pitchFamily="34" charset="0"/>
              <a:buChar char="•"/>
            </a:pPr>
            <a:r>
              <a:rPr lang="en-GB" sz="2600"/>
              <a:t>Partner with local environmental organizations to reduce the event’s carbon footprint.</a:t>
            </a:r>
          </a:p>
          <a:p>
            <a:pPr marL="742950" lvl="1" indent="-285750">
              <a:lnSpc>
                <a:spcPct val="110000"/>
              </a:lnSpc>
              <a:buFont typeface="Arial" panose="020B0604020202020204" pitchFamily="34" charset="0"/>
              <a:buChar char="•"/>
            </a:pPr>
            <a:r>
              <a:rPr lang="en-GB" sz="2600"/>
              <a:t>Implement an environmental monitoring system to minimize any lasting damage.</a:t>
            </a:r>
          </a:p>
          <a:p>
            <a:pPr>
              <a:lnSpc>
                <a:spcPct val="110000"/>
              </a:lnSpc>
            </a:pPr>
            <a:r>
              <a:rPr lang="en-GB" sz="2600" b="1"/>
              <a:t>b) Extreme Weather Conditions - </a:t>
            </a:r>
            <a:r>
              <a:rPr lang="en-GB" sz="2600"/>
              <a:t>Weather-related disruptions, such as heavy rain, heatwaves, or storms, can cause event cancellations or interruptions, especially for outdoor events.</a:t>
            </a:r>
          </a:p>
          <a:p>
            <a:pPr>
              <a:lnSpc>
                <a:spcPct val="110000"/>
              </a:lnSpc>
              <a:buFont typeface="Arial" panose="020B0604020202020204" pitchFamily="34" charset="0"/>
              <a:buChar char="•"/>
            </a:pPr>
            <a:r>
              <a:rPr lang="en-GB" sz="2600" b="1"/>
              <a:t>Risk Mitigation</a:t>
            </a:r>
            <a:r>
              <a:rPr lang="en-GB" sz="2600"/>
              <a:t>:</a:t>
            </a:r>
          </a:p>
          <a:p>
            <a:pPr marL="742950" lvl="1" indent="-285750">
              <a:lnSpc>
                <a:spcPct val="110000"/>
              </a:lnSpc>
              <a:buFont typeface="Arial" panose="020B0604020202020204" pitchFamily="34" charset="0"/>
              <a:buChar char="•"/>
            </a:pPr>
            <a:r>
              <a:rPr lang="en-GB" sz="2600"/>
              <a:t>Have a backup plan that includes indoor venue options or weather shelters for outdoor events.</a:t>
            </a:r>
          </a:p>
          <a:p>
            <a:pPr marL="742950" lvl="1" indent="-285750">
              <a:lnSpc>
                <a:spcPct val="110000"/>
              </a:lnSpc>
              <a:buFont typeface="Arial" panose="020B0604020202020204" pitchFamily="34" charset="0"/>
              <a:buChar char="•"/>
            </a:pPr>
            <a:r>
              <a:rPr lang="en-GB" sz="2600"/>
              <a:t>Invest in weather insurance for high-cost events.</a:t>
            </a:r>
          </a:p>
          <a:p>
            <a:pPr marL="742950" lvl="1" indent="-285750">
              <a:lnSpc>
                <a:spcPct val="110000"/>
              </a:lnSpc>
              <a:buFont typeface="Arial" panose="020B0604020202020204" pitchFamily="34" charset="0"/>
              <a:buChar char="•"/>
            </a:pPr>
            <a:r>
              <a:rPr lang="en-GB" sz="2600"/>
              <a:t>Use real-time weather monitoring tools and communicate contingency plans to attendees.</a:t>
            </a:r>
          </a:p>
          <a:p>
            <a:endParaRPr lang="en-GB"/>
          </a:p>
        </p:txBody>
      </p:sp>
    </p:spTree>
    <p:extLst>
      <p:ext uri="{BB962C8B-B14F-4D97-AF65-F5344CB8AC3E}">
        <p14:creationId xmlns:p14="http://schemas.microsoft.com/office/powerpoint/2010/main" val="3311298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A3B736-0A8D-A0E5-E1D7-A5EB2B4EC8B8}"/>
              </a:ext>
            </a:extLst>
          </p:cNvPr>
          <p:cNvSpPr>
            <a:spLocks noGrp="1"/>
          </p:cNvSpPr>
          <p:nvPr>
            <p:ph idx="1"/>
          </p:nvPr>
        </p:nvSpPr>
        <p:spPr>
          <a:xfrm>
            <a:off x="96793" y="136868"/>
            <a:ext cx="12152871" cy="5909705"/>
          </a:xfrm>
        </p:spPr>
        <p:txBody>
          <a:bodyPr>
            <a:normAutofit fontScale="55000" lnSpcReduction="20000"/>
          </a:bodyPr>
          <a:lstStyle/>
          <a:p>
            <a:pPr>
              <a:lnSpc>
                <a:spcPct val="120000"/>
              </a:lnSpc>
            </a:pPr>
            <a:r>
              <a:rPr lang="en-GB" sz="3800" b="1"/>
              <a:t>Reputation and Brand Risks</a:t>
            </a:r>
          </a:p>
          <a:p>
            <a:pPr>
              <a:lnSpc>
                <a:spcPct val="120000"/>
              </a:lnSpc>
            </a:pPr>
            <a:r>
              <a:rPr lang="en-GB" sz="3200" b="1"/>
              <a:t>a) Negative Media or Social Media Attention - </a:t>
            </a:r>
            <a:r>
              <a:rPr lang="en-GB" sz="3200"/>
              <a:t>Unfavourable media coverage or negative social media sentiment can harm both the event and the host city's reputation. Issues like poor organization, safety incidents, or unsatisfied attendees can quickly go viral.</a:t>
            </a:r>
          </a:p>
          <a:p>
            <a:pPr>
              <a:lnSpc>
                <a:spcPct val="120000"/>
              </a:lnSpc>
              <a:buFont typeface="Arial" panose="020B0604020202020204" pitchFamily="34" charset="0"/>
              <a:buChar char="•"/>
            </a:pPr>
            <a:r>
              <a:rPr lang="en-GB" sz="3200" b="1"/>
              <a:t>Risk Mitigation</a:t>
            </a:r>
            <a:r>
              <a:rPr lang="en-GB" sz="3200"/>
              <a:t>:</a:t>
            </a:r>
          </a:p>
          <a:p>
            <a:pPr marL="742950" lvl="1" indent="-285750">
              <a:lnSpc>
                <a:spcPct val="120000"/>
              </a:lnSpc>
              <a:buFont typeface="Arial" panose="020B0604020202020204" pitchFamily="34" charset="0"/>
              <a:buChar char="•"/>
            </a:pPr>
            <a:r>
              <a:rPr lang="en-GB" sz="3200"/>
              <a:t>Have a dedicated public relations team to manage media relations and quickly address any negative narratives.</a:t>
            </a:r>
          </a:p>
          <a:p>
            <a:pPr marL="742950" lvl="1" indent="-285750">
              <a:lnSpc>
                <a:spcPct val="120000"/>
              </a:lnSpc>
              <a:buFont typeface="Arial" panose="020B0604020202020204" pitchFamily="34" charset="0"/>
              <a:buChar char="•"/>
            </a:pPr>
            <a:r>
              <a:rPr lang="en-GB" sz="3200"/>
              <a:t>Monitor social media channels during the event to respond to complaints or crises in real time.</a:t>
            </a:r>
          </a:p>
          <a:p>
            <a:pPr marL="742950" lvl="1" indent="-285750">
              <a:lnSpc>
                <a:spcPct val="120000"/>
              </a:lnSpc>
              <a:buFont typeface="Arial" panose="020B0604020202020204" pitchFamily="34" charset="0"/>
              <a:buChar char="•"/>
            </a:pPr>
            <a:r>
              <a:rPr lang="en-GB" sz="3200"/>
              <a:t>Establish a post-event evaluation process to address any concerns that arose.</a:t>
            </a:r>
          </a:p>
          <a:p>
            <a:pPr>
              <a:lnSpc>
                <a:spcPct val="120000"/>
              </a:lnSpc>
            </a:pPr>
            <a:r>
              <a:rPr lang="en-GB" sz="3200" b="1"/>
              <a:t>b) Greenwashing Accusations - </a:t>
            </a:r>
            <a:r>
              <a:rPr lang="en-GB" sz="3200"/>
              <a:t>If a city or venue markets itself as "sustainable" but fails to meet those claims, it risks damaging its reputation through accusations of greenwashing.</a:t>
            </a:r>
          </a:p>
          <a:p>
            <a:pPr>
              <a:lnSpc>
                <a:spcPct val="120000"/>
              </a:lnSpc>
              <a:buFont typeface="Arial" panose="020B0604020202020204" pitchFamily="34" charset="0"/>
              <a:buChar char="•"/>
            </a:pPr>
            <a:r>
              <a:rPr lang="en-GB" sz="3200" b="1"/>
              <a:t>Risk Mitigation</a:t>
            </a:r>
            <a:r>
              <a:rPr lang="en-GB" sz="3200"/>
              <a:t>:</a:t>
            </a:r>
          </a:p>
          <a:p>
            <a:pPr marL="742950" lvl="1" indent="-285750">
              <a:lnSpc>
                <a:spcPct val="120000"/>
              </a:lnSpc>
              <a:buFont typeface="Arial" panose="020B0604020202020204" pitchFamily="34" charset="0"/>
              <a:buChar char="•"/>
            </a:pPr>
            <a:r>
              <a:rPr lang="en-GB" sz="3200"/>
              <a:t>Ensure that any sustainability claims are backed by measurable actions, such as carbon offset programs, waste reduction efforts, and renewable energy use.</a:t>
            </a:r>
          </a:p>
          <a:p>
            <a:pPr marL="742950" lvl="1" indent="-285750">
              <a:lnSpc>
                <a:spcPct val="120000"/>
              </a:lnSpc>
              <a:buFont typeface="Arial" panose="020B0604020202020204" pitchFamily="34" charset="0"/>
              <a:buChar char="•"/>
            </a:pPr>
            <a:r>
              <a:rPr lang="en-GB" sz="3200"/>
              <a:t>Conduct regular audits and provide transparency in sustainability reporting.</a:t>
            </a:r>
          </a:p>
          <a:p>
            <a:pPr marL="742950" lvl="1" indent="-285750">
              <a:lnSpc>
                <a:spcPct val="120000"/>
              </a:lnSpc>
              <a:buFont typeface="Arial" panose="020B0604020202020204" pitchFamily="34" charset="0"/>
              <a:buChar char="•"/>
            </a:pPr>
            <a:r>
              <a:rPr lang="en-GB" sz="3200"/>
              <a:t>Engage with environmental advocacy groups for third-party validation.</a:t>
            </a:r>
          </a:p>
          <a:p>
            <a:endParaRPr lang="en-GB"/>
          </a:p>
        </p:txBody>
      </p:sp>
    </p:spTree>
    <p:extLst>
      <p:ext uri="{BB962C8B-B14F-4D97-AF65-F5344CB8AC3E}">
        <p14:creationId xmlns:p14="http://schemas.microsoft.com/office/powerpoint/2010/main" val="18150112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EBCDD6-442C-DF77-7254-E5B5622BD42B}"/>
              </a:ext>
            </a:extLst>
          </p:cNvPr>
          <p:cNvSpPr>
            <a:spLocks noGrp="1"/>
          </p:cNvSpPr>
          <p:nvPr>
            <p:ph idx="1"/>
          </p:nvPr>
        </p:nvSpPr>
        <p:spPr>
          <a:xfrm>
            <a:off x="105033" y="136869"/>
            <a:ext cx="12029302" cy="5810850"/>
          </a:xfrm>
        </p:spPr>
        <p:txBody>
          <a:bodyPr>
            <a:normAutofit fontScale="77500" lnSpcReduction="20000"/>
          </a:bodyPr>
          <a:lstStyle/>
          <a:p>
            <a:pPr>
              <a:lnSpc>
                <a:spcPct val="110000"/>
              </a:lnSpc>
            </a:pPr>
            <a:r>
              <a:rPr lang="en-GB" b="1"/>
              <a:t>Legal and Compliance Risks</a:t>
            </a:r>
          </a:p>
          <a:p>
            <a:pPr>
              <a:lnSpc>
                <a:spcPct val="110000"/>
              </a:lnSpc>
            </a:pPr>
            <a:r>
              <a:rPr lang="en-GB" b="1"/>
              <a:t>a) Non-Compliance with Local Regulations</a:t>
            </a:r>
          </a:p>
          <a:p>
            <a:pPr>
              <a:lnSpc>
                <a:spcPct val="110000"/>
              </a:lnSpc>
            </a:pPr>
            <a:r>
              <a:rPr lang="en-GB"/>
              <a:t>Events need to comply with a </a:t>
            </a:r>
            <a:r>
              <a:rPr lang="en-GB" b="1"/>
              <a:t>wide range of laws</a:t>
            </a:r>
            <a:r>
              <a:rPr lang="en-GB"/>
              <a:t>, including health and safety, </a:t>
            </a:r>
            <a:r>
              <a:rPr lang="en-GB" err="1"/>
              <a:t>labor</a:t>
            </a:r>
            <a:r>
              <a:rPr lang="en-GB"/>
              <a:t> laws, and zoning regulations. Failing to do so can result in fines, legal disputes, or event cancellation.</a:t>
            </a:r>
          </a:p>
          <a:p>
            <a:pPr>
              <a:lnSpc>
                <a:spcPct val="110000"/>
              </a:lnSpc>
              <a:buFont typeface="Arial" panose="020B0604020202020204" pitchFamily="34" charset="0"/>
              <a:buChar char="•"/>
            </a:pPr>
            <a:r>
              <a:rPr lang="en-GB" b="1"/>
              <a:t>Risk Mitigation</a:t>
            </a:r>
            <a:r>
              <a:rPr lang="en-GB"/>
              <a:t>:</a:t>
            </a:r>
          </a:p>
          <a:p>
            <a:pPr marL="742950" lvl="1" indent="-285750">
              <a:lnSpc>
                <a:spcPct val="110000"/>
              </a:lnSpc>
              <a:buFont typeface="Arial" panose="020B0604020202020204" pitchFamily="34" charset="0"/>
              <a:buChar char="•"/>
            </a:pPr>
            <a:r>
              <a:rPr lang="en-GB"/>
              <a:t>Work closely with local authorities and legal experts to ensure full compliance with regulations.</a:t>
            </a:r>
          </a:p>
          <a:p>
            <a:pPr marL="742950" lvl="1" indent="-285750">
              <a:lnSpc>
                <a:spcPct val="110000"/>
              </a:lnSpc>
              <a:buFont typeface="Arial" panose="020B0604020202020204" pitchFamily="34" charset="0"/>
              <a:buChar char="•"/>
            </a:pPr>
            <a:r>
              <a:rPr lang="en-GB"/>
              <a:t>Obtain all necessary permits, licenses, and insurance policies well in advance of the event.</a:t>
            </a:r>
          </a:p>
          <a:p>
            <a:pPr marL="742950" lvl="1" indent="-285750">
              <a:lnSpc>
                <a:spcPct val="110000"/>
              </a:lnSpc>
              <a:buFont typeface="Arial" panose="020B0604020202020204" pitchFamily="34" charset="0"/>
              <a:buChar char="•"/>
            </a:pPr>
            <a:r>
              <a:rPr lang="en-GB"/>
              <a:t>Conduct regular compliance checks throughout the planning and execution phases.</a:t>
            </a:r>
          </a:p>
          <a:p>
            <a:pPr>
              <a:lnSpc>
                <a:spcPct val="110000"/>
              </a:lnSpc>
            </a:pPr>
            <a:r>
              <a:rPr lang="en-GB" b="1"/>
              <a:t>b) Contracts and Liability</a:t>
            </a:r>
          </a:p>
          <a:p>
            <a:pPr>
              <a:lnSpc>
                <a:spcPct val="110000"/>
              </a:lnSpc>
            </a:pPr>
            <a:r>
              <a:rPr lang="en-GB"/>
              <a:t>Disputes with contractors, sponsors, or vendors can lead to legal battles, especially if </a:t>
            </a:r>
            <a:r>
              <a:rPr lang="en-GB" b="1"/>
              <a:t>contracts are unclear or broken.</a:t>
            </a:r>
          </a:p>
          <a:p>
            <a:pPr>
              <a:lnSpc>
                <a:spcPct val="110000"/>
              </a:lnSpc>
              <a:buFont typeface="Arial" panose="020B0604020202020204" pitchFamily="34" charset="0"/>
              <a:buChar char="•"/>
            </a:pPr>
            <a:r>
              <a:rPr lang="en-GB" b="1"/>
              <a:t>Risk Mitigation</a:t>
            </a:r>
            <a:r>
              <a:rPr lang="en-GB"/>
              <a:t>:</a:t>
            </a:r>
          </a:p>
          <a:p>
            <a:pPr marL="742950" lvl="1" indent="-285750">
              <a:lnSpc>
                <a:spcPct val="110000"/>
              </a:lnSpc>
              <a:buFont typeface="Arial" panose="020B0604020202020204" pitchFamily="34" charset="0"/>
              <a:buChar char="•"/>
            </a:pPr>
            <a:r>
              <a:rPr lang="en-GB"/>
              <a:t>Develop clear and comprehensive contracts that outline the responsibilities and expectations of all parties.</a:t>
            </a:r>
          </a:p>
          <a:p>
            <a:pPr marL="742950" lvl="1" indent="-285750">
              <a:lnSpc>
                <a:spcPct val="110000"/>
              </a:lnSpc>
              <a:buFont typeface="Arial" panose="020B0604020202020204" pitchFamily="34" charset="0"/>
              <a:buChar char="•"/>
            </a:pPr>
            <a:r>
              <a:rPr lang="en-GB"/>
              <a:t>Ensure that you have robust insurance coverage for liability, cancellations, and damages.</a:t>
            </a:r>
          </a:p>
          <a:p>
            <a:pPr marL="742950" lvl="1" indent="-285750">
              <a:lnSpc>
                <a:spcPct val="110000"/>
              </a:lnSpc>
              <a:buFont typeface="Arial" panose="020B0604020202020204" pitchFamily="34" charset="0"/>
              <a:buChar char="•"/>
            </a:pPr>
            <a:r>
              <a:rPr lang="en-GB"/>
              <a:t>Include force majeure clauses in contracts to protect against unexpected events like natural disasters or pandemics.</a:t>
            </a:r>
          </a:p>
          <a:p>
            <a:endParaRPr lang="en-GB"/>
          </a:p>
        </p:txBody>
      </p:sp>
    </p:spTree>
    <p:extLst>
      <p:ext uri="{BB962C8B-B14F-4D97-AF65-F5344CB8AC3E}">
        <p14:creationId xmlns:p14="http://schemas.microsoft.com/office/powerpoint/2010/main" val="40186429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5FCA740-18B8-BAFC-CBC7-9A81F29FD7B9}"/>
              </a:ext>
            </a:extLst>
          </p:cNvPr>
          <p:cNvSpPr>
            <a:spLocks noGrp="1"/>
          </p:cNvSpPr>
          <p:nvPr>
            <p:ph idx="1"/>
          </p:nvPr>
        </p:nvSpPr>
        <p:spPr>
          <a:xfrm>
            <a:off x="203886" y="293387"/>
            <a:ext cx="10515600" cy="5127110"/>
          </a:xfrm>
        </p:spPr>
        <p:txBody>
          <a:bodyPr/>
          <a:lstStyle/>
          <a:p>
            <a:pPr>
              <a:lnSpc>
                <a:spcPct val="100000"/>
              </a:lnSpc>
            </a:pPr>
            <a:r>
              <a:rPr lang="en-GB" b="1"/>
              <a:t>Political and Social Risks</a:t>
            </a:r>
          </a:p>
          <a:p>
            <a:pPr>
              <a:lnSpc>
                <a:spcPct val="100000"/>
              </a:lnSpc>
            </a:pPr>
            <a:r>
              <a:rPr lang="en-GB" b="1"/>
              <a:t>a) Political Instability</a:t>
            </a:r>
          </a:p>
          <a:p>
            <a:pPr>
              <a:lnSpc>
                <a:spcPct val="100000"/>
              </a:lnSpc>
            </a:pPr>
            <a:r>
              <a:rPr lang="en-GB"/>
              <a:t>Political unrest, changes in government policy, or protests can </a:t>
            </a:r>
            <a:r>
              <a:rPr lang="en-GB" b="1"/>
              <a:t>impact the safety and feasibility of hosting an event.</a:t>
            </a:r>
          </a:p>
          <a:p>
            <a:pPr>
              <a:lnSpc>
                <a:spcPct val="100000"/>
              </a:lnSpc>
              <a:buFont typeface="Arial" panose="020B0604020202020204" pitchFamily="34" charset="0"/>
              <a:buChar char="•"/>
            </a:pPr>
            <a:r>
              <a:rPr lang="en-GB" b="1"/>
              <a:t>Risk Mitigation</a:t>
            </a:r>
            <a:r>
              <a:rPr lang="en-GB"/>
              <a:t>:</a:t>
            </a:r>
          </a:p>
          <a:p>
            <a:pPr marL="742950" lvl="1" indent="-285750">
              <a:lnSpc>
                <a:spcPct val="100000"/>
              </a:lnSpc>
              <a:buFont typeface="Arial" panose="020B0604020202020204" pitchFamily="34" charset="0"/>
              <a:buChar char="•"/>
            </a:pPr>
            <a:r>
              <a:rPr lang="en-GB"/>
              <a:t>Assess the political stability of the host city or country before placing a bid.</a:t>
            </a:r>
          </a:p>
          <a:p>
            <a:pPr marL="742950" lvl="1" indent="-285750">
              <a:lnSpc>
                <a:spcPct val="100000"/>
              </a:lnSpc>
              <a:buFont typeface="Arial" panose="020B0604020202020204" pitchFamily="34" charset="0"/>
              <a:buChar char="•"/>
            </a:pPr>
            <a:r>
              <a:rPr lang="en-GB"/>
              <a:t>Maintain open communication with local government officials to stay informed about any political</a:t>
            </a:r>
          </a:p>
          <a:p>
            <a:endParaRPr lang="en-GB"/>
          </a:p>
        </p:txBody>
      </p:sp>
    </p:spTree>
    <p:extLst>
      <p:ext uri="{BB962C8B-B14F-4D97-AF65-F5344CB8AC3E}">
        <p14:creationId xmlns:p14="http://schemas.microsoft.com/office/powerpoint/2010/main" val="3788823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39D12-5A70-6E24-D2FD-DBD26B5E7CC6}"/>
              </a:ext>
            </a:extLst>
          </p:cNvPr>
          <p:cNvSpPr>
            <a:spLocks noGrp="1"/>
          </p:cNvSpPr>
          <p:nvPr>
            <p:ph type="title"/>
          </p:nvPr>
        </p:nvSpPr>
        <p:spPr>
          <a:xfrm>
            <a:off x="96795" y="47452"/>
            <a:ext cx="10515600" cy="1325563"/>
          </a:xfrm>
        </p:spPr>
        <p:txBody>
          <a:bodyPr anchor="ctr">
            <a:normAutofit/>
          </a:bodyPr>
          <a:lstStyle/>
          <a:p>
            <a:r>
              <a:rPr lang="en-GB" sz="3600" b="1"/>
              <a:t>Festival Example: Glastonbury Festival (UK)</a:t>
            </a:r>
            <a:br>
              <a:rPr lang="en-GB" sz="3600" b="1"/>
            </a:br>
            <a:endParaRPr lang="en-GB" sz="3600"/>
          </a:p>
        </p:txBody>
      </p:sp>
      <p:sp>
        <p:nvSpPr>
          <p:cNvPr id="3" name="Content Placeholder 2">
            <a:extLst>
              <a:ext uri="{FF2B5EF4-FFF2-40B4-BE49-F238E27FC236}">
                <a16:creationId xmlns:a16="http://schemas.microsoft.com/office/drawing/2014/main" id="{16A26DAF-239D-762F-D16A-B5090CAAB51E}"/>
              </a:ext>
            </a:extLst>
          </p:cNvPr>
          <p:cNvSpPr>
            <a:spLocks noGrp="1"/>
          </p:cNvSpPr>
          <p:nvPr>
            <p:ph sz="half" idx="1"/>
          </p:nvPr>
        </p:nvSpPr>
        <p:spPr>
          <a:xfrm>
            <a:off x="-115330" y="848498"/>
            <a:ext cx="7840662" cy="5066270"/>
          </a:xfrm>
        </p:spPr>
        <p:txBody>
          <a:bodyPr>
            <a:normAutofit fontScale="62500" lnSpcReduction="20000"/>
          </a:bodyPr>
          <a:lstStyle/>
          <a:p>
            <a:pPr>
              <a:lnSpc>
                <a:spcPct val="120000"/>
              </a:lnSpc>
            </a:pPr>
            <a:r>
              <a:rPr lang="en-GB" sz="2600" b="1"/>
              <a:t>Event Overview:</a:t>
            </a:r>
            <a:br>
              <a:rPr lang="en-GB" sz="2600"/>
            </a:br>
            <a:r>
              <a:rPr lang="en-GB" sz="2600"/>
              <a:t>Glastonbury Festival is one of the largest and most famous outdoor music festivals in the world, attracting over 200,000 attendees annually. Held on a farm in the UK, it features performances across multiple stages and spans several days.</a:t>
            </a:r>
          </a:p>
          <a:p>
            <a:pPr>
              <a:lnSpc>
                <a:spcPct val="120000"/>
              </a:lnSpc>
            </a:pPr>
            <a:r>
              <a:rPr lang="en-GB" sz="2600" b="1"/>
              <a:t>Key Risks:</a:t>
            </a:r>
          </a:p>
          <a:p>
            <a:pPr>
              <a:lnSpc>
                <a:spcPct val="120000"/>
              </a:lnSpc>
              <a:buFont typeface="Arial" panose="020B0604020202020204" pitchFamily="34" charset="0"/>
              <a:buChar char="•"/>
            </a:pPr>
            <a:r>
              <a:rPr lang="en-GB" sz="2600" b="1"/>
              <a:t>Weather-Related Risks (Extreme Rain/Flooding)</a:t>
            </a:r>
            <a:endParaRPr lang="en-GB" sz="2600"/>
          </a:p>
          <a:p>
            <a:pPr marL="742950" lvl="1" indent="-285750">
              <a:lnSpc>
                <a:spcPct val="120000"/>
              </a:lnSpc>
              <a:buFont typeface="Arial" panose="020B0604020202020204" pitchFamily="34" charset="0"/>
              <a:buChar char="•"/>
            </a:pPr>
            <a:r>
              <a:rPr lang="en-GB" sz="2600" i="1"/>
              <a:t>Example</a:t>
            </a:r>
            <a:r>
              <a:rPr lang="en-GB" sz="2600"/>
              <a:t>: In 2005, Glastonbury experienced severe flooding that turned the festival grounds into a mud pit, disrupting performances and causing safety concerns.</a:t>
            </a:r>
          </a:p>
          <a:p>
            <a:pPr marL="742950" lvl="1" indent="-285750">
              <a:lnSpc>
                <a:spcPct val="120000"/>
              </a:lnSpc>
              <a:buFont typeface="Arial" panose="020B0604020202020204" pitchFamily="34" charset="0"/>
              <a:buChar char="•"/>
            </a:pPr>
            <a:r>
              <a:rPr lang="en-GB" sz="2600" i="1"/>
              <a:t>Risk Mitigation</a:t>
            </a:r>
            <a:r>
              <a:rPr lang="en-GB" sz="2600"/>
              <a:t>:</a:t>
            </a:r>
          </a:p>
          <a:p>
            <a:pPr marL="1143000" lvl="2" indent="-228600">
              <a:lnSpc>
                <a:spcPct val="120000"/>
              </a:lnSpc>
              <a:buFont typeface="Arial" panose="020B0604020202020204" pitchFamily="34" charset="0"/>
              <a:buChar char="•"/>
            </a:pPr>
            <a:r>
              <a:rPr lang="en-GB" sz="2600"/>
              <a:t>The festival invested heavily in drainage systems after this event to manage potential flooding.</a:t>
            </a:r>
          </a:p>
          <a:p>
            <a:pPr marL="1143000" lvl="2" indent="-228600">
              <a:lnSpc>
                <a:spcPct val="120000"/>
              </a:lnSpc>
              <a:buFont typeface="Arial" panose="020B0604020202020204" pitchFamily="34" charset="0"/>
              <a:buChar char="•"/>
            </a:pPr>
            <a:r>
              <a:rPr lang="en-GB" sz="2600"/>
              <a:t>Real-time weather monitoring is now used to adjust stage schedules and ensure safe evacuation plans.</a:t>
            </a:r>
          </a:p>
          <a:p>
            <a:pPr marL="1143000" lvl="2" indent="-228600">
              <a:lnSpc>
                <a:spcPct val="120000"/>
              </a:lnSpc>
              <a:buFont typeface="Arial" panose="020B0604020202020204" pitchFamily="34" charset="0"/>
              <a:buChar char="•"/>
            </a:pPr>
            <a:r>
              <a:rPr lang="en-GB" sz="2600"/>
              <a:t>The festival also advises attendees to be well-prepared for rain, making recommendations on appropriate gear and footwear.</a:t>
            </a:r>
          </a:p>
          <a:p>
            <a:endParaRPr lang="en-GB" sz="1300"/>
          </a:p>
        </p:txBody>
      </p:sp>
      <p:pic>
        <p:nvPicPr>
          <p:cNvPr id="4" name="Picture 3">
            <a:extLst>
              <a:ext uri="{FF2B5EF4-FFF2-40B4-BE49-F238E27FC236}">
                <a16:creationId xmlns:a16="http://schemas.microsoft.com/office/drawing/2014/main" id="{D2A071DD-3FBD-BC18-6322-ABA59D3343AE}"/>
              </a:ext>
            </a:extLst>
          </p:cNvPr>
          <p:cNvPicPr>
            <a:picLocks noChangeAspect="1"/>
          </p:cNvPicPr>
          <p:nvPr/>
        </p:nvPicPr>
        <p:blipFill>
          <a:blip r:embed="rId2"/>
          <a:stretch>
            <a:fillRect/>
          </a:stretch>
        </p:blipFill>
        <p:spPr>
          <a:xfrm>
            <a:off x="7840662" y="1954727"/>
            <a:ext cx="4351338" cy="4351338"/>
          </a:xfrm>
          <a:prstGeom prst="rect">
            <a:avLst/>
          </a:prstGeom>
          <a:noFill/>
        </p:spPr>
      </p:pic>
    </p:spTree>
    <p:extLst>
      <p:ext uri="{BB962C8B-B14F-4D97-AF65-F5344CB8AC3E}">
        <p14:creationId xmlns:p14="http://schemas.microsoft.com/office/powerpoint/2010/main" val="39704213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831110-96C3-38BD-DB94-4D455E5DF9C0}"/>
              </a:ext>
            </a:extLst>
          </p:cNvPr>
          <p:cNvSpPr>
            <a:spLocks noGrp="1"/>
          </p:cNvSpPr>
          <p:nvPr>
            <p:ph idx="1"/>
          </p:nvPr>
        </p:nvSpPr>
        <p:spPr>
          <a:xfrm>
            <a:off x="245076" y="235722"/>
            <a:ext cx="10515600" cy="5637856"/>
          </a:xfrm>
        </p:spPr>
        <p:txBody>
          <a:bodyPr>
            <a:normAutofit fontScale="70000" lnSpcReduction="20000"/>
          </a:bodyPr>
          <a:lstStyle/>
          <a:p>
            <a:pPr>
              <a:lnSpc>
                <a:spcPct val="120000"/>
              </a:lnSpc>
              <a:buFont typeface="Arial" panose="020B0604020202020204" pitchFamily="34" charset="0"/>
              <a:buChar char="•"/>
            </a:pPr>
            <a:r>
              <a:rPr lang="en-GB" b="1"/>
              <a:t>Environmental Impact (Waste and Pollution)</a:t>
            </a:r>
            <a:endParaRPr lang="en-GB"/>
          </a:p>
          <a:p>
            <a:pPr marL="742950" lvl="1" indent="-285750">
              <a:lnSpc>
                <a:spcPct val="120000"/>
              </a:lnSpc>
              <a:buFont typeface="Arial" panose="020B0604020202020204" pitchFamily="34" charset="0"/>
              <a:buChar char="•"/>
            </a:pPr>
            <a:r>
              <a:rPr lang="en-GB" i="1"/>
              <a:t>Example</a:t>
            </a:r>
            <a:r>
              <a:rPr lang="en-GB"/>
              <a:t>: Glastonbury faces ongoing criticism for the amount of waste left behind, with an estimated 2,000 tons of waste generated at the 2017 festival, including tents, plastic bottles, and litter.</a:t>
            </a:r>
          </a:p>
          <a:p>
            <a:pPr marL="742950" lvl="1" indent="-285750">
              <a:lnSpc>
                <a:spcPct val="120000"/>
              </a:lnSpc>
              <a:buFont typeface="Arial" panose="020B0604020202020204" pitchFamily="34" charset="0"/>
              <a:buChar char="•"/>
            </a:pPr>
            <a:r>
              <a:rPr lang="en-GB" i="1"/>
              <a:t>Risk Mitigation</a:t>
            </a:r>
            <a:r>
              <a:rPr lang="en-GB"/>
              <a:t>:</a:t>
            </a:r>
          </a:p>
          <a:p>
            <a:pPr marL="1143000" lvl="2" indent="-228600">
              <a:lnSpc>
                <a:spcPct val="120000"/>
              </a:lnSpc>
              <a:buFont typeface="Arial" panose="020B0604020202020204" pitchFamily="34" charset="0"/>
              <a:buChar char="•"/>
            </a:pPr>
            <a:r>
              <a:rPr lang="en-GB"/>
              <a:t>Glastonbury has since implemented </a:t>
            </a:r>
            <a:r>
              <a:rPr lang="en-GB" b="1"/>
              <a:t>a strict zero-plastic policy and encourages festival-goers to bring reusable bottles</a:t>
            </a:r>
            <a:r>
              <a:rPr lang="en-GB"/>
              <a:t>.</a:t>
            </a:r>
          </a:p>
          <a:p>
            <a:pPr marL="1143000" lvl="2" indent="-228600">
              <a:lnSpc>
                <a:spcPct val="120000"/>
              </a:lnSpc>
              <a:buFont typeface="Arial" panose="020B0604020202020204" pitchFamily="34" charset="0"/>
              <a:buChar char="•"/>
            </a:pPr>
            <a:r>
              <a:rPr lang="en-GB"/>
              <a:t>They also provide </a:t>
            </a:r>
            <a:r>
              <a:rPr lang="en-GB" b="1"/>
              <a:t>on-site recycling stations and have invested in post-festival clean-up efforts</a:t>
            </a:r>
            <a:r>
              <a:rPr lang="en-GB"/>
              <a:t>.</a:t>
            </a:r>
          </a:p>
          <a:p>
            <a:pPr marL="1143000" lvl="2" indent="-228600">
              <a:lnSpc>
                <a:spcPct val="120000"/>
              </a:lnSpc>
              <a:buFont typeface="Arial" panose="020B0604020202020204" pitchFamily="34" charset="0"/>
              <a:buChar char="•"/>
            </a:pPr>
            <a:r>
              <a:rPr lang="en-GB"/>
              <a:t>The festival engages in </a:t>
            </a:r>
            <a:r>
              <a:rPr lang="en-GB" b="1"/>
              <a:t>environmental partnerships with organizations </a:t>
            </a:r>
            <a:r>
              <a:rPr lang="en-GB"/>
              <a:t>like Greenpeace to promote sustainability.</a:t>
            </a:r>
          </a:p>
          <a:p>
            <a:pPr>
              <a:lnSpc>
                <a:spcPct val="120000"/>
              </a:lnSpc>
              <a:buFont typeface="Arial" panose="020B0604020202020204" pitchFamily="34" charset="0"/>
              <a:buChar char="•"/>
            </a:pPr>
            <a:r>
              <a:rPr lang="en-GB" b="1"/>
              <a:t>Health and Safety (Drug Use and Overcrowding)</a:t>
            </a:r>
            <a:endParaRPr lang="en-GB"/>
          </a:p>
          <a:p>
            <a:pPr marL="742950" lvl="1" indent="-285750">
              <a:lnSpc>
                <a:spcPct val="120000"/>
              </a:lnSpc>
              <a:buFont typeface="Arial" panose="020B0604020202020204" pitchFamily="34" charset="0"/>
              <a:buChar char="•"/>
            </a:pPr>
            <a:r>
              <a:rPr lang="en-GB" i="1"/>
              <a:t>Example</a:t>
            </a:r>
            <a:r>
              <a:rPr lang="en-GB"/>
              <a:t>: The festival has had incidents related to drug use, overcrowding, and heat exhaustion in the past.</a:t>
            </a:r>
          </a:p>
          <a:p>
            <a:pPr marL="742950" lvl="1" indent="-285750">
              <a:lnSpc>
                <a:spcPct val="120000"/>
              </a:lnSpc>
              <a:buFont typeface="Arial" panose="020B0604020202020204" pitchFamily="34" charset="0"/>
              <a:buChar char="•"/>
            </a:pPr>
            <a:r>
              <a:rPr lang="en-GB" i="1"/>
              <a:t>Risk Mitigation</a:t>
            </a:r>
            <a:r>
              <a:rPr lang="en-GB"/>
              <a:t>:</a:t>
            </a:r>
          </a:p>
          <a:p>
            <a:pPr marL="1143000" lvl="2" indent="-228600">
              <a:lnSpc>
                <a:spcPct val="120000"/>
              </a:lnSpc>
              <a:buFont typeface="Arial" panose="020B0604020202020204" pitchFamily="34" charset="0"/>
              <a:buChar char="•"/>
            </a:pPr>
            <a:r>
              <a:rPr lang="en-GB" b="1"/>
              <a:t>Increased security personnel, </a:t>
            </a:r>
            <a:r>
              <a:rPr lang="en-GB"/>
              <a:t>crowd management systems, and better on-site medical facilities have been implemented.</a:t>
            </a:r>
          </a:p>
          <a:p>
            <a:pPr marL="1143000" lvl="2" indent="-228600">
              <a:lnSpc>
                <a:spcPct val="120000"/>
              </a:lnSpc>
              <a:buFont typeface="Arial" panose="020B0604020202020204" pitchFamily="34" charset="0"/>
              <a:buChar char="•"/>
            </a:pPr>
            <a:r>
              <a:rPr lang="en-GB" b="1"/>
              <a:t>Drug awareness campaigns and water stations </a:t>
            </a:r>
            <a:r>
              <a:rPr lang="en-GB"/>
              <a:t>are now common at Glastonbury to mitigate these risks.</a:t>
            </a:r>
          </a:p>
          <a:p>
            <a:pPr>
              <a:lnSpc>
                <a:spcPct val="120000"/>
              </a:lnSpc>
            </a:pPr>
            <a:r>
              <a:rPr lang="en-GB" b="1"/>
              <a:t>Lessons Learned:</a:t>
            </a:r>
          </a:p>
          <a:p>
            <a:pPr>
              <a:lnSpc>
                <a:spcPct val="120000"/>
              </a:lnSpc>
            </a:pPr>
            <a:r>
              <a:rPr lang="en-GB"/>
              <a:t>Glastonbury’s ability to manage risks effectively has contributed to its longevity. It has developed a robust framework for dealing with weather-related challenges, environmental sustainability, and health and safety concerns, making it a model for large outdoor festivals.</a:t>
            </a:r>
          </a:p>
          <a:p>
            <a:endParaRPr lang="en-GB"/>
          </a:p>
        </p:txBody>
      </p:sp>
    </p:spTree>
    <p:extLst>
      <p:ext uri="{BB962C8B-B14F-4D97-AF65-F5344CB8AC3E}">
        <p14:creationId xmlns:p14="http://schemas.microsoft.com/office/powerpoint/2010/main" val="7981007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646E6-6188-60C9-7AEA-F0AA069DEC98}"/>
              </a:ext>
            </a:extLst>
          </p:cNvPr>
          <p:cNvSpPr>
            <a:spLocks noGrp="1"/>
          </p:cNvSpPr>
          <p:nvPr>
            <p:ph type="title"/>
          </p:nvPr>
        </p:nvSpPr>
        <p:spPr>
          <a:xfrm>
            <a:off x="0" y="85040"/>
            <a:ext cx="10515600" cy="887026"/>
          </a:xfrm>
        </p:spPr>
        <p:txBody>
          <a:bodyPr>
            <a:normAutofit fontScale="90000"/>
          </a:bodyPr>
          <a:lstStyle/>
          <a:p>
            <a:r>
              <a:rPr lang="en-GB" sz="4000" b="1"/>
              <a:t>Global Event Example: Olympic Games (Tokyo 2020)</a:t>
            </a:r>
            <a:br>
              <a:rPr lang="en-GB" b="1"/>
            </a:br>
            <a:endParaRPr lang="en-GB"/>
          </a:p>
        </p:txBody>
      </p:sp>
      <p:sp>
        <p:nvSpPr>
          <p:cNvPr id="3" name="Content Placeholder 2">
            <a:extLst>
              <a:ext uri="{FF2B5EF4-FFF2-40B4-BE49-F238E27FC236}">
                <a16:creationId xmlns:a16="http://schemas.microsoft.com/office/drawing/2014/main" id="{8041CFF9-243B-50BC-C775-BC7E943AE18D}"/>
              </a:ext>
            </a:extLst>
          </p:cNvPr>
          <p:cNvSpPr>
            <a:spLocks noGrp="1"/>
          </p:cNvSpPr>
          <p:nvPr>
            <p:ph idx="1"/>
          </p:nvPr>
        </p:nvSpPr>
        <p:spPr>
          <a:xfrm>
            <a:off x="-65903" y="667265"/>
            <a:ext cx="12192000" cy="5320228"/>
          </a:xfrm>
        </p:spPr>
        <p:txBody>
          <a:bodyPr>
            <a:normAutofit fontScale="55000" lnSpcReduction="20000"/>
          </a:bodyPr>
          <a:lstStyle/>
          <a:p>
            <a:pPr>
              <a:lnSpc>
                <a:spcPct val="120000"/>
              </a:lnSpc>
            </a:pPr>
            <a:r>
              <a:rPr lang="en-GB" sz="2500" b="1"/>
              <a:t>Event Overview:</a:t>
            </a:r>
            <a:br>
              <a:rPr lang="en-GB" sz="2500"/>
            </a:br>
            <a:r>
              <a:rPr lang="en-GB" sz="2500"/>
              <a:t>The Olympic Games are the largest sporting event in the world, involving athletes and spectators from around the globe. The Tokyo 2020 Olympics were postponed to 2021 due to the COVID-19 pandemic, and the planning process involved numerous risks that had to be managed on a global scale.</a:t>
            </a:r>
          </a:p>
          <a:p>
            <a:pPr>
              <a:lnSpc>
                <a:spcPct val="120000"/>
              </a:lnSpc>
            </a:pPr>
            <a:r>
              <a:rPr lang="en-GB" sz="2500" b="1"/>
              <a:t>Key Risks:</a:t>
            </a:r>
          </a:p>
          <a:p>
            <a:pPr>
              <a:lnSpc>
                <a:spcPct val="120000"/>
              </a:lnSpc>
              <a:buFont typeface="Arial" panose="020B0604020202020204" pitchFamily="34" charset="0"/>
              <a:buChar char="•"/>
            </a:pPr>
            <a:r>
              <a:rPr lang="en-GB" sz="2500" b="1"/>
              <a:t>Pandemic and Public Health Risks (COVID-19)</a:t>
            </a:r>
            <a:endParaRPr lang="en-GB" sz="2500"/>
          </a:p>
          <a:p>
            <a:pPr marL="742950" lvl="1" indent="-285750">
              <a:lnSpc>
                <a:spcPct val="120000"/>
              </a:lnSpc>
              <a:buFont typeface="Arial" panose="020B0604020202020204" pitchFamily="34" charset="0"/>
              <a:buChar char="•"/>
            </a:pPr>
            <a:r>
              <a:rPr lang="en-GB" sz="2500" i="1"/>
              <a:t>Example</a:t>
            </a:r>
            <a:r>
              <a:rPr lang="en-GB" sz="2500"/>
              <a:t>: The COVID-19 pandemic forced the postponement of the Tokyo Olympics from 2020 to 2021, causing significant logistical, financial, and public health risks.</a:t>
            </a:r>
          </a:p>
          <a:p>
            <a:pPr marL="742950" lvl="1" indent="-285750">
              <a:lnSpc>
                <a:spcPct val="120000"/>
              </a:lnSpc>
              <a:buFont typeface="Arial" panose="020B0604020202020204" pitchFamily="34" charset="0"/>
              <a:buChar char="•"/>
            </a:pPr>
            <a:r>
              <a:rPr lang="en-GB" sz="2500" i="1"/>
              <a:t>Risk Mitigation</a:t>
            </a:r>
            <a:r>
              <a:rPr lang="en-GB" sz="2500"/>
              <a:t>:</a:t>
            </a:r>
          </a:p>
          <a:p>
            <a:pPr marL="1143000" lvl="2" indent="-228600">
              <a:lnSpc>
                <a:spcPct val="120000"/>
              </a:lnSpc>
              <a:buFont typeface="Arial" panose="020B0604020202020204" pitchFamily="34" charset="0"/>
              <a:buChar char="•"/>
            </a:pPr>
            <a:r>
              <a:rPr lang="en-GB" sz="2500"/>
              <a:t>The Tokyo 2020 organizing committee implemented strict health protocols, including daily COVID-19 testing for athletes, limited public attendance, and mask mandates.</a:t>
            </a:r>
          </a:p>
          <a:p>
            <a:pPr marL="1143000" lvl="2" indent="-228600">
              <a:lnSpc>
                <a:spcPct val="120000"/>
              </a:lnSpc>
              <a:buFont typeface="Arial" panose="020B0604020202020204" pitchFamily="34" charset="0"/>
              <a:buChar char="•"/>
            </a:pPr>
            <a:r>
              <a:rPr lang="en-GB" sz="2500"/>
              <a:t>A "bubble" system was used to minimize contact between athletes and the general public.</a:t>
            </a:r>
          </a:p>
          <a:p>
            <a:pPr marL="1143000" lvl="2" indent="-228600">
              <a:lnSpc>
                <a:spcPct val="120000"/>
              </a:lnSpc>
              <a:buFont typeface="Arial" panose="020B0604020202020204" pitchFamily="34" charset="0"/>
              <a:buChar char="•"/>
            </a:pPr>
            <a:r>
              <a:rPr lang="en-GB" sz="2500"/>
              <a:t>Many events were held without spectators, reducing the risk of viral transmission but significantly impacting ticket revenue.</a:t>
            </a:r>
          </a:p>
          <a:p>
            <a:pPr>
              <a:lnSpc>
                <a:spcPct val="120000"/>
              </a:lnSpc>
              <a:buFont typeface="Arial" panose="020B0604020202020204" pitchFamily="34" charset="0"/>
              <a:buChar char="•"/>
            </a:pPr>
            <a:r>
              <a:rPr lang="en-GB" sz="2500" b="1"/>
              <a:t>Economic Risks (Cost Overruns and Revenue Shortfalls)</a:t>
            </a:r>
            <a:endParaRPr lang="en-GB" sz="2500"/>
          </a:p>
          <a:p>
            <a:pPr marL="742950" lvl="1" indent="-285750">
              <a:lnSpc>
                <a:spcPct val="120000"/>
              </a:lnSpc>
              <a:buFont typeface="Arial" panose="020B0604020202020204" pitchFamily="34" charset="0"/>
              <a:buChar char="•"/>
            </a:pPr>
            <a:r>
              <a:rPr lang="en-GB" sz="2500" i="1"/>
              <a:t>Example</a:t>
            </a:r>
            <a:r>
              <a:rPr lang="en-GB" sz="2500"/>
              <a:t>: The cost of hosting the Tokyo Olympics ballooned to $15.4 billion, making it one of the most expensive Olympics in history. The absence of ticket sales due to restrictions on spectators contributed to this shortfall.</a:t>
            </a:r>
          </a:p>
          <a:p>
            <a:pPr marL="742950" lvl="1" indent="-285750">
              <a:lnSpc>
                <a:spcPct val="120000"/>
              </a:lnSpc>
              <a:buFont typeface="Arial" panose="020B0604020202020204" pitchFamily="34" charset="0"/>
              <a:buChar char="•"/>
            </a:pPr>
            <a:r>
              <a:rPr lang="en-GB" sz="2500" i="1"/>
              <a:t>Risk Mitigation</a:t>
            </a:r>
            <a:r>
              <a:rPr lang="en-GB" sz="2500"/>
              <a:t>:</a:t>
            </a:r>
          </a:p>
          <a:p>
            <a:pPr marL="1143000" lvl="2" indent="-228600">
              <a:lnSpc>
                <a:spcPct val="120000"/>
              </a:lnSpc>
              <a:buFont typeface="Arial" panose="020B0604020202020204" pitchFamily="34" charset="0"/>
              <a:buChar char="•"/>
            </a:pPr>
            <a:r>
              <a:rPr lang="en-GB" sz="2500"/>
              <a:t>The Japanese government and the International Olympic Committee (IOC) had to revise their financial models to manage losses, relying on broadcast rights and sponsorships as the primary revenue sources.</a:t>
            </a:r>
          </a:p>
          <a:p>
            <a:pPr marL="1143000" lvl="2" indent="-228600">
              <a:lnSpc>
                <a:spcPct val="120000"/>
              </a:lnSpc>
              <a:buFont typeface="Arial" panose="020B0604020202020204" pitchFamily="34" charset="0"/>
              <a:buChar char="•"/>
            </a:pPr>
            <a:r>
              <a:rPr lang="en-GB" sz="2500"/>
              <a:t>By leveraging digital platforms and streaming services, the organizers ensured strong global viewership, partially compensating for the lack of ticket sales.</a:t>
            </a:r>
          </a:p>
          <a:p>
            <a:endParaRPr lang="en-GB"/>
          </a:p>
        </p:txBody>
      </p:sp>
    </p:spTree>
    <p:extLst>
      <p:ext uri="{BB962C8B-B14F-4D97-AF65-F5344CB8AC3E}">
        <p14:creationId xmlns:p14="http://schemas.microsoft.com/office/powerpoint/2010/main" val="28767153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D96027-4192-28BA-F96C-D3B323ED71BD}"/>
              </a:ext>
            </a:extLst>
          </p:cNvPr>
          <p:cNvSpPr>
            <a:spLocks noGrp="1"/>
          </p:cNvSpPr>
          <p:nvPr>
            <p:ph idx="1"/>
          </p:nvPr>
        </p:nvSpPr>
        <p:spPr>
          <a:xfrm>
            <a:off x="245076" y="202770"/>
            <a:ext cx="10515600" cy="5563715"/>
          </a:xfrm>
        </p:spPr>
        <p:txBody>
          <a:bodyPr>
            <a:normAutofit fontScale="85000" lnSpcReduction="20000"/>
          </a:bodyPr>
          <a:lstStyle/>
          <a:p>
            <a:pPr>
              <a:lnSpc>
                <a:spcPct val="120000"/>
              </a:lnSpc>
              <a:buFont typeface="Arial" panose="020B0604020202020204" pitchFamily="34" charset="0"/>
              <a:buChar char="•"/>
            </a:pPr>
            <a:r>
              <a:rPr lang="en-GB" b="1"/>
              <a:t>Sustainability and Environmental Risks</a:t>
            </a:r>
            <a:endParaRPr lang="en-GB"/>
          </a:p>
          <a:p>
            <a:pPr marL="742950" lvl="1" indent="-285750">
              <a:lnSpc>
                <a:spcPct val="120000"/>
              </a:lnSpc>
              <a:buFont typeface="Arial" panose="020B0604020202020204" pitchFamily="34" charset="0"/>
              <a:buChar char="•"/>
            </a:pPr>
            <a:r>
              <a:rPr lang="en-GB" i="1"/>
              <a:t>Example</a:t>
            </a:r>
            <a:r>
              <a:rPr lang="en-GB"/>
              <a:t>: The Olympics typically leave a significant environmental footprint due to large-scale construction, energy use, and waste.</a:t>
            </a:r>
          </a:p>
          <a:p>
            <a:pPr marL="742950" lvl="1" indent="-285750">
              <a:lnSpc>
                <a:spcPct val="120000"/>
              </a:lnSpc>
              <a:buFont typeface="Arial" panose="020B0604020202020204" pitchFamily="34" charset="0"/>
              <a:buChar char="•"/>
            </a:pPr>
            <a:r>
              <a:rPr lang="en-GB" i="1"/>
              <a:t>Risk Mitigation</a:t>
            </a:r>
            <a:r>
              <a:rPr lang="en-GB"/>
              <a:t>:</a:t>
            </a:r>
          </a:p>
          <a:p>
            <a:pPr marL="1143000" lvl="2" indent="-228600">
              <a:lnSpc>
                <a:spcPct val="120000"/>
              </a:lnSpc>
              <a:buFont typeface="Arial" panose="020B0604020202020204" pitchFamily="34" charset="0"/>
              <a:buChar char="•"/>
            </a:pPr>
            <a:r>
              <a:rPr lang="en-GB"/>
              <a:t>Tokyo 2020 promoted sustainability by using renewable energy sources and constructing several venues with recycled materials. For instance, the Olympic Village was built with timber donated by local Japanese regions.</a:t>
            </a:r>
          </a:p>
          <a:p>
            <a:pPr marL="1143000" lvl="2" indent="-228600">
              <a:lnSpc>
                <a:spcPct val="120000"/>
              </a:lnSpc>
              <a:buFont typeface="Arial" panose="020B0604020202020204" pitchFamily="34" charset="0"/>
              <a:buChar char="•"/>
            </a:pPr>
            <a:r>
              <a:rPr lang="en-GB"/>
              <a:t>The Games also aimed to be carbon neutral, with carbon offsetting programs in place.</a:t>
            </a:r>
          </a:p>
          <a:p>
            <a:pPr marL="1143000" lvl="2" indent="-228600">
              <a:lnSpc>
                <a:spcPct val="120000"/>
              </a:lnSpc>
              <a:buFont typeface="Arial" panose="020B0604020202020204" pitchFamily="34" charset="0"/>
              <a:buChar char="•"/>
            </a:pPr>
            <a:r>
              <a:rPr lang="en-GB"/>
              <a:t>Medal production for Tokyo 2020 involved recycling old electronic devices to source the metals.</a:t>
            </a:r>
          </a:p>
          <a:p>
            <a:pPr>
              <a:lnSpc>
                <a:spcPct val="120000"/>
              </a:lnSpc>
            </a:pPr>
            <a:r>
              <a:rPr lang="en-GB" b="1"/>
              <a:t>Lessons Learned:</a:t>
            </a:r>
          </a:p>
          <a:p>
            <a:pPr>
              <a:lnSpc>
                <a:spcPct val="120000"/>
              </a:lnSpc>
            </a:pPr>
            <a:r>
              <a:rPr lang="en-GB"/>
              <a:t>The Tokyo 2020 Olympics demonstrated the importance of adaptability in global events, particularly in response to an unprecedented crisis like the COVID-19 pandemic. Despite financial losses and the absence of spectators, Tokyo managed to deliver a successful Games with robust health protocols and innovative sustainability initiatives.</a:t>
            </a:r>
          </a:p>
          <a:p>
            <a:endParaRPr lang="en-GB"/>
          </a:p>
        </p:txBody>
      </p:sp>
    </p:spTree>
    <p:extLst>
      <p:ext uri="{BB962C8B-B14F-4D97-AF65-F5344CB8AC3E}">
        <p14:creationId xmlns:p14="http://schemas.microsoft.com/office/powerpoint/2010/main" val="1996269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02034-6353-E7DB-64AE-F885ADD40B7A}"/>
              </a:ext>
            </a:extLst>
          </p:cNvPr>
          <p:cNvSpPr>
            <a:spLocks noGrp="1"/>
          </p:cNvSpPr>
          <p:nvPr>
            <p:ph type="title"/>
          </p:nvPr>
        </p:nvSpPr>
        <p:spPr>
          <a:xfrm>
            <a:off x="105032" y="117989"/>
            <a:ext cx="10515600" cy="1325563"/>
          </a:xfrm>
        </p:spPr>
        <p:txBody>
          <a:bodyPr>
            <a:normAutofit fontScale="90000"/>
          </a:bodyPr>
          <a:lstStyle/>
          <a:p>
            <a:r>
              <a:rPr lang="en-GB" sz="4000" b="1"/>
              <a:t>Convention Example: CES (Consumer Electronics Show, Las Vegas)</a:t>
            </a:r>
            <a:br>
              <a:rPr lang="en-GB" b="1"/>
            </a:br>
            <a:endParaRPr lang="en-GB"/>
          </a:p>
        </p:txBody>
      </p:sp>
      <p:sp>
        <p:nvSpPr>
          <p:cNvPr id="3" name="Content Placeholder 2">
            <a:extLst>
              <a:ext uri="{FF2B5EF4-FFF2-40B4-BE49-F238E27FC236}">
                <a16:creationId xmlns:a16="http://schemas.microsoft.com/office/drawing/2014/main" id="{8C392873-463C-0B9C-5126-5D3F6A5D2D9C}"/>
              </a:ext>
            </a:extLst>
          </p:cNvPr>
          <p:cNvSpPr>
            <a:spLocks noGrp="1"/>
          </p:cNvSpPr>
          <p:nvPr>
            <p:ph idx="1"/>
          </p:nvPr>
        </p:nvSpPr>
        <p:spPr>
          <a:xfrm>
            <a:off x="162697" y="1253331"/>
            <a:ext cx="10515600" cy="4351338"/>
          </a:xfrm>
        </p:spPr>
        <p:txBody>
          <a:bodyPr>
            <a:normAutofit fontScale="92500" lnSpcReduction="10000"/>
          </a:bodyPr>
          <a:lstStyle/>
          <a:p>
            <a:pPr>
              <a:lnSpc>
                <a:spcPct val="100000"/>
              </a:lnSpc>
            </a:pPr>
            <a:r>
              <a:rPr lang="en-GB" sz="2100" b="1"/>
              <a:t>Event Overview:</a:t>
            </a:r>
            <a:br>
              <a:rPr lang="en-GB" sz="2100"/>
            </a:br>
            <a:r>
              <a:rPr lang="en-GB" sz="2100"/>
              <a:t>CES is one of the largest and most influential technology conventions in the world, held annually in Las Vegas. It draws over 180,000 attendees and features over 4,500 exhibitors, showcasing the latest innovations in consumer technology.</a:t>
            </a:r>
          </a:p>
          <a:p>
            <a:pPr>
              <a:lnSpc>
                <a:spcPct val="100000"/>
              </a:lnSpc>
            </a:pPr>
            <a:r>
              <a:rPr lang="en-GB" sz="2100" b="1"/>
              <a:t>Key Risks:</a:t>
            </a:r>
          </a:p>
          <a:p>
            <a:pPr>
              <a:lnSpc>
                <a:spcPct val="100000"/>
              </a:lnSpc>
              <a:buFont typeface="Arial" panose="020B0604020202020204" pitchFamily="34" charset="0"/>
              <a:buChar char="•"/>
            </a:pPr>
            <a:r>
              <a:rPr lang="en-GB" sz="2100" b="1"/>
              <a:t>Logistical and Operational Risks (Crowd Management and Venue Capacity)</a:t>
            </a:r>
            <a:endParaRPr lang="en-GB" sz="2100"/>
          </a:p>
          <a:p>
            <a:pPr marL="742950" lvl="1" indent="-285750">
              <a:lnSpc>
                <a:spcPct val="100000"/>
              </a:lnSpc>
              <a:buFont typeface="Arial" panose="020B0604020202020204" pitchFamily="34" charset="0"/>
              <a:buChar char="•"/>
            </a:pPr>
            <a:r>
              <a:rPr lang="en-GB" sz="2100" i="1"/>
              <a:t>Example</a:t>
            </a:r>
            <a:r>
              <a:rPr lang="en-GB" sz="2100"/>
              <a:t>: Given the size of CES, there are significant risks related to </a:t>
            </a:r>
            <a:r>
              <a:rPr lang="en-GB" sz="2100" b="1"/>
              <a:t>managing the flow of tens of thousands of attendees across multiple venues</a:t>
            </a:r>
            <a:r>
              <a:rPr lang="en-GB" sz="2100"/>
              <a:t>.</a:t>
            </a:r>
          </a:p>
          <a:p>
            <a:pPr marL="742950" lvl="1" indent="-285750">
              <a:lnSpc>
                <a:spcPct val="100000"/>
              </a:lnSpc>
              <a:buFont typeface="Arial" panose="020B0604020202020204" pitchFamily="34" charset="0"/>
              <a:buChar char="•"/>
            </a:pPr>
            <a:r>
              <a:rPr lang="en-GB" sz="2100" i="1"/>
              <a:t>Risk Mitigation</a:t>
            </a:r>
            <a:r>
              <a:rPr lang="en-GB" sz="2100"/>
              <a:t>:</a:t>
            </a:r>
          </a:p>
          <a:p>
            <a:pPr marL="1143000" lvl="2" indent="-228600">
              <a:lnSpc>
                <a:spcPct val="100000"/>
              </a:lnSpc>
              <a:buFont typeface="Arial" panose="020B0604020202020204" pitchFamily="34" charset="0"/>
              <a:buChar char="•"/>
            </a:pPr>
            <a:r>
              <a:rPr lang="en-GB" sz="2100"/>
              <a:t>CES uses a multi-venue strategy, spreading out across several large venues in Las Vegas (e.g., Las Vegas Convention </a:t>
            </a:r>
            <a:r>
              <a:rPr lang="en-GB" sz="2100" err="1"/>
              <a:t>Center</a:t>
            </a:r>
            <a:r>
              <a:rPr lang="en-GB" sz="2100"/>
              <a:t>, Sands Expo, and hotels).</a:t>
            </a:r>
          </a:p>
          <a:p>
            <a:pPr marL="1143000" lvl="2" indent="-228600">
              <a:lnSpc>
                <a:spcPct val="100000"/>
              </a:lnSpc>
              <a:buFont typeface="Arial" panose="020B0604020202020204" pitchFamily="34" charset="0"/>
              <a:buChar char="•"/>
            </a:pPr>
            <a:r>
              <a:rPr lang="en-GB" sz="2100"/>
              <a:t>CES utilizes a dedicated transportation plan, including shuttle buses, to reduce congestion.</a:t>
            </a:r>
          </a:p>
          <a:p>
            <a:pPr marL="1143000" lvl="2" indent="-228600">
              <a:lnSpc>
                <a:spcPct val="100000"/>
              </a:lnSpc>
              <a:buFont typeface="Arial" panose="020B0604020202020204" pitchFamily="34" charset="0"/>
              <a:buChar char="•"/>
            </a:pPr>
            <a:r>
              <a:rPr lang="en-GB" sz="2100"/>
              <a:t>Pre-event digital registration and scheduling help alleviate long queues and overcrowding at the venue.</a:t>
            </a:r>
          </a:p>
          <a:p>
            <a:endParaRPr lang="en-GB"/>
          </a:p>
        </p:txBody>
      </p:sp>
    </p:spTree>
    <p:extLst>
      <p:ext uri="{BB962C8B-B14F-4D97-AF65-F5344CB8AC3E}">
        <p14:creationId xmlns:p14="http://schemas.microsoft.com/office/powerpoint/2010/main" val="2572917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12901D-39C0-BFEA-8C17-8431F629994E}"/>
              </a:ext>
            </a:extLst>
          </p:cNvPr>
          <p:cNvSpPr>
            <a:spLocks noGrp="1"/>
          </p:cNvSpPr>
          <p:nvPr>
            <p:ph idx="1"/>
          </p:nvPr>
        </p:nvSpPr>
        <p:spPr>
          <a:xfrm>
            <a:off x="0" y="140044"/>
            <a:ext cx="12010768" cy="5692345"/>
          </a:xfrm>
        </p:spPr>
        <p:txBody>
          <a:bodyPr>
            <a:normAutofit fontScale="70000" lnSpcReduction="20000"/>
          </a:bodyPr>
          <a:lstStyle/>
          <a:p>
            <a:pPr>
              <a:lnSpc>
                <a:spcPct val="120000"/>
              </a:lnSpc>
              <a:buFont typeface="Arial" panose="020B0604020202020204" pitchFamily="34" charset="0"/>
              <a:buChar char="•"/>
            </a:pPr>
            <a:r>
              <a:rPr lang="en-GB" b="1"/>
              <a:t>Technological Infrastructure Risks</a:t>
            </a:r>
            <a:endParaRPr lang="en-GB"/>
          </a:p>
          <a:p>
            <a:pPr marL="742950" lvl="1" indent="-285750">
              <a:lnSpc>
                <a:spcPct val="120000"/>
              </a:lnSpc>
              <a:buFont typeface="Arial" panose="020B0604020202020204" pitchFamily="34" charset="0"/>
              <a:buChar char="•"/>
            </a:pPr>
            <a:r>
              <a:rPr lang="en-GB" i="1"/>
              <a:t>Example</a:t>
            </a:r>
            <a:r>
              <a:rPr lang="en-GB"/>
              <a:t>: The event’s emphasis on cutting-edge technology means that Wi-Fi and internet connectivity must be flawless, particularly with demonstrations of virtual reality, live-streamed presentations, and AI-driven devices.</a:t>
            </a:r>
          </a:p>
          <a:p>
            <a:pPr marL="742950" lvl="1" indent="-285750">
              <a:lnSpc>
                <a:spcPct val="120000"/>
              </a:lnSpc>
              <a:buFont typeface="Arial" panose="020B0604020202020204" pitchFamily="34" charset="0"/>
              <a:buChar char="•"/>
            </a:pPr>
            <a:r>
              <a:rPr lang="en-GB" i="1"/>
              <a:t>Risk Mitigation</a:t>
            </a:r>
            <a:r>
              <a:rPr lang="en-GB"/>
              <a:t>:</a:t>
            </a:r>
          </a:p>
          <a:p>
            <a:pPr marL="1143000" lvl="2" indent="-228600">
              <a:lnSpc>
                <a:spcPct val="120000"/>
              </a:lnSpc>
              <a:buFont typeface="Arial" panose="020B0604020202020204" pitchFamily="34" charset="0"/>
              <a:buChar char="•"/>
            </a:pPr>
            <a:r>
              <a:rPr lang="en-GB"/>
              <a:t>CES invests heavily in IT infrastructure to ensure that all exhibitors and attendees have reliable access to high-speed internet.</a:t>
            </a:r>
          </a:p>
          <a:p>
            <a:pPr marL="1143000" lvl="2" indent="-228600">
              <a:lnSpc>
                <a:spcPct val="120000"/>
              </a:lnSpc>
              <a:buFont typeface="Arial" panose="020B0604020202020204" pitchFamily="34" charset="0"/>
              <a:buChar char="•"/>
            </a:pPr>
            <a:r>
              <a:rPr lang="en-GB"/>
              <a:t>Backup systems are also in place to minimize downtime and technical issues.</a:t>
            </a:r>
          </a:p>
          <a:p>
            <a:pPr>
              <a:lnSpc>
                <a:spcPct val="120000"/>
              </a:lnSpc>
              <a:buFont typeface="Arial" panose="020B0604020202020204" pitchFamily="34" charset="0"/>
              <a:buChar char="•"/>
            </a:pPr>
            <a:r>
              <a:rPr lang="en-GB" b="1"/>
              <a:t>Reputation and Brand Risks (Security of Sensitive Technology)</a:t>
            </a:r>
            <a:endParaRPr lang="en-GB"/>
          </a:p>
          <a:p>
            <a:pPr marL="742950" lvl="1" indent="-285750">
              <a:lnSpc>
                <a:spcPct val="120000"/>
              </a:lnSpc>
              <a:buFont typeface="Arial" panose="020B0604020202020204" pitchFamily="34" charset="0"/>
              <a:buChar char="•"/>
            </a:pPr>
            <a:r>
              <a:rPr lang="en-GB" i="1"/>
              <a:t>Example</a:t>
            </a:r>
            <a:r>
              <a:rPr lang="en-GB"/>
              <a:t>: Given that many of the world’s top tech companies showcase proprietary technology at CES, there is always a risk of </a:t>
            </a:r>
            <a:r>
              <a:rPr lang="en-GB" b="1"/>
              <a:t>corporate espionage, hacking, or the premature release of intellectual property</a:t>
            </a:r>
            <a:r>
              <a:rPr lang="en-GB"/>
              <a:t>.</a:t>
            </a:r>
          </a:p>
          <a:p>
            <a:pPr marL="742950" lvl="1" indent="-285750">
              <a:lnSpc>
                <a:spcPct val="120000"/>
              </a:lnSpc>
              <a:buFont typeface="Arial" panose="020B0604020202020204" pitchFamily="34" charset="0"/>
              <a:buChar char="•"/>
            </a:pPr>
            <a:r>
              <a:rPr lang="en-GB" i="1"/>
              <a:t>Risk Mitigation</a:t>
            </a:r>
            <a:r>
              <a:rPr lang="en-GB"/>
              <a:t>:</a:t>
            </a:r>
          </a:p>
          <a:p>
            <a:pPr marL="1143000" lvl="2" indent="-228600">
              <a:lnSpc>
                <a:spcPct val="120000"/>
              </a:lnSpc>
              <a:buFont typeface="Arial" panose="020B0604020202020204" pitchFamily="34" charset="0"/>
              <a:buChar char="•"/>
            </a:pPr>
            <a:r>
              <a:rPr lang="en-GB"/>
              <a:t>CES enforces strict security protocols, including limiting access to certain areas and requiring NDAs (Non-Disclosure Agreements) for high-profile launches.</a:t>
            </a:r>
          </a:p>
          <a:p>
            <a:pPr marL="1143000" lvl="2" indent="-228600">
              <a:lnSpc>
                <a:spcPct val="120000"/>
              </a:lnSpc>
              <a:buFont typeface="Arial" panose="020B0604020202020204" pitchFamily="34" charset="0"/>
              <a:buChar char="•"/>
            </a:pPr>
            <a:r>
              <a:rPr lang="en-GB"/>
              <a:t>On-site security, RFID badge tracking, and high-level data protection systems are in place to protect exhibitors.</a:t>
            </a:r>
          </a:p>
          <a:p>
            <a:pPr lvl="1">
              <a:lnSpc>
                <a:spcPct val="120000"/>
              </a:lnSpc>
            </a:pPr>
            <a:r>
              <a:rPr lang="en-GB" b="1"/>
              <a:t>Lessons Learned:</a:t>
            </a:r>
          </a:p>
          <a:p>
            <a:pPr>
              <a:lnSpc>
                <a:spcPct val="120000"/>
              </a:lnSpc>
            </a:pPr>
            <a:r>
              <a:rPr lang="en-GB"/>
              <a:t>CES has grown into a globally recognized tech event by focusing on logistical excellence, technological reliability, and stringent security protocols. Their ability to manage a large-scale event spread across multiple venues ensures continued success.</a:t>
            </a:r>
          </a:p>
          <a:p>
            <a:endParaRPr lang="en-GB"/>
          </a:p>
        </p:txBody>
      </p:sp>
    </p:spTree>
    <p:extLst>
      <p:ext uri="{BB962C8B-B14F-4D97-AF65-F5344CB8AC3E}">
        <p14:creationId xmlns:p14="http://schemas.microsoft.com/office/powerpoint/2010/main" val="3266048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10" end="10"/>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FE3AB-3F3C-1E81-6D97-8388EB1E88C0}"/>
              </a:ext>
            </a:extLst>
          </p:cNvPr>
          <p:cNvSpPr>
            <a:spLocks noGrp="1"/>
          </p:cNvSpPr>
          <p:nvPr>
            <p:ph type="title"/>
          </p:nvPr>
        </p:nvSpPr>
        <p:spPr>
          <a:xfrm>
            <a:off x="98810" y="18255"/>
            <a:ext cx="10515600" cy="1325563"/>
          </a:xfrm>
        </p:spPr>
        <p:txBody>
          <a:bodyPr anchor="ctr">
            <a:normAutofit/>
          </a:bodyPr>
          <a:lstStyle/>
          <a:p>
            <a:r>
              <a:rPr lang="en-GB"/>
              <a:t>Bidding </a:t>
            </a:r>
          </a:p>
        </p:txBody>
      </p:sp>
      <p:sp>
        <p:nvSpPr>
          <p:cNvPr id="3" name="Content Placeholder 2">
            <a:extLst>
              <a:ext uri="{FF2B5EF4-FFF2-40B4-BE49-F238E27FC236}">
                <a16:creationId xmlns:a16="http://schemas.microsoft.com/office/drawing/2014/main" id="{A61F4B51-4CC9-3C83-2EB9-CD2079633A53}"/>
              </a:ext>
            </a:extLst>
          </p:cNvPr>
          <p:cNvSpPr>
            <a:spLocks noGrp="1"/>
          </p:cNvSpPr>
          <p:nvPr>
            <p:ph sz="half" idx="1"/>
          </p:nvPr>
        </p:nvSpPr>
        <p:spPr>
          <a:xfrm>
            <a:off x="251210" y="1253331"/>
            <a:ext cx="5181600" cy="4351338"/>
          </a:xfrm>
        </p:spPr>
        <p:txBody>
          <a:bodyPr>
            <a:normAutofit/>
          </a:bodyPr>
          <a:lstStyle/>
          <a:p>
            <a:r>
              <a:rPr lang="en-GB" sz="2400" b="1"/>
              <a:t>Business Events Growth Programme </a:t>
            </a:r>
            <a:r>
              <a:rPr lang="en-GB" sz="2400"/>
              <a:t>- VisitBritain promotes business event tourism</a:t>
            </a:r>
          </a:p>
          <a:p>
            <a:r>
              <a:rPr lang="en-GB" sz="2400">
                <a:hlinkClick r:id="rId2"/>
              </a:rPr>
              <a:t>Business Events Growth Programme | VisitBritain.org</a:t>
            </a:r>
            <a:endParaRPr lang="en-GB" sz="2400"/>
          </a:p>
          <a:p>
            <a:r>
              <a:rPr lang="en-GB" sz="2400" b="1"/>
              <a:t>Bid Enhancement &amp; Support </a:t>
            </a:r>
            <a:r>
              <a:rPr lang="en-GB" sz="2400"/>
              <a:t>- specifically supports the bidding process for an international business event not currently held in the UK.</a:t>
            </a:r>
          </a:p>
          <a:p>
            <a:r>
              <a:rPr lang="en-GB" sz="2000">
                <a:hlinkClick r:id="rId3"/>
              </a:rPr>
              <a:t>UK City of Culture 2025: The five Welsh areas bidding for the title - BBC News</a:t>
            </a:r>
            <a:endParaRPr lang="en-GB" sz="2000"/>
          </a:p>
          <a:p>
            <a:endParaRPr lang="en-GB" sz="2400"/>
          </a:p>
        </p:txBody>
      </p:sp>
      <p:pic>
        <p:nvPicPr>
          <p:cNvPr id="4" name="Picture 3">
            <a:extLst>
              <a:ext uri="{FF2B5EF4-FFF2-40B4-BE49-F238E27FC236}">
                <a16:creationId xmlns:a16="http://schemas.microsoft.com/office/drawing/2014/main" id="{96D1CB81-0EB2-B088-968D-8EC6874F133E}"/>
              </a:ext>
            </a:extLst>
          </p:cNvPr>
          <p:cNvPicPr>
            <a:picLocks noChangeAspect="1"/>
          </p:cNvPicPr>
          <p:nvPr/>
        </p:nvPicPr>
        <p:blipFill>
          <a:blip r:embed="rId4"/>
          <a:stretch>
            <a:fillRect/>
          </a:stretch>
        </p:blipFill>
        <p:spPr>
          <a:xfrm>
            <a:off x="6835391" y="1027906"/>
            <a:ext cx="5181600" cy="4217201"/>
          </a:xfrm>
          <a:prstGeom prst="rect">
            <a:avLst/>
          </a:prstGeom>
          <a:noFill/>
        </p:spPr>
      </p:pic>
    </p:spTree>
    <p:extLst>
      <p:ext uri="{BB962C8B-B14F-4D97-AF65-F5344CB8AC3E}">
        <p14:creationId xmlns:p14="http://schemas.microsoft.com/office/powerpoint/2010/main" val="16805076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7A354-A055-4085-9B5B-53D5F34F5E8C}"/>
              </a:ext>
            </a:extLst>
          </p:cNvPr>
          <p:cNvSpPr>
            <a:spLocks noGrp="1"/>
          </p:cNvSpPr>
          <p:nvPr>
            <p:ph type="title"/>
          </p:nvPr>
        </p:nvSpPr>
        <p:spPr/>
        <p:txBody>
          <a:bodyPr vert="horz" lIns="91440" tIns="45720" rIns="91440" bIns="45720" rtlCol="0" anchor="ctr">
            <a:normAutofit/>
          </a:bodyPr>
          <a:lstStyle/>
          <a:p>
            <a:pPr eaLnBrk="1" hangingPunct="1"/>
            <a:r>
              <a:rPr lang="en-GB" altLang="en-US" b="1"/>
              <a:t>Meet In Wales </a:t>
            </a:r>
            <a:endParaRPr lang="en-US"/>
          </a:p>
        </p:txBody>
      </p:sp>
      <p:sp>
        <p:nvSpPr>
          <p:cNvPr id="4" name="Content Placeholder 3">
            <a:extLst>
              <a:ext uri="{FF2B5EF4-FFF2-40B4-BE49-F238E27FC236}">
                <a16:creationId xmlns:a16="http://schemas.microsoft.com/office/drawing/2014/main" id="{B2C5CAF8-830C-58B0-D2C6-DDA84AF59108}"/>
              </a:ext>
            </a:extLst>
          </p:cNvPr>
          <p:cNvSpPr>
            <a:spLocks noGrp="1"/>
          </p:cNvSpPr>
          <p:nvPr>
            <p:ph sz="half" idx="1"/>
          </p:nvPr>
        </p:nvSpPr>
        <p:spPr/>
        <p:txBody>
          <a:bodyPr>
            <a:normAutofit lnSpcReduction="10000"/>
          </a:bodyPr>
          <a:lstStyle/>
          <a:p>
            <a:r>
              <a:rPr lang="en-GB" sz="2600">
                <a:hlinkClick r:id="rId2"/>
              </a:rPr>
              <a:t>Meet In Wales Homepage| Meet In Wales</a:t>
            </a:r>
            <a:endParaRPr lang="en-GB" sz="2600"/>
          </a:p>
          <a:p>
            <a:r>
              <a:rPr lang="en-GB" sz="2600" b="0" i="0">
                <a:effectLst/>
              </a:rPr>
              <a:t>promoting Wales as a destination for meetings, incentives, team building, events and conferences. </a:t>
            </a:r>
          </a:p>
          <a:p>
            <a:r>
              <a:rPr lang="en-GB" sz="2600"/>
              <a:t>Tourism - </a:t>
            </a:r>
            <a:r>
              <a:rPr lang="en-GB" sz="2600">
                <a:hlinkClick r:id="rId3"/>
              </a:rPr>
              <a:t>UK breaks and family holiday destinations | Visit Wales</a:t>
            </a:r>
            <a:endParaRPr lang="en-GB" sz="2600"/>
          </a:p>
          <a:p>
            <a:r>
              <a:rPr lang="en-GB" sz="2600">
                <a:hlinkClick r:id="rId4"/>
              </a:rPr>
              <a:t>Events – The National Events Strategy for Wales 2022 to 2030 | GOV.WALES</a:t>
            </a:r>
            <a:endParaRPr lang="en-GB" sz="2600"/>
          </a:p>
          <a:p>
            <a:endParaRPr lang="en-GB" sz="2600"/>
          </a:p>
        </p:txBody>
      </p:sp>
      <p:pic>
        <p:nvPicPr>
          <p:cNvPr id="7" name="Picture 6">
            <a:extLst>
              <a:ext uri="{FF2B5EF4-FFF2-40B4-BE49-F238E27FC236}">
                <a16:creationId xmlns:a16="http://schemas.microsoft.com/office/drawing/2014/main" id="{2CE98EEE-E894-8350-A1D8-57A2F5CCB29D}"/>
              </a:ext>
            </a:extLst>
          </p:cNvPr>
          <p:cNvPicPr>
            <a:picLocks noChangeAspect="1"/>
          </p:cNvPicPr>
          <p:nvPr/>
        </p:nvPicPr>
        <p:blipFill>
          <a:blip r:embed="rId5"/>
          <a:stretch>
            <a:fillRect/>
          </a:stretch>
        </p:blipFill>
        <p:spPr>
          <a:xfrm>
            <a:off x="8942636" y="750451"/>
            <a:ext cx="2534654" cy="4351338"/>
          </a:xfrm>
          <a:prstGeom prst="rect">
            <a:avLst/>
          </a:prstGeom>
          <a:noFill/>
        </p:spPr>
      </p:pic>
    </p:spTree>
    <p:extLst>
      <p:ext uri="{BB962C8B-B14F-4D97-AF65-F5344CB8AC3E}">
        <p14:creationId xmlns:p14="http://schemas.microsoft.com/office/powerpoint/2010/main" val="28204863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3EE1C51F-00A8-4AB5-BF33-D18EC88E59ED}"/>
              </a:ext>
            </a:extLst>
          </p:cNvPr>
          <p:cNvSpPr>
            <a:spLocks noGrp="1" noChangeArrowheads="1"/>
          </p:cNvSpPr>
          <p:nvPr>
            <p:ph type="title"/>
          </p:nvPr>
        </p:nvSpPr>
        <p:spPr>
          <a:xfrm>
            <a:off x="94622" y="28714"/>
            <a:ext cx="10515600" cy="1325563"/>
          </a:xfrm>
        </p:spPr>
        <p:txBody>
          <a:bodyPr anchor="ctr">
            <a:normAutofit/>
          </a:bodyPr>
          <a:lstStyle/>
          <a:p>
            <a:r>
              <a:rPr lang="en-AU" altLang="en-US" sz="3600" b="1"/>
              <a:t>The strategic planning process and event organisation</a:t>
            </a:r>
          </a:p>
        </p:txBody>
      </p:sp>
      <p:sp>
        <p:nvSpPr>
          <p:cNvPr id="11267" name="Rectangle 3">
            <a:extLst>
              <a:ext uri="{FF2B5EF4-FFF2-40B4-BE49-F238E27FC236}">
                <a16:creationId xmlns:a16="http://schemas.microsoft.com/office/drawing/2014/main" id="{C14A2627-1494-4F3B-9E82-5E333ABAB4A6}"/>
              </a:ext>
            </a:extLst>
          </p:cNvPr>
          <p:cNvSpPr>
            <a:spLocks noGrp="1" noChangeArrowheads="1"/>
          </p:cNvSpPr>
          <p:nvPr>
            <p:ph sz="half" idx="1"/>
          </p:nvPr>
        </p:nvSpPr>
        <p:spPr>
          <a:xfrm>
            <a:off x="247021" y="1152385"/>
            <a:ext cx="6516243" cy="4351338"/>
          </a:xfrm>
        </p:spPr>
        <p:txBody>
          <a:bodyPr rtlCol="0">
            <a:normAutofit fontScale="92500" lnSpcReduction="10000"/>
          </a:bodyPr>
          <a:lstStyle/>
          <a:p>
            <a:pPr>
              <a:buNone/>
              <a:defRPr/>
            </a:pPr>
            <a:r>
              <a:rPr lang="en-AU" altLang="en-US" b="1"/>
              <a:t>Formation of a bidding body and bid preparation</a:t>
            </a:r>
          </a:p>
          <a:p>
            <a:pPr>
              <a:buFont typeface="Wingdings 3" charset="2"/>
              <a:buChar char=""/>
              <a:defRPr/>
            </a:pPr>
            <a:r>
              <a:rPr lang="en-AU" altLang="en-US"/>
              <a:t>Developing a timeline for the bid document</a:t>
            </a:r>
          </a:p>
          <a:p>
            <a:pPr>
              <a:buFont typeface="Wingdings 3" charset="2"/>
              <a:buChar char=""/>
              <a:defRPr/>
            </a:pPr>
            <a:r>
              <a:rPr lang="en-AU" altLang="en-US"/>
              <a:t>Responding to each of the bid criteria</a:t>
            </a:r>
          </a:p>
          <a:p>
            <a:pPr>
              <a:buFont typeface="Wingdings 3" charset="2"/>
              <a:buChar char=""/>
              <a:defRPr/>
            </a:pPr>
            <a:r>
              <a:rPr lang="en-AU" altLang="en-US"/>
              <a:t>Identifying key elements of past successful bids</a:t>
            </a:r>
          </a:p>
          <a:p>
            <a:pPr>
              <a:buFont typeface="Wingdings 3" charset="2"/>
              <a:buChar char=""/>
              <a:defRPr/>
            </a:pPr>
            <a:r>
              <a:rPr lang="en-AU" altLang="en-US"/>
              <a:t>Preparing the bid document</a:t>
            </a:r>
          </a:p>
          <a:p>
            <a:pPr>
              <a:buFont typeface="Wingdings 3" charset="2"/>
              <a:buChar char=""/>
              <a:defRPr/>
            </a:pPr>
            <a:r>
              <a:rPr lang="en-AU" altLang="en-US"/>
              <a:t>Presenting the bid </a:t>
            </a:r>
          </a:p>
          <a:p>
            <a:pPr>
              <a:buFont typeface="Wingdings 3" charset="2"/>
              <a:buChar char=""/>
              <a:defRPr/>
            </a:pPr>
            <a:r>
              <a:rPr lang="en-AU" altLang="en-US"/>
              <a:t>Lobbying in support of the bid</a:t>
            </a:r>
          </a:p>
          <a:p>
            <a:pPr>
              <a:buFont typeface="Wingdings 3" charset="2"/>
              <a:buChar char=""/>
              <a:defRPr/>
            </a:pPr>
            <a:r>
              <a:rPr lang="en-AU" altLang="en-US"/>
              <a:t>Evaluating reasons for a bid failure</a:t>
            </a:r>
          </a:p>
          <a:p>
            <a:pPr>
              <a:buFont typeface="Wingdings 3" charset="2"/>
              <a:buChar char=""/>
              <a:defRPr/>
            </a:pPr>
            <a:endParaRPr lang="en-AU" altLang="en-US" sz="2200"/>
          </a:p>
        </p:txBody>
      </p:sp>
      <p:pic>
        <p:nvPicPr>
          <p:cNvPr id="2" name="Picture 1">
            <a:extLst>
              <a:ext uri="{FF2B5EF4-FFF2-40B4-BE49-F238E27FC236}">
                <a16:creationId xmlns:a16="http://schemas.microsoft.com/office/drawing/2014/main" id="{C2DED013-895F-4E0F-B649-69484C48E782}"/>
              </a:ext>
            </a:extLst>
          </p:cNvPr>
          <p:cNvPicPr>
            <a:picLocks noChangeAspect="1"/>
          </p:cNvPicPr>
          <p:nvPr/>
        </p:nvPicPr>
        <p:blipFill rotWithShape="1">
          <a:blip r:embed="rId2"/>
          <a:srcRect l="10690" r="-3" b="-3"/>
          <a:stretch/>
        </p:blipFill>
        <p:spPr>
          <a:xfrm>
            <a:off x="6644473" y="1152385"/>
            <a:ext cx="5181600" cy="4351338"/>
          </a:xfrm>
          <a:prstGeom prst="rect">
            <a:avLst/>
          </a:prstGeom>
          <a:noFill/>
        </p:spPr>
      </p:pic>
    </p:spTree>
  </p:cSld>
  <p:clrMapOvr>
    <a:masterClrMapping/>
  </p:clrMapOvr>
  <p:transition>
    <p:blinds dir="ver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831B9-700B-4FAB-9DAE-0C10513A2C7B}"/>
              </a:ext>
            </a:extLst>
          </p:cNvPr>
          <p:cNvSpPr>
            <a:spLocks noGrp="1"/>
          </p:cNvSpPr>
          <p:nvPr>
            <p:ph type="title"/>
          </p:nvPr>
        </p:nvSpPr>
        <p:spPr>
          <a:xfrm>
            <a:off x="164960" y="0"/>
            <a:ext cx="10515600" cy="1325563"/>
          </a:xfrm>
        </p:spPr>
        <p:txBody>
          <a:bodyPr vert="horz" lIns="91440" tIns="45720" rIns="91440" bIns="45720" rtlCol="0" anchor="ctr">
            <a:normAutofit/>
          </a:bodyPr>
          <a:lstStyle/>
          <a:p>
            <a:pPr eaLnBrk="1" hangingPunct="1"/>
            <a:r>
              <a:rPr lang="en-US" altLang="en-US" sz="3600" b="1"/>
              <a:t>Contents of the event proposal</a:t>
            </a:r>
            <a:br>
              <a:rPr lang="en-US" altLang="en-US" sz="2800" b="1"/>
            </a:br>
            <a:endParaRPr lang="en-US" sz="2800" b="1"/>
          </a:p>
        </p:txBody>
      </p:sp>
      <p:pic>
        <p:nvPicPr>
          <p:cNvPr id="5" name="Picture 15" descr="f06-03-9781856178181">
            <a:extLst>
              <a:ext uri="{FF2B5EF4-FFF2-40B4-BE49-F238E27FC236}">
                <a16:creationId xmlns:a16="http://schemas.microsoft.com/office/drawing/2014/main" id="{1DEB98C5-7B38-474C-9E39-73F30AE2CA44}"/>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tretch/>
        </p:blipFill>
        <p:spPr bwMode="auto">
          <a:xfrm>
            <a:off x="6553659" y="365124"/>
            <a:ext cx="5473381" cy="4997707"/>
          </a:xfrm>
          <a:prstGeom prst="rect">
            <a:avLst/>
          </a:prstGeom>
          <a:solidFill>
            <a:srgbClr val="FFFFFF"/>
          </a:solidFill>
          <a:extLs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F01E5441-6129-EE1A-F7A4-5304D35CE997}"/>
              </a:ext>
            </a:extLst>
          </p:cNvPr>
          <p:cNvSpPr txBox="1"/>
          <p:nvPr/>
        </p:nvSpPr>
        <p:spPr>
          <a:xfrm>
            <a:off x="64477" y="782121"/>
            <a:ext cx="6489182" cy="5293757"/>
          </a:xfrm>
          <a:prstGeom prst="rect">
            <a:avLst/>
          </a:prstGeom>
          <a:noFill/>
        </p:spPr>
        <p:txBody>
          <a:bodyPr wrap="square">
            <a:spAutoFit/>
          </a:bodyPr>
          <a:lstStyle/>
          <a:p>
            <a:pPr algn="l"/>
            <a:r>
              <a:rPr lang="en-GB" sz="2000" b="1" i="0">
                <a:solidFill>
                  <a:srgbClr val="1E0A3C"/>
                </a:solidFill>
                <a:effectLst/>
              </a:rPr>
              <a:t>What should be included in an event proposal template?</a:t>
            </a:r>
          </a:p>
          <a:p>
            <a:pPr algn="l"/>
            <a:r>
              <a:rPr lang="en-GB" sz="2000" b="0" i="0">
                <a:solidFill>
                  <a:srgbClr val="4B4D63"/>
                </a:solidFill>
                <a:effectLst/>
              </a:rPr>
              <a:t>Each event is unique, add a couple of extra sections that are specific to your vision/ event . But as a bare minimum, include:</a:t>
            </a:r>
          </a:p>
          <a:p>
            <a:pPr algn="l">
              <a:buFont typeface="Arial" panose="020B0604020202020204" pitchFamily="34" charset="0"/>
              <a:buChar char="•"/>
            </a:pPr>
            <a:r>
              <a:rPr lang="en-GB" sz="2000" b="0" i="0">
                <a:solidFill>
                  <a:srgbClr val="4B4D63"/>
                </a:solidFill>
                <a:effectLst/>
              </a:rPr>
              <a:t>An introduction</a:t>
            </a:r>
          </a:p>
          <a:p>
            <a:pPr algn="l">
              <a:buFont typeface="Arial" panose="020B0604020202020204" pitchFamily="34" charset="0"/>
              <a:buChar char="•"/>
            </a:pPr>
            <a:r>
              <a:rPr lang="en-GB" sz="2000" b="0" i="0">
                <a:solidFill>
                  <a:srgbClr val="4B4D63"/>
                </a:solidFill>
                <a:effectLst/>
              </a:rPr>
              <a:t>Event objectives</a:t>
            </a:r>
          </a:p>
          <a:p>
            <a:pPr algn="l">
              <a:buFont typeface="Arial" panose="020B0604020202020204" pitchFamily="34" charset="0"/>
              <a:buChar char="•"/>
            </a:pPr>
            <a:r>
              <a:rPr lang="en-GB" sz="2000" b="0" i="0">
                <a:solidFill>
                  <a:srgbClr val="4B4D63"/>
                </a:solidFill>
                <a:effectLst/>
              </a:rPr>
              <a:t>Event overview</a:t>
            </a:r>
          </a:p>
          <a:p>
            <a:pPr algn="l">
              <a:buFont typeface="Arial" panose="020B0604020202020204" pitchFamily="34" charset="0"/>
              <a:buChar char="•"/>
            </a:pPr>
            <a:r>
              <a:rPr lang="en-GB" sz="2000" b="0" i="0">
                <a:solidFill>
                  <a:srgbClr val="4B4D63"/>
                </a:solidFill>
                <a:effectLst/>
              </a:rPr>
              <a:t>Budget</a:t>
            </a:r>
          </a:p>
          <a:p>
            <a:pPr algn="l">
              <a:buFont typeface="Arial" panose="020B0604020202020204" pitchFamily="34" charset="0"/>
              <a:buChar char="•"/>
            </a:pPr>
            <a:r>
              <a:rPr lang="en-GB" sz="2000" b="0" i="0">
                <a:solidFill>
                  <a:srgbClr val="4B4D63"/>
                </a:solidFill>
                <a:effectLst/>
              </a:rPr>
              <a:t>Event marketing and promotion</a:t>
            </a:r>
          </a:p>
          <a:p>
            <a:pPr algn="l">
              <a:buFont typeface="Arial" panose="020B0604020202020204" pitchFamily="34" charset="0"/>
              <a:buChar char="•"/>
            </a:pPr>
            <a:r>
              <a:rPr lang="en-GB" sz="2000" b="0" i="0">
                <a:solidFill>
                  <a:srgbClr val="4B4D63"/>
                </a:solidFill>
                <a:effectLst/>
              </a:rPr>
              <a:t>Sponsorship</a:t>
            </a:r>
          </a:p>
          <a:p>
            <a:pPr algn="l">
              <a:buFont typeface="Arial" panose="020B0604020202020204" pitchFamily="34" charset="0"/>
              <a:buChar char="•"/>
            </a:pPr>
            <a:r>
              <a:rPr lang="en-GB" sz="2000" b="0" i="0">
                <a:solidFill>
                  <a:srgbClr val="4B4D63"/>
                </a:solidFill>
                <a:effectLst/>
              </a:rPr>
              <a:t>Evaluation and feedback</a:t>
            </a:r>
          </a:p>
          <a:p>
            <a:pPr algn="l"/>
            <a:r>
              <a:rPr lang="en-GB" sz="2000" b="0" i="0">
                <a:solidFill>
                  <a:srgbClr val="4B4D63"/>
                </a:solidFill>
                <a:effectLst/>
              </a:rPr>
              <a:t>Each of these sections plays an important role in creating a </a:t>
            </a:r>
            <a:r>
              <a:rPr lang="en-GB" sz="2000" b="1" i="0">
                <a:solidFill>
                  <a:srgbClr val="4B4D63"/>
                </a:solidFill>
                <a:effectLst/>
              </a:rPr>
              <a:t>holistic narrative around the event. </a:t>
            </a:r>
          </a:p>
          <a:p>
            <a:endParaRPr lang="en-GB" sz="2000">
              <a:hlinkClick r:id="rId3"/>
            </a:endParaRPr>
          </a:p>
          <a:p>
            <a:r>
              <a:rPr lang="en-GB" sz="2000">
                <a:hlinkClick r:id="rId3"/>
              </a:rPr>
              <a:t>https://www.eventbrite.co.uk/blog/how-to-write-an-event-proposal-ds00/</a:t>
            </a:r>
            <a:endParaRPr lang="en-GB" sz="2000"/>
          </a:p>
          <a:p>
            <a:endParaRPr lang="en-GB"/>
          </a:p>
        </p:txBody>
      </p:sp>
      <p:sp>
        <p:nvSpPr>
          <p:cNvPr id="7" name="TextBox 6">
            <a:extLst>
              <a:ext uri="{FF2B5EF4-FFF2-40B4-BE49-F238E27FC236}">
                <a16:creationId xmlns:a16="http://schemas.microsoft.com/office/drawing/2014/main" id="{DD21F4C0-DEA8-8390-ED34-B82095D3573C}"/>
              </a:ext>
            </a:extLst>
          </p:cNvPr>
          <p:cNvSpPr txBox="1"/>
          <p:nvPr/>
        </p:nvSpPr>
        <p:spPr>
          <a:xfrm>
            <a:off x="9455917" y="5429547"/>
            <a:ext cx="2449285" cy="646331"/>
          </a:xfrm>
          <a:prstGeom prst="rect">
            <a:avLst/>
          </a:prstGeom>
          <a:noFill/>
        </p:spPr>
        <p:txBody>
          <a:bodyPr wrap="square">
            <a:spAutoFit/>
          </a:bodyPr>
          <a:lstStyle/>
          <a:p>
            <a:r>
              <a:rPr lang="en-GB"/>
              <a:t>(Source: O’Toole, 2004)</a:t>
            </a:r>
            <a:br>
              <a:rPr lang="en-GB"/>
            </a:br>
            <a:endParaRPr lang="en-GB"/>
          </a:p>
        </p:txBody>
      </p:sp>
    </p:spTree>
    <p:extLst>
      <p:ext uri="{BB962C8B-B14F-4D97-AF65-F5344CB8AC3E}">
        <p14:creationId xmlns:p14="http://schemas.microsoft.com/office/powerpoint/2010/main" val="3568136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AF466295-0807-4F3D-90CD-B57D2F196D6A}"/>
              </a:ext>
            </a:extLst>
          </p:cNvPr>
          <p:cNvSpPr>
            <a:spLocks noGrp="1" noChangeArrowheads="1"/>
          </p:cNvSpPr>
          <p:nvPr>
            <p:ph type="title"/>
          </p:nvPr>
        </p:nvSpPr>
        <p:spPr/>
        <p:txBody>
          <a:bodyPr anchor="ctr">
            <a:normAutofit/>
          </a:bodyPr>
          <a:lstStyle/>
          <a:p>
            <a:r>
              <a:rPr lang="en-AU" altLang="en-US" b="1"/>
              <a:t>The strategic planning process and event organisation</a:t>
            </a:r>
          </a:p>
        </p:txBody>
      </p:sp>
      <p:sp>
        <p:nvSpPr>
          <p:cNvPr id="32771" name="Rectangle 3">
            <a:extLst>
              <a:ext uri="{FF2B5EF4-FFF2-40B4-BE49-F238E27FC236}">
                <a16:creationId xmlns:a16="http://schemas.microsoft.com/office/drawing/2014/main" id="{17A99DAB-E4E8-4172-A2F7-BADA6BA417DE}"/>
              </a:ext>
            </a:extLst>
          </p:cNvPr>
          <p:cNvSpPr>
            <a:spLocks noGrp="1" noChangeArrowheads="1"/>
          </p:cNvSpPr>
          <p:nvPr>
            <p:ph sz="half" idx="1"/>
          </p:nvPr>
        </p:nvSpPr>
        <p:spPr/>
        <p:txBody>
          <a:bodyPr>
            <a:normAutofit/>
          </a:bodyPr>
          <a:lstStyle/>
          <a:p>
            <a:pPr>
              <a:buFontTx/>
              <a:buNone/>
            </a:pPr>
            <a:r>
              <a:rPr lang="en-AU" altLang="en-US" b="1"/>
              <a:t>Establishment of an organisational structure</a:t>
            </a:r>
          </a:p>
          <a:p>
            <a:r>
              <a:rPr lang="en-AU" altLang="en-US"/>
              <a:t>Simple structures</a:t>
            </a:r>
          </a:p>
          <a:p>
            <a:r>
              <a:rPr lang="en-AU" altLang="en-US"/>
              <a:t>Functional structures</a:t>
            </a:r>
          </a:p>
          <a:p>
            <a:r>
              <a:rPr lang="en-AU" altLang="en-US"/>
              <a:t>Program-based matrix structures</a:t>
            </a:r>
          </a:p>
          <a:p>
            <a:r>
              <a:rPr lang="en-AU" altLang="en-US"/>
              <a:t>Multi-organisational or network structures</a:t>
            </a:r>
          </a:p>
        </p:txBody>
      </p:sp>
      <p:pic>
        <p:nvPicPr>
          <p:cNvPr id="2" name="Picture 1">
            <a:extLst>
              <a:ext uri="{FF2B5EF4-FFF2-40B4-BE49-F238E27FC236}">
                <a16:creationId xmlns:a16="http://schemas.microsoft.com/office/drawing/2014/main" id="{43E8D96F-055B-4D1B-A0A8-4E75F2FB7238}"/>
              </a:ext>
            </a:extLst>
          </p:cNvPr>
          <p:cNvPicPr>
            <a:picLocks noChangeAspect="1"/>
          </p:cNvPicPr>
          <p:nvPr/>
        </p:nvPicPr>
        <p:blipFill rotWithShape="1">
          <a:blip r:embed="rId2"/>
          <a:srcRect l="5813" r="27203" b="-1"/>
          <a:stretch/>
        </p:blipFill>
        <p:spPr>
          <a:xfrm>
            <a:off x="6490607" y="1534255"/>
            <a:ext cx="4512548" cy="3789490"/>
          </a:xfrm>
          <a:prstGeom prst="rect">
            <a:avLst/>
          </a:prstGeom>
          <a:noFill/>
        </p:spPr>
      </p:pic>
    </p:spTree>
  </p:cSld>
  <p:clrMapOvr>
    <a:masterClrMapping/>
  </p:clrMapOvr>
  <p:transition>
    <p:blinds dir="ver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BAE62209-8CD1-4E2E-9264-89603349FB30}"/>
              </a:ext>
            </a:extLst>
          </p:cNvPr>
          <p:cNvSpPr>
            <a:spLocks noGrp="1" noChangeArrowheads="1"/>
          </p:cNvSpPr>
          <p:nvPr>
            <p:ph type="title"/>
          </p:nvPr>
        </p:nvSpPr>
        <p:spPr>
          <a:xfrm>
            <a:off x="81907" y="140994"/>
            <a:ext cx="3932237" cy="1095153"/>
          </a:xfrm>
        </p:spPr>
        <p:txBody>
          <a:bodyPr anchor="b">
            <a:normAutofit/>
          </a:bodyPr>
          <a:lstStyle/>
          <a:p>
            <a:r>
              <a:rPr lang="en-AU" altLang="en-US" b="1"/>
              <a:t>What is strategic planning?</a:t>
            </a:r>
          </a:p>
        </p:txBody>
      </p:sp>
      <p:sp>
        <p:nvSpPr>
          <p:cNvPr id="22531" name="Rectangle 3">
            <a:extLst>
              <a:ext uri="{FF2B5EF4-FFF2-40B4-BE49-F238E27FC236}">
                <a16:creationId xmlns:a16="http://schemas.microsoft.com/office/drawing/2014/main" id="{E4D62EF0-0FAC-4AFC-BA6C-FE1A71685051}"/>
              </a:ext>
            </a:extLst>
          </p:cNvPr>
          <p:cNvSpPr>
            <a:spLocks noGrp="1" noChangeArrowheads="1"/>
          </p:cNvSpPr>
          <p:nvPr>
            <p:ph type="body" sz="half" idx="2"/>
          </p:nvPr>
        </p:nvSpPr>
        <p:spPr>
          <a:xfrm>
            <a:off x="246664" y="1810265"/>
            <a:ext cx="3932237" cy="3811588"/>
          </a:xfrm>
        </p:spPr>
        <p:txBody>
          <a:bodyPr>
            <a:normAutofit/>
          </a:bodyPr>
          <a:lstStyle/>
          <a:p>
            <a:r>
              <a:rPr lang="en-GB" sz="1800"/>
              <a:t>Define their long-term goals and objectives and develop a plan of action to achieve them. </a:t>
            </a:r>
          </a:p>
          <a:p>
            <a:r>
              <a:rPr lang="en-GB" sz="1800"/>
              <a:t>It involves assessing the organization's current position, analysing external factors such as market trends and competition, and identifying strengths, weaknesses, opportunities, and threats (SWOT analysis).</a:t>
            </a:r>
          </a:p>
          <a:p>
            <a:r>
              <a:rPr lang="en-GB" sz="1800"/>
              <a:t>Helps organisations make informed decisions about allocating resources, setting priorities, and defining strategies to achieve their desired outcomes</a:t>
            </a:r>
            <a:r>
              <a:rPr lang="en-GB"/>
              <a:t>.</a:t>
            </a:r>
            <a:endParaRPr lang="en-AU" altLang="en-US" sz="2400"/>
          </a:p>
        </p:txBody>
      </p:sp>
      <p:pic>
        <p:nvPicPr>
          <p:cNvPr id="2" name="Picture 1">
            <a:extLst>
              <a:ext uri="{FF2B5EF4-FFF2-40B4-BE49-F238E27FC236}">
                <a16:creationId xmlns:a16="http://schemas.microsoft.com/office/drawing/2014/main" id="{21AAFE10-5877-4E5D-AD40-79AD16EA473F}"/>
              </a:ext>
            </a:extLst>
          </p:cNvPr>
          <p:cNvPicPr>
            <a:picLocks noChangeAspect="1"/>
          </p:cNvPicPr>
          <p:nvPr/>
        </p:nvPicPr>
        <p:blipFill rotWithShape="1">
          <a:blip r:embed="rId2"/>
          <a:srcRect t="8990" r="2" b="5737"/>
          <a:stretch/>
        </p:blipFill>
        <p:spPr>
          <a:xfrm>
            <a:off x="5183188" y="1134348"/>
            <a:ext cx="6172200" cy="4579778"/>
          </a:xfrm>
          <a:prstGeom prst="rect">
            <a:avLst/>
          </a:prstGeom>
          <a:noFill/>
        </p:spPr>
      </p:pic>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53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53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C0B021DA-8971-43C0-91DD-1A2222C52F41}"/>
              </a:ext>
            </a:extLst>
          </p:cNvPr>
          <p:cNvSpPr>
            <a:spLocks noGrp="1" noChangeArrowheads="1"/>
          </p:cNvSpPr>
          <p:nvPr>
            <p:ph type="title"/>
          </p:nvPr>
        </p:nvSpPr>
        <p:spPr/>
        <p:txBody>
          <a:bodyPr vert="horz" lIns="91440" tIns="45720" rIns="91440" bIns="45720" rtlCol="0" anchor="b">
            <a:normAutofit/>
          </a:bodyPr>
          <a:lstStyle/>
          <a:p>
            <a:r>
              <a:rPr lang="en-US" altLang="en-US" b="1"/>
              <a:t>The strategic planning process and event organisation</a:t>
            </a:r>
          </a:p>
        </p:txBody>
      </p:sp>
      <p:pic>
        <p:nvPicPr>
          <p:cNvPr id="23555" name="Picture 18" descr="f06-01-9781856178181">
            <a:extLst>
              <a:ext uri="{FF2B5EF4-FFF2-40B4-BE49-F238E27FC236}">
                <a16:creationId xmlns:a16="http://schemas.microsoft.com/office/drawing/2014/main" id="{A8011D3C-EFED-4F6D-82DE-7605AFFA851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07" b="-3"/>
          <a:stretch/>
        </p:blipFill>
        <p:spPr bwMode="auto">
          <a:xfrm>
            <a:off x="4772025" y="457200"/>
            <a:ext cx="6182700" cy="5280409"/>
          </a:xfrm>
          <a:prstGeom prst="rect">
            <a:avLst/>
          </a:prstGeom>
          <a:solidFill>
            <a:srgbClr val="FFFFFF"/>
          </a:solidFill>
          <a:extLst>
            <a:ext uri="{91240B29-F687-4F45-9708-019B960494DF}">
              <a14:hiddenLine xmlns:a14="http://schemas.microsoft.com/office/drawing/2010/main" w="9525">
                <a:solidFill>
                  <a:srgbClr val="000000"/>
                </a:solidFill>
                <a:miter lim="800000"/>
                <a:headEnd/>
                <a:tailEnd/>
              </a14:hiddenLine>
            </a:ext>
          </a:extLst>
        </p:spPr>
      </p:pic>
      <p:sp>
        <p:nvSpPr>
          <p:cNvPr id="23556" name="Rectangle 5">
            <a:extLst>
              <a:ext uri="{FF2B5EF4-FFF2-40B4-BE49-F238E27FC236}">
                <a16:creationId xmlns:a16="http://schemas.microsoft.com/office/drawing/2014/main" id="{770E4B8D-D1F6-4A34-91C2-2E3748EE10CE}"/>
              </a:ext>
            </a:extLst>
          </p:cNvPr>
          <p:cNvSpPr>
            <a:spLocks noChangeArrowheads="1"/>
          </p:cNvSpPr>
          <p:nvPr/>
        </p:nvSpPr>
        <p:spPr bwMode="auto">
          <a:xfrm>
            <a:off x="839788" y="2057400"/>
            <a:ext cx="3932237" cy="3811588"/>
          </a:xfrm>
          <a:prstGeom prst="rect">
            <a:avLst/>
          </a:prstGeom>
          <a:extLs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nSpc>
                <a:spcPct val="90000"/>
              </a:lnSpc>
              <a:spcBef>
                <a:spcPts val="1000"/>
              </a:spcBef>
              <a:spcAft>
                <a:spcPts val="600"/>
              </a:spcAft>
            </a:pPr>
            <a:r>
              <a:rPr lang="en-US" altLang="en-US" sz="1600" kern="1200">
                <a:latin typeface="+mn-lt"/>
                <a:ea typeface="+mn-ea"/>
                <a:cs typeface="+mn-cs"/>
              </a:rPr>
              <a:t>(Source: adapted from Grant, 2005)</a:t>
            </a:r>
          </a:p>
        </p:txBody>
      </p:sp>
    </p:spTree>
  </p:cSld>
  <p:clrMapOvr>
    <a:masterClrMapping/>
  </p:clrMapOvr>
  <p:transition>
    <p:blinds dir="ver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11E86-8F4E-4857-BD0F-A326B5421B0C}"/>
              </a:ext>
            </a:extLst>
          </p:cNvPr>
          <p:cNvSpPr>
            <a:spLocks noGrp="1"/>
          </p:cNvSpPr>
          <p:nvPr>
            <p:ph type="title"/>
          </p:nvPr>
        </p:nvSpPr>
        <p:spPr/>
        <p:txBody>
          <a:bodyPr/>
          <a:lstStyle/>
          <a:p>
            <a:r>
              <a:rPr lang="en-GB">
                <a:solidFill>
                  <a:srgbClr val="FF0000"/>
                </a:solidFill>
              </a:rPr>
              <a:t>Simple structure ….. </a:t>
            </a:r>
          </a:p>
        </p:txBody>
      </p:sp>
      <p:pic>
        <p:nvPicPr>
          <p:cNvPr id="1026" name="Picture 2">
            <a:extLst>
              <a:ext uri="{FF2B5EF4-FFF2-40B4-BE49-F238E27FC236}">
                <a16:creationId xmlns:a16="http://schemas.microsoft.com/office/drawing/2014/main" id="{B53FCBE6-6027-429E-81FE-8096752B2EA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016000" y="2183379"/>
            <a:ext cx="10160000" cy="2924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029163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5843" name="Picture 15" descr="f06-05-9781856178181">
            <a:extLst>
              <a:ext uri="{FF2B5EF4-FFF2-40B4-BE49-F238E27FC236}">
                <a16:creationId xmlns:a16="http://schemas.microsoft.com/office/drawing/2014/main" id="{162E664B-F70C-42DD-9F7B-4696026EF7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 y="643467"/>
            <a:ext cx="10896600" cy="42164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4" name="TextBox 5">
            <a:extLst>
              <a:ext uri="{FF2B5EF4-FFF2-40B4-BE49-F238E27FC236}">
                <a16:creationId xmlns:a16="http://schemas.microsoft.com/office/drawing/2014/main" id="{43ECA7FD-13B1-4753-8A88-2ED290BCFF2D}"/>
              </a:ext>
            </a:extLst>
          </p:cNvPr>
          <p:cNvSpPr txBox="1">
            <a:spLocks noChangeArrowheads="1"/>
          </p:cNvSpPr>
          <p:nvPr/>
        </p:nvSpPr>
        <p:spPr bwMode="auto">
          <a:xfrm>
            <a:off x="556532" y="5956300"/>
            <a:ext cx="10896600" cy="838200"/>
          </a:xfrm>
          <a:prstGeom prst="rect">
            <a:avLst/>
          </a:prstGeom>
          <a:solidFill>
            <a:srgbClr val="000000">
              <a:alpha val="5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no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ctr" eaLnBrk="1" hangingPunct="1">
              <a:spcAft>
                <a:spcPts val="600"/>
              </a:spcAft>
            </a:pPr>
            <a:r>
              <a:rPr lang="en-GB" altLang="en-US" sz="1300">
                <a:solidFill>
                  <a:srgbClr val="FFFFFF"/>
                </a:solidFill>
                <a:latin typeface="Arial" panose="020B0604020202020204" pitchFamily="34" charset="0"/>
              </a:rPr>
              <a:t>(Source: Roskilde Festival, 2006)</a:t>
            </a:r>
          </a:p>
        </p:txBody>
      </p:sp>
    </p:spTree>
  </p:cSld>
  <p:clrMapOvr>
    <a:masterClrMapping/>
  </p:clrMapOvr>
  <p:transition>
    <p:blinds dir="ver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2A3D6268-9515-4E9D-8927-3514E1E3C448}"/>
              </a:ext>
            </a:extLst>
          </p:cNvPr>
          <p:cNvSpPr>
            <a:spLocks noGrp="1" noChangeArrowheads="1"/>
          </p:cNvSpPr>
          <p:nvPr>
            <p:ph type="title"/>
          </p:nvPr>
        </p:nvSpPr>
        <p:spPr>
          <a:xfrm>
            <a:off x="2895600" y="260350"/>
            <a:ext cx="7772400" cy="1143000"/>
          </a:xfrm>
        </p:spPr>
        <p:txBody>
          <a:bodyPr>
            <a:normAutofit/>
          </a:bodyPr>
          <a:lstStyle/>
          <a:p>
            <a:r>
              <a:rPr lang="en-GB" altLang="en-US" sz="2800" b="1"/>
              <a:t>2006 Melbourne Commonwealth Games organisational structure</a:t>
            </a:r>
            <a:endParaRPr lang="en-AU" altLang="en-US" sz="2800" b="1"/>
          </a:p>
        </p:txBody>
      </p:sp>
      <p:pic>
        <p:nvPicPr>
          <p:cNvPr id="36867" name="Picture 15" descr="f06-06-9781856178181">
            <a:extLst>
              <a:ext uri="{FF2B5EF4-FFF2-40B4-BE49-F238E27FC236}">
                <a16:creationId xmlns:a16="http://schemas.microsoft.com/office/drawing/2014/main" id="{C4C1602E-E9F3-424F-B593-9BEEA7A1F9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257" y="1412877"/>
            <a:ext cx="10791930" cy="469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Rectangle 5">
            <a:extLst>
              <a:ext uri="{FF2B5EF4-FFF2-40B4-BE49-F238E27FC236}">
                <a16:creationId xmlns:a16="http://schemas.microsoft.com/office/drawing/2014/main" id="{2DD26873-66DD-4C73-8EBC-FAAEF6286771}"/>
              </a:ext>
            </a:extLst>
          </p:cNvPr>
          <p:cNvSpPr>
            <a:spLocks noChangeArrowheads="1"/>
          </p:cNvSpPr>
          <p:nvPr/>
        </p:nvSpPr>
        <p:spPr bwMode="auto">
          <a:xfrm>
            <a:off x="8299084" y="5875338"/>
            <a:ext cx="5364162"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r>
              <a:rPr lang="en-US" altLang="en-US" sz="900">
                <a:latin typeface="Arial" panose="020B0604020202020204" pitchFamily="34" charset="0"/>
              </a:rPr>
              <a:t>(Source: Office of Commonwealth Games, 2006)</a:t>
            </a:r>
            <a:endParaRPr lang="en-GB" altLang="en-US" sz="900">
              <a:latin typeface="Arial" panose="020B0604020202020204" pitchFamily="34" charset="0"/>
            </a:endParaRPr>
          </a:p>
        </p:txBody>
      </p:sp>
    </p:spTree>
  </p:cSld>
  <p:clrMapOvr>
    <a:masterClrMapping/>
  </p:clrMapOvr>
  <p:transition>
    <p:blinds dir="ver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15DFF71E-4C61-40A4-BA1D-C0B2849CB756}"/>
              </a:ext>
            </a:extLst>
          </p:cNvPr>
          <p:cNvSpPr>
            <a:spLocks noGrp="1" noChangeArrowheads="1"/>
          </p:cNvSpPr>
          <p:nvPr>
            <p:ph type="title"/>
          </p:nvPr>
        </p:nvSpPr>
        <p:spPr>
          <a:xfrm>
            <a:off x="504093" y="507999"/>
            <a:ext cx="7772400" cy="1143000"/>
          </a:xfrm>
        </p:spPr>
        <p:txBody>
          <a:bodyPr>
            <a:normAutofit/>
          </a:bodyPr>
          <a:lstStyle/>
          <a:p>
            <a:pPr algn="l"/>
            <a:r>
              <a:rPr lang="en-GB" sz="2800" b="1" i="0">
                <a:solidFill>
                  <a:srgbClr val="000066"/>
                </a:solidFill>
                <a:effectLst/>
              </a:rPr>
              <a:t>Structure of an event management team</a:t>
            </a:r>
          </a:p>
        </p:txBody>
      </p:sp>
      <p:sp>
        <p:nvSpPr>
          <p:cNvPr id="37892" name="Rectangle 5">
            <a:extLst>
              <a:ext uri="{FF2B5EF4-FFF2-40B4-BE49-F238E27FC236}">
                <a16:creationId xmlns:a16="http://schemas.microsoft.com/office/drawing/2014/main" id="{02B86574-0D29-4485-98B6-86766C8052FF}"/>
              </a:ext>
            </a:extLst>
          </p:cNvPr>
          <p:cNvSpPr>
            <a:spLocks noChangeArrowheads="1"/>
          </p:cNvSpPr>
          <p:nvPr/>
        </p:nvSpPr>
        <p:spPr bwMode="auto">
          <a:xfrm>
            <a:off x="979488" y="6119814"/>
            <a:ext cx="610235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r>
              <a:rPr lang="en-AU" altLang="en-US" sz="900">
                <a:latin typeface="Arial" panose="020B0604020202020204" pitchFamily="34" charset="0"/>
              </a:rPr>
              <a:t>(Source: </a:t>
            </a:r>
            <a:r>
              <a:rPr lang="en-AU" altLang="en-US" sz="900" err="1">
                <a:latin typeface="Arial" panose="020B0604020202020204" pitchFamily="34" charset="0"/>
              </a:rPr>
              <a:t>Sloman</a:t>
            </a:r>
            <a:r>
              <a:rPr lang="en-AU" altLang="en-US" sz="900">
                <a:latin typeface="Arial" panose="020B0604020202020204" pitchFamily="34" charset="0"/>
              </a:rPr>
              <a:t>, 2006)</a:t>
            </a:r>
            <a:endParaRPr lang="en-GB" altLang="en-US" sz="900">
              <a:latin typeface="Arial" panose="020B0604020202020204" pitchFamily="34" charset="0"/>
            </a:endParaRPr>
          </a:p>
        </p:txBody>
      </p:sp>
      <p:pic>
        <p:nvPicPr>
          <p:cNvPr id="1026" name="Picture 2">
            <a:extLst>
              <a:ext uri="{FF2B5EF4-FFF2-40B4-BE49-F238E27FC236}">
                <a16:creationId xmlns:a16="http://schemas.microsoft.com/office/drawing/2014/main" id="{123F36B6-C086-1309-0E7C-3D75A47EA1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9429" y="2333625"/>
            <a:ext cx="6574971" cy="2953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BF0492C6-3702-43C4-8744-8B0A18970C56}"/>
              </a:ext>
            </a:extLst>
          </p:cNvPr>
          <p:cNvSpPr>
            <a:spLocks noGrp="1" noChangeArrowheads="1"/>
          </p:cNvSpPr>
          <p:nvPr>
            <p:ph type="title"/>
          </p:nvPr>
        </p:nvSpPr>
        <p:spPr>
          <a:xfrm>
            <a:off x="0" y="79479"/>
            <a:ext cx="7772400" cy="1143000"/>
          </a:xfrm>
        </p:spPr>
        <p:txBody>
          <a:bodyPr/>
          <a:lstStyle/>
          <a:p>
            <a:r>
              <a:rPr lang="en-US" altLang="en-US" sz="2800" b="1"/>
              <a:t>A network structure</a:t>
            </a:r>
            <a:endParaRPr lang="en-AU" altLang="en-US" sz="2800" b="1"/>
          </a:p>
        </p:txBody>
      </p:sp>
      <p:pic>
        <p:nvPicPr>
          <p:cNvPr id="38915" name="Picture 15" descr="f06-08-9781856178181">
            <a:extLst>
              <a:ext uri="{FF2B5EF4-FFF2-40B4-BE49-F238E27FC236}">
                <a16:creationId xmlns:a16="http://schemas.microsoft.com/office/drawing/2014/main" id="{4967BF5F-8F96-4D39-A067-F6F820DDA1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27101" y="237217"/>
            <a:ext cx="5594351" cy="5454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blinds dir="vert"/>
  </p:transition>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0277986-7D1C-422F-9E47-E955DD0522CA}"/>
              </a:ext>
            </a:extLst>
          </p:cNvPr>
          <p:cNvPicPr>
            <a:picLocks noChangeAspect="1"/>
          </p:cNvPicPr>
          <p:nvPr/>
        </p:nvPicPr>
        <p:blipFill rotWithShape="1">
          <a:blip r:embed="rId2">
            <a:alphaModFix/>
          </a:blip>
          <a:srcRect t="24074" r="1" b="1"/>
          <a:stretch/>
        </p:blipFill>
        <p:spPr>
          <a:xfrm>
            <a:off x="6083786" y="-168316"/>
            <a:ext cx="6261330" cy="3932313"/>
          </a:xfrm>
          <a:prstGeom prst="rect">
            <a:avLst/>
          </a:prstGeom>
          <a:effectLst>
            <a:softEdge rad="533400"/>
          </a:effectLst>
        </p:spPr>
      </p:pic>
      <p:pic>
        <p:nvPicPr>
          <p:cNvPr id="3" name="Picture 2">
            <a:extLst>
              <a:ext uri="{FF2B5EF4-FFF2-40B4-BE49-F238E27FC236}">
                <a16:creationId xmlns:a16="http://schemas.microsoft.com/office/drawing/2014/main" id="{2290D6B0-C75B-43E1-AD43-C8B3B0624BA7}"/>
              </a:ext>
            </a:extLst>
          </p:cNvPr>
          <p:cNvPicPr>
            <a:picLocks noChangeAspect="1"/>
          </p:cNvPicPr>
          <p:nvPr/>
        </p:nvPicPr>
        <p:blipFill rotWithShape="1">
          <a:blip r:embed="rId3"/>
          <a:srcRect l="11708" r="26256" b="1"/>
          <a:stretch/>
        </p:blipFill>
        <p:spPr>
          <a:xfrm>
            <a:off x="6089904" y="2487166"/>
            <a:ext cx="6263640" cy="4215384"/>
          </a:xfrm>
          <a:prstGeom prst="rect">
            <a:avLst/>
          </a:prstGeom>
          <a:effectLst>
            <a:softEdge rad="533400"/>
          </a:effectLst>
        </p:spPr>
      </p:pic>
      <p:sp>
        <p:nvSpPr>
          <p:cNvPr id="39938" name="Rectangle 2">
            <a:extLst>
              <a:ext uri="{FF2B5EF4-FFF2-40B4-BE49-F238E27FC236}">
                <a16:creationId xmlns:a16="http://schemas.microsoft.com/office/drawing/2014/main" id="{43E13613-7CF1-4903-8C9D-80BC0B90BC0A}"/>
              </a:ext>
            </a:extLst>
          </p:cNvPr>
          <p:cNvSpPr>
            <a:spLocks noGrp="1" noChangeArrowheads="1"/>
          </p:cNvSpPr>
          <p:nvPr>
            <p:ph type="title"/>
          </p:nvPr>
        </p:nvSpPr>
        <p:spPr>
          <a:xfrm>
            <a:off x="804998" y="798445"/>
            <a:ext cx="4803636" cy="1311664"/>
          </a:xfrm>
        </p:spPr>
        <p:txBody>
          <a:bodyPr>
            <a:normAutofit/>
          </a:bodyPr>
          <a:lstStyle/>
          <a:p>
            <a:r>
              <a:rPr lang="en-AU" altLang="en-US" sz="2800" b="1">
                <a:solidFill>
                  <a:srgbClr val="000000"/>
                </a:solidFill>
              </a:rPr>
              <a:t>The strategic planning process and event organisation</a:t>
            </a:r>
          </a:p>
        </p:txBody>
      </p:sp>
      <p:sp>
        <p:nvSpPr>
          <p:cNvPr id="39939" name="Rectangle 3">
            <a:extLst>
              <a:ext uri="{FF2B5EF4-FFF2-40B4-BE49-F238E27FC236}">
                <a16:creationId xmlns:a16="http://schemas.microsoft.com/office/drawing/2014/main" id="{A2E5E84F-11A4-4774-A5EB-3270BA30C8EA}"/>
              </a:ext>
            </a:extLst>
          </p:cNvPr>
          <p:cNvSpPr>
            <a:spLocks noGrp="1" noChangeArrowheads="1"/>
          </p:cNvSpPr>
          <p:nvPr>
            <p:ph idx="1"/>
          </p:nvPr>
        </p:nvSpPr>
        <p:spPr>
          <a:xfrm>
            <a:off x="804997" y="2272143"/>
            <a:ext cx="4803637" cy="3788830"/>
          </a:xfrm>
        </p:spPr>
        <p:txBody>
          <a:bodyPr anchor="ctr">
            <a:normAutofit/>
          </a:bodyPr>
          <a:lstStyle/>
          <a:p>
            <a:pPr>
              <a:buFontTx/>
              <a:buNone/>
            </a:pPr>
            <a:r>
              <a:rPr lang="en-AU" altLang="en-US" sz="3200" b="1">
                <a:solidFill>
                  <a:srgbClr val="000000"/>
                </a:solidFill>
              </a:rPr>
              <a:t>Strategic plan</a:t>
            </a:r>
          </a:p>
          <a:p>
            <a:r>
              <a:rPr lang="en-AU" altLang="en-US" sz="3200">
                <a:solidFill>
                  <a:srgbClr val="000000"/>
                </a:solidFill>
              </a:rPr>
              <a:t>Purpose, vision and mission statements</a:t>
            </a:r>
          </a:p>
          <a:p>
            <a:pPr>
              <a:buFontTx/>
              <a:buNone/>
            </a:pPr>
            <a:endParaRPr lang="en-AU" altLang="en-US" sz="3200">
              <a:solidFill>
                <a:srgbClr val="000000"/>
              </a:solidFill>
            </a:endParaRPr>
          </a:p>
        </p:txBody>
      </p:sp>
    </p:spTree>
  </p:cSld>
  <p:clrMapOvr>
    <a:masterClrMapping/>
  </p:clrMapOvr>
  <p:transition>
    <p:blinds dir="ver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24CE2F-3845-F2C3-4EDC-25D765EC1C7D}"/>
              </a:ext>
            </a:extLst>
          </p:cNvPr>
          <p:cNvSpPr txBox="1"/>
          <p:nvPr/>
        </p:nvSpPr>
        <p:spPr>
          <a:xfrm>
            <a:off x="263769" y="405341"/>
            <a:ext cx="6094324" cy="3139321"/>
          </a:xfrm>
          <a:prstGeom prst="rect">
            <a:avLst/>
          </a:prstGeom>
          <a:noFill/>
        </p:spPr>
        <p:txBody>
          <a:bodyPr wrap="square">
            <a:spAutoFit/>
          </a:bodyPr>
          <a:lstStyle/>
          <a:p>
            <a:endParaRPr lang="en-GB"/>
          </a:p>
          <a:p>
            <a:r>
              <a:rPr lang="en-GB" b="1" i="1">
                <a:solidFill>
                  <a:srgbClr val="222222"/>
                </a:solidFill>
                <a:effectLst/>
                <a:latin typeface="Helvetica Neue"/>
              </a:rPr>
              <a:t>The Glastonbury Festival aims to encourage and stimulate youth culture from around the world in all its forms, including pop music, dance music, jazz, folk music, fringe theatre, drama, mime, circus, cinema, poetry and all the creative forms of art and design, including painting, sculpture and textile art.</a:t>
            </a:r>
          </a:p>
          <a:p>
            <a:endParaRPr lang="en-GB" b="1" i="1">
              <a:solidFill>
                <a:srgbClr val="222222"/>
              </a:solidFill>
              <a:latin typeface="Helvetica Neue"/>
            </a:endParaRPr>
          </a:p>
          <a:p>
            <a:r>
              <a:rPr lang="en-GB">
                <a:hlinkClick r:id="rId2"/>
              </a:rPr>
              <a:t>https://www.glastonburyfestivals.co.uk/information/an-introduction-to-glastonbury-festival/the-festivals-objectives/</a:t>
            </a:r>
            <a:endParaRPr lang="en-GB"/>
          </a:p>
          <a:p>
            <a:endParaRPr lang="en-GB"/>
          </a:p>
        </p:txBody>
      </p:sp>
      <p:sp>
        <p:nvSpPr>
          <p:cNvPr id="5" name="TextBox 4">
            <a:extLst>
              <a:ext uri="{FF2B5EF4-FFF2-40B4-BE49-F238E27FC236}">
                <a16:creationId xmlns:a16="http://schemas.microsoft.com/office/drawing/2014/main" id="{71D253E6-986C-381D-BFAE-78D4EAB7D49A}"/>
              </a:ext>
            </a:extLst>
          </p:cNvPr>
          <p:cNvSpPr txBox="1"/>
          <p:nvPr/>
        </p:nvSpPr>
        <p:spPr>
          <a:xfrm>
            <a:off x="8299938" y="682339"/>
            <a:ext cx="3346102" cy="3046988"/>
          </a:xfrm>
          <a:prstGeom prst="rect">
            <a:avLst/>
          </a:prstGeom>
          <a:noFill/>
        </p:spPr>
        <p:txBody>
          <a:bodyPr wrap="square" rtlCol="0">
            <a:spAutoFit/>
          </a:bodyPr>
          <a:lstStyle/>
          <a:p>
            <a:r>
              <a:rPr lang="en-GB" sz="2400"/>
              <a:t>TASK:</a:t>
            </a:r>
          </a:p>
          <a:p>
            <a:r>
              <a:rPr lang="en-GB" sz="2400"/>
              <a:t> </a:t>
            </a:r>
          </a:p>
          <a:p>
            <a:r>
              <a:rPr lang="en-GB" sz="2400"/>
              <a:t>Have a look at the mission  statement of a local and  an international festival </a:t>
            </a:r>
          </a:p>
          <a:p>
            <a:r>
              <a:rPr lang="en-GB" sz="2400"/>
              <a:t>an event</a:t>
            </a:r>
          </a:p>
          <a:p>
            <a:r>
              <a:rPr lang="en-GB" sz="2400"/>
              <a:t>A conference </a:t>
            </a:r>
          </a:p>
        </p:txBody>
      </p:sp>
      <p:pic>
        <p:nvPicPr>
          <p:cNvPr id="6" name="Picture 5">
            <a:extLst>
              <a:ext uri="{FF2B5EF4-FFF2-40B4-BE49-F238E27FC236}">
                <a16:creationId xmlns:a16="http://schemas.microsoft.com/office/drawing/2014/main" id="{9A3936D6-2E7C-7DDD-D504-9BF2FB978FBC}"/>
              </a:ext>
            </a:extLst>
          </p:cNvPr>
          <p:cNvPicPr>
            <a:picLocks noChangeAspect="1"/>
          </p:cNvPicPr>
          <p:nvPr/>
        </p:nvPicPr>
        <p:blipFill>
          <a:blip r:embed="rId3"/>
          <a:stretch>
            <a:fillRect/>
          </a:stretch>
        </p:blipFill>
        <p:spPr>
          <a:xfrm>
            <a:off x="4655318" y="4093917"/>
            <a:ext cx="5715000" cy="13430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FD0C1C-2527-C2CD-1E1E-C483475721C2}"/>
              </a:ext>
            </a:extLst>
          </p:cNvPr>
          <p:cNvSpPr>
            <a:spLocks noGrp="1"/>
          </p:cNvSpPr>
          <p:nvPr>
            <p:ph idx="1"/>
          </p:nvPr>
        </p:nvSpPr>
        <p:spPr>
          <a:xfrm>
            <a:off x="1137034" y="627798"/>
            <a:ext cx="4958966" cy="5488338"/>
          </a:xfrm>
        </p:spPr>
        <p:txBody>
          <a:bodyPr>
            <a:normAutofit/>
          </a:bodyPr>
          <a:lstStyle/>
          <a:p>
            <a:r>
              <a:rPr lang="en-GB" sz="1900">
                <a:hlinkClick r:id="rId2"/>
              </a:rPr>
              <a:t>https://www.majorevents.govt.nz/about/strategy/</a:t>
            </a:r>
            <a:endParaRPr lang="en-GB" sz="1900"/>
          </a:p>
          <a:p>
            <a:endParaRPr lang="en-GB" sz="1900"/>
          </a:p>
          <a:p>
            <a:r>
              <a:rPr lang="en-GB" sz="2400" b="1"/>
              <a:t>Vision</a:t>
            </a:r>
          </a:p>
          <a:p>
            <a:r>
              <a:rPr lang="en-GB" sz="2400"/>
              <a:t>Our major events benefit all people who call Aotearoa New Zealand home.</a:t>
            </a:r>
          </a:p>
          <a:p>
            <a:r>
              <a:rPr lang="en-GB" sz="2400" b="1"/>
              <a:t>Strategy</a:t>
            </a:r>
          </a:p>
          <a:p>
            <a:r>
              <a:rPr lang="en-GB" sz="2400"/>
              <a:t>The government invests in major events that generate significant immediate and long-term benefits and align with wider government objectives through leverage and legacy opportunities. </a:t>
            </a:r>
          </a:p>
        </p:txBody>
      </p:sp>
      <p:pic>
        <p:nvPicPr>
          <p:cNvPr id="4" name="Picture 3">
            <a:extLst>
              <a:ext uri="{FF2B5EF4-FFF2-40B4-BE49-F238E27FC236}">
                <a16:creationId xmlns:a16="http://schemas.microsoft.com/office/drawing/2014/main" id="{8FA6A7D0-10A9-C1DE-ABE5-F546E07C3A7D}"/>
              </a:ext>
            </a:extLst>
          </p:cNvPr>
          <p:cNvPicPr>
            <a:picLocks noChangeAspect="1"/>
          </p:cNvPicPr>
          <p:nvPr/>
        </p:nvPicPr>
        <p:blipFill>
          <a:blip r:embed="rId3"/>
          <a:stretch>
            <a:fillRect/>
          </a:stretch>
        </p:blipFill>
        <p:spPr>
          <a:xfrm>
            <a:off x="6719367" y="3318965"/>
            <a:ext cx="4788505" cy="1487812"/>
          </a:xfrm>
          <a:prstGeom prst="rect">
            <a:avLst/>
          </a:prstGeom>
        </p:spPr>
      </p:pic>
    </p:spTree>
    <p:extLst>
      <p:ext uri="{BB962C8B-B14F-4D97-AF65-F5344CB8AC3E}">
        <p14:creationId xmlns:p14="http://schemas.microsoft.com/office/powerpoint/2010/main" val="3829474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78D2C9CE-5928-4E54-9123-294610BD5897}"/>
              </a:ext>
            </a:extLst>
          </p:cNvPr>
          <p:cNvSpPr>
            <a:spLocks noGrp="1" noChangeArrowheads="1"/>
          </p:cNvSpPr>
          <p:nvPr>
            <p:ph type="title"/>
          </p:nvPr>
        </p:nvSpPr>
        <p:spPr>
          <a:xfrm>
            <a:off x="838201" y="345810"/>
            <a:ext cx="5120561" cy="1325563"/>
          </a:xfrm>
        </p:spPr>
        <p:txBody>
          <a:bodyPr>
            <a:normAutofit/>
          </a:bodyPr>
          <a:lstStyle/>
          <a:p>
            <a:r>
              <a:rPr lang="en-AU" altLang="en-US" sz="3100" b="1"/>
              <a:t>The strategic planning process and event organisation</a:t>
            </a:r>
          </a:p>
        </p:txBody>
      </p:sp>
      <p:sp>
        <p:nvSpPr>
          <p:cNvPr id="41987" name="Rectangle 3">
            <a:extLst>
              <a:ext uri="{FF2B5EF4-FFF2-40B4-BE49-F238E27FC236}">
                <a16:creationId xmlns:a16="http://schemas.microsoft.com/office/drawing/2014/main" id="{76362066-0DF7-4EAD-9000-8899102E6A80}"/>
              </a:ext>
            </a:extLst>
          </p:cNvPr>
          <p:cNvSpPr>
            <a:spLocks noGrp="1" noChangeArrowheads="1"/>
          </p:cNvSpPr>
          <p:nvPr>
            <p:ph idx="1"/>
          </p:nvPr>
        </p:nvSpPr>
        <p:spPr>
          <a:xfrm>
            <a:off x="838201" y="1825625"/>
            <a:ext cx="5092194" cy="4351338"/>
          </a:xfrm>
        </p:spPr>
        <p:txBody>
          <a:bodyPr>
            <a:normAutofit/>
          </a:bodyPr>
          <a:lstStyle/>
          <a:p>
            <a:pPr>
              <a:buFontTx/>
              <a:buNone/>
            </a:pPr>
            <a:r>
              <a:rPr lang="en-AU" altLang="en-US" b="1"/>
              <a:t>Strategic plan</a:t>
            </a:r>
          </a:p>
          <a:p>
            <a:r>
              <a:rPr lang="en-AU" altLang="en-US"/>
              <a:t>Goals and objectives</a:t>
            </a:r>
          </a:p>
          <a:p>
            <a:pPr lvl="1"/>
            <a:r>
              <a:rPr lang="en-AU" altLang="en-US"/>
              <a:t>economic</a:t>
            </a:r>
          </a:p>
          <a:p>
            <a:pPr lvl="1"/>
            <a:r>
              <a:rPr lang="en-AU" altLang="en-US"/>
              <a:t>attendance/participation</a:t>
            </a:r>
          </a:p>
          <a:p>
            <a:pPr lvl="1"/>
            <a:r>
              <a:rPr lang="en-AU" altLang="en-US"/>
              <a:t>quality</a:t>
            </a:r>
          </a:p>
          <a:p>
            <a:pPr lvl="1"/>
            <a:r>
              <a:rPr lang="en-AU" altLang="en-US"/>
              <a:t>awareness/knowledge/attitudes</a:t>
            </a:r>
          </a:p>
          <a:p>
            <a:pPr lvl="1"/>
            <a:r>
              <a:rPr lang="en-AU" altLang="en-US"/>
              <a:t>human resources</a:t>
            </a:r>
          </a:p>
        </p:txBody>
      </p:sp>
      <p:pic>
        <p:nvPicPr>
          <p:cNvPr id="3" name="Picture 2">
            <a:extLst>
              <a:ext uri="{FF2B5EF4-FFF2-40B4-BE49-F238E27FC236}">
                <a16:creationId xmlns:a16="http://schemas.microsoft.com/office/drawing/2014/main" id="{6619ECD3-61A7-4EDC-B4CA-6ACE28D668EC}"/>
              </a:ext>
            </a:extLst>
          </p:cNvPr>
          <p:cNvPicPr>
            <a:picLocks noChangeAspect="1"/>
          </p:cNvPicPr>
          <p:nvPr/>
        </p:nvPicPr>
        <p:blipFill rotWithShape="1">
          <a:blip r:embed="rId2"/>
          <a:srcRect l="10882" r="20033" b="-2"/>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pic>
        <p:nvPicPr>
          <p:cNvPr id="2" name="Picture 1">
            <a:extLst>
              <a:ext uri="{FF2B5EF4-FFF2-40B4-BE49-F238E27FC236}">
                <a16:creationId xmlns:a16="http://schemas.microsoft.com/office/drawing/2014/main" id="{433A2FFA-37D5-4D33-B689-B33BFBF0A741}"/>
              </a:ext>
            </a:extLst>
          </p:cNvPr>
          <p:cNvPicPr>
            <a:picLocks noChangeAspect="1"/>
          </p:cNvPicPr>
          <p:nvPr/>
        </p:nvPicPr>
        <p:blipFill rotWithShape="1">
          <a:blip r:embed="rId3"/>
          <a:srcRect l="22227" r="9211" b="2"/>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
        <p:nvSpPr>
          <p:cNvPr id="5" name="TextBox 4">
            <a:extLst>
              <a:ext uri="{FF2B5EF4-FFF2-40B4-BE49-F238E27FC236}">
                <a16:creationId xmlns:a16="http://schemas.microsoft.com/office/drawing/2014/main" id="{BFAB7DD1-66D2-A761-C4FF-B8E742678619}"/>
              </a:ext>
            </a:extLst>
          </p:cNvPr>
          <p:cNvSpPr txBox="1"/>
          <p:nvPr/>
        </p:nvSpPr>
        <p:spPr>
          <a:xfrm>
            <a:off x="987109" y="5547919"/>
            <a:ext cx="6094324" cy="646331"/>
          </a:xfrm>
          <a:prstGeom prst="rect">
            <a:avLst/>
          </a:prstGeom>
          <a:noFill/>
        </p:spPr>
        <p:txBody>
          <a:bodyPr wrap="square">
            <a:spAutoFit/>
          </a:bodyPr>
          <a:lstStyle/>
          <a:p>
            <a:r>
              <a:rPr lang="en-GB">
                <a:hlinkClick r:id="rId4"/>
              </a:rPr>
              <a:t>https://www.ifea.com/</a:t>
            </a:r>
            <a:endParaRPr lang="en-GB"/>
          </a:p>
          <a:p>
            <a:endParaRPr lang="en-GB"/>
          </a:p>
        </p:txBody>
      </p:sp>
      <p:pic>
        <p:nvPicPr>
          <p:cNvPr id="6" name="Picture 5">
            <a:extLst>
              <a:ext uri="{FF2B5EF4-FFF2-40B4-BE49-F238E27FC236}">
                <a16:creationId xmlns:a16="http://schemas.microsoft.com/office/drawing/2014/main" id="{E14597C3-A219-E315-92C7-2762AC33B9EC}"/>
              </a:ext>
            </a:extLst>
          </p:cNvPr>
          <p:cNvPicPr>
            <a:picLocks noChangeAspect="1"/>
          </p:cNvPicPr>
          <p:nvPr/>
        </p:nvPicPr>
        <p:blipFill>
          <a:blip r:embed="rId5"/>
          <a:stretch>
            <a:fillRect/>
          </a:stretch>
        </p:blipFill>
        <p:spPr>
          <a:xfrm>
            <a:off x="4025395" y="4883415"/>
            <a:ext cx="3810000" cy="1447800"/>
          </a:xfrm>
          <a:prstGeom prst="rect">
            <a:avLst/>
          </a:prstGeom>
        </p:spPr>
      </p:pic>
    </p:spTree>
  </p:cSld>
  <p:clrMapOvr>
    <a:masterClrMapping/>
  </p:clrMapOvr>
  <p:transition>
    <p:blinds dir="vert"/>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870F9ED-ACC8-4521-B9DC-0000C61B82BB}"/>
              </a:ext>
            </a:extLst>
          </p:cNvPr>
          <p:cNvSpPr>
            <a:spLocks noGrp="1" noChangeArrowheads="1"/>
          </p:cNvSpPr>
          <p:nvPr>
            <p:ph type="title"/>
          </p:nvPr>
        </p:nvSpPr>
        <p:spPr>
          <a:xfrm>
            <a:off x="609600" y="327025"/>
            <a:ext cx="7772400" cy="1143000"/>
          </a:xfrm>
        </p:spPr>
        <p:txBody>
          <a:bodyPr/>
          <a:lstStyle/>
          <a:p>
            <a:r>
              <a:rPr lang="en-AU" altLang="en-US" sz="3600" b="1">
                <a:solidFill>
                  <a:srgbClr val="FF0000"/>
                </a:solidFill>
              </a:rPr>
              <a:t>Examples... </a:t>
            </a:r>
            <a:br>
              <a:rPr lang="en-AU" altLang="en-US" sz="3600" b="1">
                <a:solidFill>
                  <a:srgbClr val="FF0000"/>
                </a:solidFill>
              </a:rPr>
            </a:br>
            <a:endParaRPr lang="en-AU" altLang="en-US" sz="3600" b="1">
              <a:solidFill>
                <a:srgbClr val="FF0000"/>
              </a:solidFill>
            </a:endParaRPr>
          </a:p>
        </p:txBody>
      </p:sp>
      <p:pic>
        <p:nvPicPr>
          <p:cNvPr id="43011" name="Picture 4">
            <a:extLst>
              <a:ext uri="{FF2B5EF4-FFF2-40B4-BE49-F238E27FC236}">
                <a16:creationId xmlns:a16="http://schemas.microsoft.com/office/drawing/2014/main" id="{1FCA25BB-EE70-4A61-BE4D-9FCE13872D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7113" y="114124"/>
            <a:ext cx="4560183" cy="5543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8ACFA018-FFDA-CA3F-929C-EDD7B21981C3}"/>
              </a:ext>
            </a:extLst>
          </p:cNvPr>
          <p:cNvSpPr txBox="1"/>
          <p:nvPr/>
        </p:nvSpPr>
        <p:spPr>
          <a:xfrm>
            <a:off x="100483" y="1270041"/>
            <a:ext cx="4244533" cy="4185761"/>
          </a:xfrm>
          <a:prstGeom prst="rect">
            <a:avLst/>
          </a:prstGeom>
          <a:noFill/>
        </p:spPr>
        <p:txBody>
          <a:bodyPr wrap="square">
            <a:spAutoFit/>
          </a:bodyPr>
          <a:lstStyle/>
          <a:p>
            <a:pPr algn="l"/>
            <a:r>
              <a:rPr lang="en-GB" sz="1400" b="1" i="0">
                <a:solidFill>
                  <a:srgbClr val="020202"/>
                </a:solidFill>
                <a:effectLst/>
              </a:rPr>
              <a:t>Taste of London UK</a:t>
            </a:r>
          </a:p>
          <a:p>
            <a:pPr algn="l"/>
            <a:r>
              <a:rPr lang="en-GB" sz="1400" b="0" i="0">
                <a:solidFill>
                  <a:srgbClr val="020202"/>
                </a:solidFill>
                <a:effectLst/>
              </a:rPr>
              <a:t>Equality is creating an even platform to enable everyone to access the same opportunities and is backed by legislation to prevent discrimination based on prejudices against any group.</a:t>
            </a:r>
          </a:p>
          <a:p>
            <a:pPr algn="l"/>
            <a:endParaRPr lang="en-GB" sz="1400" b="0" i="0">
              <a:solidFill>
                <a:srgbClr val="020202"/>
              </a:solidFill>
              <a:effectLst/>
            </a:endParaRPr>
          </a:p>
          <a:p>
            <a:pPr algn="l"/>
            <a:r>
              <a:rPr lang="en-GB" sz="1400" b="0" i="0">
                <a:solidFill>
                  <a:srgbClr val="020202"/>
                </a:solidFill>
                <a:effectLst/>
              </a:rPr>
              <a:t>Diversity is understanding and valuing the differences in people and believing that harnessing these differences will create a productive working environment and an enriching life experience where talents are fully utilised and organisational goals are met.</a:t>
            </a:r>
          </a:p>
          <a:p>
            <a:pPr algn="l"/>
            <a:endParaRPr lang="en-GB" sz="1400" b="0" i="0">
              <a:solidFill>
                <a:srgbClr val="020202"/>
              </a:solidFill>
              <a:effectLst/>
            </a:endParaRPr>
          </a:p>
          <a:p>
            <a:pPr algn="l"/>
            <a:r>
              <a:rPr lang="en-GB" sz="1400" b="0" i="0">
                <a:solidFill>
                  <a:srgbClr val="020202"/>
                </a:solidFill>
                <a:effectLst/>
              </a:rPr>
              <a:t>Taste of London is an event that welcomes and can accommodate all visitors despite some of the challenges of being staged in a park and the temporary nature of the event.</a:t>
            </a:r>
          </a:p>
          <a:p>
            <a:endParaRPr lang="en-GB" sz="1400"/>
          </a:p>
          <a:p>
            <a:endParaRPr lang="en-GB" sz="1400"/>
          </a:p>
          <a:p>
            <a:r>
              <a:rPr lang="en-GB" sz="1400"/>
              <a:t>https://london.tastefestivals.com/access-equality/</a:t>
            </a:r>
          </a:p>
        </p:txBody>
      </p:sp>
      <p:pic>
        <p:nvPicPr>
          <p:cNvPr id="4" name="Picture 3">
            <a:extLst>
              <a:ext uri="{FF2B5EF4-FFF2-40B4-BE49-F238E27FC236}">
                <a16:creationId xmlns:a16="http://schemas.microsoft.com/office/drawing/2014/main" id="{D4F5B257-6804-4A13-16CD-85F358A181F2}"/>
              </a:ext>
            </a:extLst>
          </p:cNvPr>
          <p:cNvPicPr>
            <a:picLocks noChangeAspect="1"/>
          </p:cNvPicPr>
          <p:nvPr/>
        </p:nvPicPr>
        <p:blipFill>
          <a:blip r:embed="rId3"/>
          <a:stretch>
            <a:fillRect/>
          </a:stretch>
        </p:blipFill>
        <p:spPr>
          <a:xfrm>
            <a:off x="4612454" y="1285875"/>
            <a:ext cx="2143125" cy="2143125"/>
          </a:xfrm>
          <a:prstGeom prst="rect">
            <a:avLst/>
          </a:prstGeom>
        </p:spPr>
      </p:pic>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B67046D7-12F0-40F3-8878-97FE0BB56B1D}"/>
              </a:ext>
            </a:extLst>
          </p:cNvPr>
          <p:cNvSpPr>
            <a:spLocks noGrp="1" noChangeArrowheads="1"/>
          </p:cNvSpPr>
          <p:nvPr>
            <p:ph type="title"/>
          </p:nvPr>
        </p:nvSpPr>
        <p:spPr>
          <a:xfrm>
            <a:off x="943277" y="712269"/>
            <a:ext cx="3370998" cy="5502264"/>
          </a:xfrm>
        </p:spPr>
        <p:txBody>
          <a:bodyPr>
            <a:normAutofit/>
          </a:bodyPr>
          <a:lstStyle/>
          <a:p>
            <a:r>
              <a:rPr lang="en-GB" altLang="en-US" b="1"/>
              <a:t>SMART Objectives</a:t>
            </a:r>
          </a:p>
        </p:txBody>
      </p:sp>
      <p:graphicFrame>
        <p:nvGraphicFramePr>
          <p:cNvPr id="44036" name="Content Placeholder 2">
            <a:extLst>
              <a:ext uri="{FF2B5EF4-FFF2-40B4-BE49-F238E27FC236}">
                <a16:creationId xmlns:a16="http://schemas.microsoft.com/office/drawing/2014/main" id="{B8D422BF-A61E-D05A-C1C5-F14F4DED2278}"/>
              </a:ext>
            </a:extLst>
          </p:cNvPr>
          <p:cNvGraphicFramePr>
            <a:graphicFrameLocks noGrp="1"/>
          </p:cNvGraphicFramePr>
          <p:nvPr>
            <p:ph idx="1"/>
            <p:extLst>
              <p:ext uri="{D42A27DB-BD31-4B8C-83A1-F6EECF244321}">
                <p14:modId xmlns:p14="http://schemas.microsoft.com/office/powerpoint/2010/main" val="2782008489"/>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DDDB5C17-C5F9-4C3C-8659-8D2CD5C24CFB}"/>
              </a:ext>
            </a:extLst>
          </p:cNvPr>
          <p:cNvSpPr>
            <a:spLocks noGrp="1" noChangeArrowheads="1"/>
          </p:cNvSpPr>
          <p:nvPr>
            <p:ph type="title"/>
          </p:nvPr>
        </p:nvSpPr>
        <p:spPr>
          <a:xfrm>
            <a:off x="524741" y="620392"/>
            <a:ext cx="3808268" cy="5504688"/>
          </a:xfrm>
        </p:spPr>
        <p:txBody>
          <a:bodyPr>
            <a:normAutofit/>
          </a:bodyPr>
          <a:lstStyle/>
          <a:p>
            <a:r>
              <a:rPr lang="en-AU" altLang="en-US" sz="5600" b="1">
                <a:solidFill>
                  <a:schemeClr val="bg1"/>
                </a:solidFill>
              </a:rPr>
              <a:t>The strategic </a:t>
            </a:r>
            <a:r>
              <a:rPr lang="en-AU" altLang="en-US" sz="5600" b="1"/>
              <a:t>planning process and event organisation</a:t>
            </a:r>
          </a:p>
        </p:txBody>
      </p:sp>
      <p:graphicFrame>
        <p:nvGraphicFramePr>
          <p:cNvPr id="45061" name="Rectangle 3">
            <a:extLst>
              <a:ext uri="{FF2B5EF4-FFF2-40B4-BE49-F238E27FC236}">
                <a16:creationId xmlns:a16="http://schemas.microsoft.com/office/drawing/2014/main" id="{D4F677FA-BF44-7501-F453-E4FA3CAED299}"/>
              </a:ext>
            </a:extLst>
          </p:cNvPr>
          <p:cNvGraphicFramePr>
            <a:graphicFrameLocks noGrp="1"/>
          </p:cNvGraphicFramePr>
          <p:nvPr>
            <p:ph idx="1"/>
            <p:extLst>
              <p:ext uri="{D42A27DB-BD31-4B8C-83A1-F6EECF244321}">
                <p14:modId xmlns:p14="http://schemas.microsoft.com/office/powerpoint/2010/main" val="2766770591"/>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blinds dir="vert"/>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3114AC25-2C41-6DDC-094F-D84DC5F44618}"/>
              </a:ext>
            </a:extLst>
          </p:cNvPr>
          <p:cNvSpPr>
            <a:spLocks noGrp="1"/>
          </p:cNvSpPr>
          <p:nvPr>
            <p:ph type="title"/>
          </p:nvPr>
        </p:nvSpPr>
        <p:spPr>
          <a:xfrm>
            <a:off x="6038800" y="-1827584"/>
            <a:ext cx="4536504" cy="2889114"/>
          </a:xfrm>
        </p:spPr>
        <p:txBody>
          <a:bodyPr vert="horz" lIns="91440" tIns="45720" rIns="91440" bIns="45720" rtlCol="0" anchor="b">
            <a:normAutofit/>
          </a:bodyPr>
          <a:lstStyle/>
          <a:p>
            <a:r>
              <a:rPr lang="en-US" altLang="en-US" sz="4700"/>
              <a:t>Situation Analysis</a:t>
            </a:r>
          </a:p>
        </p:txBody>
      </p:sp>
      <p:pic>
        <p:nvPicPr>
          <p:cNvPr id="2" name="Picture 1">
            <a:extLst>
              <a:ext uri="{FF2B5EF4-FFF2-40B4-BE49-F238E27FC236}">
                <a16:creationId xmlns:a16="http://schemas.microsoft.com/office/drawing/2014/main" id="{EE2E3585-575E-CF98-C8B5-2080750897EB}"/>
              </a:ext>
            </a:extLst>
          </p:cNvPr>
          <p:cNvPicPr>
            <a:picLocks noChangeAspect="1"/>
          </p:cNvPicPr>
          <p:nvPr/>
        </p:nvPicPr>
        <p:blipFill rotWithShape="1">
          <a:blip r:embed="rId2"/>
          <a:srcRect l="1020" r="-7887"/>
          <a:stretch/>
        </p:blipFill>
        <p:spPr>
          <a:xfrm>
            <a:off x="318556" y="331595"/>
            <a:ext cx="6048672" cy="6021278"/>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
        <p:nvSpPr>
          <p:cNvPr id="3" name="TextBox 2">
            <a:extLst>
              <a:ext uri="{FF2B5EF4-FFF2-40B4-BE49-F238E27FC236}">
                <a16:creationId xmlns:a16="http://schemas.microsoft.com/office/drawing/2014/main" id="{9810F191-B2EF-97B7-C242-1B4B55C0AAB8}"/>
              </a:ext>
            </a:extLst>
          </p:cNvPr>
          <p:cNvSpPr txBox="1"/>
          <p:nvPr/>
        </p:nvSpPr>
        <p:spPr>
          <a:xfrm>
            <a:off x="5398137" y="2011843"/>
            <a:ext cx="6618158" cy="1077218"/>
          </a:xfrm>
          <a:prstGeom prst="rect">
            <a:avLst/>
          </a:prstGeom>
          <a:noFill/>
        </p:spPr>
        <p:txBody>
          <a:bodyPr wrap="none" rtlCol="0">
            <a:spAutoFit/>
          </a:bodyPr>
          <a:lstStyle/>
          <a:p>
            <a:r>
              <a:rPr lang="en-GB" sz="2800"/>
              <a:t>Consider your UK destination and the event </a:t>
            </a:r>
          </a:p>
          <a:p>
            <a:endParaRPr lang="en-GB"/>
          </a:p>
          <a:p>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10242"/>
                                        </p:tgtEl>
                                        <p:attrNameLst>
                                          <p:attrName>style.visibility</p:attrName>
                                        </p:attrNameLst>
                                      </p:cBhvr>
                                      <p:to>
                                        <p:strVal val="visible"/>
                                      </p:to>
                                    </p:set>
                                    <p:animEffect transition="in" filter="fade">
                                      <p:cBhvr>
                                        <p:cTn id="7" dur="7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9BF3CCF0-A053-5F7E-1AE9-1EED101A5F3F}"/>
              </a:ext>
            </a:extLst>
          </p:cNvPr>
          <p:cNvSpPr>
            <a:spLocks noGrp="1"/>
          </p:cNvSpPr>
          <p:nvPr>
            <p:ph type="title"/>
          </p:nvPr>
        </p:nvSpPr>
        <p:spPr>
          <a:xfrm>
            <a:off x="1891903" y="350729"/>
            <a:ext cx="8408194" cy="744836"/>
          </a:xfrm>
        </p:spPr>
        <p:txBody>
          <a:bodyPr vert="horz" lIns="91440" tIns="45720" rIns="91440" bIns="45720" rtlCol="0" anchor="ctr">
            <a:noAutofit/>
          </a:bodyPr>
          <a:lstStyle/>
          <a:p>
            <a:pPr algn="ctr"/>
            <a:r>
              <a:rPr lang="en-US" altLang="en-US">
                <a:solidFill>
                  <a:schemeClr val="tx1">
                    <a:lumMod val="85000"/>
                    <a:lumOff val="15000"/>
                  </a:schemeClr>
                </a:solidFill>
              </a:rPr>
              <a:t>Situational analysis</a:t>
            </a:r>
            <a:br>
              <a:rPr lang="en-US" altLang="en-US">
                <a:solidFill>
                  <a:schemeClr val="tx1">
                    <a:lumMod val="85000"/>
                    <a:lumOff val="15000"/>
                  </a:schemeClr>
                </a:solidFill>
              </a:rPr>
            </a:br>
            <a:r>
              <a:rPr lang="en-US" altLang="en-US">
                <a:solidFill>
                  <a:schemeClr val="tx1">
                    <a:lumMod val="85000"/>
                    <a:lumOff val="15000"/>
                  </a:schemeClr>
                </a:solidFill>
              </a:rPr>
              <a:t>5 ‘C’s</a:t>
            </a:r>
          </a:p>
        </p:txBody>
      </p:sp>
      <p:pic>
        <p:nvPicPr>
          <p:cNvPr id="12" name="Picture 11">
            <a:extLst>
              <a:ext uri="{FF2B5EF4-FFF2-40B4-BE49-F238E27FC236}">
                <a16:creationId xmlns:a16="http://schemas.microsoft.com/office/drawing/2014/main" id="{3420A904-454B-F6A0-F2A7-176CAEFA703F}"/>
              </a:ext>
            </a:extLst>
          </p:cNvPr>
          <p:cNvPicPr>
            <a:picLocks noChangeAspect="1"/>
          </p:cNvPicPr>
          <p:nvPr/>
        </p:nvPicPr>
        <p:blipFill rotWithShape="1">
          <a:blip r:embed="rId3"/>
          <a:srcRect t="14953" b="42254"/>
          <a:stretch/>
        </p:blipFill>
        <p:spPr>
          <a:xfrm>
            <a:off x="1767400" y="1616017"/>
            <a:ext cx="8900600" cy="2856603"/>
          </a:xfrm>
          <a:prstGeom prst="rect">
            <a:avLst/>
          </a:prstGeom>
        </p:spPr>
      </p:pic>
      <p:sp>
        <p:nvSpPr>
          <p:cNvPr id="3" name="TextBox 2">
            <a:extLst>
              <a:ext uri="{FF2B5EF4-FFF2-40B4-BE49-F238E27FC236}">
                <a16:creationId xmlns:a16="http://schemas.microsoft.com/office/drawing/2014/main" id="{83458217-5079-D14D-7E05-B95C8E866BD0}"/>
              </a:ext>
            </a:extLst>
          </p:cNvPr>
          <p:cNvSpPr txBox="1"/>
          <p:nvPr/>
        </p:nvSpPr>
        <p:spPr>
          <a:xfrm>
            <a:off x="6888088" y="4550777"/>
            <a:ext cx="4584878" cy="369332"/>
          </a:xfrm>
          <a:prstGeom prst="rect">
            <a:avLst/>
          </a:prstGeom>
          <a:noFill/>
        </p:spPr>
        <p:txBody>
          <a:bodyPr wrap="square">
            <a:spAutoFit/>
          </a:bodyPr>
          <a:lstStyle/>
          <a:p>
            <a:pPr defTabSz="457200"/>
            <a:r>
              <a:rPr lang="en-GB">
                <a:solidFill>
                  <a:prstClr val="black"/>
                </a:solidFill>
                <a:latin typeface="Calibri" panose="020F0502020204030204"/>
              </a:rPr>
              <a:t>(Corporate finance institute, 2022)</a:t>
            </a:r>
          </a:p>
        </p:txBody>
      </p:sp>
      <p:sp>
        <p:nvSpPr>
          <p:cNvPr id="2" name="TextBox 1">
            <a:extLst>
              <a:ext uri="{FF2B5EF4-FFF2-40B4-BE49-F238E27FC236}">
                <a16:creationId xmlns:a16="http://schemas.microsoft.com/office/drawing/2014/main" id="{765BA59B-5E50-FF27-F7A9-CACC10A8D36C}"/>
              </a:ext>
            </a:extLst>
          </p:cNvPr>
          <p:cNvSpPr txBox="1"/>
          <p:nvPr/>
        </p:nvSpPr>
        <p:spPr>
          <a:xfrm>
            <a:off x="3431704" y="4874706"/>
            <a:ext cx="5048680" cy="369332"/>
          </a:xfrm>
          <a:prstGeom prst="rect">
            <a:avLst/>
          </a:prstGeom>
          <a:solidFill>
            <a:schemeClr val="bg1"/>
          </a:solidFill>
        </p:spPr>
        <p:txBody>
          <a:bodyPr wrap="square" rtlCol="0">
            <a:spAutoFit/>
          </a:bodyPr>
          <a:lstStyle/>
          <a:p>
            <a:pPr defTabSz="457200"/>
            <a:endParaRPr lang="en-GB">
              <a:solidFill>
                <a:prstClr val="white"/>
              </a:solidFill>
              <a:latin typeface="Calibri" panose="020F0502020204030204"/>
            </a:endParaRPr>
          </a:p>
        </p:txBody>
      </p:sp>
      <p:pic>
        <p:nvPicPr>
          <p:cNvPr id="4" name="Picture 3">
            <a:extLst>
              <a:ext uri="{FF2B5EF4-FFF2-40B4-BE49-F238E27FC236}">
                <a16:creationId xmlns:a16="http://schemas.microsoft.com/office/drawing/2014/main" id="{71D57CC8-B8A8-0E98-D6E8-DF36A834E2DC}"/>
              </a:ext>
            </a:extLst>
          </p:cNvPr>
          <p:cNvPicPr>
            <a:picLocks noChangeAspect="1"/>
          </p:cNvPicPr>
          <p:nvPr/>
        </p:nvPicPr>
        <p:blipFill>
          <a:blip r:embed="rId4"/>
          <a:stretch>
            <a:fillRect/>
          </a:stretch>
        </p:blipFill>
        <p:spPr>
          <a:xfrm>
            <a:off x="14514" y="5814221"/>
            <a:ext cx="12192000" cy="105828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7170"/>
                                        </p:tgtEl>
                                        <p:attrNameLst>
                                          <p:attrName>style.visibility</p:attrName>
                                        </p:attrNameLst>
                                      </p:cBhvr>
                                      <p:to>
                                        <p:strVal val="visible"/>
                                      </p:to>
                                    </p:set>
                                    <p:animEffect transition="in" filter="fade">
                                      <p:cBhvr>
                                        <p:cTn id="7" dur="400"/>
                                        <p:tgtEl>
                                          <p:spTgt spid="7170"/>
                                        </p:tgtEl>
                                      </p:cBhvr>
                                    </p:animEffect>
                                  </p:childTnLst>
                                </p:cTn>
                              </p:par>
                              <p:par>
                                <p:cTn id="8" presetID="10" presetClass="entr" presetSubtype="0" fill="hold" grpId="0" nodeType="withEffect">
                                  <p:stCondLst>
                                    <p:cond delay="70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B2085-7E38-6B22-4DF2-012BA009C780}"/>
              </a:ext>
            </a:extLst>
          </p:cNvPr>
          <p:cNvSpPr>
            <a:spLocks noGrp="1"/>
          </p:cNvSpPr>
          <p:nvPr>
            <p:ph type="title"/>
          </p:nvPr>
        </p:nvSpPr>
        <p:spPr>
          <a:xfrm>
            <a:off x="1893775" y="354180"/>
            <a:ext cx="7886700" cy="1325563"/>
          </a:xfrm>
        </p:spPr>
        <p:txBody>
          <a:bodyPr>
            <a:normAutofit/>
          </a:bodyPr>
          <a:lstStyle/>
          <a:p>
            <a:r>
              <a:rPr lang="en-GB"/>
              <a:t>Analysis</a:t>
            </a:r>
            <a:br>
              <a:rPr lang="en-GB"/>
            </a:br>
            <a:endParaRPr lang="en-GB"/>
          </a:p>
        </p:txBody>
      </p:sp>
      <p:sp>
        <p:nvSpPr>
          <p:cNvPr id="3" name="Content Placeholder 2">
            <a:extLst>
              <a:ext uri="{FF2B5EF4-FFF2-40B4-BE49-F238E27FC236}">
                <a16:creationId xmlns:a16="http://schemas.microsoft.com/office/drawing/2014/main" id="{29E030F5-8B5C-4BC1-0C63-F15483E3ED1A}"/>
              </a:ext>
            </a:extLst>
          </p:cNvPr>
          <p:cNvSpPr>
            <a:spLocks noGrp="1"/>
          </p:cNvSpPr>
          <p:nvPr>
            <p:ph sz="half" idx="1"/>
          </p:nvPr>
        </p:nvSpPr>
        <p:spPr>
          <a:xfrm>
            <a:off x="411007" y="2152482"/>
            <a:ext cx="6838289" cy="4351338"/>
          </a:xfrm>
        </p:spPr>
        <p:txBody>
          <a:bodyPr/>
          <a:lstStyle/>
          <a:p>
            <a:pPr marL="0" indent="0">
              <a:buNone/>
            </a:pPr>
            <a:r>
              <a:rPr lang="en-GB">
                <a:solidFill>
                  <a:srgbClr val="000000"/>
                </a:solidFill>
              </a:rPr>
              <a:t>What do we sell?</a:t>
            </a:r>
          </a:p>
          <a:p>
            <a:pPr marL="0" indent="0">
              <a:buNone/>
            </a:pPr>
            <a:r>
              <a:rPr lang="en-GB">
                <a:solidFill>
                  <a:srgbClr val="000000"/>
                </a:solidFill>
              </a:rPr>
              <a:t>USP?</a:t>
            </a:r>
          </a:p>
          <a:p>
            <a:pPr marL="0" indent="0">
              <a:buNone/>
            </a:pPr>
            <a:r>
              <a:rPr lang="en-GB">
                <a:solidFill>
                  <a:srgbClr val="000000"/>
                </a:solidFill>
              </a:rPr>
              <a:t>How do we differ from competitors?</a:t>
            </a:r>
          </a:p>
          <a:p>
            <a:pPr marL="0" indent="0">
              <a:buNone/>
            </a:pPr>
            <a:r>
              <a:rPr lang="en-GB">
                <a:solidFill>
                  <a:srgbClr val="000000"/>
                </a:solidFill>
              </a:rPr>
              <a:t>What are our sources of competitive advantage?</a:t>
            </a:r>
          </a:p>
          <a:p>
            <a:pPr marL="0" indent="0">
              <a:buNone/>
            </a:pPr>
            <a:r>
              <a:rPr lang="en-GB">
                <a:solidFill>
                  <a:srgbClr val="000000"/>
                </a:solidFill>
              </a:rPr>
              <a:t>What are our current goals?</a:t>
            </a:r>
          </a:p>
          <a:p>
            <a:pPr marL="0" indent="0">
              <a:buNone/>
            </a:pPr>
            <a:r>
              <a:rPr lang="en-GB">
                <a:solidFill>
                  <a:srgbClr val="000000"/>
                </a:solidFill>
              </a:rPr>
              <a:t>Are we meeting customer needs?</a:t>
            </a:r>
          </a:p>
          <a:p>
            <a:pPr marL="0" indent="0">
              <a:buNone/>
            </a:pPr>
            <a:endParaRPr lang="en-GB"/>
          </a:p>
        </p:txBody>
      </p:sp>
      <p:pic>
        <p:nvPicPr>
          <p:cNvPr id="5" name="Picture 4">
            <a:extLst>
              <a:ext uri="{FF2B5EF4-FFF2-40B4-BE49-F238E27FC236}">
                <a16:creationId xmlns:a16="http://schemas.microsoft.com/office/drawing/2014/main" id="{092F7B26-0C65-4555-BF51-4FD24C0AF92E}"/>
              </a:ext>
            </a:extLst>
          </p:cNvPr>
          <p:cNvPicPr>
            <a:picLocks noChangeAspect="1"/>
          </p:cNvPicPr>
          <p:nvPr/>
        </p:nvPicPr>
        <p:blipFill rotWithShape="1">
          <a:blip r:embed="rId3"/>
          <a:srcRect l="3078" t="27334" r="77506"/>
          <a:stretch/>
        </p:blipFill>
        <p:spPr>
          <a:xfrm>
            <a:off x="324407" y="185410"/>
            <a:ext cx="1242954" cy="1494333"/>
          </a:xfrm>
          <a:prstGeom prst="rect">
            <a:avLst/>
          </a:prstGeom>
        </p:spPr>
      </p:pic>
      <p:pic>
        <p:nvPicPr>
          <p:cNvPr id="6" name="Picture 5">
            <a:extLst>
              <a:ext uri="{FF2B5EF4-FFF2-40B4-BE49-F238E27FC236}">
                <a16:creationId xmlns:a16="http://schemas.microsoft.com/office/drawing/2014/main" id="{86D260EA-C42B-6431-4A37-5A6345C55117}"/>
              </a:ext>
            </a:extLst>
          </p:cNvPr>
          <p:cNvPicPr>
            <a:picLocks noChangeAspect="1"/>
          </p:cNvPicPr>
          <p:nvPr/>
        </p:nvPicPr>
        <p:blipFill>
          <a:blip r:embed="rId4"/>
          <a:stretch>
            <a:fillRect/>
          </a:stretch>
        </p:blipFill>
        <p:spPr>
          <a:xfrm>
            <a:off x="7055378" y="1555305"/>
            <a:ext cx="3971956" cy="3879890"/>
          </a:xfrm>
          <a:prstGeom prst="rect">
            <a:avLst/>
          </a:prstGeom>
        </p:spPr>
      </p:pic>
    </p:spTree>
    <p:extLst>
      <p:ext uri="{BB962C8B-B14F-4D97-AF65-F5344CB8AC3E}">
        <p14:creationId xmlns:p14="http://schemas.microsoft.com/office/powerpoint/2010/main" val="255150621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7F522BEB-1D0E-4CEA-92B3-2F5F587C8CE5}"/>
              </a:ext>
            </a:extLst>
          </p:cNvPr>
          <p:cNvSpPr>
            <a:spLocks noGrp="1" noChangeArrowheads="1"/>
          </p:cNvSpPr>
          <p:nvPr>
            <p:ph type="title"/>
          </p:nvPr>
        </p:nvSpPr>
        <p:spPr/>
        <p:txBody>
          <a:bodyPr anchor="ctr">
            <a:normAutofit/>
          </a:bodyPr>
          <a:lstStyle/>
          <a:p>
            <a:r>
              <a:rPr lang="en-AU" altLang="en-US" b="1"/>
              <a:t>Situation analysis</a:t>
            </a:r>
          </a:p>
        </p:txBody>
      </p:sp>
      <p:sp>
        <p:nvSpPr>
          <p:cNvPr id="46083" name="Content Placeholder 2">
            <a:extLst>
              <a:ext uri="{FF2B5EF4-FFF2-40B4-BE49-F238E27FC236}">
                <a16:creationId xmlns:a16="http://schemas.microsoft.com/office/drawing/2014/main" id="{6A3CDC0D-4E0E-40B7-9955-A3A35935C4E6}"/>
              </a:ext>
            </a:extLst>
          </p:cNvPr>
          <p:cNvSpPr>
            <a:spLocks noGrp="1" noChangeArrowheads="1"/>
          </p:cNvSpPr>
          <p:nvPr>
            <p:ph sz="half" idx="1"/>
          </p:nvPr>
        </p:nvSpPr>
        <p:spPr>
          <a:xfrm>
            <a:off x="597039" y="1494030"/>
            <a:ext cx="5181600" cy="4351338"/>
          </a:xfrm>
        </p:spPr>
        <p:txBody>
          <a:bodyPr>
            <a:normAutofit/>
          </a:bodyPr>
          <a:lstStyle/>
          <a:p>
            <a:endParaRPr lang="en-US" altLang="en-US"/>
          </a:p>
          <a:p>
            <a:r>
              <a:rPr lang="en-US" altLang="en-US"/>
              <a:t>Political/legal</a:t>
            </a:r>
          </a:p>
          <a:p>
            <a:r>
              <a:rPr lang="en-US" altLang="en-US"/>
              <a:t>Economic</a:t>
            </a:r>
          </a:p>
          <a:p>
            <a:r>
              <a:rPr lang="en-US" altLang="en-US"/>
              <a:t>Social/cultural</a:t>
            </a:r>
          </a:p>
          <a:p>
            <a:r>
              <a:rPr lang="en-US" altLang="en-US"/>
              <a:t>Technological</a:t>
            </a:r>
          </a:p>
          <a:p>
            <a:r>
              <a:rPr lang="en-GB" altLang="en-US"/>
              <a:t>Demographic</a:t>
            </a:r>
          </a:p>
          <a:p>
            <a:r>
              <a:rPr lang="en-GB" altLang="en-US"/>
              <a:t>Physical/environmental</a:t>
            </a:r>
          </a:p>
          <a:p>
            <a:r>
              <a:rPr lang="en-GB" altLang="en-US"/>
              <a:t>Competitive</a:t>
            </a:r>
          </a:p>
        </p:txBody>
      </p:sp>
      <p:pic>
        <p:nvPicPr>
          <p:cNvPr id="2" name="Picture 1">
            <a:extLst>
              <a:ext uri="{FF2B5EF4-FFF2-40B4-BE49-F238E27FC236}">
                <a16:creationId xmlns:a16="http://schemas.microsoft.com/office/drawing/2014/main" id="{B5DBD98A-A44F-42CC-84E8-B61D1EB29BB5}"/>
              </a:ext>
            </a:extLst>
          </p:cNvPr>
          <p:cNvPicPr>
            <a:picLocks noChangeAspect="1"/>
          </p:cNvPicPr>
          <p:nvPr/>
        </p:nvPicPr>
        <p:blipFill rotWithShape="1">
          <a:blip r:embed="rId2"/>
          <a:srcRect l="25575" r="-2" b="-2"/>
          <a:stretch/>
        </p:blipFill>
        <p:spPr>
          <a:xfrm>
            <a:off x="6172202" y="1122241"/>
            <a:ext cx="5181600" cy="4351338"/>
          </a:xfrm>
          <a:prstGeom prst="rect">
            <a:avLst/>
          </a:prstGeom>
          <a:noFill/>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FCAC7297-ACF3-473B-9F86-6FDF7EFCCC68}"/>
              </a:ext>
            </a:extLst>
          </p:cNvPr>
          <p:cNvSpPr>
            <a:spLocks noGrp="1" noChangeArrowheads="1"/>
          </p:cNvSpPr>
          <p:nvPr>
            <p:ph type="title"/>
          </p:nvPr>
        </p:nvSpPr>
        <p:spPr/>
        <p:txBody>
          <a:bodyPr anchor="ctr">
            <a:normAutofit/>
          </a:bodyPr>
          <a:lstStyle/>
          <a:p>
            <a:r>
              <a:rPr lang="en-AU" altLang="en-US" b="1">
                <a:effectLst>
                  <a:outerShdw blurRad="38100" dist="38100" dir="2700000" algn="tl">
                    <a:srgbClr val="000000">
                      <a:alpha val="43137"/>
                    </a:srgbClr>
                  </a:outerShdw>
                </a:effectLst>
              </a:rPr>
              <a:t>The strategic planning process and event organisation</a:t>
            </a:r>
          </a:p>
        </p:txBody>
      </p:sp>
      <p:sp>
        <p:nvSpPr>
          <p:cNvPr id="48131" name="Rectangle 3">
            <a:extLst>
              <a:ext uri="{FF2B5EF4-FFF2-40B4-BE49-F238E27FC236}">
                <a16:creationId xmlns:a16="http://schemas.microsoft.com/office/drawing/2014/main" id="{21F8F33F-0803-4AD9-924E-789253A4B714}"/>
              </a:ext>
            </a:extLst>
          </p:cNvPr>
          <p:cNvSpPr>
            <a:spLocks noGrp="1" noChangeArrowheads="1"/>
          </p:cNvSpPr>
          <p:nvPr>
            <p:ph sz="half" idx="1"/>
          </p:nvPr>
        </p:nvSpPr>
        <p:spPr/>
        <p:txBody>
          <a:bodyPr>
            <a:normAutofit/>
          </a:bodyPr>
          <a:lstStyle/>
          <a:p>
            <a:pPr>
              <a:buFontTx/>
              <a:buNone/>
            </a:pPr>
            <a:r>
              <a:rPr lang="en-AU" altLang="en-US" b="1"/>
              <a:t>Legacy</a:t>
            </a:r>
          </a:p>
          <a:p>
            <a:r>
              <a:rPr lang="en-AU" altLang="en-US"/>
              <a:t>Legacy outcomes can include infrastructure improvements, increases in tourism, enhanced workforce skills etc</a:t>
            </a:r>
          </a:p>
          <a:p>
            <a:endParaRPr lang="en-AU" altLang="en-US"/>
          </a:p>
        </p:txBody>
      </p:sp>
      <p:pic>
        <p:nvPicPr>
          <p:cNvPr id="3" name="Picture 2">
            <a:extLst>
              <a:ext uri="{FF2B5EF4-FFF2-40B4-BE49-F238E27FC236}">
                <a16:creationId xmlns:a16="http://schemas.microsoft.com/office/drawing/2014/main" id="{3E0E8AD6-B47E-4916-A195-224B7C4245BA}"/>
              </a:ext>
            </a:extLst>
          </p:cNvPr>
          <p:cNvPicPr>
            <a:picLocks noChangeAspect="1"/>
          </p:cNvPicPr>
          <p:nvPr/>
        </p:nvPicPr>
        <p:blipFill rotWithShape="1">
          <a:blip r:embed="rId2"/>
          <a:srcRect r="21108" b="-1"/>
          <a:stretch/>
        </p:blipFill>
        <p:spPr>
          <a:xfrm>
            <a:off x="6724859" y="1162434"/>
            <a:ext cx="5181600" cy="4351338"/>
          </a:xfrm>
          <a:prstGeom prst="rect">
            <a:avLst/>
          </a:prstGeom>
          <a:noFill/>
        </p:spPr>
      </p:pic>
    </p:spTree>
  </p:cSld>
  <p:clrMapOvr>
    <a:masterClrMapping/>
  </p:clrMapOvr>
  <p:transition>
    <p:blinds dir="vert"/>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A68056E1-C5ED-47B2-A183-EF92F37D107A}"/>
              </a:ext>
            </a:extLst>
          </p:cNvPr>
          <p:cNvSpPr>
            <a:spLocks noGrp="1" noChangeArrowheads="1"/>
          </p:cNvSpPr>
          <p:nvPr>
            <p:ph type="title"/>
          </p:nvPr>
        </p:nvSpPr>
        <p:spPr/>
        <p:txBody>
          <a:bodyPr anchor="ctr">
            <a:normAutofit/>
          </a:bodyPr>
          <a:lstStyle/>
          <a:p>
            <a:r>
              <a:rPr lang="en-AU" altLang="en-US" b="1"/>
              <a:t>Strategic planning for existing events</a:t>
            </a:r>
          </a:p>
        </p:txBody>
      </p:sp>
      <p:sp>
        <p:nvSpPr>
          <p:cNvPr id="49155" name="Rectangle 3">
            <a:extLst>
              <a:ext uri="{FF2B5EF4-FFF2-40B4-BE49-F238E27FC236}">
                <a16:creationId xmlns:a16="http://schemas.microsoft.com/office/drawing/2014/main" id="{92E0610E-E916-459A-9659-CE06CA9956BB}"/>
              </a:ext>
            </a:extLst>
          </p:cNvPr>
          <p:cNvSpPr>
            <a:spLocks noGrp="1" noChangeArrowheads="1"/>
          </p:cNvSpPr>
          <p:nvPr>
            <p:ph sz="half" idx="1"/>
          </p:nvPr>
        </p:nvSpPr>
        <p:spPr/>
        <p:txBody>
          <a:bodyPr>
            <a:normAutofit lnSpcReduction="10000"/>
          </a:bodyPr>
          <a:lstStyle/>
          <a:p>
            <a:r>
              <a:rPr lang="en-AU" altLang="en-US"/>
              <a:t>For recurring events (e.g. annual concerts), organisers:</a:t>
            </a:r>
          </a:p>
          <a:p>
            <a:pPr lvl="1"/>
            <a:r>
              <a:rPr lang="en-AU" altLang="en-US" sz="2800"/>
              <a:t>conduct an appraisal of current situation faced by the event</a:t>
            </a:r>
          </a:p>
          <a:p>
            <a:pPr lvl="1"/>
            <a:r>
              <a:rPr lang="en-AU" altLang="en-US" sz="2800"/>
              <a:t>review the organisational structure and previous strategic plan and make minor or major changes where needed</a:t>
            </a:r>
          </a:p>
        </p:txBody>
      </p:sp>
      <p:pic>
        <p:nvPicPr>
          <p:cNvPr id="49157" name="Picture 49156" descr="A crowd in a party">
            <a:extLst>
              <a:ext uri="{FF2B5EF4-FFF2-40B4-BE49-F238E27FC236}">
                <a16:creationId xmlns:a16="http://schemas.microsoft.com/office/drawing/2014/main" id="{45604589-793C-4DB2-A86D-E08D6ADCC37A}"/>
              </a:ext>
            </a:extLst>
          </p:cNvPr>
          <p:cNvPicPr>
            <a:picLocks noChangeAspect="1"/>
          </p:cNvPicPr>
          <p:nvPr/>
        </p:nvPicPr>
        <p:blipFill rotWithShape="1">
          <a:blip r:embed="rId2"/>
          <a:srcRect r="19325" b="3"/>
          <a:stretch/>
        </p:blipFill>
        <p:spPr>
          <a:xfrm>
            <a:off x="6805246" y="1253331"/>
            <a:ext cx="5181600" cy="4351338"/>
          </a:xfrm>
          <a:prstGeom prst="rect">
            <a:avLst/>
          </a:prstGeom>
          <a:noFill/>
        </p:spPr>
      </p:pic>
    </p:spTree>
  </p:cSld>
  <p:clrMapOvr>
    <a:masterClrMapping/>
  </p:clrMapOvr>
  <p:transition>
    <p:blinds dir="vert"/>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934E17A9-F690-406F-B06B-42A5A0127502}"/>
              </a:ext>
            </a:extLst>
          </p:cNvPr>
          <p:cNvSpPr>
            <a:spLocks noGrp="1" noChangeArrowheads="1"/>
          </p:cNvSpPr>
          <p:nvPr>
            <p:ph type="title"/>
          </p:nvPr>
        </p:nvSpPr>
        <p:spPr/>
        <p:txBody>
          <a:bodyPr anchor="ctr">
            <a:normAutofit/>
          </a:bodyPr>
          <a:lstStyle/>
          <a:p>
            <a:r>
              <a:rPr lang="en-GB" altLang="en-US" b="1"/>
              <a:t>Summary</a:t>
            </a:r>
          </a:p>
        </p:txBody>
      </p:sp>
      <p:sp>
        <p:nvSpPr>
          <p:cNvPr id="29699" name="Content Placeholder 2">
            <a:extLst>
              <a:ext uri="{FF2B5EF4-FFF2-40B4-BE49-F238E27FC236}">
                <a16:creationId xmlns:a16="http://schemas.microsoft.com/office/drawing/2014/main" id="{A9F69B54-F470-4B22-B5C4-71CF039A827A}"/>
              </a:ext>
            </a:extLst>
          </p:cNvPr>
          <p:cNvSpPr>
            <a:spLocks noGrp="1"/>
          </p:cNvSpPr>
          <p:nvPr>
            <p:ph sz="half" idx="1"/>
          </p:nvPr>
        </p:nvSpPr>
        <p:spPr>
          <a:xfrm>
            <a:off x="396072" y="1926108"/>
            <a:ext cx="9421167" cy="4351338"/>
          </a:xfrm>
        </p:spPr>
        <p:txBody>
          <a:bodyPr rtlCol="0">
            <a:normAutofit/>
          </a:bodyPr>
          <a:lstStyle/>
          <a:p>
            <a:pPr>
              <a:lnSpc>
                <a:spcPct val="100000"/>
              </a:lnSpc>
              <a:buFont typeface="Wingdings 3" charset="2"/>
              <a:buChar char=""/>
              <a:defRPr/>
            </a:pPr>
            <a:r>
              <a:rPr lang="en-US" altLang="en-US" sz="2000"/>
              <a:t>Strategic planning process provides an event </a:t>
            </a:r>
            <a:r>
              <a:rPr lang="en-US" altLang="en-US" sz="2000" err="1"/>
              <a:t>organisation</a:t>
            </a:r>
            <a:r>
              <a:rPr lang="en-US" altLang="en-US" sz="2000"/>
              <a:t> with a systematic approach to the challenge of planning and delivering successful events.</a:t>
            </a:r>
          </a:p>
          <a:p>
            <a:pPr>
              <a:lnSpc>
                <a:spcPct val="100000"/>
              </a:lnSpc>
              <a:buFont typeface="Wingdings 3" charset="2"/>
              <a:buChar char=""/>
              <a:defRPr/>
            </a:pPr>
            <a:r>
              <a:rPr lang="en-AU" altLang="en-US" sz="2000"/>
              <a:t>Preliminary stages involve the decision to proceed or not to proceed with an event.</a:t>
            </a:r>
          </a:p>
          <a:p>
            <a:pPr>
              <a:lnSpc>
                <a:spcPct val="100000"/>
              </a:lnSpc>
              <a:buFont typeface="Wingdings 3" charset="2"/>
              <a:buChar char=""/>
              <a:defRPr/>
            </a:pPr>
            <a:r>
              <a:rPr lang="en-AU" altLang="en-US" sz="2000"/>
              <a:t>Appropriate organisational structure is needed</a:t>
            </a:r>
          </a:p>
          <a:p>
            <a:pPr>
              <a:lnSpc>
                <a:spcPct val="100000"/>
              </a:lnSpc>
              <a:buFont typeface="Wingdings 3" charset="2"/>
              <a:buChar char=""/>
              <a:defRPr/>
            </a:pPr>
            <a:r>
              <a:rPr lang="en-AU" altLang="en-US" sz="2000"/>
              <a:t>An event organisation following the strategic planning model would then progress to establish a strategic plan.</a:t>
            </a:r>
          </a:p>
          <a:p>
            <a:pPr>
              <a:lnSpc>
                <a:spcPct val="100000"/>
              </a:lnSpc>
              <a:buFont typeface="Wingdings 3" charset="2"/>
              <a:buChar char=""/>
              <a:defRPr/>
            </a:pPr>
            <a:r>
              <a:rPr lang="en-AU" altLang="en-US" sz="2000"/>
              <a:t>Flowing from the implementation , depending on its mission or purpose, will potentially be a range of legacies.</a:t>
            </a:r>
            <a:endParaRPr lang="en-US" altLang="en-US" sz="2000"/>
          </a:p>
          <a:p>
            <a:pPr>
              <a:buFont typeface="Wingdings 3" charset="2"/>
              <a:buChar char=""/>
              <a:defRPr/>
            </a:pPr>
            <a:endParaRPr lang="en-GB" altLang="en-US" sz="180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a:extLst>
              <a:ext uri="{FF2B5EF4-FFF2-40B4-BE49-F238E27FC236}">
                <a16:creationId xmlns:a16="http://schemas.microsoft.com/office/drawing/2014/main" id="{05AA1D24-6AD7-47C0-A5DA-5AED0C0BA45B}"/>
              </a:ext>
            </a:extLst>
          </p:cNvPr>
          <p:cNvSpPr>
            <a:spLocks noGrp="1" noChangeArrowheads="1"/>
          </p:cNvSpPr>
          <p:nvPr>
            <p:ph type="title"/>
          </p:nvPr>
        </p:nvSpPr>
        <p:spPr>
          <a:xfrm>
            <a:off x="3216276" y="346075"/>
            <a:ext cx="6994525" cy="1143000"/>
          </a:xfrm>
        </p:spPr>
        <p:txBody>
          <a:bodyPr/>
          <a:lstStyle/>
          <a:p>
            <a:r>
              <a:rPr lang="en-GB" altLang="en-US" sz="3600" b="1">
                <a:solidFill>
                  <a:srgbClr val="FF0000"/>
                </a:solidFill>
              </a:rPr>
              <a:t>References</a:t>
            </a:r>
          </a:p>
        </p:txBody>
      </p:sp>
      <p:sp>
        <p:nvSpPr>
          <p:cNvPr id="30723" name="Content Placeholder 2">
            <a:extLst>
              <a:ext uri="{FF2B5EF4-FFF2-40B4-BE49-F238E27FC236}">
                <a16:creationId xmlns:a16="http://schemas.microsoft.com/office/drawing/2014/main" id="{329784DE-6531-47F0-BD0A-AC64F979E46C}"/>
              </a:ext>
            </a:extLst>
          </p:cNvPr>
          <p:cNvSpPr>
            <a:spLocks noGrp="1"/>
          </p:cNvSpPr>
          <p:nvPr>
            <p:ph idx="1"/>
          </p:nvPr>
        </p:nvSpPr>
        <p:spPr>
          <a:xfrm>
            <a:off x="986589" y="1557339"/>
            <a:ext cx="9681411" cy="4060825"/>
          </a:xfrm>
        </p:spPr>
        <p:txBody>
          <a:bodyPr rtlCol="0">
            <a:normAutofit/>
          </a:bodyPr>
          <a:lstStyle/>
          <a:p>
            <a:pPr>
              <a:buFont typeface="Wingdings" panose="05000000000000000000" pitchFamily="2" charset="2"/>
              <a:buChar char="v"/>
              <a:defRPr/>
            </a:pPr>
            <a:r>
              <a:rPr lang="en-US" altLang="en-US" sz="1600">
                <a:solidFill>
                  <a:schemeClr val="tx1">
                    <a:lumMod val="75000"/>
                    <a:lumOff val="25000"/>
                  </a:schemeClr>
                </a:solidFill>
              </a:rPr>
              <a:t>Bath Festivals Trust (2005). </a:t>
            </a:r>
            <a:r>
              <a:rPr lang="en-US" altLang="en-US" sz="1600" i="1">
                <a:solidFill>
                  <a:schemeClr val="tx1">
                    <a:lumMod val="75000"/>
                    <a:lumOff val="25000"/>
                  </a:schemeClr>
                </a:solidFill>
              </a:rPr>
              <a:t>About Us</a:t>
            </a:r>
            <a:r>
              <a:rPr lang="en-US" altLang="en-US" sz="1600">
                <a:solidFill>
                  <a:schemeClr val="tx1">
                    <a:lumMod val="75000"/>
                    <a:lumOff val="25000"/>
                  </a:schemeClr>
                </a:solidFill>
              </a:rPr>
              <a:t>. (Internet) Available from: &lt;http://www.bathmusicfest.org.uk/pages/about.php&gt; (accessed 3 August 2005)</a:t>
            </a:r>
            <a:endParaRPr lang="en-GB" altLang="en-US" sz="1600">
              <a:solidFill>
                <a:schemeClr val="tx1">
                  <a:lumMod val="75000"/>
                  <a:lumOff val="25000"/>
                </a:schemeClr>
              </a:solidFill>
            </a:endParaRPr>
          </a:p>
          <a:p>
            <a:pPr>
              <a:buFont typeface="Wingdings" panose="05000000000000000000" pitchFamily="2" charset="2"/>
              <a:buChar char="v"/>
              <a:defRPr/>
            </a:pPr>
            <a:r>
              <a:rPr lang="en-US" altLang="en-US" sz="1600">
                <a:solidFill>
                  <a:schemeClr val="tx1">
                    <a:lumMod val="75000"/>
                    <a:lumOff val="25000"/>
                  </a:schemeClr>
                </a:solidFill>
              </a:rPr>
              <a:t>Boscombe Arts Festival (2006). About Us. (Internet) Available from &lt;http://barfruit.co.uk/boscombeartsfestival/about.php&gt; (accessed 16 April 2010)</a:t>
            </a:r>
          </a:p>
          <a:p>
            <a:pPr>
              <a:buFont typeface="Wingdings" panose="05000000000000000000" pitchFamily="2" charset="2"/>
              <a:buChar char="v"/>
              <a:defRPr/>
            </a:pPr>
            <a:r>
              <a:rPr lang="en-US" altLang="en-US" sz="1600">
                <a:solidFill>
                  <a:schemeClr val="tx1">
                    <a:lumMod val="75000"/>
                    <a:lumOff val="25000"/>
                  </a:schemeClr>
                </a:solidFill>
              </a:rPr>
              <a:t>Grant, R. (2005). Contemporary Strategy Analysis. Melbourne, Blackwell.</a:t>
            </a:r>
          </a:p>
          <a:p>
            <a:pPr>
              <a:buFont typeface="Wingdings" panose="05000000000000000000" pitchFamily="2" charset="2"/>
              <a:buChar char="v"/>
              <a:defRPr/>
            </a:pPr>
            <a:r>
              <a:rPr lang="en-US" altLang="en-US" sz="1600">
                <a:solidFill>
                  <a:schemeClr val="tx1">
                    <a:lumMod val="75000"/>
                    <a:lumOff val="25000"/>
                  </a:schemeClr>
                </a:solidFill>
              </a:rPr>
              <a:t>O’Toole, W. (2004). Event Project Management System. Sydney, EPMS.net. (Multimedia: </a:t>
            </a:r>
            <a:r>
              <a:rPr lang="en-GB" altLang="en-US" sz="1600">
                <a:solidFill>
                  <a:schemeClr val="tx1">
                    <a:lumMod val="75000"/>
                    <a:lumOff val="25000"/>
                  </a:schemeClr>
                </a:solidFill>
              </a:rPr>
              <a:t>CD-ROM).</a:t>
            </a:r>
          </a:p>
          <a:p>
            <a:pPr>
              <a:buFont typeface="Wingdings" panose="05000000000000000000" pitchFamily="2" charset="2"/>
              <a:buChar char="v"/>
              <a:defRPr/>
            </a:pPr>
            <a:r>
              <a:rPr lang="en-US" altLang="en-US" sz="1600">
                <a:solidFill>
                  <a:schemeClr val="tx1">
                    <a:lumMod val="75000"/>
                    <a:lumOff val="25000"/>
                  </a:schemeClr>
                </a:solidFill>
              </a:rPr>
              <a:t>Manchester 2002 (2003). 2002 Manchester The XVII Commonwealth Games: Post Games Report. London, Commonwealth Games Federation.</a:t>
            </a:r>
          </a:p>
          <a:p>
            <a:pPr>
              <a:buFont typeface="Wingdings" panose="05000000000000000000" pitchFamily="2" charset="2"/>
              <a:buChar char="v"/>
              <a:defRPr/>
            </a:pPr>
            <a:r>
              <a:rPr lang="en-US" altLang="en-US" sz="1600">
                <a:solidFill>
                  <a:schemeClr val="tx1">
                    <a:lumMod val="75000"/>
                    <a:lumOff val="25000"/>
                  </a:schemeClr>
                </a:solidFill>
              </a:rPr>
              <a:t>Salford Film Festival (2010). Mission Statement and Aims. (Internet) Available from &lt;http://www.salfordfilmfestival.org.uk/p.asp?ID¼10&gt; (accessed 12 March 2010).</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9DB5ACA3-A0F6-404F-A3EB-8A6AEC01ADA1}"/>
              </a:ext>
            </a:extLst>
          </p:cNvPr>
          <p:cNvSpPr>
            <a:spLocks noGrp="1" noChangeArrowheads="1"/>
          </p:cNvSpPr>
          <p:nvPr>
            <p:ph type="title"/>
          </p:nvPr>
        </p:nvSpPr>
        <p:spPr/>
        <p:txBody>
          <a:bodyPr>
            <a:normAutofit/>
          </a:bodyPr>
          <a:lstStyle/>
          <a:p>
            <a:r>
              <a:rPr lang="en-GB" altLang="en-US" sz="3600" b="1">
                <a:solidFill>
                  <a:srgbClr val="FF0000"/>
                </a:solidFill>
              </a:rPr>
              <a:t>References (continued)</a:t>
            </a:r>
            <a:endParaRPr lang="en-GB" altLang="en-US" sz="3600"/>
          </a:p>
        </p:txBody>
      </p:sp>
      <p:sp>
        <p:nvSpPr>
          <p:cNvPr id="52227" name="Content Placeholder 2">
            <a:extLst>
              <a:ext uri="{FF2B5EF4-FFF2-40B4-BE49-F238E27FC236}">
                <a16:creationId xmlns:a16="http://schemas.microsoft.com/office/drawing/2014/main" id="{7A78443D-A995-4B27-B281-BB9B807A6C78}"/>
              </a:ext>
            </a:extLst>
          </p:cNvPr>
          <p:cNvSpPr>
            <a:spLocks noGrp="1" noChangeArrowheads="1"/>
          </p:cNvSpPr>
          <p:nvPr>
            <p:ph idx="1"/>
          </p:nvPr>
        </p:nvSpPr>
        <p:spPr>
          <a:xfrm>
            <a:off x="1455821" y="1700214"/>
            <a:ext cx="9212179" cy="4060825"/>
          </a:xfrm>
        </p:spPr>
        <p:txBody>
          <a:bodyPr/>
          <a:lstStyle/>
          <a:p>
            <a:pPr>
              <a:buFont typeface="Wingdings" panose="05000000000000000000" pitchFamily="2" charset="2"/>
              <a:buChar char="v"/>
            </a:pPr>
            <a:r>
              <a:rPr lang="en-US" altLang="en-US" sz="1600" err="1"/>
              <a:t>SeaBritain</a:t>
            </a:r>
            <a:r>
              <a:rPr lang="en-US" altLang="en-US" sz="1600"/>
              <a:t> 2005 </a:t>
            </a:r>
            <a:r>
              <a:rPr lang="en-US" altLang="en-US" sz="1600" err="1"/>
              <a:t>PressOffice</a:t>
            </a:r>
            <a:r>
              <a:rPr lang="en-US" altLang="en-US" sz="1600"/>
              <a:t> (2004). </a:t>
            </a:r>
            <a:r>
              <a:rPr lang="en-US" altLang="en-US" sz="1600" err="1"/>
              <a:t>SeaBritain</a:t>
            </a:r>
            <a:r>
              <a:rPr lang="en-US" altLang="en-US" sz="1600"/>
              <a:t> 2005 e Take a Fresh Look at the Sea. Press Release, 1 October. &lt;http://www.seabritain2005.com/server.php?show=ConWebDoc.116&gt; </a:t>
            </a:r>
            <a:r>
              <a:rPr lang="en-GB" altLang="en-US" sz="1600"/>
              <a:t>(accessed 9 August 2005).</a:t>
            </a:r>
          </a:p>
          <a:p>
            <a:pPr>
              <a:buFont typeface="Wingdings" panose="05000000000000000000" pitchFamily="2" charset="2"/>
              <a:buChar char="v"/>
            </a:pPr>
            <a:r>
              <a:rPr lang="en-GB" altLang="en-US" sz="1600" err="1"/>
              <a:t>Sloman</a:t>
            </a:r>
            <a:r>
              <a:rPr lang="en-GB" altLang="en-US" sz="1600"/>
              <a:t>, J. (2006). Project Management (Course Notes). Major Event Management Program </a:t>
            </a:r>
            <a:r>
              <a:rPr lang="en-US" altLang="en-US" sz="1600"/>
              <a:t>9-14 June, Sydney, Sport Knowledge Australia.</a:t>
            </a:r>
          </a:p>
          <a:p>
            <a:pPr>
              <a:buFont typeface="Wingdings" panose="05000000000000000000" pitchFamily="2" charset="2"/>
              <a:buChar char="v"/>
            </a:pPr>
            <a:r>
              <a:rPr lang="en-US" altLang="en-US" sz="1600"/>
              <a:t>Windsor Festival (2010). About Windsor Festival. (Internet). Available from &lt;http://www.windsorfestival.com/about/&gt; (accessed 12 April 2010).</a:t>
            </a:r>
          </a:p>
          <a:p>
            <a:pPr>
              <a:buFont typeface="Wingdings" panose="05000000000000000000" pitchFamily="2" charset="2"/>
              <a:buChar char="v"/>
            </a:pPr>
            <a:r>
              <a:rPr lang="en-US" altLang="en-US" sz="1600"/>
              <a:t>Worcester Festival (2005). Welcome to Worcester Festival 2005. [Internet] Available from &lt;http://www.worcesterfestival.co.uk/about_the_festival.asp/&gt; (accessed 13 March </a:t>
            </a:r>
            <a:r>
              <a:rPr lang="en-GB" altLang="en-US" sz="1600"/>
              <a:t>2010).</a:t>
            </a:r>
            <a:endParaRPr lang="en-US" altLang="en-US" sz="1600"/>
          </a:p>
          <a:p>
            <a:pPr>
              <a:buFont typeface="Wingdings" panose="05000000000000000000" pitchFamily="2" charset="2"/>
              <a:buChar char="v"/>
            </a:pPr>
            <a:endParaRPr lang="en-GB" altLang="en-US"/>
          </a:p>
        </p:txBody>
      </p:sp>
    </p:spTree>
  </p:cSld>
  <p:clrMapOvr>
    <a:masterClrMapping/>
  </p:clrMapOvr>
</p:sld>
</file>

<file path=ppt/theme/theme1.xml><?xml version="1.0" encoding="utf-8"?>
<a:theme xmlns:a="http://schemas.openxmlformats.org/drawingml/2006/main" name="AccessTheme1">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ssTheme1" id="{4A743EA0-3240-4C89-A64D-C2DD15507F80}" vid="{696D0484-4830-4FC9-808D-CF1128257DFF}"/>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AccessTheme1">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ssTheme1" id="{4A743EA0-3240-4C89-A64D-C2DD15507F80}" vid="{696D0484-4830-4FC9-808D-CF1128257DFF}"/>
    </a:ext>
  </a:extLst>
</a:theme>
</file>

<file path=ppt/theme/theme5.xml><?xml version="1.0" encoding="utf-8"?>
<a:theme xmlns:a="http://schemas.openxmlformats.org/drawingml/2006/main" name="1_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AccessTheme1 1</Template>
  <TotalTime>0</TotalTime>
  <Words>6181</Words>
  <Application>Microsoft Office PowerPoint</Application>
  <PresentationFormat>Widescreen</PresentationFormat>
  <Paragraphs>435</Paragraphs>
  <Slides>67</Slides>
  <Notes>3</Notes>
  <HiddenSlides>0</HiddenSlides>
  <MMClips>1</MMClips>
  <ScaleCrop>false</ScaleCrop>
  <HeadingPairs>
    <vt:vector size="6" baseType="variant">
      <vt:variant>
        <vt:lpstr>Fonts Used</vt:lpstr>
      </vt:variant>
      <vt:variant>
        <vt:i4>6</vt:i4>
      </vt:variant>
      <vt:variant>
        <vt:lpstr>Theme</vt:lpstr>
      </vt:variant>
      <vt:variant>
        <vt:i4>6</vt:i4>
      </vt:variant>
      <vt:variant>
        <vt:lpstr>Slide Titles</vt:lpstr>
      </vt:variant>
      <vt:variant>
        <vt:i4>67</vt:i4>
      </vt:variant>
    </vt:vector>
  </HeadingPairs>
  <TitlesOfParts>
    <vt:vector size="79" baseType="lpstr">
      <vt:lpstr>Helvetica Neue</vt:lpstr>
      <vt:lpstr>Arial</vt:lpstr>
      <vt:lpstr>Calibri</vt:lpstr>
      <vt:lpstr>Calibri Light</vt:lpstr>
      <vt:lpstr>Wingdings</vt:lpstr>
      <vt:lpstr>Wingdings 3</vt:lpstr>
      <vt:lpstr>AccessTheme1</vt:lpstr>
      <vt:lpstr>Accessible 2</vt:lpstr>
      <vt:lpstr>Sub Title 1</vt:lpstr>
      <vt:lpstr>1_AccessTheme1</vt:lpstr>
      <vt:lpstr>1_Accessible 2</vt:lpstr>
      <vt:lpstr>1_Sub Title 1</vt:lpstr>
      <vt:lpstr>Strategic Planning Festivals, Conventions and Events </vt:lpstr>
      <vt:lpstr>Power of thoughts</vt:lpstr>
      <vt:lpstr>A new debate on Economic impacts?</vt:lpstr>
      <vt:lpstr>This week </vt:lpstr>
      <vt:lpstr>The strategic planning process and event organisation</vt:lpstr>
      <vt:lpstr>The Bidding Process </vt:lpstr>
      <vt:lpstr>The bidding process</vt:lpstr>
      <vt:lpstr>Understanding the Bidding Process </vt:lpstr>
      <vt:lpstr>Factors Influencing Successful Bids</vt:lpstr>
      <vt:lpstr>Economic Statistics of Major Events </vt:lpstr>
      <vt:lpstr>Trends Shaping the Bidding Process </vt:lpstr>
      <vt:lpstr>How do you write a bid for an event proposal? </vt:lpstr>
      <vt:lpstr>Understand the Event and Bid Requirements </vt:lpstr>
      <vt:lpstr>Create a Structured Bid Proposal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Conclusion</vt:lpstr>
      <vt:lpstr>Risks</vt:lpstr>
      <vt:lpstr>Addressing Risks: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Festival Example: Glastonbury Festival (UK) </vt:lpstr>
      <vt:lpstr>PowerPoint Presentation</vt:lpstr>
      <vt:lpstr>Global Event Example: Olympic Games (Tokyo 2020) </vt:lpstr>
      <vt:lpstr>PowerPoint Presentation</vt:lpstr>
      <vt:lpstr>Convention Example: CES (Consumer Electronics Show, Las Vegas) </vt:lpstr>
      <vt:lpstr>PowerPoint Presentation</vt:lpstr>
      <vt:lpstr>Bidding </vt:lpstr>
      <vt:lpstr>Meet In Wales </vt:lpstr>
      <vt:lpstr>The strategic planning process and event organisation</vt:lpstr>
      <vt:lpstr>Contents of the event proposal </vt:lpstr>
      <vt:lpstr>The strategic planning process and event organisation</vt:lpstr>
      <vt:lpstr>What is strategic planning?</vt:lpstr>
      <vt:lpstr>The strategic planning process and event organisation</vt:lpstr>
      <vt:lpstr>Simple structure ….. </vt:lpstr>
      <vt:lpstr>PowerPoint Presentation</vt:lpstr>
      <vt:lpstr>2006 Melbourne Commonwealth Games organisational structure</vt:lpstr>
      <vt:lpstr>Structure of an event management team</vt:lpstr>
      <vt:lpstr>A network structure</vt:lpstr>
      <vt:lpstr>The strategic planning process and event organisation</vt:lpstr>
      <vt:lpstr>PowerPoint Presentation</vt:lpstr>
      <vt:lpstr>PowerPoint Presentation</vt:lpstr>
      <vt:lpstr>The strategic planning process and event organisation</vt:lpstr>
      <vt:lpstr>Examples...  </vt:lpstr>
      <vt:lpstr>SMART Objectives</vt:lpstr>
      <vt:lpstr>The strategic planning process and event organisation</vt:lpstr>
      <vt:lpstr>Situation Analysis</vt:lpstr>
      <vt:lpstr>Situational analysis 5 ‘C’s</vt:lpstr>
      <vt:lpstr>Analysis </vt:lpstr>
      <vt:lpstr>Situation analysis</vt:lpstr>
      <vt:lpstr>The strategic planning process and event organisation</vt:lpstr>
      <vt:lpstr>Strategic planning for existing events</vt:lpstr>
      <vt:lpstr>Summary</vt:lpstr>
      <vt:lpstr>References</vt:lpstr>
      <vt:lpstr>References (continued)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Strategic Planning Festivals, Conventions and Events</dc:title>
  <dc:creator>Helen Evans</dc:creator>
  <cp:lastModifiedBy>Deborah Jenkins</cp:lastModifiedBy>
  <cp:revision>1</cp:revision>
  <dcterms:created xsi:type="dcterms:W3CDTF">2020-10-11T15:03:18Z</dcterms:created>
  <dcterms:modified xsi:type="dcterms:W3CDTF">2024-10-22T11:38:27Z</dcterms:modified>
</cp:coreProperties>
</file>