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notesMasterIdLst>
    <p:notesMasterId r:id="rId41"/>
  </p:notesMasterIdLst>
  <p:sldIdLst>
    <p:sldId id="256" r:id="rId2"/>
    <p:sldId id="257" r:id="rId3"/>
    <p:sldId id="268" r:id="rId4"/>
    <p:sldId id="269" r:id="rId5"/>
    <p:sldId id="295" r:id="rId6"/>
    <p:sldId id="258" r:id="rId7"/>
    <p:sldId id="259" r:id="rId8"/>
    <p:sldId id="260" r:id="rId9"/>
    <p:sldId id="262" r:id="rId10"/>
    <p:sldId id="294" r:id="rId11"/>
    <p:sldId id="297" r:id="rId12"/>
    <p:sldId id="302" r:id="rId13"/>
    <p:sldId id="298" r:id="rId14"/>
    <p:sldId id="299" r:id="rId15"/>
    <p:sldId id="300" r:id="rId16"/>
    <p:sldId id="301" r:id="rId17"/>
    <p:sldId id="303" r:id="rId18"/>
    <p:sldId id="296" r:id="rId19"/>
    <p:sldId id="270" r:id="rId20"/>
    <p:sldId id="272" r:id="rId21"/>
    <p:sldId id="289" r:id="rId22"/>
    <p:sldId id="290" r:id="rId23"/>
    <p:sldId id="288" r:id="rId24"/>
    <p:sldId id="291" r:id="rId25"/>
    <p:sldId id="292" r:id="rId26"/>
    <p:sldId id="274" r:id="rId27"/>
    <p:sldId id="275" r:id="rId28"/>
    <p:sldId id="276" r:id="rId29"/>
    <p:sldId id="277" r:id="rId30"/>
    <p:sldId id="278" r:id="rId31"/>
    <p:sldId id="279" r:id="rId32"/>
    <p:sldId id="280" r:id="rId33"/>
    <p:sldId id="281" r:id="rId34"/>
    <p:sldId id="293" r:id="rId35"/>
    <p:sldId id="282" r:id="rId36"/>
    <p:sldId id="283" r:id="rId37"/>
    <p:sldId id="284" r:id="rId38"/>
    <p:sldId id="285" r:id="rId39"/>
    <p:sldId id="267"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p:cViewPr varScale="1">
        <p:scale>
          <a:sx n="116" d="100"/>
          <a:sy n="116" d="100"/>
        </p:scale>
        <p:origin x="102" y="342"/>
      </p:cViewPr>
      <p:guideLst/>
    </p:cSldViewPr>
  </p:slideViewPr>
  <p:notesTextViewPr>
    <p:cViewPr>
      <p:scale>
        <a:sx n="1" d="1"/>
        <a:sy n="1" d="1"/>
      </p:scale>
      <p:origin x="0" y="0"/>
    </p:cViewPr>
  </p:notesTextViewPr>
  <p:sorterViewPr>
    <p:cViewPr>
      <p:scale>
        <a:sx n="100" d="100"/>
        <a:sy n="100" d="100"/>
      </p:scale>
      <p:origin x="0" y="-130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009CBE-1CF3-40EC-92F2-06543596DEF6}" type="datetimeFigureOut">
              <a:rPr lang="en-GB" smtClean="0"/>
              <a:t>26/01/2020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8FAD22-66E1-49F3-BFCB-542D18B609EA}" type="slidenum">
              <a:rPr lang="en-GB" smtClean="0"/>
              <a:t>‹#›</a:t>
            </a:fld>
            <a:endParaRPr lang="en-GB"/>
          </a:p>
        </p:txBody>
      </p:sp>
    </p:spTree>
    <p:extLst>
      <p:ext uri="{BB962C8B-B14F-4D97-AF65-F5344CB8AC3E}">
        <p14:creationId xmlns:p14="http://schemas.microsoft.com/office/powerpoint/2010/main" val="3130486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8FAD22-66E1-49F3-BFCB-542D18B609EA}" type="slidenum">
              <a:rPr lang="en-GB" smtClean="0"/>
              <a:t>9</a:t>
            </a:fld>
            <a:endParaRPr lang="en-GB"/>
          </a:p>
        </p:txBody>
      </p:sp>
    </p:spTree>
    <p:extLst>
      <p:ext uri="{BB962C8B-B14F-4D97-AF65-F5344CB8AC3E}">
        <p14:creationId xmlns:p14="http://schemas.microsoft.com/office/powerpoint/2010/main" val="2011273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8FAD22-66E1-49F3-BFCB-542D18B609EA}" type="slidenum">
              <a:rPr lang="en-GB" smtClean="0"/>
              <a:t>19</a:t>
            </a:fld>
            <a:endParaRPr lang="en-GB"/>
          </a:p>
        </p:txBody>
      </p:sp>
    </p:spTree>
    <p:extLst>
      <p:ext uri="{BB962C8B-B14F-4D97-AF65-F5344CB8AC3E}">
        <p14:creationId xmlns:p14="http://schemas.microsoft.com/office/powerpoint/2010/main" val="2040923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8FAD22-66E1-49F3-BFCB-542D18B609EA}" type="slidenum">
              <a:rPr lang="en-GB" smtClean="0"/>
              <a:t>26</a:t>
            </a:fld>
            <a:endParaRPr lang="en-GB"/>
          </a:p>
        </p:txBody>
      </p:sp>
    </p:spTree>
    <p:extLst>
      <p:ext uri="{BB962C8B-B14F-4D97-AF65-F5344CB8AC3E}">
        <p14:creationId xmlns:p14="http://schemas.microsoft.com/office/powerpoint/2010/main" val="2455421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8FAD22-66E1-49F3-BFCB-542D18B609EA}" type="slidenum">
              <a:rPr lang="en-GB" smtClean="0"/>
              <a:t>27</a:t>
            </a:fld>
            <a:endParaRPr lang="en-GB"/>
          </a:p>
        </p:txBody>
      </p:sp>
    </p:spTree>
    <p:extLst>
      <p:ext uri="{BB962C8B-B14F-4D97-AF65-F5344CB8AC3E}">
        <p14:creationId xmlns:p14="http://schemas.microsoft.com/office/powerpoint/2010/main" val="3879128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8FAD22-66E1-49F3-BFCB-542D18B609EA}" type="slidenum">
              <a:rPr lang="en-GB" smtClean="0"/>
              <a:t>28</a:t>
            </a:fld>
            <a:endParaRPr lang="en-GB"/>
          </a:p>
        </p:txBody>
      </p:sp>
    </p:spTree>
    <p:extLst>
      <p:ext uri="{BB962C8B-B14F-4D97-AF65-F5344CB8AC3E}">
        <p14:creationId xmlns:p14="http://schemas.microsoft.com/office/powerpoint/2010/main" val="968058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8FAD22-66E1-49F3-BFCB-542D18B609EA}" type="slidenum">
              <a:rPr lang="en-GB" smtClean="0"/>
              <a:t>30</a:t>
            </a:fld>
            <a:endParaRPr lang="en-GB"/>
          </a:p>
        </p:txBody>
      </p:sp>
    </p:spTree>
    <p:extLst>
      <p:ext uri="{BB962C8B-B14F-4D97-AF65-F5344CB8AC3E}">
        <p14:creationId xmlns:p14="http://schemas.microsoft.com/office/powerpoint/2010/main" val="335839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8FAD22-66E1-49F3-BFCB-542D18B609EA}" type="slidenum">
              <a:rPr lang="en-GB" smtClean="0"/>
              <a:t>32</a:t>
            </a:fld>
            <a:endParaRPr lang="en-GB"/>
          </a:p>
        </p:txBody>
      </p:sp>
    </p:spTree>
    <p:extLst>
      <p:ext uri="{BB962C8B-B14F-4D97-AF65-F5344CB8AC3E}">
        <p14:creationId xmlns:p14="http://schemas.microsoft.com/office/powerpoint/2010/main" val="140053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8FAD22-66E1-49F3-BFCB-542D18B609EA}" type="slidenum">
              <a:rPr lang="en-GB" smtClean="0"/>
              <a:t>34</a:t>
            </a:fld>
            <a:endParaRPr lang="en-GB"/>
          </a:p>
        </p:txBody>
      </p:sp>
    </p:spTree>
    <p:extLst>
      <p:ext uri="{BB962C8B-B14F-4D97-AF65-F5344CB8AC3E}">
        <p14:creationId xmlns:p14="http://schemas.microsoft.com/office/powerpoint/2010/main" val="327936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01266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3950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46442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49134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52663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38059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7464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78194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64055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0267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577746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41657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59142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646347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05413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10805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92055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1/26/2020</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5638333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video" Target="https://www.youtube.com/embed/cHSgkZsCgtw"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v0CdoXp8x44"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video" Target="https://www.youtube.com/embed/zfn0XHCfDHA"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video" Target="https://www.youtube.com/embed/8GffoYhOS2U"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video" Target="https://www.youtube.com/embed/S7-T2nP1AIE"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PPZZQ0fmI2Y"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gCr2binb4Fs" TargetMode="External"/><Relationship Id="rId2" Type="http://schemas.openxmlformats.org/officeDocument/2006/relationships/slideLayout" Target="../slideLayouts/slideLayout2.xml"/><Relationship Id="rId1" Type="http://schemas.openxmlformats.org/officeDocument/2006/relationships/video" Target="https://www.youtube.com/embed/gCr2binb4Fs" TargetMode="External"/><Relationship Id="rId5" Type="http://schemas.openxmlformats.org/officeDocument/2006/relationships/image" Target="../media/image22.jpeg"/><Relationship Id="rId4" Type="http://schemas.openxmlformats.org/officeDocument/2006/relationships/hyperlink" Target="https://www.youtube.com/watch?v=Ko6J9v1C9zE"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imf.org/external/np/exr/glossary/showTerm.asp#91" TargetMode="External"/><Relationship Id="rId2" Type="http://schemas.openxmlformats.org/officeDocument/2006/relationships/hyperlink" Target="http://tedcantle.co.uk/wp-content/uploads/2013/03/092-Intergroup-contact-theory-explained-Everett-J-2013.pdf" TargetMode="External"/><Relationship Id="rId1" Type="http://schemas.openxmlformats.org/officeDocument/2006/relationships/slideLayout" Target="../slideLayouts/slideLayout2.xml"/><Relationship Id="rId6" Type="http://schemas.openxmlformats.org/officeDocument/2006/relationships/hyperlink" Target="https://stats.oecd.org/glossary/detail.asp?ID=1121" TargetMode="External"/><Relationship Id="rId5" Type="http://schemas.openxmlformats.org/officeDocument/2006/relationships/hyperlink" Target="http://www.npr.org/2011/01/17/132942244/ikes-warning-of-military-expansion-50-years-later" TargetMode="External"/><Relationship Id="rId4" Type="http://schemas.openxmlformats.org/officeDocument/2006/relationships/hyperlink" Target="http://www.bristol.ac.uk/media-library/sites/ethnicity/migrated/documents/interculturalism.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Communication and Communities in a connected World</a:t>
            </a:r>
            <a:endParaRPr lang="en-GB" dirty="0"/>
          </a:p>
        </p:txBody>
      </p:sp>
      <p:sp>
        <p:nvSpPr>
          <p:cNvPr id="3" name="Subtitle 2"/>
          <p:cNvSpPr>
            <a:spLocks noGrp="1"/>
          </p:cNvSpPr>
          <p:nvPr>
            <p:ph type="subTitle" idx="1"/>
          </p:nvPr>
        </p:nvSpPr>
        <p:spPr/>
        <p:txBody>
          <a:bodyPr/>
          <a:lstStyle/>
          <a:p>
            <a:r>
              <a:rPr lang="en-GB" dirty="0" smtClean="0"/>
              <a:t>SJSS5001</a:t>
            </a:r>
          </a:p>
          <a:p>
            <a:r>
              <a:rPr lang="en-GB" dirty="0" smtClean="0"/>
              <a:t>Dr C </a:t>
            </a:r>
            <a:r>
              <a:rPr lang="en-GB" dirty="0" smtClean="0"/>
              <a:t>Lohmann-Hancock</a:t>
            </a:r>
          </a:p>
          <a:p>
            <a:r>
              <a:rPr lang="en-GB" dirty="0" smtClean="0"/>
              <a:t>Joanne Davies</a:t>
            </a:r>
            <a:endParaRPr lang="en-GB" dirty="0"/>
          </a:p>
        </p:txBody>
      </p:sp>
    </p:spTree>
    <p:extLst>
      <p:ext uri="{BB962C8B-B14F-4D97-AF65-F5344CB8AC3E}">
        <p14:creationId xmlns:p14="http://schemas.microsoft.com/office/powerpoint/2010/main" val="31663434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a:t>
            </a:r>
            <a:endParaRPr lang="en-GB" dirty="0"/>
          </a:p>
        </p:txBody>
      </p:sp>
      <p:sp>
        <p:nvSpPr>
          <p:cNvPr id="3" name="Content Placeholder 2"/>
          <p:cNvSpPr>
            <a:spLocks noGrp="1"/>
          </p:cNvSpPr>
          <p:nvPr>
            <p:ph idx="1"/>
          </p:nvPr>
        </p:nvSpPr>
        <p:spPr>
          <a:xfrm>
            <a:off x="1484310" y="2312772"/>
            <a:ext cx="10018713" cy="3124201"/>
          </a:xfrm>
        </p:spPr>
        <p:txBody>
          <a:bodyPr/>
          <a:lstStyle/>
          <a:p>
            <a:r>
              <a:rPr lang="en-GB" dirty="0"/>
              <a:t>To enable the students to gain an understanding of the changing social, cultural and political </a:t>
            </a:r>
            <a:r>
              <a:rPr lang="en-GB" dirty="0" smtClean="0"/>
              <a:t>landscape</a:t>
            </a:r>
          </a:p>
          <a:p>
            <a:r>
              <a:rPr lang="en-GB" dirty="0" smtClean="0"/>
              <a:t>From a global perspective</a:t>
            </a:r>
            <a:endParaRPr lang="en-GB" dirty="0"/>
          </a:p>
        </p:txBody>
      </p:sp>
    </p:spTree>
    <p:extLst>
      <p:ext uri="{BB962C8B-B14F-4D97-AF65-F5344CB8AC3E}">
        <p14:creationId xmlns:p14="http://schemas.microsoft.com/office/powerpoint/2010/main" val="32419875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Outcomes</a:t>
            </a:r>
            <a:endParaRPr lang="en-GB" dirty="0"/>
          </a:p>
        </p:txBody>
      </p:sp>
      <p:sp>
        <p:nvSpPr>
          <p:cNvPr id="3" name="Content Placeholder 2"/>
          <p:cNvSpPr>
            <a:spLocks noGrp="1"/>
          </p:cNvSpPr>
          <p:nvPr>
            <p:ph idx="1"/>
          </p:nvPr>
        </p:nvSpPr>
        <p:spPr/>
        <p:txBody>
          <a:bodyPr/>
          <a:lstStyle/>
          <a:p>
            <a:pPr lvl="0" hangingPunct="0"/>
            <a:r>
              <a:rPr lang="en-GB" dirty="0"/>
              <a:t>Develop a critical understanding of the role of power in social change and sustainability in relation to equality and </a:t>
            </a:r>
            <a:r>
              <a:rPr lang="en-GB" dirty="0" err="1"/>
              <a:t>globalisiaton</a:t>
            </a:r>
            <a:r>
              <a:rPr lang="en-GB" dirty="0"/>
              <a:t>.</a:t>
            </a:r>
          </a:p>
          <a:p>
            <a:pPr lvl="0" hangingPunct="0"/>
            <a:r>
              <a:rPr lang="en-GB" dirty="0"/>
              <a:t>	Relate this knowledge to a critical understanding of how society is becoming more connected.</a:t>
            </a:r>
          </a:p>
          <a:p>
            <a:pPr lvl="0" hangingPunct="0"/>
            <a:r>
              <a:rPr lang="en-GB" dirty="0"/>
              <a:t>	Explore in-depth external influences which may impact upon an organisation which supports individuals who are at risk of exclusion.</a:t>
            </a:r>
          </a:p>
          <a:p>
            <a:endParaRPr lang="en-GB" dirty="0"/>
          </a:p>
        </p:txBody>
      </p:sp>
    </p:spTree>
    <p:extLst>
      <p:ext uri="{BB962C8B-B14F-4D97-AF65-F5344CB8AC3E}">
        <p14:creationId xmlns:p14="http://schemas.microsoft.com/office/powerpoint/2010/main" val="20573579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733567"/>
          </a:xfrm>
        </p:spPr>
        <p:txBody>
          <a:bodyPr/>
          <a:lstStyle/>
          <a:p>
            <a:r>
              <a:rPr lang="en-GB" dirty="0"/>
              <a:t>C</a:t>
            </a:r>
            <a:r>
              <a:rPr lang="en-GB" dirty="0" smtClean="0"/>
              <a:t>ontent</a:t>
            </a:r>
            <a:endParaRPr lang="en-GB" dirty="0"/>
          </a:p>
        </p:txBody>
      </p:sp>
      <p:sp>
        <p:nvSpPr>
          <p:cNvPr id="3" name="Content Placeholder 2"/>
          <p:cNvSpPr>
            <a:spLocks noGrp="1"/>
          </p:cNvSpPr>
          <p:nvPr>
            <p:ph idx="1"/>
          </p:nvPr>
        </p:nvSpPr>
        <p:spPr>
          <a:xfrm>
            <a:off x="1484310" y="1815153"/>
            <a:ext cx="10018713" cy="3976048"/>
          </a:xfrm>
        </p:spPr>
        <p:txBody>
          <a:bodyPr>
            <a:normAutofit fontScale="92500" lnSpcReduction="10000"/>
          </a:bodyPr>
          <a:lstStyle/>
          <a:p>
            <a:pPr lvl="0" hangingPunct="0"/>
            <a:r>
              <a:rPr lang="en-GB" dirty="0"/>
              <a:t>Exploration of how social power is embodied within a range of policies, laws and strategies that support social inclusion within society.  A consideration of the barriers and challenges to initiating and sustaining change.</a:t>
            </a:r>
          </a:p>
          <a:p>
            <a:pPr lvl="0" hangingPunct="0"/>
            <a:r>
              <a:rPr lang="en-GB" dirty="0"/>
              <a:t>	Critically examining the relationship between structure and agency in relation to the globalising world.</a:t>
            </a:r>
          </a:p>
          <a:p>
            <a:pPr lvl="0" hangingPunct="0"/>
            <a:r>
              <a:rPr lang="en-GB" dirty="0"/>
              <a:t>	Looking at case studies showing the uneven impact of social, cultural and political influences on communities around the world, and critically examining the globalisation of policies, practices and the role of virtual environments and the worldwide web.</a:t>
            </a:r>
          </a:p>
          <a:p>
            <a:pPr lvl="0" hangingPunct="0"/>
            <a:r>
              <a:rPr lang="en-GB" dirty="0"/>
              <a:t>	A critical examination of case studies of social inclusive practices within Wales, UK and beyond to sustain healthy and prosperous communities.</a:t>
            </a:r>
          </a:p>
          <a:p>
            <a:pPr marL="0" indent="0">
              <a:buNone/>
            </a:pPr>
            <a:endParaRPr lang="en-GB" dirty="0"/>
          </a:p>
        </p:txBody>
      </p:sp>
    </p:spTree>
    <p:extLst>
      <p:ext uri="{BB962C8B-B14F-4D97-AF65-F5344CB8AC3E}">
        <p14:creationId xmlns:p14="http://schemas.microsoft.com/office/powerpoint/2010/main" val="12632911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Assignment Questions</a:t>
            </a:r>
            <a:endParaRPr lang="en-GB" dirty="0"/>
          </a:p>
        </p:txBody>
      </p:sp>
      <p:sp>
        <p:nvSpPr>
          <p:cNvPr id="3" name="Content Placeholder 2"/>
          <p:cNvSpPr>
            <a:spLocks noGrp="1"/>
          </p:cNvSpPr>
          <p:nvPr>
            <p:ph sz="half" idx="1"/>
          </p:nvPr>
        </p:nvSpPr>
        <p:spPr>
          <a:xfrm>
            <a:off x="1484311" y="2312773"/>
            <a:ext cx="4895055" cy="3124200"/>
          </a:xfrm>
        </p:spPr>
        <p:txBody>
          <a:bodyPr/>
          <a:lstStyle/>
          <a:p>
            <a:r>
              <a:rPr lang="en-GB" dirty="0"/>
              <a:t>ASSIGNMENT 1</a:t>
            </a:r>
          </a:p>
          <a:p>
            <a:pPr marL="0" indent="0">
              <a:buNone/>
            </a:pPr>
            <a:r>
              <a:rPr lang="en-GB" b="1" dirty="0" smtClean="0"/>
              <a:t>Examine</a:t>
            </a:r>
            <a:r>
              <a:rPr lang="en-GB" b="1" dirty="0"/>
              <a:t>, in depth, the implication of globalisations on a group/context of your choice.</a:t>
            </a:r>
            <a:endParaRPr lang="en-GB" dirty="0"/>
          </a:p>
          <a:p>
            <a:r>
              <a:rPr lang="en-GB" dirty="0" smtClean="0"/>
              <a:t>3,500 Word Essay</a:t>
            </a:r>
          </a:p>
          <a:p>
            <a:r>
              <a:rPr lang="en-GB" dirty="0" smtClean="0"/>
              <a:t>27</a:t>
            </a:r>
            <a:r>
              <a:rPr lang="en-GB" baseline="30000" dirty="0" smtClean="0"/>
              <a:t>th</a:t>
            </a:r>
            <a:r>
              <a:rPr lang="en-GB" dirty="0" smtClean="0"/>
              <a:t> March 2020</a:t>
            </a:r>
          </a:p>
        </p:txBody>
      </p:sp>
      <p:sp>
        <p:nvSpPr>
          <p:cNvPr id="4" name="Content Placeholder 3"/>
          <p:cNvSpPr>
            <a:spLocks noGrp="1"/>
          </p:cNvSpPr>
          <p:nvPr>
            <p:ph sz="half" idx="2"/>
          </p:nvPr>
        </p:nvSpPr>
        <p:spPr>
          <a:xfrm>
            <a:off x="6607968" y="2625811"/>
            <a:ext cx="4895056" cy="3124200"/>
          </a:xfrm>
        </p:spPr>
        <p:txBody>
          <a:bodyPr/>
          <a:lstStyle/>
          <a:p>
            <a:r>
              <a:rPr lang="en-GB" dirty="0" smtClean="0"/>
              <a:t>ASSIGNMENT 2</a:t>
            </a:r>
          </a:p>
          <a:p>
            <a:r>
              <a:rPr lang="en-GB" b="1" dirty="0"/>
              <a:t>Focus on a specific community or group and consider the social, cultural and political influences and how these support ‘A Healthy and Prosperous World’.   </a:t>
            </a:r>
            <a:endParaRPr lang="en-GB" b="1" dirty="0" smtClean="0"/>
          </a:p>
          <a:p>
            <a:r>
              <a:rPr lang="en-GB" dirty="0" smtClean="0"/>
              <a:t>10 Minute Poster Presentation</a:t>
            </a:r>
          </a:p>
          <a:p>
            <a:r>
              <a:rPr lang="en-GB" dirty="0" smtClean="0"/>
              <a:t>20</a:t>
            </a:r>
            <a:r>
              <a:rPr lang="en-GB" baseline="30000" dirty="0" smtClean="0"/>
              <a:t>th</a:t>
            </a:r>
            <a:r>
              <a:rPr lang="en-GB" dirty="0" smtClean="0"/>
              <a:t> April 2020</a:t>
            </a:r>
            <a:endParaRPr lang="en-GB" dirty="0"/>
          </a:p>
          <a:p>
            <a:endParaRPr lang="en-GB" dirty="0"/>
          </a:p>
        </p:txBody>
      </p:sp>
    </p:spTree>
    <p:extLst>
      <p:ext uri="{BB962C8B-B14F-4D97-AF65-F5344CB8AC3E}">
        <p14:creationId xmlns:p14="http://schemas.microsoft.com/office/powerpoint/2010/main" val="33948762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836067" y="685800"/>
            <a:ext cx="7315200" cy="5227439"/>
          </a:xfrm>
          <a:prstGeom prst="rect">
            <a:avLst/>
          </a:prstGeom>
        </p:spPr>
      </p:pic>
      <p:sp>
        <p:nvSpPr>
          <p:cNvPr id="2" name="Title 1"/>
          <p:cNvSpPr>
            <a:spLocks noGrp="1"/>
          </p:cNvSpPr>
          <p:nvPr>
            <p:ph type="title"/>
          </p:nvPr>
        </p:nvSpPr>
        <p:spPr/>
        <p:txBody>
          <a:bodyPr/>
          <a:lstStyle/>
          <a:p>
            <a:r>
              <a:rPr lang="en-GB" dirty="0" smtClean="0">
                <a:solidFill>
                  <a:schemeClr val="bg1"/>
                </a:solidFill>
              </a:rPr>
              <a:t>A connected world</a:t>
            </a:r>
            <a:endParaRPr lang="en-GB" dirty="0">
              <a:solidFill>
                <a:schemeClr val="bg1"/>
              </a:solidFill>
            </a:endParaRPr>
          </a:p>
        </p:txBody>
      </p:sp>
    </p:spTree>
    <p:extLst>
      <p:ext uri="{BB962C8B-B14F-4D97-AF65-F5344CB8AC3E}">
        <p14:creationId xmlns:p14="http://schemas.microsoft.com/office/powerpoint/2010/main" val="10777655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connected world?</a:t>
            </a:r>
            <a:br>
              <a:rPr lang="en-GB" dirty="0" smtClean="0"/>
            </a:br>
            <a:r>
              <a:rPr lang="en-GB" dirty="0" smtClean="0"/>
              <a:t>How do we make a definition?</a:t>
            </a:r>
            <a:endParaRPr lang="en-GB" dirty="0"/>
          </a:p>
        </p:txBody>
      </p:sp>
      <p:sp>
        <p:nvSpPr>
          <p:cNvPr id="3" name="Content Placeholder 2"/>
          <p:cNvSpPr>
            <a:spLocks noGrp="1"/>
          </p:cNvSpPr>
          <p:nvPr>
            <p:ph idx="1"/>
          </p:nvPr>
        </p:nvSpPr>
        <p:spPr/>
        <p:txBody>
          <a:bodyPr/>
          <a:lstStyle/>
          <a:p>
            <a:r>
              <a:rPr lang="en-GB" dirty="0" smtClean="0"/>
              <a:t>Make one up</a:t>
            </a:r>
          </a:p>
          <a:p>
            <a:r>
              <a:rPr lang="en-GB" dirty="0" smtClean="0"/>
              <a:t>Talk to your neighbour</a:t>
            </a:r>
          </a:p>
          <a:p>
            <a:r>
              <a:rPr lang="en-GB" dirty="0" smtClean="0"/>
              <a:t>‘Google’ it!</a:t>
            </a:r>
          </a:p>
          <a:p>
            <a:r>
              <a:rPr lang="en-GB" dirty="0" smtClean="0"/>
              <a:t>Go to the library</a:t>
            </a:r>
            <a:endParaRPr lang="en-GB" dirty="0"/>
          </a:p>
        </p:txBody>
      </p:sp>
    </p:spTree>
    <p:extLst>
      <p:ext uri="{BB962C8B-B14F-4D97-AF65-F5344CB8AC3E}">
        <p14:creationId xmlns:p14="http://schemas.microsoft.com/office/powerpoint/2010/main" val="103448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7460" y="685801"/>
            <a:ext cx="7785564" cy="597090"/>
          </a:xfrm>
        </p:spPr>
        <p:txBody>
          <a:bodyPr>
            <a:noAutofit/>
          </a:bodyPr>
          <a:lstStyle/>
          <a:p>
            <a:r>
              <a:rPr lang="en-GB" sz="4800" b="1" dirty="0" smtClean="0"/>
              <a:t>Let’s think……</a:t>
            </a:r>
            <a:endParaRPr lang="en-GB" sz="4800" b="1"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944446">
            <a:off x="8055864" y="1028419"/>
            <a:ext cx="3894616" cy="292096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88484">
            <a:off x="7871593" y="3797369"/>
            <a:ext cx="4018614" cy="2664516"/>
          </a:xfrm>
          <a:prstGeom prst="rect">
            <a:avLst/>
          </a:prstGeom>
        </p:spPr>
      </p:pic>
      <p:sp>
        <p:nvSpPr>
          <p:cNvPr id="7" name="AutoShape 2" descr="Image result for holiday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4"/>
          <a:stretch>
            <a:fillRect/>
          </a:stretch>
        </p:blipFill>
        <p:spPr>
          <a:xfrm rot="21315970">
            <a:off x="4846432" y="3519781"/>
            <a:ext cx="2797791" cy="2924963"/>
          </a:xfrm>
          <a:prstGeom prst="rect">
            <a:avLst/>
          </a:prstGeom>
        </p:spPr>
      </p:pic>
      <p:pic>
        <p:nvPicPr>
          <p:cNvPr id="9" name="Picture 8"/>
          <p:cNvPicPr>
            <a:picLocks noChangeAspect="1"/>
          </p:cNvPicPr>
          <p:nvPr/>
        </p:nvPicPr>
        <p:blipFill>
          <a:blip r:embed="rId5"/>
          <a:stretch>
            <a:fillRect/>
          </a:stretch>
        </p:blipFill>
        <p:spPr>
          <a:xfrm>
            <a:off x="126786" y="3927384"/>
            <a:ext cx="3295792" cy="2028180"/>
          </a:xfrm>
          <a:prstGeom prst="rect">
            <a:avLst/>
          </a:prstGeom>
          <a:ln w="28575">
            <a:solidFill>
              <a:schemeClr val="tx1"/>
            </a:solidFill>
          </a:ln>
        </p:spPr>
      </p:pic>
      <p:pic>
        <p:nvPicPr>
          <p:cNvPr id="11" name="Content Placeholder 10"/>
          <p:cNvPicPr>
            <a:picLocks noGrp="1" noChangeAspect="1"/>
          </p:cNvPicPr>
          <p:nvPr>
            <p:ph idx="1"/>
          </p:nvPr>
        </p:nvPicPr>
        <p:blipFill>
          <a:blip r:embed="rId6"/>
          <a:stretch>
            <a:fillRect/>
          </a:stretch>
        </p:blipFill>
        <p:spPr>
          <a:xfrm rot="21364578">
            <a:off x="88833" y="366732"/>
            <a:ext cx="4286250" cy="2743200"/>
          </a:xfrm>
          <a:prstGeom prst="rect">
            <a:avLst/>
          </a:prstGeom>
        </p:spPr>
      </p:pic>
      <p:pic>
        <p:nvPicPr>
          <p:cNvPr id="12" name="Picture 11"/>
          <p:cNvPicPr>
            <a:picLocks noChangeAspect="1"/>
          </p:cNvPicPr>
          <p:nvPr/>
        </p:nvPicPr>
        <p:blipFill>
          <a:blip r:embed="rId7"/>
          <a:stretch>
            <a:fillRect/>
          </a:stretch>
        </p:blipFill>
        <p:spPr>
          <a:xfrm rot="587797">
            <a:off x="4730369" y="1421730"/>
            <a:ext cx="2857500" cy="1600200"/>
          </a:xfrm>
          <a:prstGeom prst="rect">
            <a:avLst/>
          </a:prstGeom>
        </p:spPr>
      </p:pic>
      <p:pic>
        <p:nvPicPr>
          <p:cNvPr id="13" name="Picture 12"/>
          <p:cNvPicPr>
            <a:picLocks noChangeAspect="1"/>
          </p:cNvPicPr>
          <p:nvPr/>
        </p:nvPicPr>
        <p:blipFill>
          <a:blip r:embed="rId8"/>
          <a:stretch>
            <a:fillRect/>
          </a:stretch>
        </p:blipFill>
        <p:spPr>
          <a:xfrm>
            <a:off x="2877259" y="4113635"/>
            <a:ext cx="1743075" cy="2619375"/>
          </a:xfrm>
          <a:prstGeom prst="rect">
            <a:avLst/>
          </a:prstGeom>
        </p:spPr>
      </p:pic>
      <p:pic>
        <p:nvPicPr>
          <p:cNvPr id="3" name="Picture 2"/>
          <p:cNvPicPr>
            <a:picLocks noChangeAspect="1"/>
          </p:cNvPicPr>
          <p:nvPr/>
        </p:nvPicPr>
        <p:blipFill>
          <a:blip r:embed="rId9"/>
          <a:stretch>
            <a:fillRect/>
          </a:stretch>
        </p:blipFill>
        <p:spPr>
          <a:xfrm>
            <a:off x="10194905" y="5107531"/>
            <a:ext cx="1397903" cy="1397903"/>
          </a:xfrm>
          <a:prstGeom prst="rect">
            <a:avLst/>
          </a:prstGeom>
        </p:spPr>
      </p:pic>
      <p:pic>
        <p:nvPicPr>
          <p:cNvPr id="4" name="Picture 3"/>
          <p:cNvPicPr>
            <a:picLocks noChangeAspect="1"/>
          </p:cNvPicPr>
          <p:nvPr/>
        </p:nvPicPr>
        <p:blipFill>
          <a:blip r:embed="rId10"/>
          <a:stretch>
            <a:fillRect/>
          </a:stretch>
        </p:blipFill>
        <p:spPr>
          <a:xfrm rot="207529">
            <a:off x="72776" y="1765237"/>
            <a:ext cx="1771650" cy="1771650"/>
          </a:xfrm>
          <a:prstGeom prst="rect">
            <a:avLst/>
          </a:prstGeom>
        </p:spPr>
      </p:pic>
    </p:spTree>
    <p:extLst>
      <p:ext uri="{BB962C8B-B14F-4D97-AF65-F5344CB8AC3E}">
        <p14:creationId xmlns:p14="http://schemas.microsoft.com/office/powerpoint/2010/main" val="20035571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750628" y="215801"/>
            <a:ext cx="10918208" cy="6347443"/>
          </a:xfrm>
          <a:prstGeom prst="rect">
            <a:avLst/>
          </a:prstGeom>
        </p:spPr>
      </p:pic>
      <p:sp>
        <p:nvSpPr>
          <p:cNvPr id="5" name="Footer Placeholder 4"/>
          <p:cNvSpPr>
            <a:spLocks noGrp="1"/>
          </p:cNvSpPr>
          <p:nvPr>
            <p:ph type="ftr" sz="quarter" idx="11"/>
          </p:nvPr>
        </p:nvSpPr>
        <p:spPr>
          <a:xfrm>
            <a:off x="1289390" y="5937866"/>
            <a:ext cx="7084177" cy="365125"/>
          </a:xfrm>
        </p:spPr>
        <p:txBody>
          <a:bodyPr/>
          <a:lstStyle/>
          <a:p>
            <a:r>
              <a:rPr lang="en-US" sz="1800" dirty="0" smtClean="0"/>
              <a:t>www.bized.2007</a:t>
            </a:r>
            <a:endParaRPr lang="en-US" sz="1800" dirty="0"/>
          </a:p>
        </p:txBody>
      </p:sp>
    </p:spTree>
    <p:extLst>
      <p:ext uri="{BB962C8B-B14F-4D97-AF65-F5344CB8AC3E}">
        <p14:creationId xmlns:p14="http://schemas.microsoft.com/office/powerpoint/2010/main" val="31692168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Globalisation?</a:t>
            </a:r>
            <a:endParaRPr lang="en-GB" dirty="0"/>
          </a:p>
        </p:txBody>
      </p:sp>
      <p:sp>
        <p:nvSpPr>
          <p:cNvPr id="3" name="Content Placeholder 2"/>
          <p:cNvSpPr>
            <a:spLocks noGrp="1"/>
          </p:cNvSpPr>
          <p:nvPr>
            <p:ph idx="1"/>
          </p:nvPr>
        </p:nvSpPr>
        <p:spPr/>
        <p:txBody>
          <a:bodyPr/>
          <a:lstStyle/>
          <a:p>
            <a:r>
              <a:rPr lang="en-GB" dirty="0"/>
              <a:t>A</a:t>
            </a:r>
            <a:r>
              <a:rPr lang="en-GB" dirty="0" smtClean="0"/>
              <a:t>n </a:t>
            </a:r>
            <a:r>
              <a:rPr lang="en-GB" dirty="0"/>
              <a:t>increasing internationalisation of markets for goods and services, the means of production, financial systems, competition, corporations, technology and industries</a:t>
            </a:r>
            <a:r>
              <a:rPr lang="en-GB" dirty="0" smtClean="0"/>
              <a:t>.                                                                     </a:t>
            </a:r>
            <a:r>
              <a:rPr lang="en-GB" sz="1800" dirty="0" smtClean="0"/>
              <a:t>(OECD, 2013)</a:t>
            </a:r>
          </a:p>
          <a:p>
            <a:r>
              <a:rPr lang="en-GB" dirty="0"/>
              <a:t>E</a:t>
            </a:r>
            <a:r>
              <a:rPr lang="en-GB" dirty="0" smtClean="0"/>
              <a:t>conomic</a:t>
            </a:r>
            <a:r>
              <a:rPr lang="en-GB" dirty="0"/>
              <a:t>, social, cultural and political interdependence and interconnectedness with other parts of the </a:t>
            </a:r>
            <a:r>
              <a:rPr lang="en-GB" dirty="0" smtClean="0"/>
              <a:t>world                       </a:t>
            </a:r>
            <a:r>
              <a:rPr lang="en-GB" sz="1800" dirty="0" smtClean="0"/>
              <a:t>(JRF, 2011)</a:t>
            </a:r>
            <a:endParaRPr lang="en-GB" sz="1800" dirty="0"/>
          </a:p>
          <a:p>
            <a:endParaRPr lang="en-GB" sz="1800" dirty="0" smtClean="0"/>
          </a:p>
          <a:p>
            <a:endParaRPr lang="en-GB" sz="1800" dirty="0"/>
          </a:p>
          <a:p>
            <a:endParaRPr lang="en-GB" sz="1800" dirty="0"/>
          </a:p>
        </p:txBody>
      </p:sp>
    </p:spTree>
    <p:extLst>
      <p:ext uri="{BB962C8B-B14F-4D97-AF65-F5344CB8AC3E}">
        <p14:creationId xmlns:p14="http://schemas.microsoft.com/office/powerpoint/2010/main" val="1891057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HSgkZsCgtw"/>
          <p:cNvPicPr>
            <a:picLocks noRot="1" noChangeAspect="1"/>
          </p:cNvPicPr>
          <p:nvPr>
            <a:videoFile r:link="rId1"/>
          </p:nvPr>
        </p:nvPicPr>
        <p:blipFill>
          <a:blip r:embed="rId3"/>
          <a:stretch>
            <a:fillRect/>
          </a:stretch>
        </p:blipFill>
        <p:spPr>
          <a:xfrm>
            <a:off x="-142791" y="-81092"/>
            <a:ext cx="12446002" cy="7000876"/>
          </a:xfrm>
          <a:prstGeom prst="rect">
            <a:avLst/>
          </a:prstGeom>
        </p:spPr>
      </p:pic>
    </p:spTree>
    <p:extLst>
      <p:ext uri="{BB962C8B-B14F-4D97-AF65-F5344CB8AC3E}">
        <p14:creationId xmlns:p14="http://schemas.microsoft.com/office/powerpoint/2010/main" val="29994935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 Globalization Good or Bad?</a:t>
            </a:r>
            <a:endParaRPr lang="en-GB" dirty="0"/>
          </a:p>
        </p:txBody>
      </p:sp>
      <p:sp>
        <p:nvSpPr>
          <p:cNvPr id="3" name="Content Placeholder 2"/>
          <p:cNvSpPr>
            <a:spLocks noGrp="1"/>
          </p:cNvSpPr>
          <p:nvPr>
            <p:ph idx="1"/>
          </p:nvPr>
        </p:nvSpPr>
        <p:spPr/>
        <p:txBody>
          <a:bodyPr>
            <a:normAutofit/>
          </a:bodyPr>
          <a:lstStyle/>
          <a:p>
            <a:r>
              <a:rPr lang="en-GB" sz="3600" dirty="0" smtClean="0"/>
              <a:t>What do you think?</a:t>
            </a:r>
          </a:p>
          <a:p>
            <a:r>
              <a:rPr lang="en-GB" sz="3600" dirty="0" smtClean="0"/>
              <a:t>Watch the following videos and take notes for class discussion</a:t>
            </a:r>
            <a:endParaRPr lang="en-GB" sz="3600" dirty="0"/>
          </a:p>
        </p:txBody>
      </p:sp>
    </p:spTree>
    <p:extLst>
      <p:ext uri="{BB962C8B-B14F-4D97-AF65-F5344CB8AC3E}">
        <p14:creationId xmlns:p14="http://schemas.microsoft.com/office/powerpoint/2010/main" val="34990715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76881"/>
            <a:ext cx="10018713" cy="1752599"/>
          </a:xfrm>
        </p:spPr>
        <p:txBody>
          <a:bodyPr/>
          <a:lstStyle/>
          <a:p>
            <a:r>
              <a:rPr lang="en-GB" dirty="0" smtClean="0"/>
              <a:t>Disadvantages of Globalization</a:t>
            </a:r>
            <a:endParaRPr lang="en-GB" dirty="0"/>
          </a:p>
        </p:txBody>
      </p:sp>
      <p:pic>
        <p:nvPicPr>
          <p:cNvPr id="6" name="v0CdoXp8x44"/>
          <p:cNvPicPr>
            <a:picLocks noRot="1" noChangeAspect="1"/>
          </p:cNvPicPr>
          <p:nvPr>
            <a:videoFile r:link="rId1"/>
          </p:nvPr>
        </p:nvPicPr>
        <p:blipFill>
          <a:blip r:embed="rId3"/>
          <a:stretch>
            <a:fillRect/>
          </a:stretch>
        </p:blipFill>
        <p:spPr>
          <a:xfrm>
            <a:off x="0" y="-138756"/>
            <a:ext cx="12438677" cy="6996756"/>
          </a:xfrm>
          <a:prstGeom prst="rect">
            <a:avLst/>
          </a:prstGeom>
        </p:spPr>
      </p:pic>
      <p:sp>
        <p:nvSpPr>
          <p:cNvPr id="7" name="Content Placeholder 6"/>
          <p:cNvSpPr>
            <a:spLocks noGrp="1"/>
          </p:cNvSpPr>
          <p:nvPr>
            <p:ph idx="1"/>
          </p:nvPr>
        </p:nvSpPr>
        <p:spPr/>
        <p:txBody>
          <a:bodyPr/>
          <a:lstStyle/>
          <a:p>
            <a:endParaRPr lang="en-GB" dirty="0"/>
          </a:p>
        </p:txBody>
      </p:sp>
    </p:spTree>
    <p:extLst>
      <p:ext uri="{BB962C8B-B14F-4D97-AF65-F5344CB8AC3E}">
        <p14:creationId xmlns:p14="http://schemas.microsoft.com/office/powerpoint/2010/main" val="11499781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zfn0XHCfDHA"/>
          <p:cNvPicPr>
            <a:picLocks noRot="1" noChangeAspect="1"/>
          </p:cNvPicPr>
          <p:nvPr>
            <a:videoFile r:link="rId1"/>
          </p:nvPr>
        </p:nvPicPr>
        <p:blipFill>
          <a:blip r:embed="rId3"/>
          <a:stretch>
            <a:fillRect/>
          </a:stretch>
        </p:blipFill>
        <p:spPr>
          <a:xfrm>
            <a:off x="-88242" y="0"/>
            <a:ext cx="12192000" cy="6858000"/>
          </a:xfrm>
          <a:prstGeom prst="rect">
            <a:avLst/>
          </a:prstGeom>
        </p:spPr>
      </p:pic>
    </p:spTree>
    <p:extLst>
      <p:ext uri="{BB962C8B-B14F-4D97-AF65-F5344CB8AC3E}">
        <p14:creationId xmlns:p14="http://schemas.microsoft.com/office/powerpoint/2010/main" val="3711770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8GffoYhOS2U"/>
          <p:cNvPicPr>
            <a:picLocks noRot="1" noChangeAspect="1"/>
          </p:cNvPicPr>
          <p:nvPr>
            <a:videoFile r:link="rId1"/>
          </p:nvPr>
        </p:nvPicPr>
        <p:blipFill>
          <a:blip r:embed="rId3"/>
          <a:stretch>
            <a:fillRect/>
          </a:stretch>
        </p:blipFill>
        <p:spPr>
          <a:xfrm>
            <a:off x="0" y="0"/>
            <a:ext cx="12213969" cy="6870357"/>
          </a:xfrm>
          <a:prstGeom prst="rect">
            <a:avLst/>
          </a:prstGeom>
        </p:spPr>
      </p:pic>
    </p:spTree>
    <p:extLst>
      <p:ext uri="{BB962C8B-B14F-4D97-AF65-F5344CB8AC3E}">
        <p14:creationId xmlns:p14="http://schemas.microsoft.com/office/powerpoint/2010/main" val="11926234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7-T2nP1AIE"/>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1777317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you think?</a:t>
            </a:r>
            <a:endParaRPr lang="en-GB" dirty="0"/>
          </a:p>
        </p:txBody>
      </p:sp>
      <p:sp>
        <p:nvSpPr>
          <p:cNvPr id="3" name="Content Placeholder 2"/>
          <p:cNvSpPr>
            <a:spLocks noGrp="1"/>
          </p:cNvSpPr>
          <p:nvPr>
            <p:ph idx="1"/>
          </p:nvPr>
        </p:nvSpPr>
        <p:spPr>
          <a:xfrm>
            <a:off x="2283380" y="2543431"/>
            <a:ext cx="10018713" cy="3124201"/>
          </a:xfrm>
        </p:spPr>
        <p:txBody>
          <a:bodyPr/>
          <a:lstStyle/>
          <a:p>
            <a:r>
              <a:rPr lang="en-GB" dirty="0" smtClean="0"/>
              <a:t>In groups, discuss and list advantages and disadvantages</a:t>
            </a:r>
          </a:p>
          <a:p>
            <a:r>
              <a:rPr lang="en-GB" dirty="0" smtClean="0"/>
              <a:t>Feedback to class</a:t>
            </a:r>
            <a:endParaRPr lang="en-GB" dirty="0"/>
          </a:p>
        </p:txBody>
      </p:sp>
      <p:sp>
        <p:nvSpPr>
          <p:cNvPr id="4" name="TextBox 3"/>
          <p:cNvSpPr txBox="1"/>
          <p:nvPr/>
        </p:nvSpPr>
        <p:spPr>
          <a:xfrm>
            <a:off x="1672281" y="2084456"/>
            <a:ext cx="1894703" cy="707886"/>
          </a:xfrm>
          <a:prstGeom prst="rect">
            <a:avLst/>
          </a:prstGeom>
          <a:noFill/>
        </p:spPr>
        <p:txBody>
          <a:bodyPr wrap="square" rtlCol="0">
            <a:spAutoFit/>
          </a:bodyPr>
          <a:lstStyle/>
          <a:p>
            <a:r>
              <a:rPr lang="en-GB" sz="4000" dirty="0" smtClean="0"/>
              <a:t>Activity</a:t>
            </a:r>
            <a:endParaRPr lang="en-GB" sz="4000" dirty="0"/>
          </a:p>
        </p:txBody>
      </p:sp>
    </p:spTree>
    <p:extLst>
      <p:ext uri="{BB962C8B-B14F-4D97-AF65-F5344CB8AC3E}">
        <p14:creationId xmlns:p14="http://schemas.microsoft.com/office/powerpoint/2010/main" val="35350365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PZZQ0fmI2Y"/>
          <p:cNvPicPr>
            <a:picLocks noGrp="1" noRot="1" noChangeAspect="1"/>
          </p:cNvPicPr>
          <p:nvPr>
            <p:ph idx="1"/>
            <a:videoFile r:link="rId1"/>
          </p:nvPr>
        </p:nvPicPr>
        <p:blipFill>
          <a:blip r:embed="rId3"/>
          <a:stretch>
            <a:fillRect/>
          </a:stretch>
        </p:blipFill>
        <p:spPr>
          <a:xfrm>
            <a:off x="-1" y="0"/>
            <a:ext cx="12192001" cy="6858000"/>
          </a:xfrm>
          <a:prstGeom prst="rect">
            <a:avLst/>
          </a:prstGeom>
        </p:spPr>
      </p:pic>
    </p:spTree>
    <p:extLst>
      <p:ext uri="{BB962C8B-B14F-4D97-AF65-F5344CB8AC3E}">
        <p14:creationId xmlns:p14="http://schemas.microsoft.com/office/powerpoint/2010/main" val="25429958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2782889" y="1628776"/>
            <a:ext cx="6637337" cy="1439863"/>
          </a:xfrm>
        </p:spPr>
        <p:txBody>
          <a:bodyPr/>
          <a:lstStyle/>
          <a:p>
            <a:r>
              <a:rPr lang="en-US" altLang="en-US" smtClean="0"/>
              <a:t>Challenges of Living</a:t>
            </a:r>
            <a:br>
              <a:rPr lang="en-US" altLang="en-US" smtClean="0"/>
            </a:br>
            <a:r>
              <a:rPr lang="en-US" altLang="en-US" smtClean="0"/>
              <a:t>in a Global Society</a:t>
            </a:r>
          </a:p>
        </p:txBody>
      </p:sp>
      <p:sp>
        <p:nvSpPr>
          <p:cNvPr id="5123" name="Text Placeholder 2"/>
          <p:cNvSpPr>
            <a:spLocks noGrp="1"/>
          </p:cNvSpPr>
          <p:nvPr>
            <p:ph type="body" sz="quarter" idx="10"/>
          </p:nvPr>
        </p:nvSpPr>
        <p:spPr>
          <a:xfrm>
            <a:off x="2782889" y="3357563"/>
            <a:ext cx="6626225" cy="1439862"/>
          </a:xfrm>
        </p:spPr>
        <p:txBody>
          <a:bodyPr/>
          <a:lstStyle/>
          <a:p>
            <a:endParaRPr lang="en-US" altLang="en-US" dirty="0" smtClean="0"/>
          </a:p>
        </p:txBody>
      </p:sp>
      <p:sp>
        <p:nvSpPr>
          <p:cNvPr id="2" name="Footer Placeholder 1"/>
          <p:cNvSpPr>
            <a:spLocks noGrp="1"/>
          </p:cNvSpPr>
          <p:nvPr>
            <p:ph type="ftr" sz="quarter" idx="11"/>
          </p:nvPr>
        </p:nvSpPr>
        <p:spPr/>
        <p:txBody>
          <a:bodyPr/>
          <a:lstStyle/>
          <a:p>
            <a:r>
              <a:rPr lang="en-US" dirty="0" smtClean="0"/>
              <a:t>(Liu, </a:t>
            </a:r>
            <a:r>
              <a:rPr lang="en-US" dirty="0" err="1" smtClean="0"/>
              <a:t>Volcic</a:t>
            </a:r>
            <a:r>
              <a:rPr lang="en-US" dirty="0" smtClean="0"/>
              <a:t>, </a:t>
            </a:r>
            <a:r>
              <a:rPr lang="en-US" dirty="0" err="1" smtClean="0"/>
              <a:t>Gallois</a:t>
            </a:r>
            <a:r>
              <a:rPr lang="en-US" dirty="0" smtClean="0"/>
              <a:t>, 2015)</a:t>
            </a:r>
            <a:endParaRPr lang="en-US" dirty="0"/>
          </a:p>
        </p:txBody>
      </p:sp>
    </p:spTree>
    <p:extLst>
      <p:ext uri="{BB962C8B-B14F-4D97-AF65-F5344CB8AC3E}">
        <p14:creationId xmlns:p14="http://schemas.microsoft.com/office/powerpoint/2010/main" val="3941032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idx="1"/>
          </p:nvPr>
        </p:nvSpPr>
        <p:spPr>
          <a:xfrm>
            <a:off x="1435100" y="1700212"/>
            <a:ext cx="10299700" cy="3938587"/>
          </a:xfrm>
        </p:spPr>
        <p:txBody>
          <a:bodyPr>
            <a:normAutofit/>
          </a:bodyPr>
          <a:lstStyle/>
          <a:p>
            <a:pPr marL="0" indent="0">
              <a:buNone/>
            </a:pPr>
            <a:r>
              <a:rPr lang="en-AU" altLang="en-US" dirty="0" smtClean="0"/>
              <a:t>Marshall McLuhan (1964)</a:t>
            </a:r>
            <a:r>
              <a:rPr lang="en-GB" altLang="en-US" dirty="0" smtClean="0"/>
              <a:t> </a:t>
            </a:r>
            <a:r>
              <a:rPr lang="en-GB" altLang="en-US" dirty="0"/>
              <a:t>predicted the global village, one world interconnected by an electronic nervous system, making it part of our popular culture before it actually happened</a:t>
            </a:r>
            <a:r>
              <a:rPr lang="en-GB" altLang="en-US" dirty="0" smtClean="0"/>
              <a:t>.</a:t>
            </a:r>
          </a:p>
          <a:p>
            <a:pPr marL="0" indent="0">
              <a:buNone/>
            </a:pPr>
            <a:r>
              <a:rPr lang="en-GB" altLang="en-US" dirty="0"/>
              <a:t>McLuhan chose the insightful phrase "global village" to highlight his observation that an electronic nervous system (the media) was rapidly integrating the planet -- events in one part of the world could be experienced from other parts in real-time, which is what human experience was like when we lived in small villages.</a:t>
            </a:r>
            <a:endParaRPr lang="en-AU" altLang="en-US" dirty="0" smtClean="0"/>
          </a:p>
          <a:p>
            <a:pPr marL="0" indent="0">
              <a:buNone/>
            </a:pPr>
            <a:r>
              <a:rPr lang="en-AU" altLang="en-US" dirty="0"/>
              <a:t>https://livinginternet.com/i/ii_mcluhan.htm</a:t>
            </a:r>
            <a:endParaRPr lang="en-AU" altLang="en-US" dirty="0" smtClean="0"/>
          </a:p>
          <a:p>
            <a:pPr marL="0" indent="0">
              <a:buNone/>
            </a:pPr>
            <a:endParaRPr lang="en-AU" altLang="en-US" dirty="0" smtClean="0"/>
          </a:p>
        </p:txBody>
      </p:sp>
      <p:sp>
        <p:nvSpPr>
          <p:cNvPr id="7171" name="Title 2"/>
          <p:cNvSpPr>
            <a:spLocks noGrp="1"/>
          </p:cNvSpPr>
          <p:nvPr>
            <p:ph type="title"/>
          </p:nvPr>
        </p:nvSpPr>
        <p:spPr>
          <a:xfrm>
            <a:off x="2566989" y="549276"/>
            <a:ext cx="7024687" cy="684213"/>
          </a:xfrm>
        </p:spPr>
        <p:txBody>
          <a:bodyPr>
            <a:normAutofit fontScale="90000"/>
          </a:bodyPr>
          <a:lstStyle/>
          <a:p>
            <a:r>
              <a:rPr lang="en-AU" altLang="en-US" smtClean="0"/>
              <a:t>The global village</a:t>
            </a:r>
            <a:endParaRPr lang="en-US" altLang="en-US" smtClean="0"/>
          </a:p>
        </p:txBody>
      </p:sp>
    </p:spTree>
    <p:extLst>
      <p:ext uri="{BB962C8B-B14F-4D97-AF65-F5344CB8AC3E}">
        <p14:creationId xmlns:p14="http://schemas.microsoft.com/office/powerpoint/2010/main" val="8976003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84311" y="685801"/>
            <a:ext cx="10018713" cy="914400"/>
          </a:xfrm>
        </p:spPr>
        <p:txBody>
          <a:bodyPr/>
          <a:lstStyle/>
          <a:p>
            <a:r>
              <a:rPr lang="en-GB" dirty="0"/>
              <a:t>Early globalisation theorists</a:t>
            </a:r>
          </a:p>
        </p:txBody>
      </p:sp>
      <p:pic>
        <p:nvPicPr>
          <p:cNvPr id="4" name="Content Placeholder 3"/>
          <p:cNvPicPr>
            <a:picLocks noGrp="1" noChangeAspect="1"/>
          </p:cNvPicPr>
          <p:nvPr>
            <p:ph sz="half" idx="1"/>
          </p:nvPr>
        </p:nvPicPr>
        <p:blipFill>
          <a:blip r:embed="rId2"/>
          <a:stretch>
            <a:fillRect/>
          </a:stretch>
        </p:blipFill>
        <p:spPr>
          <a:xfrm>
            <a:off x="1934369" y="2222500"/>
            <a:ext cx="3610506" cy="2713037"/>
          </a:xfrm>
          <a:prstGeom prst="rect">
            <a:avLst/>
          </a:prstGeom>
        </p:spPr>
      </p:pic>
      <p:sp>
        <p:nvSpPr>
          <p:cNvPr id="6" name="Content Placeholder 5"/>
          <p:cNvSpPr>
            <a:spLocks noGrp="1"/>
          </p:cNvSpPr>
          <p:nvPr>
            <p:ph sz="half" idx="2"/>
          </p:nvPr>
        </p:nvSpPr>
        <p:spPr>
          <a:xfrm>
            <a:off x="5969000" y="2667000"/>
            <a:ext cx="6223000" cy="3124200"/>
          </a:xfrm>
        </p:spPr>
        <p:txBody>
          <a:bodyPr>
            <a:noAutofit/>
          </a:bodyPr>
          <a:lstStyle/>
          <a:p>
            <a:r>
              <a:rPr lang="en-GB" sz="2400" i="1" dirty="0"/>
              <a:t>Today, after more than a century of electric technology, we have extended our central nervous system itself in a global embrace, abolishing both space and time as far as our planet is concerned.</a:t>
            </a:r>
          </a:p>
          <a:p>
            <a:pPr marL="0" indent="0">
              <a:buNone/>
            </a:pPr>
            <a:r>
              <a:rPr lang="en-GB" sz="2400" dirty="0" smtClean="0"/>
              <a:t>- </a:t>
            </a:r>
            <a:r>
              <a:rPr lang="en-GB" sz="2400" dirty="0"/>
              <a:t>Marshall McLuhan, Understanding Media, 1964.</a:t>
            </a:r>
          </a:p>
        </p:txBody>
      </p:sp>
    </p:spTree>
    <p:extLst>
      <p:ext uri="{BB962C8B-B14F-4D97-AF65-F5344CB8AC3E}">
        <p14:creationId xmlns:p14="http://schemas.microsoft.com/office/powerpoint/2010/main" val="11369444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667000" y="533400"/>
            <a:ext cx="7289800" cy="5467350"/>
          </a:xfrm>
          <a:prstGeom prst="rect">
            <a:avLst/>
          </a:prstGeom>
        </p:spPr>
      </p:pic>
    </p:spTree>
    <p:extLst>
      <p:ext uri="{BB962C8B-B14F-4D97-AF65-F5344CB8AC3E}">
        <p14:creationId xmlns:p14="http://schemas.microsoft.com/office/powerpoint/2010/main" val="20490015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84311" y="685801"/>
            <a:ext cx="10018713" cy="495300"/>
          </a:xfrm>
        </p:spPr>
        <p:txBody>
          <a:bodyPr>
            <a:normAutofit fontScale="90000"/>
          </a:bodyPr>
          <a:lstStyle/>
          <a:p>
            <a:r>
              <a:rPr lang="en-GB" dirty="0" smtClean="0"/>
              <a:t>Early globalisation/communication theorists</a:t>
            </a:r>
            <a:endParaRPr lang="en-GB" dirty="0"/>
          </a:p>
        </p:txBody>
      </p:sp>
      <p:sp>
        <p:nvSpPr>
          <p:cNvPr id="5" name="Content Placeholder 4"/>
          <p:cNvSpPr>
            <a:spLocks noGrp="1"/>
          </p:cNvSpPr>
          <p:nvPr>
            <p:ph idx="1"/>
          </p:nvPr>
        </p:nvSpPr>
        <p:spPr>
          <a:xfrm>
            <a:off x="1484310" y="1333500"/>
            <a:ext cx="10018713" cy="5105399"/>
          </a:xfrm>
        </p:spPr>
        <p:txBody>
          <a:bodyPr>
            <a:normAutofit/>
          </a:bodyPr>
          <a:lstStyle/>
          <a:p>
            <a:r>
              <a:rPr lang="en-GB" dirty="0"/>
              <a:t>While McLuhan popularized this concept, he was not the first to think about the unifying effects of communication technology. </a:t>
            </a:r>
            <a:endParaRPr lang="en-GB" dirty="0" smtClean="0"/>
          </a:p>
          <a:p>
            <a:r>
              <a:rPr lang="en-GB" dirty="0" smtClean="0"/>
              <a:t>One </a:t>
            </a:r>
            <a:r>
              <a:rPr lang="en-GB" dirty="0"/>
              <a:t>of the earliest thinkers along this line was Nicolas Tesla, who in an interview with Colliers magazine in 1926 stated: </a:t>
            </a:r>
            <a:endParaRPr lang="en-GB" dirty="0" smtClean="0"/>
          </a:p>
          <a:p>
            <a:r>
              <a:rPr lang="en-GB" dirty="0" smtClean="0"/>
              <a:t>‘</a:t>
            </a:r>
            <a:r>
              <a:rPr lang="en-GB" i="1" dirty="0" smtClean="0"/>
              <a:t>When </a:t>
            </a:r>
            <a:r>
              <a:rPr lang="en-GB" i="1" dirty="0"/>
              <a:t>wireless is perfectly applied the whole earth will be converted into a huge brain, which in fact it is, all things being particles of a real and rhythmic whole. We shall be able to communicate with one another instantly, irrespective of distance. Not only this, but through television and telephony we shall see and hear one another as perfectly as though we were face to face, despite intervening distances of thousands of miles; and the instruments through which we shall be able to do his will be amazingly simple compared with our present telephone. A man will be able to carry one in his vest pocket</a:t>
            </a:r>
            <a:r>
              <a:rPr lang="en-GB" i="1" dirty="0" smtClean="0"/>
              <a:t>.’</a:t>
            </a:r>
            <a:endParaRPr lang="en-GB" i="1" dirty="0"/>
          </a:p>
        </p:txBody>
      </p:sp>
    </p:spTree>
    <p:extLst>
      <p:ext uri="{BB962C8B-B14F-4D97-AF65-F5344CB8AC3E}">
        <p14:creationId xmlns:p14="http://schemas.microsoft.com/office/powerpoint/2010/main" val="28069380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35400" y="457200"/>
            <a:ext cx="5420951" cy="2023625"/>
          </a:xfrm>
          <a:prstGeom prst="rect">
            <a:avLst/>
          </a:prstGeom>
        </p:spPr>
      </p:pic>
      <p:sp>
        <p:nvSpPr>
          <p:cNvPr id="2" name="Title 1"/>
          <p:cNvSpPr>
            <a:spLocks noGrp="1"/>
          </p:cNvSpPr>
          <p:nvPr>
            <p:ph type="title"/>
          </p:nvPr>
        </p:nvSpPr>
        <p:spPr>
          <a:xfrm>
            <a:off x="1484309" y="728226"/>
            <a:ext cx="10018713" cy="1752599"/>
          </a:xfrm>
        </p:spPr>
        <p:txBody>
          <a:bodyPr/>
          <a:lstStyle/>
          <a:p>
            <a:endParaRPr lang="en-GB" dirty="0"/>
          </a:p>
        </p:txBody>
      </p:sp>
      <p:sp>
        <p:nvSpPr>
          <p:cNvPr id="3" name="Content Placeholder 2"/>
          <p:cNvSpPr>
            <a:spLocks noGrp="1"/>
          </p:cNvSpPr>
          <p:nvPr>
            <p:ph idx="1"/>
          </p:nvPr>
        </p:nvSpPr>
        <p:spPr/>
        <p:txBody>
          <a:bodyPr>
            <a:normAutofit fontScale="92500" lnSpcReduction="20000"/>
          </a:bodyPr>
          <a:lstStyle/>
          <a:p>
            <a:r>
              <a:rPr lang="en-GB" dirty="0"/>
              <a:t>McLuhan's second best known insight is summarized in the </a:t>
            </a:r>
            <a:r>
              <a:rPr lang="en-GB" b="1" dirty="0"/>
              <a:t>expression </a:t>
            </a:r>
            <a:r>
              <a:rPr lang="en-GB" sz="3000" b="1" dirty="0"/>
              <a:t>"the medium is the message"</a:t>
            </a:r>
            <a:r>
              <a:rPr lang="en-GB" dirty="0"/>
              <a:t>, which means that the qualities of a medium have as much effect as the information it transmits. For example, reading a description of a scene in a newspaper has a very different effect on someone than hearing about it, or seeing a picture of it, or watching </a:t>
            </a:r>
            <a:r>
              <a:rPr lang="en-GB" dirty="0" smtClean="0"/>
              <a:t>a video</a:t>
            </a:r>
          </a:p>
          <a:p>
            <a:r>
              <a:rPr lang="en-GB" dirty="0" smtClean="0"/>
              <a:t>McLuhan </a:t>
            </a:r>
            <a:r>
              <a:rPr lang="en-GB" dirty="0"/>
              <a:t>was particularly fascinated by the medium of television, calling it a "cool" medium, noting its soporific effect on viewers. </a:t>
            </a:r>
            <a:endParaRPr lang="en-GB" dirty="0" smtClean="0"/>
          </a:p>
          <a:p>
            <a:r>
              <a:rPr lang="en-GB" dirty="0" smtClean="0"/>
              <a:t>One </a:t>
            </a:r>
            <a:r>
              <a:rPr lang="en-GB" dirty="0"/>
              <a:t>wonders what McLuhan would make of the Internet, the most powerful medium we have yet invented, driving integration of the global village he foresaw?</a:t>
            </a:r>
          </a:p>
        </p:txBody>
      </p:sp>
    </p:spTree>
    <p:extLst>
      <p:ext uri="{BB962C8B-B14F-4D97-AF65-F5344CB8AC3E}">
        <p14:creationId xmlns:p14="http://schemas.microsoft.com/office/powerpoint/2010/main" val="29868498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Shall we change the medium???</a:t>
            </a:r>
            <a:endParaRPr lang="en-GB" dirty="0"/>
          </a:p>
        </p:txBody>
      </p:sp>
      <p:sp>
        <p:nvSpPr>
          <p:cNvPr id="3" name="Content Placeholder 2"/>
          <p:cNvSpPr>
            <a:spLocks noGrp="1"/>
          </p:cNvSpPr>
          <p:nvPr>
            <p:ph idx="1"/>
          </p:nvPr>
        </p:nvSpPr>
        <p:spPr>
          <a:xfrm>
            <a:off x="1327791" y="3733799"/>
            <a:ext cx="10018713" cy="3124201"/>
          </a:xfrm>
        </p:spPr>
        <p:txBody>
          <a:bodyPr/>
          <a:lstStyle/>
          <a:p>
            <a:r>
              <a:rPr lang="en-GB" dirty="0">
                <a:hlinkClick r:id="rId3"/>
              </a:rPr>
              <a:t>https://www.youtube.com/watch?v=gCr2binb4Fs</a:t>
            </a:r>
            <a:endParaRPr lang="en-GB" dirty="0"/>
          </a:p>
        </p:txBody>
      </p:sp>
      <p:sp>
        <p:nvSpPr>
          <p:cNvPr id="4" name="Action Button: Movie 3">
            <a:hlinkClick r:id="rId3" highlightClick="1"/>
          </p:cNvPr>
          <p:cNvSpPr/>
          <p:nvPr/>
        </p:nvSpPr>
        <p:spPr>
          <a:xfrm>
            <a:off x="2434624" y="2730500"/>
            <a:ext cx="2374900" cy="144780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The Media is the massage</a:t>
            </a:r>
            <a:endParaRPr lang="en-GB" sz="3600" dirty="0"/>
          </a:p>
        </p:txBody>
      </p:sp>
      <p:sp>
        <p:nvSpPr>
          <p:cNvPr id="5" name="Action Button: Movie 4">
            <a:hlinkClick r:id="rId4" highlightClick="1"/>
          </p:cNvPr>
          <p:cNvSpPr/>
          <p:nvPr/>
        </p:nvSpPr>
        <p:spPr>
          <a:xfrm>
            <a:off x="7788533" y="2717798"/>
            <a:ext cx="2476500" cy="144780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The Media is the message</a:t>
            </a:r>
            <a:endParaRPr lang="en-GB" sz="3600" dirty="0"/>
          </a:p>
        </p:txBody>
      </p:sp>
      <p:pic>
        <p:nvPicPr>
          <p:cNvPr id="6" name="gCr2binb4Fs"/>
          <p:cNvPicPr>
            <a:picLocks noRot="1" noChangeAspect="1"/>
          </p:cNvPicPr>
          <p:nvPr>
            <a:videoFile r:link="rId1"/>
          </p:nvPr>
        </p:nvPicPr>
        <p:blipFill>
          <a:blip r:embed="rId5"/>
          <a:stretch>
            <a:fillRect/>
          </a:stretch>
        </p:blipFill>
        <p:spPr>
          <a:xfrm>
            <a:off x="61784" y="0"/>
            <a:ext cx="12130216" cy="6823247"/>
          </a:xfrm>
          <a:prstGeom prst="rect">
            <a:avLst/>
          </a:prstGeom>
        </p:spPr>
      </p:pic>
    </p:spTree>
    <p:extLst>
      <p:ext uri="{BB962C8B-B14F-4D97-AF65-F5344CB8AC3E}">
        <p14:creationId xmlns:p14="http://schemas.microsoft.com/office/powerpoint/2010/main" val="32004990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idx="1"/>
          </p:nvPr>
        </p:nvSpPr>
        <p:spPr>
          <a:xfrm>
            <a:off x="2320840" y="2119227"/>
            <a:ext cx="7777163" cy="3509962"/>
          </a:xfrm>
        </p:spPr>
        <p:txBody>
          <a:bodyPr>
            <a:normAutofit fontScale="70000" lnSpcReduction="20000"/>
          </a:bodyPr>
          <a:lstStyle/>
          <a:p>
            <a:pPr eaLnBrk="1" hangingPunct="1">
              <a:buFontTx/>
              <a:buNone/>
            </a:pPr>
            <a:r>
              <a:rPr lang="en-AU" altLang="en-US" sz="2600" b="1" dirty="0" smtClean="0"/>
              <a:t>Advanced technology and transportation systems:</a:t>
            </a:r>
          </a:p>
          <a:p>
            <a:pPr eaLnBrk="1" hangingPunct="1"/>
            <a:endParaRPr lang="en-AU" altLang="en-US" dirty="0" smtClean="0"/>
          </a:p>
          <a:p>
            <a:r>
              <a:rPr lang="en-AU" altLang="en-US" dirty="0"/>
              <a:t>Train, car, aeroplane</a:t>
            </a:r>
            <a:r>
              <a:rPr lang="en-AU" altLang="en-US" dirty="0" smtClean="0"/>
              <a:t>.</a:t>
            </a:r>
            <a:endParaRPr lang="en-AU" altLang="en-US" dirty="0"/>
          </a:p>
          <a:p>
            <a:pPr eaLnBrk="1" hangingPunct="1"/>
            <a:r>
              <a:rPr lang="en-AU" altLang="en-US" dirty="0" smtClean="0"/>
              <a:t>Internet</a:t>
            </a:r>
            <a:r>
              <a:rPr lang="en-AU" altLang="en-US" dirty="0" smtClean="0"/>
              <a:t>, fax machine, satellites, telephone, social media, podcasting, blogging.</a:t>
            </a:r>
          </a:p>
          <a:p>
            <a:pPr eaLnBrk="1" hangingPunct="1">
              <a:buFontTx/>
              <a:buNone/>
            </a:pPr>
            <a:endParaRPr lang="en-AU" altLang="en-US" dirty="0" smtClean="0"/>
          </a:p>
          <a:p>
            <a:pPr eaLnBrk="1" hangingPunct="1">
              <a:buFontTx/>
              <a:buNone/>
            </a:pPr>
            <a:r>
              <a:rPr lang="en-AU" altLang="en-US" sz="2600" b="1" dirty="0" smtClean="0"/>
              <a:t>Increased intercultural encounters create opportunities of </a:t>
            </a:r>
          </a:p>
          <a:p>
            <a:pPr eaLnBrk="1" hangingPunct="1">
              <a:buFontTx/>
              <a:buNone/>
            </a:pPr>
            <a:r>
              <a:rPr lang="en-AU" altLang="en-US" sz="2600" b="1" dirty="0" smtClean="0"/>
              <a:t>understanding and possibilities of misunderstanding. </a:t>
            </a:r>
          </a:p>
          <a:p>
            <a:pPr eaLnBrk="1" hangingPunct="1">
              <a:buFontTx/>
              <a:buNone/>
            </a:pPr>
            <a:endParaRPr lang="en-AU" altLang="en-US" dirty="0" smtClean="0"/>
          </a:p>
          <a:p>
            <a:pPr eaLnBrk="1" hangingPunct="1">
              <a:buFontTx/>
              <a:buNone/>
            </a:pPr>
            <a:r>
              <a:rPr lang="en-AU" altLang="en-US" dirty="0" smtClean="0"/>
              <a:t>Understanding other cultures is a challenge we face today.</a:t>
            </a:r>
          </a:p>
          <a:p>
            <a:pPr eaLnBrk="1" hangingPunct="1">
              <a:buFontTx/>
              <a:buNone/>
            </a:pPr>
            <a:endParaRPr lang="en-AU" altLang="en-US" dirty="0" smtClean="0"/>
          </a:p>
          <a:p>
            <a:pPr eaLnBrk="1" hangingPunct="1">
              <a:buFontTx/>
              <a:buNone/>
            </a:pPr>
            <a:endParaRPr lang="en-AU" altLang="en-US" dirty="0" smtClean="0"/>
          </a:p>
          <a:p>
            <a:pPr eaLnBrk="1" hangingPunct="1">
              <a:buFontTx/>
              <a:buNone/>
            </a:pPr>
            <a:endParaRPr lang="en-AU" altLang="en-US" dirty="0" smtClean="0"/>
          </a:p>
          <a:p>
            <a:pPr eaLnBrk="1" hangingPunct="1"/>
            <a:endParaRPr lang="en-AU" altLang="en-US" dirty="0" smtClean="0"/>
          </a:p>
        </p:txBody>
      </p:sp>
      <p:sp>
        <p:nvSpPr>
          <p:cNvPr id="9219" name="Title 1"/>
          <p:cNvSpPr>
            <a:spLocks noGrp="1"/>
          </p:cNvSpPr>
          <p:nvPr>
            <p:ph type="title"/>
          </p:nvPr>
        </p:nvSpPr>
        <p:spPr>
          <a:xfrm>
            <a:off x="2566989" y="549276"/>
            <a:ext cx="7024687" cy="684213"/>
          </a:xfrm>
        </p:spPr>
        <p:txBody>
          <a:bodyPr>
            <a:normAutofit fontScale="90000"/>
          </a:bodyPr>
          <a:lstStyle/>
          <a:p>
            <a:r>
              <a:rPr lang="en-US" altLang="en-US" dirty="0" smtClean="0"/>
              <a:t>Contributors to cultural diversity (1)</a:t>
            </a:r>
            <a:br>
              <a:rPr lang="en-US" altLang="en-US" dirty="0" smtClean="0"/>
            </a:br>
            <a:endParaRPr lang="en-US" altLang="en-US" dirty="0" smtClean="0"/>
          </a:p>
        </p:txBody>
      </p:sp>
      <p:sp>
        <p:nvSpPr>
          <p:cNvPr id="2" name="Footer Placeholder 1"/>
          <p:cNvSpPr>
            <a:spLocks noGrp="1"/>
          </p:cNvSpPr>
          <p:nvPr>
            <p:ph type="ftr" sz="quarter" idx="11"/>
          </p:nvPr>
        </p:nvSpPr>
        <p:spPr/>
        <p:txBody>
          <a:bodyPr/>
          <a:lstStyle/>
          <a:p>
            <a:r>
              <a:rPr lang="en-US" smtClean="0"/>
              <a:t>(Liu, Volcic, Gallois, 2015)</a:t>
            </a:r>
            <a:endParaRPr lang="en-US" dirty="0"/>
          </a:p>
        </p:txBody>
      </p:sp>
    </p:spTree>
    <p:extLst>
      <p:ext uri="{BB962C8B-B14F-4D97-AF65-F5344CB8AC3E}">
        <p14:creationId xmlns:p14="http://schemas.microsoft.com/office/powerpoint/2010/main" val="340249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idx="1"/>
          </p:nvPr>
        </p:nvSpPr>
        <p:spPr>
          <a:xfrm>
            <a:off x="2135189" y="1773238"/>
            <a:ext cx="8137525" cy="3276600"/>
          </a:xfrm>
        </p:spPr>
        <p:txBody>
          <a:bodyPr>
            <a:normAutofit fontScale="92500" lnSpcReduction="20000"/>
          </a:bodyPr>
          <a:lstStyle/>
          <a:p>
            <a:pPr eaLnBrk="1" hangingPunct="1">
              <a:buFontTx/>
              <a:buNone/>
            </a:pPr>
            <a:r>
              <a:rPr lang="en-AU" altLang="en-US" b="1" dirty="0" smtClean="0"/>
              <a:t>Global economy and business transactions:</a:t>
            </a:r>
          </a:p>
          <a:p>
            <a:pPr eaLnBrk="1" hangingPunct="1"/>
            <a:r>
              <a:rPr lang="en-AU" altLang="en-US" dirty="0" smtClean="0"/>
              <a:t>Global transformation.</a:t>
            </a:r>
          </a:p>
          <a:p>
            <a:pPr eaLnBrk="1" hangingPunct="1"/>
            <a:r>
              <a:rPr lang="en-AU" altLang="en-US" dirty="0" smtClean="0"/>
              <a:t>International expansion.</a:t>
            </a:r>
          </a:p>
          <a:p>
            <a:pPr eaLnBrk="1" hangingPunct="1"/>
            <a:r>
              <a:rPr lang="en-AU" altLang="en-US" dirty="0" smtClean="0"/>
              <a:t>Diverse workforce.</a:t>
            </a:r>
          </a:p>
          <a:p>
            <a:pPr eaLnBrk="1" hangingPunct="1"/>
            <a:endParaRPr lang="en-AU" altLang="en-US" dirty="0" smtClean="0"/>
          </a:p>
          <a:p>
            <a:pPr eaLnBrk="1" hangingPunct="1">
              <a:buFontTx/>
              <a:buNone/>
            </a:pPr>
            <a:r>
              <a:rPr lang="en-AU" altLang="en-US" dirty="0" smtClean="0"/>
              <a:t>Understanding cultural tensions created by economic</a:t>
            </a:r>
          </a:p>
          <a:p>
            <a:pPr eaLnBrk="1" hangingPunct="1">
              <a:buFontTx/>
              <a:buNone/>
            </a:pPr>
            <a:r>
              <a:rPr lang="en-AU" altLang="en-US" dirty="0" smtClean="0"/>
              <a:t>transformations is a challenge we face in the business context</a:t>
            </a:r>
          </a:p>
          <a:p>
            <a:pPr eaLnBrk="1" hangingPunct="1">
              <a:buFontTx/>
              <a:buNone/>
            </a:pPr>
            <a:r>
              <a:rPr lang="en-AU" altLang="en-US" dirty="0" smtClean="0"/>
              <a:t>of intercultural communication.</a:t>
            </a:r>
          </a:p>
        </p:txBody>
      </p:sp>
      <p:sp>
        <p:nvSpPr>
          <p:cNvPr id="10243" name="Title 1"/>
          <p:cNvSpPr>
            <a:spLocks noGrp="1"/>
          </p:cNvSpPr>
          <p:nvPr>
            <p:ph type="title"/>
          </p:nvPr>
        </p:nvSpPr>
        <p:spPr>
          <a:xfrm>
            <a:off x="2566989" y="549276"/>
            <a:ext cx="7024687" cy="684213"/>
          </a:xfrm>
        </p:spPr>
        <p:txBody>
          <a:bodyPr>
            <a:normAutofit fontScale="90000"/>
          </a:bodyPr>
          <a:lstStyle/>
          <a:p>
            <a:r>
              <a:rPr lang="en-US" altLang="en-US" smtClean="0"/>
              <a:t>Contributors to cultural diversity (2)</a:t>
            </a:r>
          </a:p>
        </p:txBody>
      </p:sp>
      <p:sp>
        <p:nvSpPr>
          <p:cNvPr id="2" name="Footer Placeholder 1"/>
          <p:cNvSpPr>
            <a:spLocks noGrp="1"/>
          </p:cNvSpPr>
          <p:nvPr>
            <p:ph type="ftr" sz="quarter" idx="11"/>
          </p:nvPr>
        </p:nvSpPr>
        <p:spPr/>
        <p:txBody>
          <a:bodyPr/>
          <a:lstStyle/>
          <a:p>
            <a:r>
              <a:rPr lang="en-US" smtClean="0"/>
              <a:t>(Liu, Volcic, Gallois, 2015)</a:t>
            </a:r>
            <a:endParaRPr lang="en-US" dirty="0"/>
          </a:p>
        </p:txBody>
      </p:sp>
    </p:spTree>
    <p:extLst>
      <p:ext uri="{BB962C8B-B14F-4D97-AF65-F5344CB8AC3E}">
        <p14:creationId xmlns:p14="http://schemas.microsoft.com/office/powerpoint/2010/main" val="8672637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idx="1"/>
          </p:nvPr>
        </p:nvSpPr>
        <p:spPr>
          <a:xfrm>
            <a:off x="2201091" y="2538412"/>
            <a:ext cx="8064500" cy="3527425"/>
          </a:xfrm>
        </p:spPr>
        <p:txBody>
          <a:bodyPr/>
          <a:lstStyle/>
          <a:p>
            <a:pPr eaLnBrk="1" hangingPunct="1">
              <a:buFontTx/>
              <a:buNone/>
            </a:pPr>
            <a:r>
              <a:rPr lang="en-AU" altLang="en-US" b="1" dirty="0" smtClean="0"/>
              <a:t>Mass migration and international exchange:</a:t>
            </a:r>
          </a:p>
          <a:p>
            <a:pPr eaLnBrk="1" hangingPunct="1"/>
            <a:r>
              <a:rPr lang="en-AU" altLang="en-US" dirty="0" smtClean="0"/>
              <a:t>Immigration flow, mainly from developing to developed countries.</a:t>
            </a:r>
          </a:p>
          <a:p>
            <a:pPr eaLnBrk="1" hangingPunct="1"/>
            <a:r>
              <a:rPr lang="en-AU" altLang="en-US" dirty="0" smtClean="0"/>
              <a:t>Migrants who move to the host country for work or study.</a:t>
            </a:r>
          </a:p>
          <a:p>
            <a:pPr eaLnBrk="1" hangingPunct="1">
              <a:buFontTx/>
              <a:buNone/>
            </a:pPr>
            <a:endParaRPr lang="en-AU" altLang="en-US" dirty="0" smtClean="0"/>
          </a:p>
          <a:p>
            <a:pPr eaLnBrk="1" hangingPunct="1">
              <a:buFontTx/>
              <a:buNone/>
            </a:pPr>
            <a:r>
              <a:rPr lang="en-AU" altLang="en-US" dirty="0" smtClean="0"/>
              <a:t>Promoting inter-ethnic co-existence is a challenge we face in</a:t>
            </a:r>
          </a:p>
          <a:p>
            <a:pPr eaLnBrk="1" hangingPunct="1">
              <a:buFontTx/>
              <a:buNone/>
            </a:pPr>
            <a:r>
              <a:rPr lang="en-AU" altLang="en-US" dirty="0" smtClean="0"/>
              <a:t>our multicultural society.</a:t>
            </a:r>
          </a:p>
          <a:p>
            <a:pPr eaLnBrk="1" hangingPunct="1"/>
            <a:endParaRPr lang="en-AU" altLang="en-US" dirty="0" smtClean="0"/>
          </a:p>
          <a:p>
            <a:pPr eaLnBrk="1" hangingPunct="1">
              <a:buFontTx/>
              <a:buNone/>
            </a:pPr>
            <a:endParaRPr lang="en-AU" altLang="en-US" dirty="0" smtClean="0"/>
          </a:p>
          <a:p>
            <a:pPr eaLnBrk="1" hangingPunct="1"/>
            <a:endParaRPr lang="en-AU" altLang="en-US" dirty="0" smtClean="0"/>
          </a:p>
          <a:p>
            <a:pPr eaLnBrk="1" hangingPunct="1"/>
            <a:endParaRPr lang="en-AU" altLang="en-US" dirty="0" smtClean="0"/>
          </a:p>
        </p:txBody>
      </p:sp>
      <p:sp>
        <p:nvSpPr>
          <p:cNvPr id="11267" name="Title 1"/>
          <p:cNvSpPr>
            <a:spLocks noGrp="1"/>
          </p:cNvSpPr>
          <p:nvPr>
            <p:ph type="title"/>
          </p:nvPr>
        </p:nvSpPr>
        <p:spPr>
          <a:xfrm>
            <a:off x="2566989" y="549276"/>
            <a:ext cx="7024687" cy="684213"/>
          </a:xfrm>
        </p:spPr>
        <p:txBody>
          <a:bodyPr>
            <a:normAutofit fontScale="90000"/>
          </a:bodyPr>
          <a:lstStyle/>
          <a:p>
            <a:r>
              <a:rPr lang="en-US" altLang="en-US" smtClean="0"/>
              <a:t>Contributors to cultural diversity (3)</a:t>
            </a:r>
          </a:p>
        </p:txBody>
      </p:sp>
      <p:sp>
        <p:nvSpPr>
          <p:cNvPr id="2" name="Footer Placeholder 1"/>
          <p:cNvSpPr>
            <a:spLocks noGrp="1"/>
          </p:cNvSpPr>
          <p:nvPr>
            <p:ph type="ftr" sz="quarter" idx="11"/>
          </p:nvPr>
        </p:nvSpPr>
        <p:spPr/>
        <p:txBody>
          <a:bodyPr/>
          <a:lstStyle/>
          <a:p>
            <a:r>
              <a:rPr lang="en-US" smtClean="0"/>
              <a:t>(Liu, Volcic, Gallois, 2015)</a:t>
            </a:r>
            <a:endParaRPr lang="en-US" dirty="0"/>
          </a:p>
        </p:txBody>
      </p:sp>
    </p:spTree>
    <p:extLst>
      <p:ext uri="{BB962C8B-B14F-4D97-AF65-F5344CB8AC3E}">
        <p14:creationId xmlns:p14="http://schemas.microsoft.com/office/powerpoint/2010/main" val="27602717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idx="1"/>
          </p:nvPr>
        </p:nvSpPr>
        <p:spPr>
          <a:xfrm>
            <a:off x="2424113" y="1700213"/>
            <a:ext cx="7632700" cy="4176712"/>
          </a:xfrm>
        </p:spPr>
        <p:txBody>
          <a:bodyPr/>
          <a:lstStyle/>
          <a:p>
            <a:pPr marL="457200" indent="-457200">
              <a:buFont typeface="+mj-lt"/>
              <a:buAutoNum type="arabicPeriod"/>
            </a:pPr>
            <a:r>
              <a:rPr lang="en-AU" altLang="en-US" dirty="0" smtClean="0"/>
              <a:t>What do you see as some of the advantages and disadvantages of culturally diverse nation?</a:t>
            </a:r>
          </a:p>
          <a:p>
            <a:pPr marL="457200" indent="-457200">
              <a:buFont typeface="+mj-lt"/>
              <a:buAutoNum type="arabicPeriod"/>
            </a:pPr>
            <a:r>
              <a:rPr lang="en-AU" altLang="en-US" dirty="0" smtClean="0"/>
              <a:t>Why do you think migrants tend to move to developed countries? </a:t>
            </a:r>
          </a:p>
          <a:p>
            <a:pPr marL="457200" indent="-457200">
              <a:buFont typeface="+mj-lt"/>
              <a:buAutoNum type="arabicPeriod"/>
            </a:pPr>
            <a:r>
              <a:rPr lang="en-AU" altLang="en-US" dirty="0" smtClean="0"/>
              <a:t>What do you see as some of the advantages and disadvantages of this movement for the host countries? Could you give an example to illustrate your view?</a:t>
            </a:r>
          </a:p>
        </p:txBody>
      </p:sp>
      <p:sp>
        <p:nvSpPr>
          <p:cNvPr id="12291" name="Title 1"/>
          <p:cNvSpPr>
            <a:spLocks noGrp="1"/>
          </p:cNvSpPr>
          <p:nvPr>
            <p:ph type="title"/>
          </p:nvPr>
        </p:nvSpPr>
        <p:spPr>
          <a:xfrm>
            <a:off x="2566989" y="549276"/>
            <a:ext cx="7024687" cy="684213"/>
          </a:xfrm>
        </p:spPr>
        <p:txBody>
          <a:bodyPr>
            <a:normAutofit fontScale="90000"/>
          </a:bodyPr>
          <a:lstStyle/>
          <a:p>
            <a:r>
              <a:rPr lang="en-US" altLang="en-US" smtClean="0"/>
              <a:t>Questions for classroom discussion</a:t>
            </a:r>
          </a:p>
        </p:txBody>
      </p:sp>
    </p:spTree>
    <p:extLst>
      <p:ext uri="{BB962C8B-B14F-4D97-AF65-F5344CB8AC3E}">
        <p14:creationId xmlns:p14="http://schemas.microsoft.com/office/powerpoint/2010/main" val="40386527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idx="1"/>
          </p:nvPr>
        </p:nvSpPr>
        <p:spPr>
          <a:xfrm>
            <a:off x="1460500" y="1524000"/>
            <a:ext cx="10236200" cy="4483100"/>
          </a:xfrm>
        </p:spPr>
        <p:txBody>
          <a:bodyPr>
            <a:normAutofit fontScale="92500" lnSpcReduction="20000"/>
          </a:bodyPr>
          <a:lstStyle/>
          <a:p>
            <a:pPr marL="0" indent="0">
              <a:buNone/>
            </a:pPr>
            <a:r>
              <a:rPr lang="en-AU" altLang="en-US" b="1" dirty="0"/>
              <a:t>M</a:t>
            </a:r>
            <a:r>
              <a:rPr lang="en-AU" altLang="en-US" b="1" dirty="0" smtClean="0"/>
              <a:t>ulticulturalism </a:t>
            </a:r>
            <a:r>
              <a:rPr lang="en-AU" altLang="en-US" dirty="0" smtClean="0"/>
              <a:t>can be used to describe the composition of a society made up of diverse cultures. It can also refer to a society’s tolerance and acceptance of cultural diversity.</a:t>
            </a:r>
          </a:p>
          <a:p>
            <a:pPr marL="0" indent="0">
              <a:buNone/>
            </a:pPr>
            <a:r>
              <a:rPr lang="en-AU" altLang="en-US" b="1" dirty="0" err="1" smtClean="0"/>
              <a:t>Interculturalism</a:t>
            </a:r>
            <a:r>
              <a:rPr lang="en-AU" altLang="en-US" dirty="0" smtClean="0"/>
              <a:t>  </a:t>
            </a:r>
            <a:r>
              <a:rPr lang="en-AU" altLang="en-US" dirty="0" smtClean="0"/>
              <a:t> </a:t>
            </a:r>
          </a:p>
          <a:p>
            <a:pPr>
              <a:buFont typeface="Arial" panose="020B0604020202020204" pitchFamily="34" charset="0"/>
              <a:buChar char="•"/>
            </a:pPr>
            <a:r>
              <a:rPr lang="en-GB" altLang="en-US" dirty="0" smtClean="0"/>
              <a:t>S</a:t>
            </a:r>
            <a:r>
              <a:rPr lang="en-GB" altLang="en-US" dirty="0" smtClean="0"/>
              <a:t>omething </a:t>
            </a:r>
            <a:r>
              <a:rPr lang="en-GB" altLang="en-US" dirty="0"/>
              <a:t>greater than </a:t>
            </a:r>
            <a:r>
              <a:rPr lang="en-GB" altLang="en-US" dirty="0" smtClean="0"/>
              <a:t>coexistence</a:t>
            </a:r>
          </a:p>
          <a:p>
            <a:pPr>
              <a:buFont typeface="Arial" panose="020B0604020202020204" pitchFamily="34" charset="0"/>
              <a:buChar char="•"/>
            </a:pPr>
            <a:r>
              <a:rPr lang="en-GB" altLang="en-US" dirty="0"/>
              <a:t>A</a:t>
            </a:r>
            <a:r>
              <a:rPr lang="en-GB" altLang="en-US" dirty="0" smtClean="0"/>
              <a:t>llegedly </a:t>
            </a:r>
            <a:r>
              <a:rPr lang="en-GB" altLang="en-US" dirty="0"/>
              <a:t>more </a:t>
            </a:r>
            <a:r>
              <a:rPr lang="en-GB" altLang="en-US" dirty="0" smtClean="0"/>
              <a:t>geared toward </a:t>
            </a:r>
            <a:r>
              <a:rPr lang="en-GB" altLang="en-US" dirty="0"/>
              <a:t>interaction and dialogue than </a:t>
            </a:r>
            <a:r>
              <a:rPr lang="en-GB" altLang="en-US" dirty="0" smtClean="0"/>
              <a:t>multiculturalism </a:t>
            </a:r>
            <a:endParaRPr lang="en-GB" altLang="en-US" dirty="0" smtClean="0"/>
          </a:p>
          <a:p>
            <a:pPr>
              <a:buFont typeface="Arial" panose="020B0604020202020204" pitchFamily="34" charset="0"/>
              <a:buChar char="•"/>
            </a:pPr>
            <a:r>
              <a:rPr lang="en-GB" altLang="en-US" dirty="0"/>
              <a:t>C</a:t>
            </a:r>
            <a:r>
              <a:rPr lang="en-GB" altLang="en-US" dirty="0" smtClean="0"/>
              <a:t>onceived </a:t>
            </a:r>
            <a:r>
              <a:rPr lang="en-GB" altLang="en-US" dirty="0"/>
              <a:t>as something less ‘</a:t>
            </a:r>
            <a:r>
              <a:rPr lang="en-GB" altLang="en-US" dirty="0" err="1"/>
              <a:t>groupist</a:t>
            </a:r>
            <a:r>
              <a:rPr lang="en-GB" altLang="en-US" dirty="0"/>
              <a:t>’ or more yielding of synthesis than</a:t>
            </a:r>
          </a:p>
          <a:p>
            <a:pPr marL="0" indent="0">
              <a:buNone/>
            </a:pPr>
            <a:r>
              <a:rPr lang="en-GB" altLang="en-US" dirty="0" smtClean="0"/>
              <a:t>      multiculturalism </a:t>
            </a:r>
          </a:p>
          <a:p>
            <a:pPr>
              <a:buFont typeface="Arial" panose="020B0604020202020204" pitchFamily="34" charset="0"/>
              <a:buChar char="•"/>
            </a:pPr>
            <a:r>
              <a:rPr lang="en-GB" altLang="en-US" dirty="0" smtClean="0"/>
              <a:t>M</a:t>
            </a:r>
            <a:r>
              <a:rPr lang="en-GB" altLang="en-US" dirty="0" smtClean="0"/>
              <a:t>ore committed to a stronger sense of the whole, in terms of such things as societal cohesion and national citizenship </a:t>
            </a:r>
          </a:p>
          <a:p>
            <a:pPr>
              <a:buFont typeface="Arial" panose="020B0604020202020204" pitchFamily="34" charset="0"/>
              <a:buChar char="•"/>
            </a:pPr>
            <a:r>
              <a:rPr lang="en-GB" altLang="en-US" dirty="0" smtClean="0"/>
              <a:t>M</a:t>
            </a:r>
            <a:r>
              <a:rPr lang="en-GB" altLang="en-US" dirty="0" smtClean="0"/>
              <a:t>ore </a:t>
            </a:r>
            <a:r>
              <a:rPr lang="en-GB" altLang="en-US" dirty="0"/>
              <a:t>likely to lead to criticism of illiberal cultural practices (</a:t>
            </a:r>
            <a:r>
              <a:rPr lang="en-GB" altLang="en-US" dirty="0" smtClean="0"/>
              <a:t>as part </a:t>
            </a:r>
            <a:r>
              <a:rPr lang="en-GB" altLang="en-US" dirty="0"/>
              <a:t>of the process of intercultural dialogue</a:t>
            </a:r>
            <a:r>
              <a:rPr lang="en-GB" altLang="en-US" dirty="0" smtClean="0"/>
              <a:t>)</a:t>
            </a:r>
            <a:endParaRPr lang="en-AU" altLang="en-US" dirty="0" smtClean="0"/>
          </a:p>
        </p:txBody>
      </p:sp>
      <p:sp>
        <p:nvSpPr>
          <p:cNvPr id="13315" name="Title 1"/>
          <p:cNvSpPr>
            <a:spLocks noGrp="1"/>
          </p:cNvSpPr>
          <p:nvPr>
            <p:ph type="title"/>
          </p:nvPr>
        </p:nvSpPr>
        <p:spPr>
          <a:xfrm>
            <a:off x="2566989" y="549276"/>
            <a:ext cx="7024687" cy="684213"/>
          </a:xfrm>
        </p:spPr>
        <p:txBody>
          <a:bodyPr>
            <a:normAutofit fontScale="90000"/>
          </a:bodyPr>
          <a:lstStyle/>
          <a:p>
            <a:r>
              <a:rPr lang="en-US" altLang="en-US" dirty="0" smtClean="0"/>
              <a:t>Multiculturalism and </a:t>
            </a:r>
            <a:r>
              <a:rPr lang="en-US" altLang="en-US" dirty="0" err="1" smtClean="0"/>
              <a:t>Interculturalism</a:t>
            </a:r>
            <a:endParaRPr lang="en-US" altLang="en-US" dirty="0" smtClean="0"/>
          </a:p>
        </p:txBody>
      </p:sp>
      <p:sp>
        <p:nvSpPr>
          <p:cNvPr id="2" name="Footer Placeholder 1"/>
          <p:cNvSpPr>
            <a:spLocks noGrp="1"/>
          </p:cNvSpPr>
          <p:nvPr>
            <p:ph type="ftr" sz="quarter" idx="11"/>
          </p:nvPr>
        </p:nvSpPr>
        <p:spPr/>
        <p:txBody>
          <a:bodyPr/>
          <a:lstStyle/>
          <a:p>
            <a:r>
              <a:rPr lang="nl-NL" smtClean="0"/>
              <a:t>(Meer, Modood, 2011, p. 3)</a:t>
            </a:r>
            <a:endParaRPr lang="en-US" dirty="0"/>
          </a:p>
        </p:txBody>
      </p:sp>
    </p:spTree>
    <p:extLst>
      <p:ext uri="{BB962C8B-B14F-4D97-AF65-F5344CB8AC3E}">
        <p14:creationId xmlns:p14="http://schemas.microsoft.com/office/powerpoint/2010/main" val="305940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31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314">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314">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3314">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31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idx="1"/>
          </p:nvPr>
        </p:nvSpPr>
        <p:spPr>
          <a:xfrm>
            <a:off x="2189034" y="2541716"/>
            <a:ext cx="7920038" cy="2090739"/>
          </a:xfrm>
        </p:spPr>
        <p:txBody>
          <a:bodyPr>
            <a:normAutofit fontScale="92500" lnSpcReduction="10000"/>
          </a:bodyPr>
          <a:lstStyle/>
          <a:p>
            <a:pPr marL="0" indent="0">
              <a:lnSpc>
                <a:spcPct val="90000"/>
              </a:lnSpc>
              <a:buNone/>
            </a:pPr>
            <a:r>
              <a:rPr lang="en-AU" altLang="zh-CN" dirty="0" smtClean="0">
                <a:ea typeface="SimSun" panose="02010600030101010101" pitchFamily="2" charset="-122"/>
              </a:rPr>
              <a:t>Intercultural communication refers to communication between individuals of diverse cultural backgrounds and between diverse groups. </a:t>
            </a:r>
          </a:p>
          <a:p>
            <a:pPr marL="0" indent="0">
              <a:lnSpc>
                <a:spcPct val="90000"/>
              </a:lnSpc>
              <a:buNone/>
            </a:pPr>
            <a:endParaRPr lang="en-AU" altLang="zh-CN" dirty="0" smtClean="0">
              <a:ea typeface="SimSun" panose="02010600030101010101" pitchFamily="2" charset="-122"/>
            </a:endParaRPr>
          </a:p>
          <a:p>
            <a:pPr marL="0" indent="0">
              <a:lnSpc>
                <a:spcPct val="90000"/>
              </a:lnSpc>
              <a:buNone/>
            </a:pPr>
            <a:r>
              <a:rPr lang="en-AU" altLang="zh-CN" dirty="0" smtClean="0">
                <a:ea typeface="SimSun" panose="02010600030101010101" pitchFamily="2" charset="-122"/>
              </a:rPr>
              <a:t>How can knowledge and skills of intercultural communication benefit us?</a:t>
            </a:r>
          </a:p>
          <a:p>
            <a:pPr marL="0" indent="0">
              <a:lnSpc>
                <a:spcPct val="90000"/>
              </a:lnSpc>
              <a:buNone/>
            </a:pPr>
            <a:endParaRPr lang="en-AU" altLang="zh-CN" dirty="0" smtClean="0">
              <a:ea typeface="SimSun" panose="02010600030101010101" pitchFamily="2" charset="-122"/>
            </a:endParaRPr>
          </a:p>
          <a:p>
            <a:pPr marL="0" indent="0">
              <a:lnSpc>
                <a:spcPct val="90000"/>
              </a:lnSpc>
              <a:buNone/>
            </a:pPr>
            <a:endParaRPr lang="en-AU" altLang="zh-CN" dirty="0" smtClean="0">
              <a:ea typeface="SimSun" panose="02010600030101010101" pitchFamily="2" charset="-122"/>
            </a:endParaRPr>
          </a:p>
        </p:txBody>
      </p:sp>
      <p:sp>
        <p:nvSpPr>
          <p:cNvPr id="14339" name="Title 1"/>
          <p:cNvSpPr>
            <a:spLocks noGrp="1"/>
          </p:cNvSpPr>
          <p:nvPr>
            <p:ph type="title"/>
          </p:nvPr>
        </p:nvSpPr>
        <p:spPr>
          <a:xfrm>
            <a:off x="2566989" y="549276"/>
            <a:ext cx="7024687" cy="684213"/>
          </a:xfrm>
        </p:spPr>
        <p:txBody>
          <a:bodyPr>
            <a:normAutofit fontScale="90000"/>
          </a:bodyPr>
          <a:lstStyle/>
          <a:p>
            <a:r>
              <a:rPr lang="en-US" altLang="en-US" dirty="0" smtClean="0"/>
              <a:t>Intercultural communication</a:t>
            </a:r>
          </a:p>
        </p:txBody>
      </p:sp>
    </p:spTree>
    <p:extLst>
      <p:ext uri="{BB962C8B-B14F-4D97-AF65-F5344CB8AC3E}">
        <p14:creationId xmlns:p14="http://schemas.microsoft.com/office/powerpoint/2010/main" val="10169034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idx="1"/>
          </p:nvPr>
        </p:nvSpPr>
        <p:spPr>
          <a:xfrm>
            <a:off x="2208214" y="2062163"/>
            <a:ext cx="7705725" cy="3167062"/>
          </a:xfrm>
        </p:spPr>
        <p:txBody>
          <a:bodyPr>
            <a:normAutofit lnSpcReduction="10000"/>
          </a:bodyPr>
          <a:lstStyle/>
          <a:p>
            <a:pPr eaLnBrk="1" hangingPunct="1">
              <a:buFontTx/>
              <a:buNone/>
            </a:pPr>
            <a:r>
              <a:rPr lang="en-AU" altLang="en-US" dirty="0" smtClean="0"/>
              <a:t>Building intercultural understanding:</a:t>
            </a:r>
          </a:p>
          <a:p>
            <a:pPr eaLnBrk="1" hangingPunct="1"/>
            <a:r>
              <a:rPr lang="en-AU" altLang="en-US" dirty="0" smtClean="0"/>
              <a:t>Understanding is the first step towards </a:t>
            </a:r>
            <a:r>
              <a:rPr lang="en-AU" altLang="en-US" dirty="0" smtClean="0"/>
              <a:t>acceptance</a:t>
            </a:r>
            <a:endParaRPr lang="en-AU" altLang="en-US" dirty="0" smtClean="0"/>
          </a:p>
          <a:p>
            <a:pPr eaLnBrk="1" hangingPunct="1"/>
            <a:r>
              <a:rPr lang="en-AU" altLang="en-US" dirty="0" smtClean="0"/>
              <a:t>People around the world have accumulated a rich stock of cultural traditions and customs, but we are often not aware of the cultural rules governing our own </a:t>
            </a:r>
            <a:r>
              <a:rPr lang="en-AU" altLang="en-US" dirty="0" smtClean="0"/>
              <a:t>behaviour</a:t>
            </a:r>
            <a:endParaRPr lang="en-AU" altLang="en-US" dirty="0" smtClean="0"/>
          </a:p>
          <a:p>
            <a:pPr eaLnBrk="1" hangingPunct="1"/>
            <a:r>
              <a:rPr lang="en-AU" altLang="en-US" dirty="0" smtClean="0"/>
              <a:t>To understand another culture, we need to communicate with its </a:t>
            </a:r>
            <a:r>
              <a:rPr lang="en-AU" altLang="en-US" dirty="0" smtClean="0"/>
              <a:t>people</a:t>
            </a:r>
            <a:endParaRPr lang="en-AU" altLang="en-US" dirty="0" smtClean="0"/>
          </a:p>
          <a:p>
            <a:pPr eaLnBrk="1" hangingPunct="1">
              <a:buFontTx/>
              <a:buNone/>
            </a:pPr>
            <a:endParaRPr lang="en-AU" altLang="en-US" dirty="0" smtClean="0"/>
          </a:p>
        </p:txBody>
      </p:sp>
      <p:sp>
        <p:nvSpPr>
          <p:cNvPr id="15363" name="Title 1"/>
          <p:cNvSpPr>
            <a:spLocks noGrp="1"/>
          </p:cNvSpPr>
          <p:nvPr>
            <p:ph type="title"/>
          </p:nvPr>
        </p:nvSpPr>
        <p:spPr>
          <a:xfrm>
            <a:off x="2566989" y="549276"/>
            <a:ext cx="7024687" cy="684213"/>
          </a:xfrm>
        </p:spPr>
        <p:txBody>
          <a:bodyPr>
            <a:normAutofit fontScale="90000"/>
          </a:bodyPr>
          <a:lstStyle/>
          <a:p>
            <a:r>
              <a:rPr lang="en-US" altLang="en-US" smtClean="0"/>
              <a:t>Necessity and benefits of intercultural communication (1)</a:t>
            </a:r>
          </a:p>
        </p:txBody>
      </p:sp>
      <p:sp>
        <p:nvSpPr>
          <p:cNvPr id="2" name="Footer Placeholder 1"/>
          <p:cNvSpPr>
            <a:spLocks noGrp="1"/>
          </p:cNvSpPr>
          <p:nvPr>
            <p:ph type="ftr" sz="quarter" idx="11"/>
          </p:nvPr>
        </p:nvSpPr>
        <p:spPr/>
        <p:txBody>
          <a:bodyPr/>
          <a:lstStyle/>
          <a:p>
            <a:r>
              <a:rPr lang="en-US" dirty="0" smtClean="0"/>
              <a:t>(Liu, </a:t>
            </a:r>
            <a:r>
              <a:rPr lang="en-US" dirty="0" err="1" smtClean="0"/>
              <a:t>Volcic</a:t>
            </a:r>
            <a:r>
              <a:rPr lang="en-US" dirty="0"/>
              <a:t> </a:t>
            </a:r>
            <a:r>
              <a:rPr lang="en-US" dirty="0" smtClean="0"/>
              <a:t>and</a:t>
            </a:r>
            <a:r>
              <a:rPr lang="en-US" dirty="0" smtClean="0"/>
              <a:t> </a:t>
            </a:r>
            <a:r>
              <a:rPr lang="en-US" dirty="0" err="1" smtClean="0"/>
              <a:t>Gallois</a:t>
            </a:r>
            <a:r>
              <a:rPr lang="en-US" dirty="0" smtClean="0"/>
              <a:t>, 2015)</a:t>
            </a:r>
            <a:endParaRPr lang="en-US" dirty="0"/>
          </a:p>
        </p:txBody>
      </p:sp>
    </p:spTree>
    <p:extLst>
      <p:ext uri="{BB962C8B-B14F-4D97-AF65-F5344CB8AC3E}">
        <p14:creationId xmlns:p14="http://schemas.microsoft.com/office/powerpoint/2010/main" val="380554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36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idx="1"/>
          </p:nvPr>
        </p:nvSpPr>
        <p:spPr>
          <a:xfrm>
            <a:off x="2954167" y="2459811"/>
            <a:ext cx="6778625" cy="3509962"/>
          </a:xfrm>
        </p:spPr>
        <p:txBody>
          <a:bodyPr/>
          <a:lstStyle/>
          <a:p>
            <a:pPr marL="0" indent="0">
              <a:buNone/>
            </a:pPr>
            <a:r>
              <a:rPr lang="en-AU" altLang="en-US" dirty="0" smtClean="0"/>
              <a:t>Ethnocentrism means seeing our own culture as the centre of the universe and seeing other cultures as insignificant or even inferior.</a:t>
            </a:r>
          </a:p>
          <a:p>
            <a:pPr marL="0" indent="0"/>
            <a:endParaRPr lang="en-AU" altLang="en-US" dirty="0" smtClean="0"/>
          </a:p>
          <a:p>
            <a:pPr marL="0" indent="0">
              <a:buNone/>
            </a:pPr>
            <a:r>
              <a:rPr lang="en-AU" altLang="en-US" dirty="0" smtClean="0"/>
              <a:t>Ethnocentrism may lead to prejudice, stereotypes or discrimination.</a:t>
            </a:r>
          </a:p>
        </p:txBody>
      </p:sp>
      <p:sp>
        <p:nvSpPr>
          <p:cNvPr id="16387" name="Title 1"/>
          <p:cNvSpPr>
            <a:spLocks noGrp="1"/>
          </p:cNvSpPr>
          <p:nvPr>
            <p:ph type="title"/>
          </p:nvPr>
        </p:nvSpPr>
        <p:spPr>
          <a:xfrm>
            <a:off x="2566989" y="549276"/>
            <a:ext cx="7024687" cy="684213"/>
          </a:xfrm>
        </p:spPr>
        <p:txBody>
          <a:bodyPr>
            <a:normAutofit fontScale="90000"/>
          </a:bodyPr>
          <a:lstStyle/>
          <a:p>
            <a:r>
              <a:rPr lang="en-US" altLang="en-US" smtClean="0"/>
              <a:t>Ethnocentrism </a:t>
            </a:r>
          </a:p>
        </p:txBody>
      </p:sp>
      <p:sp>
        <p:nvSpPr>
          <p:cNvPr id="2" name="TextBox 1"/>
          <p:cNvSpPr txBox="1"/>
          <p:nvPr/>
        </p:nvSpPr>
        <p:spPr>
          <a:xfrm>
            <a:off x="2347784" y="1813480"/>
            <a:ext cx="7751805" cy="646331"/>
          </a:xfrm>
          <a:prstGeom prst="rect">
            <a:avLst/>
          </a:prstGeom>
          <a:noFill/>
        </p:spPr>
        <p:txBody>
          <a:bodyPr wrap="square" rtlCol="0">
            <a:spAutoFit/>
          </a:bodyPr>
          <a:lstStyle/>
          <a:p>
            <a:r>
              <a:rPr lang="en-GB" sz="3600" dirty="0" smtClean="0"/>
              <a:t>What does it mean to be </a:t>
            </a:r>
            <a:r>
              <a:rPr lang="en-GB" sz="3600" b="1" dirty="0" smtClean="0"/>
              <a:t>Ethnocentric?</a:t>
            </a:r>
            <a:endParaRPr lang="en-GB" sz="3600" dirty="0"/>
          </a:p>
        </p:txBody>
      </p:sp>
    </p:spTree>
    <p:extLst>
      <p:ext uri="{BB962C8B-B14F-4D97-AF65-F5344CB8AC3E}">
        <p14:creationId xmlns:p14="http://schemas.microsoft.com/office/powerpoint/2010/main" val="150353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723900"/>
          </a:xfrm>
        </p:spPr>
        <p:txBody>
          <a:bodyPr/>
          <a:lstStyle/>
          <a:p>
            <a:r>
              <a:rPr lang="en-GB" dirty="0" smtClean="0"/>
              <a:t>Contact theory</a:t>
            </a:r>
            <a:endParaRPr lang="en-GB" dirty="0"/>
          </a:p>
        </p:txBody>
      </p:sp>
      <p:sp>
        <p:nvSpPr>
          <p:cNvPr id="3" name="Content Placeholder 2"/>
          <p:cNvSpPr>
            <a:spLocks noGrp="1"/>
          </p:cNvSpPr>
          <p:nvPr>
            <p:ph idx="1"/>
          </p:nvPr>
        </p:nvSpPr>
        <p:spPr>
          <a:xfrm>
            <a:off x="1484310" y="1549401"/>
            <a:ext cx="10018713" cy="4241800"/>
          </a:xfrm>
        </p:spPr>
        <p:txBody>
          <a:bodyPr>
            <a:normAutofit fontScale="92500" lnSpcReduction="20000"/>
          </a:bodyPr>
          <a:lstStyle/>
          <a:p>
            <a:r>
              <a:rPr lang="en-GB" dirty="0"/>
              <a:t>The intergroup contact hypothesis was first proposed by </a:t>
            </a:r>
            <a:r>
              <a:rPr lang="en-GB" dirty="0" err="1"/>
              <a:t>Allport</a:t>
            </a:r>
            <a:r>
              <a:rPr lang="en-GB" dirty="0"/>
              <a:t> (1954), who </a:t>
            </a:r>
            <a:r>
              <a:rPr lang="en-GB" dirty="0" smtClean="0"/>
              <a:t>suggested that </a:t>
            </a:r>
            <a:r>
              <a:rPr lang="en-GB" dirty="0"/>
              <a:t>positive effects of intergroup contact occur in contact situations characterized </a:t>
            </a:r>
            <a:r>
              <a:rPr lang="en-GB" dirty="0" smtClean="0"/>
              <a:t>by four </a:t>
            </a:r>
            <a:r>
              <a:rPr lang="en-GB" dirty="0"/>
              <a:t>key conditions: </a:t>
            </a:r>
            <a:endParaRPr lang="en-GB" dirty="0" smtClean="0"/>
          </a:p>
          <a:p>
            <a:r>
              <a:rPr lang="en-GB" dirty="0" smtClean="0"/>
              <a:t>equal </a:t>
            </a:r>
            <a:r>
              <a:rPr lang="en-GB" dirty="0"/>
              <a:t>status, </a:t>
            </a:r>
            <a:endParaRPr lang="en-GB" dirty="0" smtClean="0"/>
          </a:p>
          <a:p>
            <a:r>
              <a:rPr lang="en-GB" dirty="0" smtClean="0"/>
              <a:t>intergroup </a:t>
            </a:r>
            <a:r>
              <a:rPr lang="en-GB" dirty="0"/>
              <a:t>cooperation, </a:t>
            </a:r>
            <a:endParaRPr lang="en-GB" dirty="0" smtClean="0"/>
          </a:p>
          <a:p>
            <a:r>
              <a:rPr lang="en-GB" dirty="0" smtClean="0"/>
              <a:t>common </a:t>
            </a:r>
            <a:r>
              <a:rPr lang="en-GB" dirty="0"/>
              <a:t>goals, </a:t>
            </a:r>
            <a:endParaRPr lang="en-GB" dirty="0" smtClean="0"/>
          </a:p>
          <a:p>
            <a:r>
              <a:rPr lang="en-GB" dirty="0" smtClean="0"/>
              <a:t>and </a:t>
            </a:r>
            <a:r>
              <a:rPr lang="en-GB" dirty="0"/>
              <a:t>support </a:t>
            </a:r>
            <a:r>
              <a:rPr lang="en-GB" dirty="0" smtClean="0"/>
              <a:t>by social </a:t>
            </a:r>
            <a:r>
              <a:rPr lang="en-GB" dirty="0"/>
              <a:t>and institutional authorities </a:t>
            </a:r>
            <a:endParaRPr lang="en-GB" dirty="0" smtClean="0"/>
          </a:p>
          <a:p>
            <a:r>
              <a:rPr lang="en-GB" dirty="0" smtClean="0"/>
              <a:t>According </a:t>
            </a:r>
            <a:r>
              <a:rPr lang="en-GB" dirty="0"/>
              <a:t>to </a:t>
            </a:r>
            <a:r>
              <a:rPr lang="en-GB" dirty="0" err="1"/>
              <a:t>Allport</a:t>
            </a:r>
            <a:r>
              <a:rPr lang="en-GB" dirty="0"/>
              <a:t>, it is essential </a:t>
            </a:r>
            <a:r>
              <a:rPr lang="en-GB" dirty="0" smtClean="0"/>
              <a:t>that the </a:t>
            </a:r>
            <a:r>
              <a:rPr lang="en-GB" dirty="0"/>
              <a:t>contact situation exhibits these factors to some degree. </a:t>
            </a:r>
            <a:endParaRPr lang="en-GB" dirty="0" smtClean="0"/>
          </a:p>
          <a:p>
            <a:r>
              <a:rPr lang="en-GB" dirty="0" smtClean="0"/>
              <a:t>Indeed</a:t>
            </a:r>
            <a:r>
              <a:rPr lang="en-GB" dirty="0"/>
              <a:t>, these factors </a:t>
            </a:r>
            <a:r>
              <a:rPr lang="en-GB" dirty="0" smtClean="0"/>
              <a:t>do appear </a:t>
            </a:r>
            <a:r>
              <a:rPr lang="en-GB" dirty="0"/>
              <a:t>to be important in reducing prejudice, as exemplified by the unique importance </a:t>
            </a:r>
            <a:r>
              <a:rPr lang="en-GB" dirty="0" smtClean="0"/>
              <a:t>of cross-group </a:t>
            </a:r>
            <a:r>
              <a:rPr lang="en-GB" dirty="0"/>
              <a:t>friendships in reducing prejudice (Pettigrew, 1998). </a:t>
            </a:r>
          </a:p>
        </p:txBody>
      </p:sp>
      <p:sp>
        <p:nvSpPr>
          <p:cNvPr id="4" name="Footer Placeholder 3"/>
          <p:cNvSpPr>
            <a:spLocks noGrp="1"/>
          </p:cNvSpPr>
          <p:nvPr>
            <p:ph type="ftr" sz="quarter" idx="11"/>
          </p:nvPr>
        </p:nvSpPr>
        <p:spPr/>
        <p:txBody>
          <a:bodyPr/>
          <a:lstStyle/>
          <a:p>
            <a:r>
              <a:rPr lang="en-US" smtClean="0"/>
              <a:t>Everett, Onu, 2013, p. 1</a:t>
            </a:r>
            <a:endParaRPr lang="en-US" dirty="0"/>
          </a:p>
        </p:txBody>
      </p:sp>
    </p:spTree>
    <p:extLst>
      <p:ext uri="{BB962C8B-B14F-4D97-AF65-F5344CB8AC3E}">
        <p14:creationId xmlns:p14="http://schemas.microsoft.com/office/powerpoint/2010/main" val="23300459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idx="1"/>
          </p:nvPr>
        </p:nvSpPr>
        <p:spPr>
          <a:xfrm>
            <a:off x="2351089" y="1989139"/>
            <a:ext cx="7705725" cy="2447925"/>
          </a:xfrm>
        </p:spPr>
        <p:txBody>
          <a:bodyPr/>
          <a:lstStyle/>
          <a:p>
            <a:pPr marL="0" indent="0">
              <a:buNone/>
            </a:pPr>
            <a:r>
              <a:rPr lang="en-AU" altLang="en-US" smtClean="0"/>
              <a:t>Cultural relativism is the degree to which an individual judges another culture by its context.</a:t>
            </a:r>
          </a:p>
          <a:p>
            <a:pPr marL="0" indent="0"/>
            <a:endParaRPr lang="en-AU" altLang="en-US" smtClean="0"/>
          </a:p>
          <a:p>
            <a:pPr marL="0" indent="0">
              <a:buNone/>
            </a:pPr>
            <a:r>
              <a:rPr lang="en-AU" altLang="en-US" smtClean="0"/>
              <a:t>Cultural relativism evaluates the behaviours of a culture by its assumptions about the reality.</a:t>
            </a:r>
          </a:p>
        </p:txBody>
      </p:sp>
      <p:sp>
        <p:nvSpPr>
          <p:cNvPr id="17411" name="Title 1"/>
          <p:cNvSpPr>
            <a:spLocks noGrp="1"/>
          </p:cNvSpPr>
          <p:nvPr>
            <p:ph type="title"/>
          </p:nvPr>
        </p:nvSpPr>
        <p:spPr>
          <a:xfrm>
            <a:off x="2566989" y="549276"/>
            <a:ext cx="7024687" cy="684213"/>
          </a:xfrm>
        </p:spPr>
        <p:txBody>
          <a:bodyPr>
            <a:normAutofit fontScale="90000"/>
          </a:bodyPr>
          <a:lstStyle/>
          <a:p>
            <a:r>
              <a:rPr lang="en-US" altLang="en-US" dirty="0" smtClean="0"/>
              <a:t>Cultural </a:t>
            </a:r>
            <a:r>
              <a:rPr lang="en-US" altLang="en-US" dirty="0" smtClean="0"/>
              <a:t>Relativism</a:t>
            </a:r>
            <a:endParaRPr lang="en-US" altLang="en-US" dirty="0" smtClean="0"/>
          </a:p>
        </p:txBody>
      </p:sp>
    </p:spTree>
    <p:extLst>
      <p:ext uri="{BB962C8B-B14F-4D97-AF65-F5344CB8AC3E}">
        <p14:creationId xmlns:p14="http://schemas.microsoft.com/office/powerpoint/2010/main" val="25907378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idx="1"/>
          </p:nvPr>
        </p:nvSpPr>
        <p:spPr>
          <a:xfrm>
            <a:off x="2566988" y="1846264"/>
            <a:ext cx="7200900" cy="3959225"/>
          </a:xfrm>
        </p:spPr>
        <p:txBody>
          <a:bodyPr>
            <a:normAutofit lnSpcReduction="10000"/>
          </a:bodyPr>
          <a:lstStyle/>
          <a:p>
            <a:pPr eaLnBrk="1" hangingPunct="1">
              <a:buFontTx/>
              <a:buNone/>
            </a:pPr>
            <a:r>
              <a:rPr lang="en-AU" altLang="en-US" dirty="0" smtClean="0"/>
              <a:t>Promoting international business exchange:</a:t>
            </a:r>
          </a:p>
          <a:p>
            <a:pPr eaLnBrk="1" hangingPunct="1"/>
            <a:r>
              <a:rPr lang="en-AU" altLang="en-US" dirty="0" smtClean="0"/>
              <a:t>Three competencies essential in the global workplace are: intercultural communication skills, problem solving ability and global leadership.</a:t>
            </a:r>
          </a:p>
          <a:p>
            <a:pPr eaLnBrk="1" hangingPunct="1"/>
            <a:r>
              <a:rPr lang="en-AU" altLang="en-US" dirty="0" smtClean="0"/>
              <a:t>Communicating with unfamiliar cultures does not simply mean finding a translator to facilitate the process.</a:t>
            </a:r>
          </a:p>
          <a:p>
            <a:pPr eaLnBrk="1" hangingPunct="1"/>
            <a:r>
              <a:rPr lang="en-AU" altLang="en-US" dirty="0" smtClean="0"/>
              <a:t>You need to know what to expect when someone engages in an interaction (e.g. </a:t>
            </a:r>
            <a:r>
              <a:rPr lang="en-AU" altLang="en-US" dirty="0" err="1" smtClean="0"/>
              <a:t>Guanxi</a:t>
            </a:r>
            <a:r>
              <a:rPr lang="en-AU" altLang="en-US" dirty="0" smtClean="0"/>
              <a:t> in business negotiation with Chinese).</a:t>
            </a:r>
          </a:p>
          <a:p>
            <a:pPr eaLnBrk="1" hangingPunct="1"/>
            <a:endParaRPr lang="en-AU" altLang="en-US" dirty="0" smtClean="0"/>
          </a:p>
        </p:txBody>
      </p:sp>
      <p:sp>
        <p:nvSpPr>
          <p:cNvPr id="18435" name="Title 1"/>
          <p:cNvSpPr>
            <a:spLocks noGrp="1"/>
          </p:cNvSpPr>
          <p:nvPr>
            <p:ph type="title"/>
          </p:nvPr>
        </p:nvSpPr>
        <p:spPr>
          <a:xfrm>
            <a:off x="2566989" y="549276"/>
            <a:ext cx="7024687" cy="684213"/>
          </a:xfrm>
        </p:spPr>
        <p:txBody>
          <a:bodyPr>
            <a:normAutofit fontScale="90000"/>
          </a:bodyPr>
          <a:lstStyle/>
          <a:p>
            <a:r>
              <a:rPr lang="en-US" altLang="en-US" dirty="0" smtClean="0"/>
              <a:t>Necessity and benefits of </a:t>
            </a:r>
            <a:r>
              <a:rPr lang="en-US" altLang="en-US" dirty="0" smtClean="0"/>
              <a:t>Intercultural </a:t>
            </a:r>
            <a:r>
              <a:rPr lang="en-US" altLang="en-US" dirty="0"/>
              <a:t>C</a:t>
            </a:r>
            <a:r>
              <a:rPr lang="en-US" altLang="en-US" dirty="0" smtClean="0"/>
              <a:t>ommunication </a:t>
            </a:r>
            <a:r>
              <a:rPr lang="en-US" altLang="en-US" dirty="0" smtClean="0"/>
              <a:t>(2)</a:t>
            </a:r>
          </a:p>
        </p:txBody>
      </p:sp>
    </p:spTree>
    <p:extLst>
      <p:ext uri="{BB962C8B-B14F-4D97-AF65-F5344CB8AC3E}">
        <p14:creationId xmlns:p14="http://schemas.microsoft.com/office/powerpoint/2010/main" val="2935741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3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3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8434">
                                            <p:txEl>
                                              <p:pRg st="3" end="3"/>
                                            </p:txEl>
                                          </p:spTgt>
                                        </p:tgtEl>
                                        <p:attrNameLst>
                                          <p:attrName>style.visibility</p:attrName>
                                        </p:attrNameLst>
                                      </p:cBhvr>
                                      <p:to>
                                        <p:strVal val="visible"/>
                                      </p:to>
                                    </p:set>
                                    <p:anim calcmode="lin" valueType="num">
                                      <p:cBhvr additive="base">
                                        <p:cTn id="15" dur="500" fill="hold"/>
                                        <p:tgtEl>
                                          <p:spTgt spid="18434">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843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idx="1"/>
          </p:nvPr>
        </p:nvSpPr>
        <p:spPr>
          <a:xfrm>
            <a:off x="2711450" y="1916113"/>
            <a:ext cx="6777038" cy="3509962"/>
          </a:xfrm>
        </p:spPr>
        <p:txBody>
          <a:bodyPr/>
          <a:lstStyle/>
          <a:p>
            <a:pPr eaLnBrk="1" hangingPunct="1">
              <a:buFontTx/>
              <a:buNone/>
            </a:pPr>
            <a:r>
              <a:rPr lang="en-AU" altLang="en-US" smtClean="0"/>
              <a:t>Facilitating cross-cultural adaptation:</a:t>
            </a:r>
          </a:p>
          <a:p>
            <a:pPr eaLnBrk="1" hangingPunct="1"/>
            <a:r>
              <a:rPr lang="en-AU" altLang="en-US" smtClean="0"/>
              <a:t>Cross-cultural adaptation is a two way process.</a:t>
            </a:r>
          </a:p>
          <a:p>
            <a:pPr eaLnBrk="1" hangingPunct="1"/>
            <a:r>
              <a:rPr lang="en-AU" altLang="en-US" smtClean="0"/>
              <a:t>The tension between immigrants and host nationals often centres on the issue of ethnic cultural maintenance.</a:t>
            </a:r>
          </a:p>
          <a:p>
            <a:pPr eaLnBrk="1" hangingPunct="1"/>
            <a:r>
              <a:rPr lang="en-AU" altLang="en-US" smtClean="0"/>
              <a:t>True multicultural society is characterized by mutual acceptance and equal societal participation.</a:t>
            </a:r>
          </a:p>
        </p:txBody>
      </p:sp>
      <p:sp>
        <p:nvSpPr>
          <p:cNvPr id="19459" name="Title 1"/>
          <p:cNvSpPr>
            <a:spLocks noGrp="1"/>
          </p:cNvSpPr>
          <p:nvPr>
            <p:ph type="title"/>
          </p:nvPr>
        </p:nvSpPr>
        <p:spPr>
          <a:xfrm>
            <a:off x="2566989" y="549276"/>
            <a:ext cx="7024687" cy="684213"/>
          </a:xfrm>
        </p:spPr>
        <p:txBody>
          <a:bodyPr>
            <a:normAutofit fontScale="90000"/>
          </a:bodyPr>
          <a:lstStyle/>
          <a:p>
            <a:r>
              <a:rPr lang="en-US" altLang="en-US" dirty="0" smtClean="0"/>
              <a:t>Necessity and benefits of </a:t>
            </a:r>
            <a:r>
              <a:rPr lang="en-US" altLang="en-US" dirty="0" smtClean="0"/>
              <a:t>Intercultural </a:t>
            </a:r>
            <a:r>
              <a:rPr lang="en-US" altLang="en-US" dirty="0"/>
              <a:t>C</a:t>
            </a:r>
            <a:r>
              <a:rPr lang="en-US" altLang="en-US" dirty="0" smtClean="0"/>
              <a:t>ommunication </a:t>
            </a:r>
            <a:r>
              <a:rPr lang="en-US" altLang="en-US" dirty="0" smtClean="0"/>
              <a:t>(3)</a:t>
            </a:r>
          </a:p>
        </p:txBody>
      </p:sp>
    </p:spTree>
    <p:extLst>
      <p:ext uri="{BB962C8B-B14F-4D97-AF65-F5344CB8AC3E}">
        <p14:creationId xmlns:p14="http://schemas.microsoft.com/office/powerpoint/2010/main" val="33041182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idx="1"/>
          </p:nvPr>
        </p:nvSpPr>
        <p:spPr>
          <a:xfrm>
            <a:off x="1935893" y="2133600"/>
            <a:ext cx="8592064" cy="2759676"/>
          </a:xfrm>
        </p:spPr>
        <p:txBody>
          <a:bodyPr/>
          <a:lstStyle/>
          <a:p>
            <a:pPr>
              <a:buFont typeface="Arial" panose="020B0604020202020204" pitchFamily="34" charset="0"/>
              <a:buChar char="•"/>
            </a:pPr>
            <a:r>
              <a:rPr lang="en-AU" altLang="en-US" dirty="0" smtClean="0"/>
              <a:t>For this module, it is extremely important that you ‘get the bigger picture’.</a:t>
            </a:r>
          </a:p>
          <a:p>
            <a:pPr>
              <a:buFont typeface="Arial" panose="020B0604020202020204" pitchFamily="34" charset="0"/>
              <a:buChar char="•"/>
            </a:pPr>
            <a:r>
              <a:rPr lang="en-AU" altLang="en-US" dirty="0" smtClean="0"/>
              <a:t>So, please start </a:t>
            </a:r>
            <a:r>
              <a:rPr lang="en-AU" altLang="en-US" dirty="0" smtClean="0"/>
              <a:t>digging!</a:t>
            </a:r>
            <a:endParaRPr lang="en-AU" altLang="en-US" dirty="0" smtClean="0"/>
          </a:p>
          <a:p>
            <a:pPr>
              <a:buFont typeface="Arial" panose="020B0604020202020204" pitchFamily="34" charset="0"/>
              <a:buChar char="•"/>
            </a:pPr>
            <a:r>
              <a:rPr lang="en-AU" altLang="en-US" b="1" dirty="0" smtClean="0"/>
              <a:t>Think of suggested topics for next weeks one hour session</a:t>
            </a:r>
            <a:endParaRPr lang="en-AU" altLang="en-US" b="1" dirty="0" smtClean="0"/>
          </a:p>
        </p:txBody>
      </p:sp>
      <p:sp>
        <p:nvSpPr>
          <p:cNvPr id="20483" name="Title 1"/>
          <p:cNvSpPr>
            <a:spLocks noGrp="1"/>
          </p:cNvSpPr>
          <p:nvPr>
            <p:ph type="title"/>
          </p:nvPr>
        </p:nvSpPr>
        <p:spPr>
          <a:xfrm>
            <a:off x="2566989" y="549276"/>
            <a:ext cx="7024687" cy="684213"/>
          </a:xfrm>
        </p:spPr>
        <p:txBody>
          <a:bodyPr>
            <a:normAutofit fontScale="90000"/>
          </a:bodyPr>
          <a:lstStyle/>
          <a:p>
            <a:r>
              <a:rPr lang="en-US" altLang="en-US" dirty="0" smtClean="0"/>
              <a:t>Important!!! Reading!!!</a:t>
            </a:r>
          </a:p>
        </p:txBody>
      </p:sp>
    </p:spTree>
    <p:extLst>
      <p:ext uri="{BB962C8B-B14F-4D97-AF65-F5344CB8AC3E}">
        <p14:creationId xmlns:p14="http://schemas.microsoft.com/office/powerpoint/2010/main" val="127895437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77801"/>
            <a:ext cx="10018713" cy="774700"/>
          </a:xfrm>
        </p:spPr>
        <p:txBody>
          <a:bodyPr>
            <a:normAutofit/>
          </a:bodyPr>
          <a:lstStyle/>
          <a:p>
            <a:r>
              <a:rPr lang="en-GB" dirty="0" smtClean="0"/>
              <a:t>Reference list</a:t>
            </a:r>
            <a:endParaRPr lang="en-GB" dirty="0"/>
          </a:p>
        </p:txBody>
      </p:sp>
      <p:sp>
        <p:nvSpPr>
          <p:cNvPr id="3" name="Content Placeholder 2"/>
          <p:cNvSpPr>
            <a:spLocks noGrp="1"/>
          </p:cNvSpPr>
          <p:nvPr>
            <p:ph idx="1"/>
          </p:nvPr>
        </p:nvSpPr>
        <p:spPr>
          <a:xfrm>
            <a:off x="1484310" y="863601"/>
            <a:ext cx="10018713" cy="5994400"/>
          </a:xfrm>
        </p:spPr>
        <p:txBody>
          <a:bodyPr>
            <a:normAutofit fontScale="55000" lnSpcReduction="20000"/>
          </a:bodyPr>
          <a:lstStyle/>
          <a:p>
            <a:pPr marL="0" indent="0">
              <a:buNone/>
            </a:pPr>
            <a:r>
              <a:rPr lang="en-GB" dirty="0" smtClean="0"/>
              <a:t>Author Unknown. An </a:t>
            </a:r>
            <a:r>
              <a:rPr lang="en-GB" dirty="0"/>
              <a:t>Overview of Key Terms and Definitions of Globalization © 2016 by </a:t>
            </a:r>
            <a:r>
              <a:rPr lang="en-GB" dirty="0" smtClean="0"/>
              <a:t>EBSCO</a:t>
            </a:r>
          </a:p>
          <a:p>
            <a:pPr marL="0" indent="0">
              <a:buNone/>
            </a:pPr>
            <a:r>
              <a:rPr lang="en-GB" u="sng" dirty="0" smtClean="0">
                <a:solidFill>
                  <a:schemeClr val="accent1"/>
                </a:solidFill>
              </a:rPr>
              <a:t>Publishinghttp</a:t>
            </a:r>
            <a:r>
              <a:rPr lang="en-GB" u="sng" dirty="0">
                <a:solidFill>
                  <a:schemeClr val="accent1"/>
                </a:solidFill>
              </a:rPr>
              <a:t>://</a:t>
            </a:r>
            <a:r>
              <a:rPr lang="en-GB" u="sng" dirty="0" smtClean="0">
                <a:solidFill>
                  <a:schemeClr val="accent1"/>
                </a:solidFill>
              </a:rPr>
              <a:t>connection.ebscohost.com/businessfinances/globalization/overview-key-terms-and-definitions-globalization</a:t>
            </a:r>
          </a:p>
          <a:p>
            <a:pPr marL="0" indent="0">
              <a:buNone/>
            </a:pPr>
            <a:endParaRPr lang="en-GB" u="sng" dirty="0" smtClean="0">
              <a:solidFill>
                <a:schemeClr val="accent1"/>
              </a:solidFill>
            </a:endParaRPr>
          </a:p>
          <a:p>
            <a:pPr marL="0" indent="0">
              <a:buNone/>
            </a:pPr>
            <a:r>
              <a:rPr lang="en-GB" dirty="0" err="1" smtClean="0"/>
              <a:t>Everett,J</a:t>
            </a:r>
            <a:r>
              <a:rPr lang="en-GB" dirty="0" smtClean="0"/>
              <a:t>. </a:t>
            </a:r>
            <a:r>
              <a:rPr lang="en-GB" dirty="0" err="1" smtClean="0"/>
              <a:t>Onu</a:t>
            </a:r>
            <a:r>
              <a:rPr lang="en-GB" dirty="0" smtClean="0"/>
              <a:t>, D.(</a:t>
            </a:r>
            <a:r>
              <a:rPr lang="en-GB" dirty="0"/>
              <a:t>2013) </a:t>
            </a:r>
            <a:r>
              <a:rPr lang="en-GB" dirty="0" smtClean="0"/>
              <a:t>‘Intergroup </a:t>
            </a:r>
            <a:r>
              <a:rPr lang="en-GB" dirty="0"/>
              <a:t>Contact Theory: Past, </a:t>
            </a:r>
            <a:r>
              <a:rPr lang="en-GB" dirty="0" smtClean="0"/>
              <a:t>Present, and </a:t>
            </a:r>
            <a:r>
              <a:rPr lang="en-GB" dirty="0" smtClean="0"/>
              <a:t>Future’ </a:t>
            </a:r>
            <a:r>
              <a:rPr lang="en-GB" i="1" dirty="0" smtClean="0"/>
              <a:t>The Inquisitive </a:t>
            </a:r>
            <a:r>
              <a:rPr lang="en-GB" i="1" dirty="0" smtClean="0"/>
              <a:t>Mind. </a:t>
            </a:r>
            <a:r>
              <a:rPr lang="en-GB" dirty="0" smtClean="0"/>
              <a:t>2(17). Available at:</a:t>
            </a:r>
            <a:endParaRPr lang="en-GB" dirty="0" smtClean="0"/>
          </a:p>
          <a:p>
            <a:pPr marL="0" indent="0">
              <a:buNone/>
            </a:pPr>
            <a:r>
              <a:rPr lang="en-GB" u="sng" dirty="0">
                <a:solidFill>
                  <a:schemeClr val="accent1"/>
                </a:solidFill>
                <a:hlinkClick r:id="rId2"/>
              </a:rPr>
              <a:t>http://</a:t>
            </a:r>
            <a:r>
              <a:rPr lang="en-GB" u="sng" dirty="0" smtClean="0">
                <a:solidFill>
                  <a:schemeClr val="accent1"/>
                </a:solidFill>
                <a:hlinkClick r:id="rId2"/>
              </a:rPr>
              <a:t>tedcantle.co.uk/wp-content/uploads/2013/03/092-Intergroup-contact-theory-explained-Everett-J-2013.pdf</a:t>
            </a:r>
            <a:endParaRPr lang="en-GB" u="sng" dirty="0" smtClean="0">
              <a:solidFill>
                <a:schemeClr val="accent1"/>
              </a:solidFill>
            </a:endParaRPr>
          </a:p>
          <a:p>
            <a:pPr marL="0" indent="0">
              <a:buNone/>
            </a:pPr>
            <a:endParaRPr lang="en-GB" u="sng" dirty="0" smtClean="0">
              <a:solidFill>
                <a:schemeClr val="accent1"/>
              </a:solidFill>
            </a:endParaRPr>
          </a:p>
          <a:p>
            <a:pPr marL="0" indent="0">
              <a:buNone/>
            </a:pPr>
            <a:r>
              <a:rPr lang="en-GB" dirty="0" smtClean="0"/>
              <a:t>International </a:t>
            </a:r>
            <a:r>
              <a:rPr lang="en-GB" dirty="0"/>
              <a:t>Monetary </a:t>
            </a:r>
            <a:r>
              <a:rPr lang="en-GB" dirty="0" smtClean="0"/>
              <a:t>Fund. (2006). </a:t>
            </a:r>
            <a:r>
              <a:rPr lang="en-GB" i="1" dirty="0"/>
              <a:t>Glossary of Selected Financial </a:t>
            </a:r>
            <a:r>
              <a:rPr lang="en-GB" i="1" dirty="0" smtClean="0"/>
              <a:t>Terms and </a:t>
            </a:r>
            <a:r>
              <a:rPr lang="en-GB" i="1" dirty="0" smtClean="0"/>
              <a:t>Definitions. </a:t>
            </a:r>
            <a:r>
              <a:rPr lang="en-GB" dirty="0" smtClean="0"/>
              <a:t>Available at: </a:t>
            </a:r>
            <a:endParaRPr lang="en-GB" i="1" dirty="0" smtClean="0"/>
          </a:p>
          <a:p>
            <a:pPr marL="0" indent="0">
              <a:buNone/>
            </a:pPr>
            <a:r>
              <a:rPr lang="en-GB" dirty="0">
                <a:hlinkClick r:id="rId3"/>
              </a:rPr>
              <a:t>http://</a:t>
            </a:r>
            <a:r>
              <a:rPr lang="en-GB" dirty="0" smtClean="0">
                <a:hlinkClick r:id="rId3"/>
              </a:rPr>
              <a:t>www.imf.org/external/np/exr/glossary/showTerm.asp#91</a:t>
            </a:r>
            <a:r>
              <a:rPr lang="en-GB" dirty="0" smtClean="0"/>
              <a:t>  </a:t>
            </a:r>
          </a:p>
          <a:p>
            <a:pPr marL="0" indent="0">
              <a:buNone/>
            </a:pPr>
            <a:endParaRPr lang="en-GB" dirty="0" smtClean="0"/>
          </a:p>
          <a:p>
            <a:pPr marL="0" indent="0">
              <a:buNone/>
            </a:pPr>
            <a:r>
              <a:rPr lang="en-GB" dirty="0" smtClean="0"/>
              <a:t>Meer, N. &amp; </a:t>
            </a:r>
            <a:r>
              <a:rPr lang="en-GB" dirty="0" err="1" smtClean="0"/>
              <a:t>Modood</a:t>
            </a:r>
            <a:r>
              <a:rPr lang="en-GB" dirty="0" smtClean="0"/>
              <a:t>, T. </a:t>
            </a:r>
            <a:r>
              <a:rPr lang="en-GB" dirty="0"/>
              <a:t>(2011</a:t>
            </a:r>
            <a:r>
              <a:rPr lang="en-GB" dirty="0" smtClean="0"/>
              <a:t>) ‘How </a:t>
            </a:r>
            <a:r>
              <a:rPr lang="en-GB" dirty="0"/>
              <a:t>does Interculturalism Contrast </a:t>
            </a:r>
            <a:r>
              <a:rPr lang="en-GB" dirty="0" smtClean="0"/>
              <a:t>with Multiculturalism</a:t>
            </a:r>
            <a:r>
              <a:rPr lang="en-GB" dirty="0" smtClean="0"/>
              <a:t>?’ </a:t>
            </a:r>
            <a:r>
              <a:rPr lang="en-GB" i="1" dirty="0"/>
              <a:t>Journal of Intercultural </a:t>
            </a:r>
            <a:r>
              <a:rPr lang="en-GB" i="1" dirty="0" smtClean="0"/>
              <a:t>Studies. </a:t>
            </a:r>
            <a:r>
              <a:rPr lang="en-GB" dirty="0" smtClean="0"/>
              <a:t>First article, pp. 1-22. Available </a:t>
            </a:r>
            <a:r>
              <a:rPr lang="en-GB" dirty="0" err="1" smtClean="0"/>
              <a:t>at:</a:t>
            </a:r>
            <a:r>
              <a:rPr lang="en-GB" dirty="0" err="1">
                <a:hlinkClick r:id="rId4"/>
              </a:rPr>
              <a:t>http</a:t>
            </a:r>
            <a:r>
              <a:rPr lang="en-GB" dirty="0">
                <a:hlinkClick r:id="rId4"/>
              </a:rPr>
              <a:t>://www.bristol.ac.uk/media-library/sites/ethnicity/migrated/documents/interculturalism.pdf</a:t>
            </a:r>
            <a:endParaRPr lang="en-GB" dirty="0" smtClean="0"/>
          </a:p>
          <a:p>
            <a:pPr marL="0" indent="0">
              <a:buNone/>
            </a:pPr>
            <a:endParaRPr lang="en-GB" dirty="0" smtClean="0"/>
          </a:p>
          <a:p>
            <a:pPr marL="0" indent="0">
              <a:buNone/>
            </a:pPr>
            <a:r>
              <a:rPr lang="en-GB" dirty="0" smtClean="0"/>
              <a:t>NPR</a:t>
            </a:r>
            <a:r>
              <a:rPr lang="en-GB" dirty="0" smtClean="0"/>
              <a:t>, </a:t>
            </a:r>
            <a:r>
              <a:rPr lang="en-GB" dirty="0" smtClean="0"/>
              <a:t>(2011). </a:t>
            </a:r>
            <a:r>
              <a:rPr lang="en-GB" i="1" dirty="0" smtClean="0"/>
              <a:t>Ike's </a:t>
            </a:r>
            <a:r>
              <a:rPr lang="en-GB" i="1" dirty="0"/>
              <a:t>Warning Of Military Expansion, 50 Years </a:t>
            </a:r>
            <a:r>
              <a:rPr lang="en-GB" i="1" dirty="0" smtClean="0"/>
              <a:t>Later. </a:t>
            </a:r>
            <a:r>
              <a:rPr lang="en-GB" dirty="0" smtClean="0"/>
              <a:t>Available at:</a:t>
            </a:r>
            <a:endParaRPr lang="en-GB" i="1" dirty="0" smtClean="0"/>
          </a:p>
          <a:p>
            <a:pPr marL="0" indent="0">
              <a:buNone/>
            </a:pPr>
            <a:r>
              <a:rPr lang="en-GB" dirty="0" smtClean="0">
                <a:hlinkClick r:id="rId5"/>
              </a:rPr>
              <a:t>http</a:t>
            </a:r>
            <a:r>
              <a:rPr lang="en-GB" dirty="0">
                <a:hlinkClick r:id="rId5"/>
              </a:rPr>
              <a:t>://</a:t>
            </a:r>
            <a:r>
              <a:rPr lang="en-GB" dirty="0" smtClean="0">
                <a:hlinkClick r:id="rId5"/>
              </a:rPr>
              <a:t>www.npr.org/2011/01/17/132942244/ikes-warning-of-military-expansion-50-years-later</a:t>
            </a:r>
            <a:endParaRPr lang="en-GB" dirty="0" smtClean="0"/>
          </a:p>
          <a:p>
            <a:pPr marL="0" indent="0">
              <a:buNone/>
            </a:pPr>
            <a:r>
              <a:rPr lang="en-GB" dirty="0" smtClean="0"/>
              <a:t>OECD, (2013) </a:t>
            </a:r>
            <a:r>
              <a:rPr lang="en-GB" i="1" dirty="0" smtClean="0"/>
              <a:t>Globalisation. </a:t>
            </a:r>
            <a:r>
              <a:rPr lang="en-GB" dirty="0" smtClean="0"/>
              <a:t>Available at: </a:t>
            </a:r>
            <a:r>
              <a:rPr lang="en-GB" dirty="0">
                <a:hlinkClick r:id="rId6"/>
              </a:rPr>
              <a:t>https://</a:t>
            </a:r>
            <a:r>
              <a:rPr lang="en-GB" dirty="0" smtClean="0">
                <a:hlinkClick r:id="rId6"/>
              </a:rPr>
              <a:t>stats.oecd.org/glossary/detail.asp?ID=1121</a:t>
            </a:r>
            <a:r>
              <a:rPr lang="en-GB" dirty="0" smtClean="0"/>
              <a:t> (Accessed: 6 January 2020).</a:t>
            </a:r>
            <a:endParaRPr lang="en-GB" dirty="0" smtClean="0"/>
          </a:p>
          <a:p>
            <a:pPr marL="0" indent="0">
              <a:buNone/>
            </a:pPr>
            <a:r>
              <a:rPr lang="en-GB" dirty="0" smtClean="0"/>
              <a:t> </a:t>
            </a:r>
          </a:p>
          <a:p>
            <a:pPr marL="0" indent="0">
              <a:buNone/>
            </a:pPr>
            <a:r>
              <a:rPr lang="en-GB" dirty="0"/>
              <a:t>Steger, </a:t>
            </a:r>
            <a:r>
              <a:rPr lang="en-GB" dirty="0" smtClean="0"/>
              <a:t>M. (2013). </a:t>
            </a:r>
            <a:r>
              <a:rPr lang="en-GB" i="1" dirty="0"/>
              <a:t>Globalization: A very short introduction</a:t>
            </a:r>
            <a:r>
              <a:rPr lang="en-GB" dirty="0"/>
              <a:t>, Oxford: Oxford University </a:t>
            </a:r>
            <a:r>
              <a:rPr lang="en-GB" dirty="0" smtClean="0"/>
              <a:t>Press</a:t>
            </a:r>
          </a:p>
          <a:p>
            <a:pPr marL="0" indent="0">
              <a:buNone/>
            </a:pPr>
            <a:endParaRPr lang="en-GB" dirty="0"/>
          </a:p>
          <a:p>
            <a:pPr marL="0" indent="0">
              <a:buNone/>
            </a:pPr>
            <a:r>
              <a:rPr lang="en-GB" dirty="0"/>
              <a:t>Liu, S.; </a:t>
            </a:r>
            <a:r>
              <a:rPr lang="en-GB" dirty="0" err="1"/>
              <a:t>Volcic</a:t>
            </a:r>
            <a:r>
              <a:rPr lang="en-GB" dirty="0"/>
              <a:t>, Z.; </a:t>
            </a:r>
            <a:r>
              <a:rPr lang="en-GB" dirty="0" err="1"/>
              <a:t>Gallois</a:t>
            </a:r>
            <a:r>
              <a:rPr lang="en-GB" dirty="0"/>
              <a:t>, </a:t>
            </a:r>
            <a:r>
              <a:rPr lang="en-GB" dirty="0" smtClean="0"/>
              <a:t>C. (2015</a:t>
            </a:r>
            <a:r>
              <a:rPr lang="en-GB" dirty="0"/>
              <a:t>)</a:t>
            </a:r>
            <a:r>
              <a:rPr lang="en-GB" dirty="0" smtClean="0"/>
              <a:t> </a:t>
            </a:r>
            <a:r>
              <a:rPr lang="en-GB" i="1" dirty="0"/>
              <a:t>Introducing Intercultural Communication - Global Cultures and </a:t>
            </a:r>
            <a:r>
              <a:rPr lang="en-GB" i="1" dirty="0" smtClean="0"/>
              <a:t>Contexts</a:t>
            </a:r>
            <a:r>
              <a:rPr lang="en-GB" dirty="0" smtClean="0"/>
              <a:t>. </a:t>
            </a:r>
            <a:r>
              <a:rPr lang="en-GB" dirty="0"/>
              <a:t>London: </a:t>
            </a:r>
            <a:r>
              <a:rPr lang="en-GB" dirty="0" smtClean="0"/>
              <a:t>Sage.</a:t>
            </a:r>
            <a:endParaRPr lang="en-GB" dirty="0" smtClean="0"/>
          </a:p>
          <a:p>
            <a:pPr marL="0" indent="0">
              <a:buNone/>
            </a:pPr>
            <a:r>
              <a:rPr lang="en-GB" dirty="0"/>
              <a:t>Companion website  </a:t>
            </a:r>
            <a:r>
              <a:rPr lang="en-GB" dirty="0">
                <a:latin typeface="Arial Rounded MT Bold" panose="020F0704030504030204" pitchFamily="34" charset="0"/>
              </a:rPr>
              <a:t>https://</a:t>
            </a:r>
            <a:r>
              <a:rPr lang="en-GB" dirty="0" smtClean="0">
                <a:latin typeface="Arial Rounded MT Bold" panose="020F0704030504030204" pitchFamily="34" charset="0"/>
              </a:rPr>
              <a:t>study.sagepub.com/liu2e</a:t>
            </a:r>
            <a:endParaRPr lang="en-GB" dirty="0">
              <a:latin typeface="Arial Rounded MT Bold" panose="020F0704030504030204" pitchFamily="34" charset="0"/>
            </a:endParaRPr>
          </a:p>
          <a:p>
            <a:pPr marL="0" indent="0">
              <a:buNone/>
            </a:pPr>
            <a:endParaRPr lang="en-GB" dirty="0"/>
          </a:p>
        </p:txBody>
      </p:sp>
    </p:spTree>
    <p:extLst>
      <p:ext uri="{BB962C8B-B14F-4D97-AF65-F5344CB8AC3E}">
        <p14:creationId xmlns:p14="http://schemas.microsoft.com/office/powerpoint/2010/main" val="4723775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12005</TotalTime>
  <Words>1747</Words>
  <Application>Microsoft Office PowerPoint</Application>
  <PresentationFormat>Widescreen</PresentationFormat>
  <Paragraphs>182</Paragraphs>
  <Slides>39</Slides>
  <Notes>8</Notes>
  <HiddenSlides>0</HiddenSlides>
  <MMClips>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SimSun</vt:lpstr>
      <vt:lpstr>Arial</vt:lpstr>
      <vt:lpstr>Arial Rounded MT Bold</vt:lpstr>
      <vt:lpstr>Calibri</vt:lpstr>
      <vt:lpstr>Corbel</vt:lpstr>
      <vt:lpstr>Parallax</vt:lpstr>
      <vt:lpstr>Communication and Communities in a connected World</vt:lpstr>
      <vt:lpstr>Aim</vt:lpstr>
      <vt:lpstr>Learning Outcomes</vt:lpstr>
      <vt:lpstr>Content</vt:lpstr>
      <vt:lpstr>Assignment Questions</vt:lpstr>
      <vt:lpstr>A connected world</vt:lpstr>
      <vt:lpstr>What is a connected world? How do we make a definition?</vt:lpstr>
      <vt:lpstr>Let’s think……</vt:lpstr>
      <vt:lpstr>PowerPoint Presentation</vt:lpstr>
      <vt:lpstr>What is Globalisation?</vt:lpstr>
      <vt:lpstr>PowerPoint Presentation</vt:lpstr>
      <vt:lpstr>Is Globalization Good or Bad?</vt:lpstr>
      <vt:lpstr>Disadvantages of Globalization</vt:lpstr>
      <vt:lpstr>PowerPoint Presentation</vt:lpstr>
      <vt:lpstr>PowerPoint Presentation</vt:lpstr>
      <vt:lpstr>PowerPoint Presentation</vt:lpstr>
      <vt:lpstr>What do you think?</vt:lpstr>
      <vt:lpstr>PowerPoint Presentation</vt:lpstr>
      <vt:lpstr>Challenges of Living in a Global Society</vt:lpstr>
      <vt:lpstr>The global village</vt:lpstr>
      <vt:lpstr>Early globalisation theorists</vt:lpstr>
      <vt:lpstr>PowerPoint Presentation</vt:lpstr>
      <vt:lpstr>Early globalisation/communication theorists</vt:lpstr>
      <vt:lpstr>PowerPoint Presentation</vt:lpstr>
      <vt:lpstr>Shall we change the medium???</vt:lpstr>
      <vt:lpstr>Contributors to cultural diversity (1) </vt:lpstr>
      <vt:lpstr>Contributors to cultural diversity (2)</vt:lpstr>
      <vt:lpstr>Contributors to cultural diversity (3)</vt:lpstr>
      <vt:lpstr>Questions for classroom discussion</vt:lpstr>
      <vt:lpstr>Multiculturalism and Interculturalism</vt:lpstr>
      <vt:lpstr>Intercultural communication</vt:lpstr>
      <vt:lpstr>Necessity and benefits of intercultural communication (1)</vt:lpstr>
      <vt:lpstr>Ethnocentrism </vt:lpstr>
      <vt:lpstr>Contact theory</vt:lpstr>
      <vt:lpstr>Cultural Relativism</vt:lpstr>
      <vt:lpstr>Necessity and benefits of Intercultural Communication (2)</vt:lpstr>
      <vt:lpstr>Necessity and benefits of Intercultural Communication (3)</vt:lpstr>
      <vt:lpstr>Important!!! Reading!!!</vt:lpstr>
      <vt:lpstr>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and Communities in a connected World</dc:title>
  <dc:creator>Heike Griffiths</dc:creator>
  <cp:lastModifiedBy>Joanne Davies (Yr Athrofa)</cp:lastModifiedBy>
  <cp:revision>32</cp:revision>
  <dcterms:created xsi:type="dcterms:W3CDTF">2016-08-11T08:51:21Z</dcterms:created>
  <dcterms:modified xsi:type="dcterms:W3CDTF">2020-01-27T09:06:48Z</dcterms:modified>
</cp:coreProperties>
</file>