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A50DA"/>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6D0ECC-2E58-4463-A7F8-6B582D92A516}" type="datetimeFigureOut">
              <a:rPr lang="en-GB" smtClean="0"/>
              <a:t>20/10/2018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2354494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D0ECC-2E58-4463-A7F8-6B582D92A516}" type="datetimeFigureOut">
              <a:rPr lang="en-GB" smtClean="0"/>
              <a:t>20/10/2018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193637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6D0ECC-2E58-4463-A7F8-6B582D92A516}" type="datetimeFigureOut">
              <a:rPr lang="en-GB" smtClean="0"/>
              <a:t>20/10/2018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3501877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6D0ECC-2E58-4463-A7F8-6B582D92A516}" type="datetimeFigureOut">
              <a:rPr lang="en-GB" smtClean="0"/>
              <a:t>20/10/2018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1749715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6D0ECC-2E58-4463-A7F8-6B582D92A516}" type="datetimeFigureOut">
              <a:rPr lang="en-GB" smtClean="0"/>
              <a:t>20/10/2018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344638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6D0ECC-2E58-4463-A7F8-6B582D92A516}" type="datetimeFigureOut">
              <a:rPr lang="en-GB" smtClean="0"/>
              <a:t>20/10/2018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3647684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6D0ECC-2E58-4463-A7F8-6B582D92A516}" type="datetimeFigureOut">
              <a:rPr lang="en-GB" smtClean="0"/>
              <a:t>20/10/2018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2235853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6D0ECC-2E58-4463-A7F8-6B582D92A516}" type="datetimeFigureOut">
              <a:rPr lang="en-GB" smtClean="0"/>
              <a:t>20/10/2018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240136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6D0ECC-2E58-4463-A7F8-6B582D92A516}" type="datetimeFigureOut">
              <a:rPr lang="en-GB" smtClean="0"/>
              <a:t>20/10/2018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1404528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D0ECC-2E58-4463-A7F8-6B582D92A516}" type="datetimeFigureOut">
              <a:rPr lang="en-GB" smtClean="0"/>
              <a:t>20/10/2018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3002371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6D0ECC-2E58-4463-A7F8-6B582D92A516}" type="datetimeFigureOut">
              <a:rPr lang="en-GB" smtClean="0"/>
              <a:t>20/10/2018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4FAB70-F4D2-49E5-990D-FB02B3174634}" type="slidenum">
              <a:rPr lang="en-GB" smtClean="0"/>
              <a:t>‹#›</a:t>
            </a:fld>
            <a:endParaRPr lang="en-GB"/>
          </a:p>
        </p:txBody>
      </p:sp>
    </p:spTree>
    <p:extLst>
      <p:ext uri="{BB962C8B-B14F-4D97-AF65-F5344CB8AC3E}">
        <p14:creationId xmlns:p14="http://schemas.microsoft.com/office/powerpoint/2010/main" val="1400232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6D0ECC-2E58-4463-A7F8-6B582D92A516}" type="datetimeFigureOut">
              <a:rPr lang="en-GB" smtClean="0"/>
              <a:t>20/10/2018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FAB70-F4D2-49E5-990D-FB02B3174634}" type="slidenum">
              <a:rPr lang="en-GB" smtClean="0"/>
              <a:t>‹#›</a:t>
            </a:fld>
            <a:endParaRPr lang="en-GB"/>
          </a:p>
        </p:txBody>
      </p:sp>
    </p:spTree>
    <p:extLst>
      <p:ext uri="{BB962C8B-B14F-4D97-AF65-F5344CB8AC3E}">
        <p14:creationId xmlns:p14="http://schemas.microsoft.com/office/powerpoint/2010/main" val="15562564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dItUGF8GdTw" TargetMode="External"/><Relationship Id="rId2" Type="http://schemas.openxmlformats.org/officeDocument/2006/relationships/hyperlink" Target="https://globaldigitalcitizen.org/the-importance-of-teaching-critical-thinking" TargetMode="External"/><Relationship Id="rId1" Type="http://schemas.openxmlformats.org/officeDocument/2006/relationships/slideLayout" Target="../slideLayouts/slideLayout2.xml"/><Relationship Id="rId4" Type="http://schemas.openxmlformats.org/officeDocument/2006/relationships/hyperlink" Target="http://library.louisville.edu/c.php?g=158762&amp;p=10400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C670FF-2E11-43FB-A1BC-D07112991205}"/>
              </a:ext>
            </a:extLst>
          </p:cNvPr>
          <p:cNvSpPr/>
          <p:nvPr/>
        </p:nvSpPr>
        <p:spPr>
          <a:xfrm>
            <a:off x="3730931" y="2482556"/>
            <a:ext cx="4416209" cy="830997"/>
          </a:xfrm>
          <a:prstGeom prst="rect">
            <a:avLst/>
          </a:prstGeom>
          <a:noFill/>
        </p:spPr>
        <p:txBody>
          <a:bodyPr wrap="none" lIns="91440" tIns="45720" rIns="91440" bIns="45720">
            <a:spAutoFit/>
          </a:bodyPr>
          <a:lstStyle/>
          <a:p>
            <a:pPr algn="ctr"/>
            <a:r>
              <a:rPr lang="en-US" sz="4800" b="1" u="sng"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Critica</a:t>
            </a:r>
            <a:r>
              <a:rPr lang="en-US" sz="4800" b="1" u="sng" dirty="0">
                <a:ln w="9525">
                  <a:solidFill>
                    <a:schemeClr val="bg1"/>
                  </a:solidFill>
                  <a:prstDash val="solid"/>
                </a:ln>
                <a:effectLst>
                  <a:outerShdw blurRad="12700" dist="38100" dir="2700000" algn="tl" rotWithShape="0">
                    <a:schemeClr val="bg1">
                      <a:lumMod val="50000"/>
                    </a:schemeClr>
                  </a:outerShdw>
                </a:effectLst>
              </a:rPr>
              <a:t>l Thinking </a:t>
            </a:r>
            <a:endParaRPr lang="en-US" sz="4800" b="1" u="sng"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7" name="TextBox 6">
            <a:extLst>
              <a:ext uri="{FF2B5EF4-FFF2-40B4-BE49-F238E27FC236}">
                <a16:creationId xmlns:a16="http://schemas.microsoft.com/office/drawing/2014/main" id="{DF301289-D6F5-444E-83B3-0FA7E82D4A75}"/>
              </a:ext>
            </a:extLst>
          </p:cNvPr>
          <p:cNvSpPr txBox="1"/>
          <p:nvPr/>
        </p:nvSpPr>
        <p:spPr>
          <a:xfrm>
            <a:off x="58721" y="174728"/>
            <a:ext cx="3101009" cy="2862322"/>
          </a:xfrm>
          <a:prstGeom prst="rect">
            <a:avLst/>
          </a:prstGeom>
          <a:solidFill>
            <a:srgbClr val="FF0000"/>
          </a:solidFill>
        </p:spPr>
        <p:txBody>
          <a:bodyPr wrap="square" rtlCol="0">
            <a:spAutoFit/>
          </a:bodyPr>
          <a:lstStyle/>
          <a:p>
            <a:r>
              <a:rPr lang="en-GB" u="sng" dirty="0">
                <a:solidFill>
                  <a:schemeClr val="bg1"/>
                </a:solidFill>
              </a:rPr>
              <a:t>Step 1 : formulate your question </a:t>
            </a:r>
          </a:p>
          <a:p>
            <a:r>
              <a:rPr lang="en-GB" dirty="0">
                <a:solidFill>
                  <a:schemeClr val="bg1"/>
                </a:solidFill>
              </a:rPr>
              <a:t>In the first step to critical thinking you have to first find your reason for doing you chosen idea. You have to way up your reasons and expectations by asking question like who, what, where, when , why and how.</a:t>
            </a:r>
          </a:p>
        </p:txBody>
      </p:sp>
      <p:sp>
        <p:nvSpPr>
          <p:cNvPr id="8" name="TextBox 7">
            <a:extLst>
              <a:ext uri="{FF2B5EF4-FFF2-40B4-BE49-F238E27FC236}">
                <a16:creationId xmlns:a16="http://schemas.microsoft.com/office/drawing/2014/main" id="{2942619A-0419-437E-B2AA-812D6946A954}"/>
              </a:ext>
            </a:extLst>
          </p:cNvPr>
          <p:cNvSpPr txBox="1"/>
          <p:nvPr/>
        </p:nvSpPr>
        <p:spPr>
          <a:xfrm>
            <a:off x="26504" y="3863877"/>
            <a:ext cx="3299792" cy="2031325"/>
          </a:xfrm>
          <a:prstGeom prst="rect">
            <a:avLst/>
          </a:prstGeom>
          <a:solidFill>
            <a:srgbClr val="FF6600"/>
          </a:solidFill>
        </p:spPr>
        <p:txBody>
          <a:bodyPr wrap="square" rtlCol="0">
            <a:spAutoFit/>
          </a:bodyPr>
          <a:lstStyle/>
          <a:p>
            <a:r>
              <a:rPr lang="en-GB" u="sng" dirty="0">
                <a:solidFill>
                  <a:schemeClr val="bg1"/>
                </a:solidFill>
              </a:rPr>
              <a:t>Step 2 : Gather your information</a:t>
            </a:r>
          </a:p>
          <a:p>
            <a:r>
              <a:rPr lang="en-GB" dirty="0">
                <a:solidFill>
                  <a:schemeClr val="bg1"/>
                </a:solidFill>
              </a:rPr>
              <a:t>On the next step you need to have a clear understanding of the question . Here you would find the suitable and correct  information and help you find the best one to meet your goal. </a:t>
            </a:r>
            <a:r>
              <a:rPr lang="en-GB" u="sng" dirty="0">
                <a:solidFill>
                  <a:schemeClr val="bg1"/>
                </a:solidFill>
              </a:rPr>
              <a:t> </a:t>
            </a:r>
            <a:r>
              <a:rPr lang="en-GB" dirty="0"/>
              <a:t> </a:t>
            </a:r>
          </a:p>
        </p:txBody>
      </p:sp>
      <p:sp>
        <p:nvSpPr>
          <p:cNvPr id="9" name="TextBox 8">
            <a:extLst>
              <a:ext uri="{FF2B5EF4-FFF2-40B4-BE49-F238E27FC236}">
                <a16:creationId xmlns:a16="http://schemas.microsoft.com/office/drawing/2014/main" id="{89F43F3C-B5A3-417A-9791-500B79A0959A}"/>
              </a:ext>
            </a:extLst>
          </p:cNvPr>
          <p:cNvSpPr txBox="1"/>
          <p:nvPr/>
        </p:nvSpPr>
        <p:spPr>
          <a:xfrm>
            <a:off x="8176145" y="4010892"/>
            <a:ext cx="3935896" cy="1200329"/>
          </a:xfrm>
          <a:prstGeom prst="rect">
            <a:avLst/>
          </a:prstGeom>
          <a:solidFill>
            <a:srgbClr val="FFFF00"/>
          </a:solidFill>
        </p:spPr>
        <p:txBody>
          <a:bodyPr wrap="square" rtlCol="0">
            <a:spAutoFit/>
          </a:bodyPr>
          <a:lstStyle/>
          <a:p>
            <a:r>
              <a:rPr lang="en-GB" u="sng" dirty="0">
                <a:solidFill>
                  <a:schemeClr val="bg1"/>
                </a:solidFill>
              </a:rPr>
              <a:t>Step 4: Consider the implications</a:t>
            </a:r>
          </a:p>
          <a:p>
            <a:r>
              <a:rPr lang="en-GB" dirty="0">
                <a:solidFill>
                  <a:schemeClr val="bg1"/>
                </a:solidFill>
              </a:rPr>
              <a:t> In this step you need to find out if our sources are true and here is where referencing and plagiarism take effect. </a:t>
            </a:r>
          </a:p>
        </p:txBody>
      </p:sp>
      <p:sp>
        <p:nvSpPr>
          <p:cNvPr id="10" name="TextBox 9">
            <a:extLst>
              <a:ext uri="{FF2B5EF4-FFF2-40B4-BE49-F238E27FC236}">
                <a16:creationId xmlns:a16="http://schemas.microsoft.com/office/drawing/2014/main" id="{79F9175F-1427-4797-B081-849C45325D77}"/>
              </a:ext>
            </a:extLst>
          </p:cNvPr>
          <p:cNvSpPr txBox="1"/>
          <p:nvPr/>
        </p:nvSpPr>
        <p:spPr>
          <a:xfrm>
            <a:off x="8608199" y="118487"/>
            <a:ext cx="3326296" cy="2862322"/>
          </a:xfrm>
          <a:prstGeom prst="rect">
            <a:avLst/>
          </a:prstGeom>
          <a:solidFill>
            <a:srgbClr val="00FF00"/>
          </a:solidFill>
        </p:spPr>
        <p:txBody>
          <a:bodyPr wrap="square" rtlCol="0">
            <a:spAutoFit/>
          </a:bodyPr>
          <a:lstStyle/>
          <a:p>
            <a:r>
              <a:rPr lang="en-GB" u="sng" dirty="0">
                <a:solidFill>
                  <a:schemeClr val="bg1"/>
                </a:solidFill>
              </a:rPr>
              <a:t>Step 5 Explore other points of view</a:t>
            </a:r>
          </a:p>
          <a:p>
            <a:r>
              <a:rPr lang="en-GB" dirty="0">
                <a:solidFill>
                  <a:schemeClr val="bg1"/>
                </a:solidFill>
              </a:rPr>
              <a:t>Ask yourself why and explore the full spectrum of ideas. So look at different points of views you might to agree with some but this will give you a better understanding on you topic. And to make a more informed decision. </a:t>
            </a:r>
          </a:p>
        </p:txBody>
      </p:sp>
      <p:sp>
        <p:nvSpPr>
          <p:cNvPr id="12" name="TextBox 11">
            <a:extLst>
              <a:ext uri="{FF2B5EF4-FFF2-40B4-BE49-F238E27FC236}">
                <a16:creationId xmlns:a16="http://schemas.microsoft.com/office/drawing/2014/main" id="{5D482624-3B17-4D5C-8529-44698EC31D1F}"/>
              </a:ext>
            </a:extLst>
          </p:cNvPr>
          <p:cNvSpPr txBox="1"/>
          <p:nvPr/>
        </p:nvSpPr>
        <p:spPr>
          <a:xfrm>
            <a:off x="4121424" y="5000868"/>
            <a:ext cx="3525079" cy="1754326"/>
          </a:xfrm>
          <a:prstGeom prst="rect">
            <a:avLst/>
          </a:prstGeom>
          <a:solidFill>
            <a:srgbClr val="7030A0"/>
          </a:solidFill>
        </p:spPr>
        <p:txBody>
          <a:bodyPr wrap="square" rtlCol="0">
            <a:spAutoFit/>
          </a:bodyPr>
          <a:lstStyle/>
          <a:p>
            <a:r>
              <a:rPr lang="en-GB" u="sng" dirty="0">
                <a:solidFill>
                  <a:schemeClr val="bg1"/>
                </a:solidFill>
              </a:rPr>
              <a:t>Step 3:Apply the information </a:t>
            </a:r>
          </a:p>
          <a:p>
            <a:r>
              <a:rPr lang="en-GB" dirty="0">
                <a:solidFill>
                  <a:schemeClr val="bg1"/>
                </a:solidFill>
              </a:rPr>
              <a:t>Here is when you ask yourself “what are the ? Concepts, assumptions, interpretations and logically sound” (</a:t>
            </a:r>
            <a:r>
              <a:rPr lang="en-GB" i="1" dirty="0" err="1">
                <a:solidFill>
                  <a:schemeClr val="bg1"/>
                </a:solidFill>
              </a:rPr>
              <a:t>Youtube</a:t>
            </a:r>
            <a:r>
              <a:rPr lang="en-GB" i="1" dirty="0">
                <a:solidFill>
                  <a:schemeClr val="bg1"/>
                </a:solidFill>
              </a:rPr>
              <a:t>, TED-ED, time 2:32</a:t>
            </a:r>
            <a:r>
              <a:rPr lang="en-GB" dirty="0">
                <a:solidFill>
                  <a:schemeClr val="bg1"/>
                </a:solidFill>
              </a:rPr>
              <a:t>) </a:t>
            </a:r>
            <a:endParaRPr lang="en-GB" dirty="0"/>
          </a:p>
        </p:txBody>
      </p:sp>
      <p:sp>
        <p:nvSpPr>
          <p:cNvPr id="14" name="Rectangle 13">
            <a:extLst>
              <a:ext uri="{FF2B5EF4-FFF2-40B4-BE49-F238E27FC236}">
                <a16:creationId xmlns:a16="http://schemas.microsoft.com/office/drawing/2014/main" id="{33302AC8-10DF-4358-9AD6-CF7DF0D30669}"/>
              </a:ext>
            </a:extLst>
          </p:cNvPr>
          <p:cNvSpPr/>
          <p:nvPr/>
        </p:nvSpPr>
        <p:spPr>
          <a:xfrm>
            <a:off x="4121424" y="276652"/>
            <a:ext cx="3709504" cy="1815882"/>
          </a:xfrm>
          <a:prstGeom prst="rect">
            <a:avLst/>
          </a:prstGeom>
        </p:spPr>
        <p:txBody>
          <a:bodyPr wrap="square">
            <a:spAutoFit/>
          </a:bodyPr>
          <a:lstStyle/>
          <a:p>
            <a:r>
              <a:rPr lang="en-GB" sz="1400" b="1" i="1" dirty="0">
                <a:solidFill>
                  <a:schemeClr val="bg1"/>
                </a:solidFill>
                <a:latin typeface="Georgia" panose="02040502050405020303" pitchFamily="18" charset="0"/>
              </a:rPr>
              <a:t>“Oftentimes, critical thinking is something that has been overlooked at the elementary, middle, and high school levels where students are taught how to learn, as well as how to analyse information” (Globaldigitalcritsen.org, July 29 2015)</a:t>
            </a:r>
            <a:endParaRPr lang="en-GB" sz="1400" b="1" dirty="0">
              <a:solidFill>
                <a:schemeClr val="bg1"/>
              </a:solidFill>
            </a:endParaRPr>
          </a:p>
        </p:txBody>
      </p:sp>
      <p:pic>
        <p:nvPicPr>
          <p:cNvPr id="2" name="Picture 1">
            <a:extLst>
              <a:ext uri="{FF2B5EF4-FFF2-40B4-BE49-F238E27FC236}">
                <a16:creationId xmlns:a16="http://schemas.microsoft.com/office/drawing/2014/main" id="{EDFA1923-52EB-4F1B-A71E-4AB250E9575B}"/>
              </a:ext>
            </a:extLst>
          </p:cNvPr>
          <p:cNvPicPr>
            <a:picLocks noChangeAspect="1"/>
          </p:cNvPicPr>
          <p:nvPr/>
        </p:nvPicPr>
        <p:blipFill rotWithShape="1">
          <a:blip r:embed="rId2"/>
          <a:srcRect l="12244" t="13023" r="13226" b="21546"/>
          <a:stretch/>
        </p:blipFill>
        <p:spPr>
          <a:xfrm>
            <a:off x="4379399" y="3292037"/>
            <a:ext cx="2761461" cy="1369024"/>
          </a:xfrm>
          <a:prstGeom prst="rect">
            <a:avLst/>
          </a:prstGeom>
        </p:spPr>
      </p:pic>
      <p:sp>
        <p:nvSpPr>
          <p:cNvPr id="17" name="Arrow: Down 16">
            <a:extLst>
              <a:ext uri="{FF2B5EF4-FFF2-40B4-BE49-F238E27FC236}">
                <a16:creationId xmlns:a16="http://schemas.microsoft.com/office/drawing/2014/main" id="{1C2C7E87-5B06-4223-820C-46B4E7C94D1B}"/>
              </a:ext>
            </a:extLst>
          </p:cNvPr>
          <p:cNvSpPr/>
          <p:nvPr/>
        </p:nvSpPr>
        <p:spPr>
          <a:xfrm>
            <a:off x="861391" y="3108842"/>
            <a:ext cx="1020418" cy="686268"/>
          </a:xfrm>
          <a:prstGeom prst="downArrow">
            <a:avLst/>
          </a:prstGeom>
          <a:gradFill>
            <a:gsLst>
              <a:gs pos="10000">
                <a:srgbClr val="FF0000"/>
              </a:gs>
              <a:gs pos="98000">
                <a:srgbClr val="FFC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Bent-Up 21">
            <a:extLst>
              <a:ext uri="{FF2B5EF4-FFF2-40B4-BE49-F238E27FC236}">
                <a16:creationId xmlns:a16="http://schemas.microsoft.com/office/drawing/2014/main" id="{6F470B82-6F3B-46E6-8DC2-8B5F0239B691}"/>
              </a:ext>
            </a:extLst>
          </p:cNvPr>
          <p:cNvSpPr/>
          <p:nvPr/>
        </p:nvSpPr>
        <p:spPr>
          <a:xfrm rot="5400000">
            <a:off x="2744231" y="5575207"/>
            <a:ext cx="830997" cy="1608522"/>
          </a:xfrm>
          <a:prstGeom prst="bentUpArrow">
            <a:avLst>
              <a:gd name="adj1" fmla="val 26075"/>
              <a:gd name="adj2" fmla="val 25797"/>
              <a:gd name="adj3" fmla="val 36163"/>
            </a:avLst>
          </a:prstGeom>
          <a:gradFill>
            <a:gsLst>
              <a:gs pos="93000">
                <a:srgbClr val="FF6600"/>
              </a:gs>
              <a:gs pos="5000">
                <a:srgbClr val="7030A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Arrow: Bent-Up 22">
            <a:extLst>
              <a:ext uri="{FF2B5EF4-FFF2-40B4-BE49-F238E27FC236}">
                <a16:creationId xmlns:a16="http://schemas.microsoft.com/office/drawing/2014/main" id="{932104FE-10B9-4992-9DCC-F90779A26922}"/>
              </a:ext>
            </a:extLst>
          </p:cNvPr>
          <p:cNvSpPr/>
          <p:nvPr/>
        </p:nvSpPr>
        <p:spPr>
          <a:xfrm>
            <a:off x="7714824" y="5566194"/>
            <a:ext cx="1141281" cy="963101"/>
          </a:xfrm>
          <a:prstGeom prst="bentUpArrow">
            <a:avLst/>
          </a:prstGeom>
          <a:gradFill>
            <a:gsLst>
              <a:gs pos="20000">
                <a:srgbClr val="FFFF00"/>
              </a:gs>
              <a:gs pos="99000">
                <a:srgbClr val="7030A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Arrow: Up 23">
            <a:extLst>
              <a:ext uri="{FF2B5EF4-FFF2-40B4-BE49-F238E27FC236}">
                <a16:creationId xmlns:a16="http://schemas.microsoft.com/office/drawing/2014/main" id="{F16C9548-8270-4A23-A1E4-1E1A18765558}"/>
              </a:ext>
            </a:extLst>
          </p:cNvPr>
          <p:cNvSpPr/>
          <p:nvPr/>
        </p:nvSpPr>
        <p:spPr>
          <a:xfrm>
            <a:off x="9787643" y="3033737"/>
            <a:ext cx="967408" cy="927659"/>
          </a:xfrm>
          <a:prstGeom prst="upArrow">
            <a:avLst/>
          </a:prstGeom>
          <a:gradFill>
            <a:gsLst>
              <a:gs pos="96000">
                <a:srgbClr val="FFFF00"/>
              </a:gs>
              <a:gs pos="3000">
                <a:srgbClr val="00B05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D05243F6-C974-42BD-AA19-BEBFA4CBDF24}"/>
              </a:ext>
            </a:extLst>
          </p:cNvPr>
          <p:cNvSpPr/>
          <p:nvPr/>
        </p:nvSpPr>
        <p:spPr>
          <a:xfrm>
            <a:off x="3518895" y="63033"/>
            <a:ext cx="4518103" cy="23054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85620BBF-6548-41F8-B2C5-FB591303967B}"/>
              </a:ext>
            </a:extLst>
          </p:cNvPr>
          <p:cNvSpPr txBox="1"/>
          <p:nvPr/>
        </p:nvSpPr>
        <p:spPr>
          <a:xfrm>
            <a:off x="3971087" y="4611057"/>
            <a:ext cx="3935896" cy="369332"/>
          </a:xfrm>
          <a:prstGeom prst="rect">
            <a:avLst/>
          </a:prstGeom>
          <a:noFill/>
        </p:spPr>
        <p:txBody>
          <a:bodyPr wrap="square" rtlCol="0">
            <a:spAutoFit/>
          </a:bodyPr>
          <a:lstStyle/>
          <a:p>
            <a:r>
              <a:rPr lang="en-GB" dirty="0">
                <a:solidFill>
                  <a:schemeClr val="bg1"/>
                </a:solidFill>
              </a:rPr>
              <a:t>(</a:t>
            </a:r>
            <a:r>
              <a:rPr lang="en-GB" b="1" i="1" dirty="0">
                <a:solidFill>
                  <a:schemeClr val="bg1"/>
                </a:solidFill>
              </a:rPr>
              <a:t>globaldigitalcitizen.org, July 24 2015</a:t>
            </a:r>
            <a:r>
              <a:rPr lang="en-GB" dirty="0">
                <a:solidFill>
                  <a:schemeClr val="bg1"/>
                </a:solidFill>
              </a:rPr>
              <a:t>) </a:t>
            </a:r>
          </a:p>
        </p:txBody>
      </p:sp>
      <p:sp>
        <p:nvSpPr>
          <p:cNvPr id="28" name="TextBox 27">
            <a:extLst>
              <a:ext uri="{FF2B5EF4-FFF2-40B4-BE49-F238E27FC236}">
                <a16:creationId xmlns:a16="http://schemas.microsoft.com/office/drawing/2014/main" id="{FE798DC0-DE4B-43FD-91BD-F0865E83E9A4}"/>
              </a:ext>
            </a:extLst>
          </p:cNvPr>
          <p:cNvSpPr txBox="1"/>
          <p:nvPr/>
        </p:nvSpPr>
        <p:spPr>
          <a:xfrm>
            <a:off x="8924427" y="5289670"/>
            <a:ext cx="3267573" cy="1492716"/>
          </a:xfrm>
          <a:prstGeom prst="rect">
            <a:avLst/>
          </a:prstGeom>
          <a:noFill/>
        </p:spPr>
        <p:txBody>
          <a:bodyPr wrap="square" rtlCol="0">
            <a:spAutoFit/>
          </a:bodyPr>
          <a:lstStyle/>
          <a:p>
            <a:r>
              <a:rPr lang="en-GB" sz="1300" i="1" dirty="0">
                <a:solidFill>
                  <a:schemeClr val="bg1"/>
                </a:solidFill>
              </a:rPr>
              <a:t>, "An implication is that to which our thinking is leading us. When you say things, you imply certain other things. For example, if you make a promise, you imply that you will keep it" (The Aspiring Thinker's Guide to Critical Thinking, 2009, p. 28 ,According to Linda Elder and Richard Paul )</a:t>
            </a:r>
          </a:p>
        </p:txBody>
      </p:sp>
    </p:spTree>
    <p:extLst>
      <p:ext uri="{BB962C8B-B14F-4D97-AF65-F5344CB8AC3E}">
        <p14:creationId xmlns:p14="http://schemas.microsoft.com/office/powerpoint/2010/main" val="30132459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A23FD-E934-4930-81AF-E74528AE4C5D}"/>
              </a:ext>
            </a:extLst>
          </p:cNvPr>
          <p:cNvSpPr>
            <a:spLocks noGrp="1"/>
          </p:cNvSpPr>
          <p:nvPr>
            <p:ph type="title"/>
          </p:nvPr>
        </p:nvSpPr>
        <p:spPr/>
        <p:txBody>
          <a:bodyPr/>
          <a:lstStyle/>
          <a:p>
            <a:r>
              <a:rPr lang="en-GB" b="1" u="sng" dirty="0" err="1">
                <a:solidFill>
                  <a:srgbClr val="FF0000"/>
                </a:solidFill>
              </a:rPr>
              <a:t>Referances</a:t>
            </a:r>
            <a:r>
              <a:rPr lang="en-GB" b="1" u="sng" dirty="0">
                <a:solidFill>
                  <a:srgbClr val="FF0000"/>
                </a:solidFill>
              </a:rPr>
              <a:t> </a:t>
            </a:r>
          </a:p>
        </p:txBody>
      </p:sp>
      <p:sp>
        <p:nvSpPr>
          <p:cNvPr id="3" name="Content Placeholder 2">
            <a:extLst>
              <a:ext uri="{FF2B5EF4-FFF2-40B4-BE49-F238E27FC236}">
                <a16:creationId xmlns:a16="http://schemas.microsoft.com/office/drawing/2014/main" id="{A6BF3978-EC32-44B1-9591-CE094D16FE06}"/>
              </a:ext>
            </a:extLst>
          </p:cNvPr>
          <p:cNvSpPr>
            <a:spLocks noGrp="1"/>
          </p:cNvSpPr>
          <p:nvPr>
            <p:ph idx="1"/>
          </p:nvPr>
        </p:nvSpPr>
        <p:spPr/>
        <p:txBody>
          <a:bodyPr/>
          <a:lstStyle/>
          <a:p>
            <a:r>
              <a:rPr lang="en-GB" dirty="0">
                <a:hlinkClick r:id="rId2"/>
              </a:rPr>
              <a:t>https://globaldigitalcitizen.org/the-importance-of-teaching-critical-thinking</a:t>
            </a:r>
            <a:r>
              <a:rPr lang="en-GB" dirty="0"/>
              <a:t>, </a:t>
            </a:r>
            <a:r>
              <a:rPr lang="en-GB" dirty="0">
                <a:solidFill>
                  <a:srgbClr val="FF0000"/>
                </a:solidFill>
              </a:rPr>
              <a:t>Lee Watanabe-Crockett,  July 24, 2015, Critical Thinking</a:t>
            </a:r>
          </a:p>
          <a:p>
            <a:r>
              <a:rPr lang="en-GB" dirty="0">
                <a:solidFill>
                  <a:srgbClr val="FF0000"/>
                </a:solidFill>
                <a:hlinkClick r:id="rId3"/>
              </a:rPr>
              <a:t>https://www.youtube.com/watch?v=dItUGF8GdTw</a:t>
            </a:r>
            <a:r>
              <a:rPr lang="en-GB" dirty="0">
                <a:solidFill>
                  <a:srgbClr val="FF0000"/>
                </a:solidFill>
              </a:rPr>
              <a:t> Ted-Ed, 4:30,Youtube , March 15 2016</a:t>
            </a:r>
          </a:p>
          <a:p>
            <a:r>
              <a:rPr lang="en-GB" dirty="0">
                <a:solidFill>
                  <a:srgbClr val="FF0000"/>
                </a:solidFill>
                <a:hlinkClick r:id="rId4"/>
              </a:rPr>
              <a:t>http://library.louisville.edu/c.php?g=158762&amp;p=1040010</a:t>
            </a:r>
            <a:r>
              <a:rPr lang="en-GB" dirty="0">
                <a:solidFill>
                  <a:srgbClr val="FF0000"/>
                </a:solidFill>
              </a:rPr>
              <a:t> The Aspiring Thinker's Guide to Critical Thinking, 2009, p. 28 , Linda Elder and Richard Paul </a:t>
            </a:r>
          </a:p>
          <a:p>
            <a:endParaRPr lang="en-GB" dirty="0">
              <a:solidFill>
                <a:srgbClr val="FF0000"/>
              </a:solidFill>
            </a:endParaRPr>
          </a:p>
          <a:p>
            <a:endParaRPr lang="en-GB" dirty="0">
              <a:solidFill>
                <a:srgbClr val="FF0000"/>
              </a:solidFill>
            </a:endParaRPr>
          </a:p>
        </p:txBody>
      </p:sp>
    </p:spTree>
    <p:extLst>
      <p:ext uri="{BB962C8B-B14F-4D97-AF65-F5344CB8AC3E}">
        <p14:creationId xmlns:p14="http://schemas.microsoft.com/office/powerpoint/2010/main" val="14560007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ssy">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12700" cap="flat" cmpd="sng" algn="ctr">
          <a:solidFill>
            <a:schemeClr val="phClr">
              <a:tint val="95000"/>
              <a:shade val="95000"/>
              <a:satMod val="120000"/>
            </a:schemeClr>
          </a:solidFill>
          <a:prstDash val="solid"/>
        </a:ln>
        <a:ln w="55000" cap="flat" cmpd="thickThin" algn="ctr">
          <a:solidFill>
            <a:schemeClr val="phClr">
              <a:tint val="90000"/>
              <a:satMod val="130000"/>
            </a:schemeClr>
          </a:solidFill>
          <a:prstDash val="solid"/>
        </a:ln>
        <a:ln w="50800" cap="flat" cmpd="sng"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409</Words>
  <Application>Microsoft Office PowerPoint</Application>
  <PresentationFormat>Widescreen</PresentationFormat>
  <Paragraphs>18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Georgia</vt:lpstr>
      <vt:lpstr>Office Theme</vt:lpstr>
      <vt:lpstr>PowerPoint Presentation</vt:lpstr>
      <vt:lpstr>Referances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Brodie Kelly</dc:creator>
  <cp:lastModifiedBy>Brodie Kelly</cp:lastModifiedBy>
  <cp:revision>13</cp:revision>
  <dcterms:created xsi:type="dcterms:W3CDTF">2018-10-16T16:16:40Z</dcterms:created>
  <dcterms:modified xsi:type="dcterms:W3CDTF">2018-10-20T10:17:54Z</dcterms:modified>
</cp:coreProperties>
</file>