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7" r:id="rId7"/>
    <p:sldId id="268" r:id="rId8"/>
    <p:sldId id="261" r:id="rId9"/>
    <p:sldId id="262" r:id="rId10"/>
    <p:sldId id="263" r:id="rId11"/>
    <p:sldId id="264" r:id="rId12"/>
    <p:sldId id="265"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714" autoAdjust="0"/>
  </p:normalViewPr>
  <p:slideViewPr>
    <p:cSldViewPr snapToGrid="0">
      <p:cViewPr varScale="1">
        <p:scale>
          <a:sx n="98" d="100"/>
          <a:sy n="98" d="100"/>
        </p:scale>
        <p:origin x="103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530F58-F4A7-4986-B511-3E3DBD0E7AED}" type="datetimeFigureOut">
              <a:rPr lang="en-GB" smtClean="0"/>
              <a:t>09/06/2025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94140C-37C3-48A9-94F6-4EE9AA10F27B}" type="slidenum">
              <a:rPr lang="en-GB" smtClean="0"/>
              <a:t>‹#›</a:t>
            </a:fld>
            <a:endParaRPr lang="en-GB"/>
          </a:p>
        </p:txBody>
      </p:sp>
    </p:spTree>
    <p:extLst>
      <p:ext uri="{BB962C8B-B14F-4D97-AF65-F5344CB8AC3E}">
        <p14:creationId xmlns:p14="http://schemas.microsoft.com/office/powerpoint/2010/main" val="8527611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94140C-37C3-48A9-94F6-4EE9AA10F27B}" type="slidenum">
              <a:rPr lang="en-GB" smtClean="0"/>
              <a:t>1</a:t>
            </a:fld>
            <a:endParaRPr lang="en-GB"/>
          </a:p>
        </p:txBody>
      </p:sp>
    </p:spTree>
    <p:extLst>
      <p:ext uri="{BB962C8B-B14F-4D97-AF65-F5344CB8AC3E}">
        <p14:creationId xmlns:p14="http://schemas.microsoft.com/office/powerpoint/2010/main" val="1763501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94140C-37C3-48A9-94F6-4EE9AA10F27B}" type="slidenum">
              <a:rPr lang="en-GB" smtClean="0"/>
              <a:t>2</a:t>
            </a:fld>
            <a:endParaRPr lang="en-GB"/>
          </a:p>
        </p:txBody>
      </p:sp>
    </p:spTree>
    <p:extLst>
      <p:ext uri="{BB962C8B-B14F-4D97-AF65-F5344CB8AC3E}">
        <p14:creationId xmlns:p14="http://schemas.microsoft.com/office/powerpoint/2010/main" val="1779297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94140C-37C3-48A9-94F6-4EE9AA10F27B}" type="slidenum">
              <a:rPr lang="en-GB" smtClean="0"/>
              <a:t>3</a:t>
            </a:fld>
            <a:endParaRPr lang="en-GB"/>
          </a:p>
        </p:txBody>
      </p:sp>
    </p:spTree>
    <p:extLst>
      <p:ext uri="{BB962C8B-B14F-4D97-AF65-F5344CB8AC3E}">
        <p14:creationId xmlns:p14="http://schemas.microsoft.com/office/powerpoint/2010/main" val="3796512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pPr>
            <a:endParaRPr lang="en-GB" sz="1800" kern="100" dirty="0">
              <a:effectLst/>
              <a:latin typeface="Aptos"/>
              <a:ea typeface="Aptos"/>
              <a:cs typeface="Times New Roman" panose="02020603050405020304" pitchFamily="18" charset="0"/>
            </a:endParaRPr>
          </a:p>
          <a:p>
            <a:endParaRPr lang="en-GB" sz="1800" dirty="0">
              <a:solidFill>
                <a:srgbClr val="000000"/>
              </a:solidFill>
              <a:effectLst/>
              <a:latin typeface="Times New Roman" panose="02020603050405020304" pitchFamily="18" charset="0"/>
              <a:ea typeface="Aptos"/>
            </a:endParaRPr>
          </a:p>
        </p:txBody>
      </p:sp>
      <p:sp>
        <p:nvSpPr>
          <p:cNvPr id="4" name="Slide Number Placeholder 3"/>
          <p:cNvSpPr>
            <a:spLocks noGrp="1"/>
          </p:cNvSpPr>
          <p:nvPr>
            <p:ph type="sldNum" sz="quarter" idx="5"/>
          </p:nvPr>
        </p:nvSpPr>
        <p:spPr/>
        <p:txBody>
          <a:bodyPr/>
          <a:lstStyle/>
          <a:p>
            <a:fld id="{3494140C-37C3-48A9-94F6-4EE9AA10F27B}" type="slidenum">
              <a:rPr lang="en-GB" smtClean="0"/>
              <a:t>4</a:t>
            </a:fld>
            <a:endParaRPr lang="en-GB"/>
          </a:p>
        </p:txBody>
      </p:sp>
    </p:spTree>
    <p:extLst>
      <p:ext uri="{BB962C8B-B14F-4D97-AF65-F5344CB8AC3E}">
        <p14:creationId xmlns:p14="http://schemas.microsoft.com/office/powerpoint/2010/main" val="1921358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94140C-37C3-48A9-94F6-4EE9AA10F27B}" type="slidenum">
              <a:rPr lang="en-GB" smtClean="0"/>
              <a:t>5</a:t>
            </a:fld>
            <a:endParaRPr lang="en-GB"/>
          </a:p>
        </p:txBody>
      </p:sp>
    </p:spTree>
    <p:extLst>
      <p:ext uri="{BB962C8B-B14F-4D97-AF65-F5344CB8AC3E}">
        <p14:creationId xmlns:p14="http://schemas.microsoft.com/office/powerpoint/2010/main" val="36851472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94140C-37C3-48A9-94F6-4EE9AA10F27B}" type="slidenum">
              <a:rPr lang="en-GB" smtClean="0"/>
              <a:t>6</a:t>
            </a:fld>
            <a:endParaRPr lang="en-GB"/>
          </a:p>
        </p:txBody>
      </p:sp>
    </p:spTree>
    <p:extLst>
      <p:ext uri="{BB962C8B-B14F-4D97-AF65-F5344CB8AC3E}">
        <p14:creationId xmlns:p14="http://schemas.microsoft.com/office/powerpoint/2010/main" val="7217238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94140C-37C3-48A9-94F6-4EE9AA10F27B}" type="slidenum">
              <a:rPr lang="en-GB" smtClean="0"/>
              <a:t>8</a:t>
            </a:fld>
            <a:endParaRPr lang="en-GB"/>
          </a:p>
        </p:txBody>
      </p:sp>
    </p:spTree>
    <p:extLst>
      <p:ext uri="{BB962C8B-B14F-4D97-AF65-F5344CB8AC3E}">
        <p14:creationId xmlns:p14="http://schemas.microsoft.com/office/powerpoint/2010/main" val="14966713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94140C-37C3-48A9-94F6-4EE9AA10F27B}" type="slidenum">
              <a:rPr lang="en-GB" smtClean="0"/>
              <a:t>9</a:t>
            </a:fld>
            <a:endParaRPr lang="en-GB"/>
          </a:p>
        </p:txBody>
      </p:sp>
    </p:spTree>
    <p:extLst>
      <p:ext uri="{BB962C8B-B14F-4D97-AF65-F5344CB8AC3E}">
        <p14:creationId xmlns:p14="http://schemas.microsoft.com/office/powerpoint/2010/main" val="9153983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494140C-37C3-48A9-94F6-4EE9AA10F27B}" type="slidenum">
              <a:rPr lang="en-GB" smtClean="0"/>
              <a:t>10</a:t>
            </a:fld>
            <a:endParaRPr lang="en-GB"/>
          </a:p>
        </p:txBody>
      </p:sp>
    </p:spTree>
    <p:extLst>
      <p:ext uri="{BB962C8B-B14F-4D97-AF65-F5344CB8AC3E}">
        <p14:creationId xmlns:p14="http://schemas.microsoft.com/office/powerpoint/2010/main" val="1887531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a:ea typeface="Aptos"/>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494140C-37C3-48A9-94F6-4EE9AA10F27B}" type="slidenum">
              <a:rPr lang="en-GB" smtClean="0"/>
              <a:t>11</a:t>
            </a:fld>
            <a:endParaRPr lang="en-GB"/>
          </a:p>
        </p:txBody>
      </p:sp>
    </p:spTree>
    <p:extLst>
      <p:ext uri="{BB962C8B-B14F-4D97-AF65-F5344CB8AC3E}">
        <p14:creationId xmlns:p14="http://schemas.microsoft.com/office/powerpoint/2010/main" val="216346359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6DDE81C4-FD37-4F2F-8B97-AD9336D2EBE4}"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774933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DE81C4-FD37-4F2F-8B97-AD9336D2EBE4}" type="slidenum">
              <a:rPr lang="en-GB" smtClean="0"/>
              <a:t>‹#›</a:t>
            </a:fld>
            <a:endParaRPr lang="en-GB"/>
          </a:p>
        </p:txBody>
      </p:sp>
    </p:spTree>
    <p:extLst>
      <p:ext uri="{BB962C8B-B14F-4D97-AF65-F5344CB8AC3E}">
        <p14:creationId xmlns:p14="http://schemas.microsoft.com/office/powerpoint/2010/main" val="1183289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DE81C4-FD37-4F2F-8B97-AD9336D2EBE4}"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5737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E25851-DC10-40CC-9FE7-DB17F348A53E}" type="datetimeFigureOut">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DE81C4-FD37-4F2F-8B97-AD9336D2EBE4}" type="slidenum">
              <a:rPr lang="en-GB" smtClean="0"/>
              <a:t>‹#›</a:t>
            </a:fld>
            <a:endParaRPr lang="en-GB"/>
          </a:p>
        </p:txBody>
      </p:sp>
    </p:spTree>
    <p:extLst>
      <p:ext uri="{BB962C8B-B14F-4D97-AF65-F5344CB8AC3E}">
        <p14:creationId xmlns:p14="http://schemas.microsoft.com/office/powerpoint/2010/main" val="4174737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BE25851-DC10-40CC-9FE7-DB17F348A53E}" type="datetimeFigureOut">
              <a:rPr lang="en-GB" smtClean="0"/>
              <a:t>09/06/2025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DDE81C4-FD37-4F2F-8B97-AD9336D2EBE4}"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239471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BE25851-DC10-40CC-9FE7-DB17F348A53E}" type="datetimeFigureOut">
              <a:rPr lang="en-GB" smtClean="0"/>
              <a:t>09/06/2025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DDE81C4-FD37-4F2F-8B97-AD9336D2EBE4}"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80414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E25851-DC10-40CC-9FE7-DB17F348A53E}" type="datetimeFigureOut">
              <a:rPr lang="en-GB" smtClean="0"/>
              <a:t>09/06/2025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DDE81C4-FD37-4F2F-8B97-AD9336D2EBE4}" type="slidenum">
              <a:rPr lang="en-GB" smtClean="0"/>
              <a:t>‹#›</a:t>
            </a:fld>
            <a:endParaRPr lang="en-GB"/>
          </a:p>
        </p:txBody>
      </p:sp>
    </p:spTree>
    <p:extLst>
      <p:ext uri="{BB962C8B-B14F-4D97-AF65-F5344CB8AC3E}">
        <p14:creationId xmlns:p14="http://schemas.microsoft.com/office/powerpoint/2010/main" val="3043083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E25851-DC10-40CC-9FE7-DB17F348A53E}" type="datetimeFigureOut">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DE81C4-FD37-4F2F-8B97-AD9336D2EBE4}"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40947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E25851-DC10-40CC-9FE7-DB17F348A53E}" type="datetimeFigureOut">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DE81C4-FD37-4F2F-8B97-AD9336D2EBE4}" type="slidenum">
              <a:rPr lang="en-GB" smtClean="0"/>
              <a:t>‹#›</a:t>
            </a:fld>
            <a:endParaRPr lang="en-GB"/>
          </a:p>
        </p:txBody>
      </p:sp>
    </p:spTree>
    <p:extLst>
      <p:ext uri="{BB962C8B-B14F-4D97-AF65-F5344CB8AC3E}">
        <p14:creationId xmlns:p14="http://schemas.microsoft.com/office/powerpoint/2010/main" val="3602390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BE25851-DC10-40CC-9FE7-DB17F348A53E}" type="datetimeFigureOut">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DDE81C4-FD37-4F2F-8B97-AD9336D2EBE4}" type="slidenum">
              <a:rPr lang="en-GB" smtClean="0"/>
              <a:t>‹#›</a:t>
            </a:fld>
            <a:endParaRPr lang="en-GB"/>
          </a:p>
        </p:txBody>
      </p:sp>
    </p:spTree>
    <p:extLst>
      <p:ext uri="{BB962C8B-B14F-4D97-AF65-F5344CB8AC3E}">
        <p14:creationId xmlns:p14="http://schemas.microsoft.com/office/powerpoint/2010/main" val="2706924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DE81C4-FD37-4F2F-8B97-AD9336D2EBE4}"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349347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DE81C4-FD37-4F2F-8B97-AD9336D2EBE4}"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7309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DE81C4-FD37-4F2F-8B97-AD9336D2EBE4}" type="slidenum">
              <a:rPr lang="en-GB" smtClean="0"/>
              <a:t>‹#›</a:t>
            </a:fld>
            <a:endParaRPr lang="en-GB"/>
          </a:p>
        </p:txBody>
      </p:sp>
    </p:spTree>
    <p:extLst>
      <p:ext uri="{BB962C8B-B14F-4D97-AF65-F5344CB8AC3E}">
        <p14:creationId xmlns:p14="http://schemas.microsoft.com/office/powerpoint/2010/main" val="13035911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DE81C4-FD37-4F2F-8B97-AD9336D2EBE4}"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643577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DE81C4-FD37-4F2F-8B97-AD9336D2EBE4}"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15582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DE81C4-FD37-4F2F-8B97-AD9336D2EBE4}"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75390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BE25851-DC10-40CC-9FE7-DB17F348A53E}"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DDE81C4-FD37-4F2F-8B97-AD9336D2EBE4}"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57370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E25851-DC10-40CC-9FE7-DB17F348A53E}" type="datetimeFigureOut">
              <a:rPr lang="en-GB" smtClean="0"/>
              <a:t>09/06/2025</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DE81C4-FD37-4F2F-8B97-AD9336D2EBE4}" type="slidenum">
              <a:rPr lang="en-GB" smtClean="0"/>
              <a:t>‹#›</a:t>
            </a:fld>
            <a:endParaRPr lang="en-GB"/>
          </a:p>
        </p:txBody>
      </p:sp>
    </p:spTree>
    <p:extLst>
      <p:ext uri="{BB962C8B-B14F-4D97-AF65-F5344CB8AC3E}">
        <p14:creationId xmlns:p14="http://schemas.microsoft.com/office/powerpoint/2010/main" val="6315139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www.unep.org/" TargetMode="External"/><Relationship Id="rId2" Type="http://schemas.openxmlformats.org/officeDocument/2006/relationships/hyperlink" Target="https://www.researchgate.net/publication/378286947_IMPACT_OF_WASTE_MANAGEMENT_IN_THE_HOSPITALITY_AND_CATERING_INDUSTRY" TargetMode="External"/><Relationship Id="rId1" Type="http://schemas.openxmlformats.org/officeDocument/2006/relationships/slideLayout" Target="../slideLayouts/slideLayout3.xml"/><Relationship Id="rId5" Type="http://schemas.openxmlformats.org/officeDocument/2006/relationships/image" Target="../media/image14.jpg"/><Relationship Id="rId4" Type="http://schemas.openxmlformats.org/officeDocument/2006/relationships/hyperlink" Target="https://wrap.org.uk/"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0F9D9-099A-4AF8-BBD4-C92A53652929}"/>
              </a:ext>
            </a:extLst>
          </p:cNvPr>
          <p:cNvSpPr>
            <a:spLocks noGrp="1"/>
          </p:cNvSpPr>
          <p:nvPr>
            <p:ph type="ctrTitle"/>
          </p:nvPr>
        </p:nvSpPr>
        <p:spPr/>
        <p:txBody>
          <a:bodyPr>
            <a:normAutofit fontScale="90000"/>
          </a:bodyPr>
          <a:lstStyle/>
          <a:p>
            <a:r>
              <a:rPr lang="en-GB" sz="1800" b="1" dirty="0">
                <a:solidFill>
                  <a:srgbClr val="000000"/>
                </a:solidFill>
                <a:effectLst/>
                <a:latin typeface="Times New Roman" panose="02020603050405020304" pitchFamily="18" charset="0"/>
                <a:ea typeface="Aptos"/>
              </a:rPr>
              <a:t>Module Title: Contemporary Themes in the Hotel and</a:t>
            </a:r>
            <a:br>
              <a:rPr lang="en-GB" sz="1800" b="1" dirty="0">
                <a:solidFill>
                  <a:srgbClr val="000000"/>
                </a:solidFill>
                <a:effectLst/>
                <a:latin typeface="Times New Roman" panose="02020603050405020304" pitchFamily="18" charset="0"/>
                <a:ea typeface="Aptos"/>
              </a:rPr>
            </a:br>
            <a:r>
              <a:rPr lang="en-GB" sz="1800" b="1" kern="100" dirty="0">
                <a:effectLst/>
                <a:latin typeface="Times New Roman" panose="02020603050405020304" pitchFamily="18" charset="0"/>
                <a:ea typeface="Aptos"/>
                <a:cs typeface="Times New Roman" panose="02020603050405020304" pitchFamily="18" charset="0"/>
              </a:rPr>
              <a:t>Module code: BMIH6001</a:t>
            </a:r>
            <a:br>
              <a:rPr lang="en-GB" sz="1800" kern="100" dirty="0">
                <a:effectLst/>
                <a:latin typeface="Aptos"/>
                <a:ea typeface="Aptos"/>
                <a:cs typeface="Times New Roman" panose="02020603050405020304" pitchFamily="18" charset="0"/>
              </a:rPr>
            </a:br>
            <a:br>
              <a:rPr lang="en-GB" sz="1800" dirty="0">
                <a:solidFill>
                  <a:srgbClr val="000000"/>
                </a:solidFill>
                <a:effectLst/>
                <a:latin typeface="Calibri" panose="020F0502020204030204" pitchFamily="34" charset="0"/>
                <a:ea typeface="Aptos"/>
              </a:rPr>
            </a:br>
            <a:br>
              <a:rPr lang="en-GB" sz="3200" dirty="0"/>
            </a:br>
            <a:r>
              <a:rPr lang="en-GB" sz="3200" dirty="0"/>
              <a:t>Sustainable Transformations in the Hotel Industry</a:t>
            </a:r>
            <a:br>
              <a:rPr lang="en-GB" sz="3200" dirty="0"/>
            </a:br>
            <a:r>
              <a:rPr lang="en-GB" sz="3200" dirty="0"/>
              <a:t>Moving Toward Net-Zero &amp; Operational excellence</a:t>
            </a:r>
          </a:p>
        </p:txBody>
      </p:sp>
      <p:sp>
        <p:nvSpPr>
          <p:cNvPr id="3" name="Subtitle 2">
            <a:extLst>
              <a:ext uri="{FF2B5EF4-FFF2-40B4-BE49-F238E27FC236}">
                <a16:creationId xmlns:a16="http://schemas.microsoft.com/office/drawing/2014/main" id="{9B22519E-61F8-4160-BCF1-48E3859097CA}"/>
              </a:ext>
            </a:extLst>
          </p:cNvPr>
          <p:cNvSpPr>
            <a:spLocks noGrp="1"/>
          </p:cNvSpPr>
          <p:nvPr>
            <p:ph type="subTitle" idx="1"/>
          </p:nvPr>
        </p:nvSpPr>
        <p:spPr/>
        <p:txBody>
          <a:bodyPr/>
          <a:lstStyle/>
          <a:p>
            <a:r>
              <a:rPr lang="en-GB" sz="1800" b="1" kern="100" dirty="0">
                <a:effectLst/>
                <a:latin typeface="Times New Roman" panose="02020603050405020304" pitchFamily="18" charset="0"/>
                <a:ea typeface="Aptos"/>
                <a:cs typeface="Times New Roman" panose="02020603050405020304" pitchFamily="18" charset="0"/>
              </a:rPr>
              <a:t>Student name: Anca E Dumitru</a:t>
            </a:r>
            <a:endParaRPr lang="en-GB" sz="1800" kern="100" dirty="0">
              <a:effectLst/>
              <a:latin typeface="Aptos"/>
              <a:ea typeface="Aptos"/>
              <a:cs typeface="Times New Roman" panose="02020603050405020304" pitchFamily="18" charset="0"/>
            </a:endParaRPr>
          </a:p>
          <a:p>
            <a:r>
              <a:rPr lang="en-GB" dirty="0"/>
              <a:t>Student id: 2213179</a:t>
            </a:r>
          </a:p>
          <a:p>
            <a:r>
              <a:rPr lang="en-GB" dirty="0"/>
              <a:t>Lecturer: </a:t>
            </a:r>
            <a:r>
              <a:rPr lang="en-GB" dirty="0" err="1"/>
              <a:t>Dr.</a:t>
            </a:r>
            <a:r>
              <a:rPr lang="en-GB" dirty="0"/>
              <a:t> Ernest </a:t>
            </a:r>
            <a:r>
              <a:rPr lang="en-GB" dirty="0" err="1"/>
              <a:t>Wavei</a:t>
            </a:r>
            <a:endParaRPr lang="en-GB" dirty="0"/>
          </a:p>
        </p:txBody>
      </p:sp>
    </p:spTree>
    <p:extLst>
      <p:ext uri="{BB962C8B-B14F-4D97-AF65-F5344CB8AC3E}">
        <p14:creationId xmlns:p14="http://schemas.microsoft.com/office/powerpoint/2010/main" val="39293773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1FA49-8A59-4921-A472-47426128EF64}"/>
              </a:ext>
            </a:extLst>
          </p:cNvPr>
          <p:cNvSpPr>
            <a:spLocks noGrp="1"/>
          </p:cNvSpPr>
          <p:nvPr>
            <p:ph type="title"/>
          </p:nvPr>
        </p:nvSpPr>
        <p:spPr>
          <a:xfrm>
            <a:off x="1295402" y="982132"/>
            <a:ext cx="9883586" cy="1303867"/>
          </a:xfrm>
        </p:spPr>
        <p:txBody>
          <a:bodyPr>
            <a:normAutofit/>
          </a:bodyPr>
          <a:lstStyle/>
          <a:p>
            <a:pPr algn="ctr"/>
            <a:r>
              <a:rPr lang="en-GB" sz="4000" dirty="0">
                <a:latin typeface="Algerian" panose="04020705040A02060702" pitchFamily="82" charset="0"/>
              </a:rPr>
              <a:t>Introduction</a:t>
            </a:r>
          </a:p>
        </p:txBody>
      </p:sp>
      <p:sp>
        <p:nvSpPr>
          <p:cNvPr id="3" name="Content Placeholder 2">
            <a:extLst>
              <a:ext uri="{FF2B5EF4-FFF2-40B4-BE49-F238E27FC236}">
                <a16:creationId xmlns:a16="http://schemas.microsoft.com/office/drawing/2014/main" id="{43A28756-586E-484A-8A62-D2020E1EB60C}"/>
              </a:ext>
            </a:extLst>
          </p:cNvPr>
          <p:cNvSpPr>
            <a:spLocks noGrp="1"/>
          </p:cNvSpPr>
          <p:nvPr>
            <p:ph idx="1"/>
          </p:nvPr>
        </p:nvSpPr>
        <p:spPr/>
        <p:txBody>
          <a:bodyPr/>
          <a:lstStyle/>
          <a:p>
            <a:pPr algn="just"/>
            <a:r>
              <a:rPr lang="en-GB" dirty="0"/>
              <a:t>The hospitality industry is going through a significant transition toward sustainability, stimulated by increased environmental awareness, more rigorous regulations, and changing guest expectations. </a:t>
            </a:r>
            <a:r>
              <a:rPr lang="en-US" dirty="0"/>
              <a:t>Hotels are significant contributors to waste through food services, packaging, and plastic use</a:t>
            </a:r>
            <a:r>
              <a:rPr lang="en-GB" dirty="0"/>
              <a:t>(Costa and Costa, 2022).</a:t>
            </a:r>
            <a:r>
              <a:rPr lang="en-US" dirty="0"/>
              <a:t> Poor waste management leads to pollution, resource loss, and higher operating costs.</a:t>
            </a:r>
            <a:endParaRPr lang="en-GB" dirty="0"/>
          </a:p>
        </p:txBody>
      </p:sp>
      <p:pic>
        <p:nvPicPr>
          <p:cNvPr id="7" name="Picture 6">
            <a:extLst>
              <a:ext uri="{FF2B5EF4-FFF2-40B4-BE49-F238E27FC236}">
                <a16:creationId xmlns:a16="http://schemas.microsoft.com/office/drawing/2014/main" id="{2529CC49-343A-40FF-BC6E-B276E7CD29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76604" y="740022"/>
            <a:ext cx="2895600" cy="154597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09317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D24D1-C3AB-4BAA-9482-D91F3F6FDDD9}"/>
              </a:ext>
            </a:extLst>
          </p:cNvPr>
          <p:cNvSpPr>
            <a:spLocks noGrp="1"/>
          </p:cNvSpPr>
          <p:nvPr>
            <p:ph type="title"/>
          </p:nvPr>
        </p:nvSpPr>
        <p:spPr/>
        <p:txBody>
          <a:bodyPr>
            <a:normAutofit/>
          </a:bodyPr>
          <a:lstStyle/>
          <a:p>
            <a:r>
              <a:rPr lang="en-GB" sz="4000" dirty="0">
                <a:latin typeface="Algerian" panose="04020705040A02060702" pitchFamily="82" charset="0"/>
              </a:rPr>
              <a:t>LITERATURE REVIEW</a:t>
            </a:r>
          </a:p>
        </p:txBody>
      </p:sp>
      <p:sp>
        <p:nvSpPr>
          <p:cNvPr id="3" name="Content Placeholder 2">
            <a:extLst>
              <a:ext uri="{FF2B5EF4-FFF2-40B4-BE49-F238E27FC236}">
                <a16:creationId xmlns:a16="http://schemas.microsoft.com/office/drawing/2014/main" id="{FE1EE7FB-70D0-4B48-997F-1908CE581359}"/>
              </a:ext>
            </a:extLst>
          </p:cNvPr>
          <p:cNvSpPr>
            <a:spLocks noGrp="1"/>
          </p:cNvSpPr>
          <p:nvPr>
            <p:ph idx="1"/>
          </p:nvPr>
        </p:nvSpPr>
        <p:spPr/>
        <p:txBody>
          <a:bodyPr/>
          <a:lstStyle/>
          <a:p>
            <a:pPr marL="0" indent="0" algn="just">
              <a:buNone/>
            </a:pPr>
            <a:r>
              <a:rPr lang="en-US" dirty="0"/>
              <a:t>Hotels significantly contribute to environmental harm due to waste from daily operations. Poor waste management worsens pollution, but adopting eco-friendly practices can reduce the impact and boost guest satisfaction (Mbokazi, 2024).</a:t>
            </a:r>
            <a:endParaRPr lang="en-GB" dirty="0"/>
          </a:p>
        </p:txBody>
      </p:sp>
      <p:pic>
        <p:nvPicPr>
          <p:cNvPr id="5" name="Picture 4">
            <a:extLst>
              <a:ext uri="{FF2B5EF4-FFF2-40B4-BE49-F238E27FC236}">
                <a16:creationId xmlns:a16="http://schemas.microsoft.com/office/drawing/2014/main" id="{106891CC-F2FE-4991-9A21-BF70F8061E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87886" y="3856038"/>
            <a:ext cx="4095751" cy="229076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08486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9C7DE0-472C-41A9-90AD-6DE8CA8516B0}"/>
              </a:ext>
            </a:extLst>
          </p:cNvPr>
          <p:cNvSpPr>
            <a:spLocks noGrp="1"/>
          </p:cNvSpPr>
          <p:nvPr>
            <p:ph idx="1"/>
          </p:nvPr>
        </p:nvSpPr>
        <p:spPr>
          <a:xfrm>
            <a:off x="1295401" y="1013012"/>
            <a:ext cx="9601196" cy="4862856"/>
          </a:xfrm>
        </p:spPr>
        <p:txBody>
          <a:bodyPr/>
          <a:lstStyle/>
          <a:p>
            <a:r>
              <a:rPr lang="en-GB" dirty="0">
                <a:latin typeface="Arial Black" panose="020B0A04020102020204" pitchFamily="34" charset="0"/>
              </a:rPr>
              <a:t>Food waste reduction</a:t>
            </a:r>
          </a:p>
          <a:p>
            <a:pPr marL="0" indent="0" algn="just">
              <a:buNone/>
            </a:pPr>
            <a:r>
              <a:rPr lang="en-US" dirty="0"/>
              <a:t> Hotels waste large amounts of food due to overproduction and poor storage. Solutions like portion control, AI tools, and staff training help cut waste, save money, and support sustainability.</a:t>
            </a:r>
          </a:p>
          <a:p>
            <a:r>
              <a:rPr lang="en-GB" dirty="0">
                <a:latin typeface="Arial Black" panose="020B0A04020102020204" pitchFamily="34" charset="0"/>
              </a:rPr>
              <a:t>Recycling and composting</a:t>
            </a:r>
          </a:p>
          <a:p>
            <a:pPr marL="0" indent="0" algn="just">
              <a:buNone/>
            </a:pPr>
            <a:r>
              <a:rPr lang="en-GB" dirty="0">
                <a:latin typeface="+mj-lt"/>
              </a:rPr>
              <a:t>Hotels reduce waste by sorting out recyclables such as paper, plastic, glass, and metal. Placing recycling bins in guest areas boosts implementation.</a:t>
            </a:r>
            <a:r>
              <a:rPr lang="en-US" dirty="0">
                <a:latin typeface="+mj-lt"/>
              </a:rPr>
              <a:t> Composting food scraps </a:t>
            </a:r>
            <a:r>
              <a:rPr lang="en-GB" dirty="0">
                <a:latin typeface="+mj-lt"/>
              </a:rPr>
              <a:t>reduces garbage waste and aids in horticultural efforts.</a:t>
            </a:r>
          </a:p>
          <a:p>
            <a:pPr marL="0" indent="0">
              <a:buNone/>
            </a:pPr>
            <a:endParaRPr lang="en-GB" dirty="0">
              <a:latin typeface="Arial Rounded MT Bold" panose="020F0704030504030204" pitchFamily="34" charset="0"/>
            </a:endParaRPr>
          </a:p>
          <a:p>
            <a:endParaRPr lang="en-GB" dirty="0">
              <a:latin typeface="Arial Rounded MT Bold" panose="020F0704030504030204" pitchFamily="34" charset="0"/>
            </a:endParaRPr>
          </a:p>
        </p:txBody>
      </p:sp>
    </p:spTree>
    <p:extLst>
      <p:ext uri="{BB962C8B-B14F-4D97-AF65-F5344CB8AC3E}">
        <p14:creationId xmlns:p14="http://schemas.microsoft.com/office/powerpoint/2010/main" val="4138905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E9D07B-4A70-4A99-AF66-820178023A15}"/>
              </a:ext>
            </a:extLst>
          </p:cNvPr>
          <p:cNvSpPr>
            <a:spLocks noGrp="1"/>
          </p:cNvSpPr>
          <p:nvPr>
            <p:ph idx="1"/>
          </p:nvPr>
        </p:nvSpPr>
        <p:spPr>
          <a:xfrm>
            <a:off x="1407459" y="815788"/>
            <a:ext cx="9489138" cy="5060080"/>
          </a:xfrm>
        </p:spPr>
        <p:txBody>
          <a:bodyPr/>
          <a:lstStyle/>
          <a:p>
            <a:pPr marL="0" indent="0">
              <a:buNone/>
            </a:pPr>
            <a:r>
              <a:rPr lang="en-GB" b="1" dirty="0">
                <a:latin typeface="Arial Black" panose="020B0A04020102020204" pitchFamily="34" charset="0"/>
              </a:rPr>
              <a:t>Reduction of single-use plastic</a:t>
            </a:r>
          </a:p>
          <a:p>
            <a:pPr marL="0" indent="0" algn="just">
              <a:buNone/>
            </a:pPr>
            <a:r>
              <a:rPr lang="en-GB" dirty="0"/>
              <a:t>Hotels enhance sustainability and guest satisfaction by substituting single-use plastics with environmentally friendly options(Zahid, 2023). Regular waste audits help to determine the problematic areas, enabling the implementation of targeted strategies and continuous monitoring, resulting in improved waste management and cost savings(</a:t>
            </a:r>
            <a:r>
              <a:rPr lang="en-GB" dirty="0" err="1"/>
              <a:t>Moham</a:t>
            </a:r>
            <a:r>
              <a:rPr lang="en-GB" dirty="0"/>
              <a:t> et al.,2017).</a:t>
            </a:r>
          </a:p>
          <a:p>
            <a:pPr marL="0" indent="0">
              <a:buNone/>
            </a:pPr>
            <a:endParaRPr lang="en-GB" dirty="0"/>
          </a:p>
          <a:p>
            <a:pPr marL="0" indent="0">
              <a:buNone/>
            </a:pPr>
            <a:endParaRPr lang="en-GB" b="1" dirty="0">
              <a:latin typeface="Arial Rounded MT Bold" panose="020F0704030504030204" pitchFamily="34" charset="0"/>
            </a:endParaRPr>
          </a:p>
        </p:txBody>
      </p:sp>
      <p:pic>
        <p:nvPicPr>
          <p:cNvPr id="6" name="Picture 5">
            <a:extLst>
              <a:ext uri="{FF2B5EF4-FFF2-40B4-BE49-F238E27FC236}">
                <a16:creationId xmlns:a16="http://schemas.microsoft.com/office/drawing/2014/main" id="{37165ACA-E80F-43F9-9239-7490D70A16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00396" y="3429000"/>
            <a:ext cx="3447887" cy="2299166"/>
          </a:xfrm>
          <a:prstGeom prst="rect">
            <a:avLst/>
          </a:prstGeom>
          <a:ln>
            <a:noFill/>
          </a:ln>
          <a:effectLst>
            <a:softEdge rad="112500"/>
          </a:effectLst>
        </p:spPr>
      </p:pic>
    </p:spTree>
    <p:extLst>
      <p:ext uri="{BB962C8B-B14F-4D97-AF65-F5344CB8AC3E}">
        <p14:creationId xmlns:p14="http://schemas.microsoft.com/office/powerpoint/2010/main" val="1113081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6F162-53A7-4E7F-A010-473AB6888581}"/>
              </a:ext>
            </a:extLst>
          </p:cNvPr>
          <p:cNvSpPr>
            <a:spLocks noGrp="1"/>
          </p:cNvSpPr>
          <p:nvPr>
            <p:ph type="title"/>
          </p:nvPr>
        </p:nvSpPr>
        <p:spPr/>
        <p:txBody>
          <a:bodyPr>
            <a:normAutofit/>
          </a:bodyPr>
          <a:lstStyle/>
          <a:p>
            <a:r>
              <a:rPr lang="en-GB" sz="2400" dirty="0">
                <a:latin typeface="Arial Black" panose="020B0A04020102020204" pitchFamily="34" charset="0"/>
              </a:rPr>
              <a:t>Waste Auditing and Monitoring</a:t>
            </a:r>
          </a:p>
        </p:txBody>
      </p:sp>
      <p:sp>
        <p:nvSpPr>
          <p:cNvPr id="3" name="Content Placeholder 2">
            <a:extLst>
              <a:ext uri="{FF2B5EF4-FFF2-40B4-BE49-F238E27FC236}">
                <a16:creationId xmlns:a16="http://schemas.microsoft.com/office/drawing/2014/main" id="{DF983560-CF8A-48D4-8E2E-5435FFD125F7}"/>
              </a:ext>
            </a:extLst>
          </p:cNvPr>
          <p:cNvSpPr>
            <a:spLocks noGrp="1"/>
          </p:cNvSpPr>
          <p:nvPr>
            <p:ph idx="1"/>
          </p:nvPr>
        </p:nvSpPr>
        <p:spPr>
          <a:xfrm>
            <a:off x="5087566" y="2556932"/>
            <a:ext cx="6157607" cy="3318936"/>
          </a:xfrm>
        </p:spPr>
        <p:txBody>
          <a:bodyPr/>
          <a:lstStyle/>
          <a:p>
            <a:pPr algn="just"/>
            <a:r>
              <a:rPr lang="en-GB" dirty="0"/>
              <a:t>Conducting regular waste audits helps hotels identify the type and amount of waste they generate. </a:t>
            </a:r>
          </a:p>
          <a:p>
            <a:pPr algn="just"/>
            <a:r>
              <a:rPr lang="en-GB" dirty="0"/>
              <a:t>Audits determine areas of concern while monitoring systems track progress and guide improvements (Amir et. Al, 2023)</a:t>
            </a:r>
          </a:p>
        </p:txBody>
      </p:sp>
      <p:pic>
        <p:nvPicPr>
          <p:cNvPr id="5" name="Picture 4">
            <a:extLst>
              <a:ext uri="{FF2B5EF4-FFF2-40B4-BE49-F238E27FC236}">
                <a16:creationId xmlns:a16="http://schemas.microsoft.com/office/drawing/2014/main" id="{C589EAED-37EA-413E-918E-7A8899F277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5511" y="2848700"/>
            <a:ext cx="4202552" cy="236574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1791310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9B85E1F-E63E-4DEB-A896-D2C8CB1BCCF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5124" y="583659"/>
            <a:ext cx="4467916" cy="1825589"/>
          </a:xfrm>
          <a:prstGeom prst="rect">
            <a:avLst/>
          </a:prstGeom>
          <a:ln>
            <a:noFill/>
          </a:ln>
          <a:effectLst>
            <a:softEdge rad="112500"/>
          </a:effectLst>
        </p:spPr>
      </p:pic>
      <p:sp>
        <p:nvSpPr>
          <p:cNvPr id="9" name="Content Placeholder 8">
            <a:extLst>
              <a:ext uri="{FF2B5EF4-FFF2-40B4-BE49-F238E27FC236}">
                <a16:creationId xmlns:a16="http://schemas.microsoft.com/office/drawing/2014/main" id="{B4F1DECD-7B55-4CCD-BFC2-81882BFD5883}"/>
              </a:ext>
            </a:extLst>
          </p:cNvPr>
          <p:cNvSpPr>
            <a:spLocks noGrp="1"/>
          </p:cNvSpPr>
          <p:nvPr>
            <p:ph idx="1"/>
          </p:nvPr>
        </p:nvSpPr>
        <p:spPr/>
        <p:txBody>
          <a:bodyPr/>
          <a:lstStyle/>
          <a:p>
            <a:r>
              <a:rPr lang="en-GB" dirty="0"/>
              <a:t> A statistical approach has been applied;</a:t>
            </a:r>
          </a:p>
          <a:p>
            <a:r>
              <a:rPr lang="en-GB" dirty="0"/>
              <a:t> The research was conducted exclusively using online secondary sources; </a:t>
            </a:r>
          </a:p>
          <a:p>
            <a:r>
              <a:rPr lang="en-GB" dirty="0"/>
              <a:t>Sources: academic publications, valued reports, documents related to law relevant to hotel sustainability practices; </a:t>
            </a:r>
          </a:p>
          <a:p>
            <a:r>
              <a:rPr lang="en-GB" dirty="0"/>
              <a:t>Key reference:</a:t>
            </a:r>
          </a:p>
          <a:p>
            <a:pPr marL="0" indent="0">
              <a:buNone/>
            </a:pPr>
            <a:r>
              <a:rPr lang="en-GB" dirty="0"/>
              <a:t>  Frontiers in Artificial Intelligence- Smart waste tracking(Clark et al, 2025);</a:t>
            </a:r>
          </a:p>
          <a:p>
            <a:pPr>
              <a:buFont typeface="Wingdings" panose="05000000000000000000" pitchFamily="2" charset="2"/>
              <a:buChar char="Ø"/>
            </a:pPr>
            <a:endParaRPr lang="en-GB" dirty="0"/>
          </a:p>
          <a:p>
            <a:pPr algn="ctr">
              <a:buFont typeface="Wingdings" panose="05000000000000000000" pitchFamily="2" charset="2"/>
              <a:buChar char="Ø"/>
            </a:pPr>
            <a:endParaRPr lang="en-GB" dirty="0"/>
          </a:p>
        </p:txBody>
      </p:sp>
    </p:spTree>
    <p:extLst>
      <p:ext uri="{BB962C8B-B14F-4D97-AF65-F5344CB8AC3E}">
        <p14:creationId xmlns:p14="http://schemas.microsoft.com/office/powerpoint/2010/main" val="18892108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A849A-E1D9-4D13-8D8C-627D9C8EAF16}"/>
              </a:ext>
            </a:extLst>
          </p:cNvPr>
          <p:cNvSpPr>
            <a:spLocks noGrp="1"/>
          </p:cNvSpPr>
          <p:nvPr>
            <p:ph type="title"/>
          </p:nvPr>
        </p:nvSpPr>
        <p:spPr>
          <a:xfrm>
            <a:off x="1295402" y="710119"/>
            <a:ext cx="9601196" cy="1254868"/>
          </a:xfrm>
        </p:spPr>
        <p:txBody>
          <a:bodyPr>
            <a:normAutofit fontScale="90000"/>
          </a:bodyPr>
          <a:lstStyle/>
          <a:p>
            <a:r>
              <a:rPr lang="en-GB" dirty="0">
                <a:latin typeface="Algerian" panose="04020705040A02060702" pitchFamily="82" charset="0"/>
              </a:rPr>
              <a:t>THEME IMPACT ANALYSIS</a:t>
            </a:r>
            <a:br>
              <a:rPr lang="en-GB" dirty="0"/>
            </a:br>
            <a:r>
              <a:rPr lang="en-GB" dirty="0">
                <a:solidFill>
                  <a:srgbClr val="00B050"/>
                </a:solidFill>
                <a:latin typeface="Arial Black" panose="020B0A04020102020204" pitchFamily="34" charset="0"/>
              </a:rPr>
              <a:t>PEST Analysis</a:t>
            </a:r>
          </a:p>
        </p:txBody>
      </p:sp>
      <p:sp>
        <p:nvSpPr>
          <p:cNvPr id="3" name="Content Placeholder 2">
            <a:extLst>
              <a:ext uri="{FF2B5EF4-FFF2-40B4-BE49-F238E27FC236}">
                <a16:creationId xmlns:a16="http://schemas.microsoft.com/office/drawing/2014/main" id="{541BEF99-8CC9-43C8-B05A-AC10A86B5E2F}"/>
              </a:ext>
            </a:extLst>
          </p:cNvPr>
          <p:cNvSpPr>
            <a:spLocks noGrp="1"/>
          </p:cNvSpPr>
          <p:nvPr>
            <p:ph idx="1"/>
          </p:nvPr>
        </p:nvSpPr>
        <p:spPr>
          <a:xfrm>
            <a:off x="1295401" y="1882588"/>
            <a:ext cx="9601196" cy="3993280"/>
          </a:xfrm>
        </p:spPr>
        <p:txBody>
          <a:bodyPr/>
          <a:lstStyle/>
          <a:p>
            <a:r>
              <a:rPr lang="en-GB" b="1" dirty="0"/>
              <a:t>Political factors</a:t>
            </a:r>
          </a:p>
          <a:p>
            <a:pPr marL="0" indent="0" algn="just">
              <a:buNone/>
            </a:pPr>
            <a:r>
              <a:rPr lang="en-US" dirty="0"/>
              <a:t>Laws and international policies push hotels to reduce waste by banning single-use plastics, requiring recycling, and offering incentives. Global initiatives and regulations also drive hotels to adopt sustainable practices to stay competitive and protect their reputation (UNEP, 2024)</a:t>
            </a:r>
          </a:p>
          <a:p>
            <a:r>
              <a:rPr lang="en-US" b="1" dirty="0"/>
              <a:t>Economic factors</a:t>
            </a:r>
          </a:p>
          <a:p>
            <a:pPr marL="0" indent="0" algn="just">
              <a:buNone/>
            </a:pPr>
            <a:r>
              <a:rPr lang="en-GB" dirty="0"/>
              <a:t>Hotels can generate considerable financial rewards from waste reduction, such as decreased food and disposal expenses, which returns £7 for every £1 invested(WRAP,2023).</a:t>
            </a:r>
          </a:p>
        </p:txBody>
      </p:sp>
    </p:spTree>
    <p:extLst>
      <p:ext uri="{BB962C8B-B14F-4D97-AF65-F5344CB8AC3E}">
        <p14:creationId xmlns:p14="http://schemas.microsoft.com/office/powerpoint/2010/main" val="113774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6E50FF-715F-410B-8081-7551D159DB26}"/>
              </a:ext>
            </a:extLst>
          </p:cNvPr>
          <p:cNvSpPr>
            <a:spLocks noGrp="1"/>
          </p:cNvSpPr>
          <p:nvPr>
            <p:ph idx="1"/>
          </p:nvPr>
        </p:nvSpPr>
        <p:spPr>
          <a:xfrm>
            <a:off x="1299881" y="788894"/>
            <a:ext cx="9596715" cy="5086974"/>
          </a:xfrm>
        </p:spPr>
        <p:txBody>
          <a:bodyPr/>
          <a:lstStyle/>
          <a:p>
            <a:r>
              <a:rPr lang="en-GB" b="1" dirty="0"/>
              <a:t>Social Factors</a:t>
            </a:r>
          </a:p>
          <a:p>
            <a:pPr marL="0" indent="0" algn="just">
              <a:buNone/>
            </a:pPr>
            <a:r>
              <a:rPr lang="en-GB" dirty="0"/>
              <a:t>The demand for sustainable hotel practices is encouraged by increasing environmental awareness of guests, particularly among the younger generation(Han, Hsu&amp; Lee,2009). The success of waste reduction initiatives and promoting a sustainability culture are enhanced by solid CSR activities, employee training, and internal business involvement.</a:t>
            </a:r>
          </a:p>
          <a:p>
            <a:r>
              <a:rPr lang="en-GB" dirty="0"/>
              <a:t> </a:t>
            </a:r>
            <a:r>
              <a:rPr lang="en-GB" b="1" dirty="0"/>
              <a:t>Technological Factors</a:t>
            </a:r>
          </a:p>
          <a:p>
            <a:pPr marL="0" indent="0" algn="just">
              <a:buNone/>
            </a:pPr>
            <a:r>
              <a:rPr lang="en-GB" dirty="0"/>
              <a:t>Hotels are utilising smart technology to improve waste management, particularly in kitchens. AI-based systems assist in monitoring food waste and calibrating portions, leading to reductions in waste and expenses.</a:t>
            </a:r>
          </a:p>
        </p:txBody>
      </p:sp>
    </p:spTree>
    <p:extLst>
      <p:ext uri="{BB962C8B-B14F-4D97-AF65-F5344CB8AC3E}">
        <p14:creationId xmlns:p14="http://schemas.microsoft.com/office/powerpoint/2010/main" val="1510573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 Placeholder 16">
            <a:extLst>
              <a:ext uri="{FF2B5EF4-FFF2-40B4-BE49-F238E27FC236}">
                <a16:creationId xmlns:a16="http://schemas.microsoft.com/office/drawing/2014/main" id="{FBB67E98-0B67-49E7-9685-D7A07F4037B9}"/>
              </a:ext>
            </a:extLst>
          </p:cNvPr>
          <p:cNvSpPr>
            <a:spLocks noGrp="1"/>
          </p:cNvSpPr>
          <p:nvPr>
            <p:ph type="body" idx="1"/>
          </p:nvPr>
        </p:nvSpPr>
        <p:spPr>
          <a:xfrm>
            <a:off x="1995611" y="3970223"/>
            <a:ext cx="8052298" cy="1638300"/>
          </a:xfrm>
        </p:spPr>
        <p:txBody>
          <a:bodyPr>
            <a:normAutofit fontScale="92500" lnSpcReduction="10000"/>
          </a:bodyPr>
          <a:lstStyle/>
          <a:p>
            <a:r>
              <a:rPr lang="en-GB" dirty="0"/>
              <a:t>To sum up, more and more hotels are implementing intelligent technologies for better waste management and reduction. Kitchen staff can monitor waste, adjust portion sizes, and improve ordering actions by using AI food waste tracking systems, leading to reduced food waste and lower costs.</a:t>
            </a:r>
          </a:p>
        </p:txBody>
      </p:sp>
      <p:pic>
        <p:nvPicPr>
          <p:cNvPr id="13" name="Content Placeholder 12">
            <a:extLst>
              <a:ext uri="{FF2B5EF4-FFF2-40B4-BE49-F238E27FC236}">
                <a16:creationId xmlns:a16="http://schemas.microsoft.com/office/drawing/2014/main" id="{FA15A905-6249-4D58-9A87-B6925CE46D96}"/>
              </a:ext>
            </a:extLst>
          </p:cNvPr>
          <p:cNvPicPr>
            <a:picLocks noGrp="1" noChangeAspect="1"/>
          </p:cNvPicPr>
          <p:nvPr>
            <p:ph idx="4294967295"/>
          </p:nvPr>
        </p:nvPicPr>
        <p:blipFill>
          <a:blip r:embed="rId3">
            <a:extLst>
              <a:ext uri="{28A0092B-C50C-407E-A947-70E740481C1C}">
                <a14:useLocalDpi xmlns:a14="http://schemas.microsoft.com/office/drawing/2010/main" val="0"/>
              </a:ext>
            </a:extLst>
          </a:blip>
          <a:stretch>
            <a:fillRect/>
          </a:stretch>
        </p:blipFill>
        <p:spPr>
          <a:xfrm>
            <a:off x="4213224" y="1346754"/>
            <a:ext cx="3762375" cy="1638300"/>
          </a:xfrm>
          <a:prstGeom prst="rect">
            <a:avLst/>
          </a:prstGeom>
          <a:ln>
            <a:noFill/>
          </a:ln>
          <a:effectLst>
            <a:softEdge rad="112500"/>
          </a:effectLst>
        </p:spPr>
      </p:pic>
    </p:spTree>
    <p:extLst>
      <p:ext uri="{BB962C8B-B14F-4D97-AF65-F5344CB8AC3E}">
        <p14:creationId xmlns:p14="http://schemas.microsoft.com/office/powerpoint/2010/main" val="1589736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E3D0E81-8ACF-4AFF-BFE6-A9A2DBB191B9}"/>
              </a:ext>
            </a:extLst>
          </p:cNvPr>
          <p:cNvSpPr>
            <a:spLocks noGrp="1"/>
          </p:cNvSpPr>
          <p:nvPr>
            <p:ph type="body" idx="1"/>
          </p:nvPr>
        </p:nvSpPr>
        <p:spPr>
          <a:xfrm>
            <a:off x="2015067" y="3846051"/>
            <a:ext cx="8204698" cy="1855502"/>
          </a:xfrm>
        </p:spPr>
        <p:txBody>
          <a:bodyPr>
            <a:normAutofit lnSpcReduction="10000"/>
          </a:bodyPr>
          <a:lstStyle/>
          <a:p>
            <a:pPr marL="342900" indent="-342900" algn="l">
              <a:buFont typeface="Arial" panose="020B0604020202020204" pitchFamily="34" charset="0"/>
              <a:buChar char="•"/>
            </a:pPr>
            <a:r>
              <a:rPr lang="en-GB" dirty="0"/>
              <a:t>Regularly audit waste to identify key sources to reduce excess.</a:t>
            </a:r>
          </a:p>
          <a:p>
            <a:pPr marL="342900" indent="-342900" algn="l">
              <a:buFont typeface="Arial" panose="020B0604020202020204" pitchFamily="34" charset="0"/>
              <a:buChar char="•"/>
            </a:pPr>
            <a:r>
              <a:rPr lang="en-GB" dirty="0"/>
              <a:t> Use of smart technology such as bins and sensors.</a:t>
            </a:r>
          </a:p>
          <a:p>
            <a:pPr marL="342900" indent="-342900" algn="l">
              <a:buFont typeface="Arial" panose="020B0604020202020204" pitchFamily="34" charset="0"/>
              <a:buChar char="•"/>
            </a:pPr>
            <a:r>
              <a:rPr lang="en-GB" dirty="0"/>
              <a:t>Invest in educational employees to ensure sustainability practices are properly implemented.</a:t>
            </a:r>
          </a:p>
          <a:p>
            <a:pPr marL="342900" indent="-342900" algn="l">
              <a:buFont typeface="Arial" panose="020B0604020202020204" pitchFamily="34" charset="0"/>
              <a:buChar char="•"/>
            </a:pPr>
            <a:endParaRPr lang="en-GB" dirty="0"/>
          </a:p>
        </p:txBody>
      </p:sp>
      <p:pic>
        <p:nvPicPr>
          <p:cNvPr id="5" name="Picture 4">
            <a:extLst>
              <a:ext uri="{FF2B5EF4-FFF2-40B4-BE49-F238E27FC236}">
                <a16:creationId xmlns:a16="http://schemas.microsoft.com/office/drawing/2014/main" id="{10DB0E87-1C58-44DE-BA3C-8AEF13F6B0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29481" y="1007543"/>
            <a:ext cx="6559296" cy="2691384"/>
          </a:xfrm>
          <a:prstGeom prst="rect">
            <a:avLst/>
          </a:prstGeom>
          <a:ln>
            <a:noFill/>
          </a:ln>
          <a:effectLst>
            <a:softEdge rad="112500"/>
          </a:effectLst>
        </p:spPr>
      </p:pic>
    </p:spTree>
    <p:extLst>
      <p:ext uri="{BB962C8B-B14F-4D97-AF65-F5344CB8AC3E}">
        <p14:creationId xmlns:p14="http://schemas.microsoft.com/office/powerpoint/2010/main" val="42673342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F4FBB64-B1B8-4C64-A101-A19D9F862D18}"/>
              </a:ext>
            </a:extLst>
          </p:cNvPr>
          <p:cNvSpPr>
            <a:spLocks noGrp="1"/>
          </p:cNvSpPr>
          <p:nvPr>
            <p:ph type="body" idx="1"/>
          </p:nvPr>
        </p:nvSpPr>
        <p:spPr>
          <a:xfrm>
            <a:off x="1926077" y="2101173"/>
            <a:ext cx="8424153" cy="4280172"/>
          </a:xfrm>
        </p:spPr>
        <p:txBody>
          <a:bodyPr>
            <a:normAutofit fontScale="32500" lnSpcReduction="20000"/>
          </a:bodyPr>
          <a:lstStyle/>
          <a:p>
            <a:pPr marL="342900" lvl="0" indent="-342900" algn="just">
              <a:lnSpc>
                <a:spcPct val="115000"/>
              </a:lnSpc>
              <a:spcAft>
                <a:spcPts val="800"/>
              </a:spcAft>
              <a:buFont typeface="Arial" panose="020B0604020202020204" pitchFamily="34" charset="0"/>
              <a:buChar char="•"/>
              <a:tabLst>
                <a:tab pos="457200" algn="l"/>
              </a:tabLst>
            </a:pPr>
            <a:r>
              <a:rPr lang="en-GB" sz="3800" b="1" kern="100" dirty="0">
                <a:effectLst/>
                <a:latin typeface="+mj-lt"/>
                <a:ea typeface="Aptos"/>
                <a:cs typeface="Times New Roman" panose="02020603050405020304" pitchFamily="18" charset="0"/>
              </a:rPr>
              <a:t>Costa, V. and Costa, C. (eds) (2022) </a:t>
            </a:r>
            <a:r>
              <a:rPr lang="en-GB" sz="3800" b="1" i="1" kern="100" dirty="0">
                <a:effectLst/>
                <a:latin typeface="+mj-lt"/>
                <a:ea typeface="Aptos"/>
                <a:cs typeface="Times New Roman" panose="02020603050405020304" pitchFamily="18" charset="0"/>
              </a:rPr>
              <a:t>Sustainability and competitiveness in the hospitality industry</a:t>
            </a:r>
            <a:r>
              <a:rPr lang="en-GB" sz="3800" b="1" kern="100" dirty="0">
                <a:effectLst/>
                <a:latin typeface="+mj-lt"/>
                <a:ea typeface="Aptos"/>
                <a:cs typeface="Times New Roman" panose="02020603050405020304" pitchFamily="18" charset="0"/>
              </a:rPr>
              <a:t>. Hershey, PA: Business Science Reference.</a:t>
            </a:r>
            <a:endParaRPr lang="en-GB" sz="3800" kern="100" dirty="0">
              <a:effectLst/>
              <a:latin typeface="+mj-lt"/>
              <a:ea typeface="Aptos"/>
              <a:cs typeface="Times New Roman" panose="02020603050405020304" pitchFamily="18" charset="0"/>
            </a:endParaRPr>
          </a:p>
          <a:p>
            <a:pPr marL="342900" lvl="0" indent="-342900" algn="just">
              <a:lnSpc>
                <a:spcPct val="115000"/>
              </a:lnSpc>
              <a:spcAft>
                <a:spcPts val="800"/>
              </a:spcAft>
              <a:buFont typeface="Arial" panose="020B0604020202020204" pitchFamily="34" charset="0"/>
              <a:buChar char="•"/>
              <a:tabLst>
                <a:tab pos="457200" algn="l"/>
              </a:tabLst>
            </a:pPr>
            <a:r>
              <a:rPr lang="en-GB" sz="3800" b="1" kern="100" dirty="0">
                <a:effectLst/>
                <a:latin typeface="+mj-lt"/>
                <a:ea typeface="Aptos"/>
                <a:cs typeface="Times New Roman" panose="02020603050405020304" pitchFamily="18" charset="0"/>
              </a:rPr>
              <a:t>Han, H., Hsu, L.-T.J., Lee, J.-S. and </a:t>
            </a:r>
            <a:r>
              <a:rPr lang="en-GB" sz="3800" b="1" kern="100" dirty="0" err="1">
                <a:effectLst/>
                <a:latin typeface="+mj-lt"/>
                <a:ea typeface="Aptos"/>
                <a:cs typeface="Times New Roman" panose="02020603050405020304" pitchFamily="18" charset="0"/>
              </a:rPr>
              <a:t>Sheu</a:t>
            </a:r>
            <a:r>
              <a:rPr lang="en-GB" sz="3800" b="1" kern="100" dirty="0">
                <a:effectLst/>
                <a:latin typeface="+mj-lt"/>
                <a:ea typeface="Aptos"/>
                <a:cs typeface="Times New Roman" panose="02020603050405020304" pitchFamily="18" charset="0"/>
              </a:rPr>
              <a:t>, C. (2011). Are lodging customers ready to go green? An examination of attitudes, demographics, and eco-friendly intentions. </a:t>
            </a:r>
            <a:r>
              <a:rPr lang="en-GB" sz="3800" b="1" i="1" kern="100" dirty="0">
                <a:effectLst/>
                <a:latin typeface="+mj-lt"/>
                <a:ea typeface="Aptos"/>
                <a:cs typeface="Times New Roman" panose="02020603050405020304" pitchFamily="18" charset="0"/>
              </a:rPr>
              <a:t>International Journal of Hospitality Management</a:t>
            </a:r>
            <a:r>
              <a:rPr lang="en-GB" sz="3800" b="1" kern="100" dirty="0">
                <a:effectLst/>
                <a:latin typeface="+mj-lt"/>
                <a:ea typeface="Aptos"/>
                <a:cs typeface="Times New Roman" panose="02020603050405020304" pitchFamily="18" charset="0"/>
              </a:rPr>
              <a:t>, [online] 30(2), pp.345–355. </a:t>
            </a:r>
            <a:r>
              <a:rPr lang="en-GB" sz="3800" b="1" kern="100" dirty="0" err="1">
                <a:effectLst/>
                <a:latin typeface="+mj-lt"/>
                <a:ea typeface="Aptos"/>
                <a:cs typeface="Times New Roman" panose="02020603050405020304" pitchFamily="18" charset="0"/>
              </a:rPr>
              <a:t>doi:https</a:t>
            </a:r>
            <a:r>
              <a:rPr lang="en-GB" sz="3800" b="1" kern="100" dirty="0">
                <a:effectLst/>
                <a:latin typeface="+mj-lt"/>
                <a:ea typeface="Aptos"/>
                <a:cs typeface="Times New Roman" panose="02020603050405020304" pitchFamily="18" charset="0"/>
              </a:rPr>
              <a:t>://doi.org/10.1016/j.ijhm.2010.07.008</a:t>
            </a:r>
            <a:endParaRPr lang="en-GB" sz="3800" kern="100" dirty="0">
              <a:effectLst/>
              <a:latin typeface="+mj-lt"/>
              <a:ea typeface="Aptos"/>
              <a:cs typeface="Times New Roman" panose="02020603050405020304" pitchFamily="18" charset="0"/>
            </a:endParaRPr>
          </a:p>
          <a:p>
            <a:pPr marL="342900" lvl="0" indent="-342900" algn="just">
              <a:lnSpc>
                <a:spcPct val="115000"/>
              </a:lnSpc>
              <a:spcAft>
                <a:spcPts val="800"/>
              </a:spcAft>
              <a:buFont typeface="Arial" panose="020B0604020202020204" pitchFamily="34" charset="0"/>
              <a:buChar char="•"/>
              <a:tabLst>
                <a:tab pos="457200" algn="l"/>
              </a:tabLst>
            </a:pPr>
            <a:r>
              <a:rPr lang="en-GB" sz="3800" b="1" kern="100" dirty="0">
                <a:effectLst/>
                <a:latin typeface="+mj-lt"/>
                <a:ea typeface="Aptos"/>
                <a:cs typeface="Times New Roman" panose="02020603050405020304" pitchFamily="18" charset="0"/>
              </a:rPr>
              <a:t>Mohan, V., Deepak, B. and Mona, S. (2017). Reduction and Management of Waste in Hotel Industries. </a:t>
            </a:r>
            <a:r>
              <a:rPr lang="en-GB" sz="3800" b="1" i="1" kern="100" dirty="0">
                <a:effectLst/>
                <a:latin typeface="+mj-lt"/>
                <a:ea typeface="Aptos"/>
                <a:cs typeface="Times New Roman" panose="02020603050405020304" pitchFamily="18" charset="0"/>
              </a:rPr>
              <a:t>International Journal of Engineering Research and Applications</a:t>
            </a:r>
            <a:r>
              <a:rPr lang="en-GB" sz="3800" b="1" kern="100" dirty="0">
                <a:effectLst/>
                <a:latin typeface="+mj-lt"/>
                <a:ea typeface="Aptos"/>
                <a:cs typeface="Times New Roman" panose="02020603050405020304" pitchFamily="18" charset="0"/>
              </a:rPr>
              <a:t>, [online] 07(07), pp.34–37. </a:t>
            </a:r>
            <a:r>
              <a:rPr lang="en-GB" sz="3800" b="1" kern="100" dirty="0" err="1">
                <a:effectLst/>
                <a:latin typeface="+mj-lt"/>
                <a:ea typeface="Aptos"/>
                <a:cs typeface="Times New Roman" panose="02020603050405020304" pitchFamily="18" charset="0"/>
              </a:rPr>
              <a:t>doi:https</a:t>
            </a:r>
            <a:r>
              <a:rPr lang="en-GB" sz="3800" b="1" kern="100" dirty="0">
                <a:effectLst/>
                <a:latin typeface="+mj-lt"/>
                <a:ea typeface="Aptos"/>
                <a:cs typeface="Times New Roman" panose="02020603050405020304" pitchFamily="18" charset="0"/>
              </a:rPr>
              <a:t>://doi.org/10.9790/9622-0707103437.</a:t>
            </a:r>
            <a:endParaRPr lang="en-GB" sz="3800" kern="100" dirty="0">
              <a:effectLst/>
              <a:latin typeface="+mj-lt"/>
              <a:ea typeface="Aptos"/>
              <a:cs typeface="Times New Roman" panose="02020603050405020304" pitchFamily="18" charset="0"/>
            </a:endParaRPr>
          </a:p>
          <a:p>
            <a:pPr marL="342900" lvl="0" indent="-342900" algn="just">
              <a:lnSpc>
                <a:spcPct val="115000"/>
              </a:lnSpc>
              <a:spcAft>
                <a:spcPts val="800"/>
              </a:spcAft>
              <a:buFont typeface="Arial" panose="020B0604020202020204" pitchFamily="34" charset="0"/>
              <a:buChar char="•"/>
              <a:tabLst>
                <a:tab pos="457200" algn="l"/>
              </a:tabLst>
            </a:pPr>
            <a:r>
              <a:rPr lang="en-GB" sz="3800" b="1" kern="100" dirty="0" err="1">
                <a:effectLst/>
                <a:latin typeface="+mj-lt"/>
                <a:ea typeface="Aptos"/>
                <a:cs typeface="Times New Roman" panose="02020603050405020304" pitchFamily="18" charset="0"/>
              </a:rPr>
              <a:t>Mthabiseni</a:t>
            </a:r>
            <a:r>
              <a:rPr lang="en-GB" sz="3800" b="1" kern="100" dirty="0">
                <a:effectLst/>
                <a:latin typeface="+mj-lt"/>
                <a:ea typeface="Aptos"/>
                <a:cs typeface="Times New Roman" panose="02020603050405020304" pitchFamily="18" charset="0"/>
              </a:rPr>
              <a:t> Mbokazi (2024). IMPACT OF WASTE MANAGEMENT IN THE HOSPITALITY AND CATERING INDUSTRY. </a:t>
            </a:r>
            <a:r>
              <a:rPr lang="en-GB" sz="3800" b="1" i="1" kern="100" dirty="0">
                <a:effectLst/>
                <a:latin typeface="+mj-lt"/>
                <a:ea typeface="Aptos"/>
                <a:cs typeface="Times New Roman" panose="02020603050405020304" pitchFamily="18" charset="0"/>
              </a:rPr>
              <a:t>Waste Management</a:t>
            </a:r>
            <a:r>
              <a:rPr lang="en-GB" sz="3800" b="1" kern="100" dirty="0">
                <a:effectLst/>
                <a:latin typeface="+mj-lt"/>
                <a:ea typeface="Aptos"/>
                <a:cs typeface="Times New Roman" panose="02020603050405020304" pitchFamily="18" charset="0"/>
              </a:rPr>
              <a:t>, [online] 1(01), p.32. Available at: </a:t>
            </a:r>
            <a:r>
              <a:rPr lang="en-GB" sz="3800" b="1" u="sng" kern="100" dirty="0">
                <a:solidFill>
                  <a:srgbClr val="467886"/>
                </a:solidFill>
                <a:effectLst/>
                <a:latin typeface="+mj-lt"/>
                <a:ea typeface="Aptos"/>
                <a:cs typeface="Times New Roman" panose="02020603050405020304" pitchFamily="18" charset="0"/>
                <a:hlinkClick r:id="rId2"/>
              </a:rPr>
              <a:t>https://www.researchgate.net/publication/378286947_IMPACT_OF_WASTE_MANAGEMENT_IN_THE_HOSPITALITY_AND_CATERING_INDUSTRY</a:t>
            </a:r>
            <a:r>
              <a:rPr lang="en-GB" sz="3800" b="1" kern="100" dirty="0">
                <a:effectLst/>
                <a:latin typeface="+mj-lt"/>
                <a:ea typeface="Aptos"/>
                <a:cs typeface="Times New Roman" panose="02020603050405020304" pitchFamily="18" charset="0"/>
              </a:rPr>
              <a:t>.</a:t>
            </a:r>
            <a:endParaRPr lang="en-GB" sz="3800" kern="100" dirty="0">
              <a:effectLst/>
              <a:latin typeface="+mj-lt"/>
              <a:ea typeface="Aptos"/>
              <a:cs typeface="Times New Roman" panose="02020603050405020304" pitchFamily="18" charset="0"/>
            </a:endParaRPr>
          </a:p>
          <a:p>
            <a:pPr marL="342900" lvl="0" indent="-342900" algn="just">
              <a:lnSpc>
                <a:spcPct val="115000"/>
              </a:lnSpc>
              <a:spcAft>
                <a:spcPts val="800"/>
              </a:spcAft>
              <a:buFont typeface="Arial" panose="020B0604020202020204" pitchFamily="34" charset="0"/>
              <a:buChar char="•"/>
              <a:tabLst>
                <a:tab pos="457200" algn="l"/>
              </a:tabLst>
            </a:pPr>
            <a:r>
              <a:rPr lang="en-GB" sz="3800" b="1" kern="100" dirty="0">
                <a:effectLst/>
                <a:latin typeface="+mj-lt"/>
                <a:ea typeface="Aptos"/>
                <a:cs typeface="Times New Roman" panose="02020603050405020304" pitchFamily="18" charset="0"/>
              </a:rPr>
              <a:t>UNEP (2024). </a:t>
            </a:r>
            <a:r>
              <a:rPr lang="en-GB" sz="3800" b="1" i="1" kern="100" dirty="0">
                <a:effectLst/>
                <a:latin typeface="+mj-lt"/>
                <a:ea typeface="Aptos"/>
                <a:cs typeface="Times New Roman" panose="02020603050405020304" pitchFamily="18" charset="0"/>
              </a:rPr>
              <a:t>UNEP - UN Environment Programme</a:t>
            </a:r>
            <a:r>
              <a:rPr lang="en-GB" sz="3800" b="1" kern="100" dirty="0">
                <a:effectLst/>
                <a:latin typeface="+mj-lt"/>
                <a:ea typeface="Aptos"/>
                <a:cs typeface="Times New Roman" panose="02020603050405020304" pitchFamily="18" charset="0"/>
              </a:rPr>
              <a:t>. [online] UNEP - UN Environment Programme. Available at: </a:t>
            </a:r>
            <a:r>
              <a:rPr lang="en-GB" sz="3800" b="1" u="sng" kern="100" dirty="0">
                <a:solidFill>
                  <a:srgbClr val="467886"/>
                </a:solidFill>
                <a:effectLst/>
                <a:latin typeface="+mj-lt"/>
                <a:ea typeface="Aptos"/>
                <a:cs typeface="Times New Roman" panose="02020603050405020304" pitchFamily="18" charset="0"/>
                <a:hlinkClick r:id="rId3"/>
              </a:rPr>
              <a:t>https://www.unep.org/</a:t>
            </a:r>
            <a:r>
              <a:rPr lang="en-GB" sz="3800" b="1" kern="100" dirty="0">
                <a:effectLst/>
                <a:latin typeface="+mj-lt"/>
                <a:ea typeface="Aptos"/>
                <a:cs typeface="Times New Roman" panose="02020603050405020304" pitchFamily="18" charset="0"/>
              </a:rPr>
              <a:t>. wrap.org.uk. (n.d.). </a:t>
            </a:r>
            <a:r>
              <a:rPr lang="en-GB" sz="3800" b="1" i="1" kern="100" dirty="0">
                <a:effectLst/>
                <a:latin typeface="+mj-lt"/>
                <a:ea typeface="Aptos"/>
                <a:cs typeface="Times New Roman" panose="02020603050405020304" pitchFamily="18" charset="0"/>
              </a:rPr>
              <a:t>WRAP - Circular Economy &amp; Resource Efficiency Experts</a:t>
            </a:r>
            <a:r>
              <a:rPr lang="en-GB" sz="3800" b="1" kern="100" dirty="0">
                <a:effectLst/>
                <a:latin typeface="+mj-lt"/>
                <a:ea typeface="Aptos"/>
                <a:cs typeface="Times New Roman" panose="02020603050405020304" pitchFamily="18" charset="0"/>
              </a:rPr>
              <a:t>. [online] Available at: </a:t>
            </a:r>
            <a:r>
              <a:rPr lang="en-GB" sz="3800" b="1" u="sng" kern="100" dirty="0">
                <a:solidFill>
                  <a:srgbClr val="467886"/>
                </a:solidFill>
                <a:effectLst/>
                <a:latin typeface="+mj-lt"/>
                <a:ea typeface="Aptos"/>
                <a:cs typeface="Times New Roman" panose="02020603050405020304" pitchFamily="18" charset="0"/>
                <a:hlinkClick r:id="rId4"/>
              </a:rPr>
              <a:t>https://wrap.org.uk</a:t>
            </a:r>
            <a:endParaRPr lang="en-GB" sz="3800" kern="100" dirty="0">
              <a:effectLst/>
              <a:latin typeface="+mj-lt"/>
              <a:ea typeface="Aptos"/>
              <a:cs typeface="Times New Roman" panose="02020603050405020304" pitchFamily="18" charset="0"/>
            </a:endParaRPr>
          </a:p>
          <a:p>
            <a:pPr marL="342900" lvl="0" indent="-342900" algn="just">
              <a:lnSpc>
                <a:spcPct val="115000"/>
              </a:lnSpc>
              <a:spcAft>
                <a:spcPts val="800"/>
              </a:spcAft>
              <a:buFont typeface="Arial" panose="020B0604020202020204" pitchFamily="34" charset="0"/>
              <a:buChar char="•"/>
              <a:tabLst>
                <a:tab pos="457200" algn="l"/>
              </a:tabLst>
            </a:pPr>
            <a:r>
              <a:rPr lang="en-GB" sz="3800" b="1" kern="100" dirty="0">
                <a:effectLst/>
                <a:latin typeface="+mj-lt"/>
                <a:ea typeface="Aptos"/>
                <a:cs typeface="Times New Roman" panose="02020603050405020304" pitchFamily="18" charset="0"/>
              </a:rPr>
              <a:t>Zahid, R. (2023). </a:t>
            </a:r>
            <a:r>
              <a:rPr lang="en-GB" sz="3800" b="1" i="1" kern="100" dirty="0">
                <a:effectLst/>
                <a:latin typeface="+mj-lt"/>
                <a:ea typeface="Aptos"/>
                <a:cs typeface="Times New Roman" panose="02020603050405020304" pitchFamily="18" charset="0"/>
              </a:rPr>
              <a:t>Waste Reduction and Recycling in Hospitality: Strategies for a Greener Experience</a:t>
            </a:r>
            <a:r>
              <a:rPr lang="en-GB" sz="3800" b="1" kern="100" dirty="0">
                <a:effectLst/>
                <a:latin typeface="+mj-lt"/>
                <a:ea typeface="Aptos"/>
                <a:cs typeface="Times New Roman" panose="02020603050405020304" pitchFamily="18" charset="0"/>
              </a:rPr>
              <a:t>. [online] </a:t>
            </a:r>
            <a:r>
              <a:rPr lang="en-GB" sz="3800" b="1" kern="100" dirty="0" err="1">
                <a:effectLst/>
                <a:latin typeface="+mj-lt"/>
                <a:ea typeface="Aptos"/>
                <a:cs typeface="Times New Roman" panose="02020603050405020304" pitchFamily="18" charset="0"/>
              </a:rPr>
              <a:t>Imarat</a:t>
            </a:r>
            <a:r>
              <a:rPr lang="en-GB" sz="3800" b="1" kern="100" dirty="0">
                <a:effectLst/>
                <a:latin typeface="+mj-lt"/>
                <a:ea typeface="Aptos"/>
                <a:cs typeface="Times New Roman" panose="02020603050405020304" pitchFamily="18" charset="0"/>
              </a:rPr>
              <a:t> Institute of Policy Studies – IIPS. Available at: https://iips.com.pk/waste-reduction-and-recycling-in-hospitality-strategies-for-a-greener-experience/ [Accessed 10 May 2025].</a:t>
            </a:r>
            <a:endParaRPr lang="en-GB" sz="3800" kern="100" dirty="0">
              <a:effectLst/>
              <a:latin typeface="+mj-lt"/>
              <a:ea typeface="Aptos"/>
              <a:cs typeface="Times New Roman" panose="02020603050405020304" pitchFamily="18" charset="0"/>
            </a:endParaRPr>
          </a:p>
          <a:p>
            <a:pPr marL="342900" indent="-342900" algn="l">
              <a:buFont typeface="Arial" panose="020B0604020202020204" pitchFamily="34" charset="0"/>
              <a:buChar char="•"/>
            </a:pPr>
            <a:endParaRPr lang="en-GB" sz="1800" dirty="0">
              <a:effectLst/>
              <a:latin typeface="Times New Roman" panose="02020603050405020304" pitchFamily="18" charset="0"/>
              <a:ea typeface="Times New Roman" panose="02020603050405020304" pitchFamily="18" charset="0"/>
            </a:endParaRPr>
          </a:p>
          <a:p>
            <a:pPr marL="342900" indent="-342900" algn="l">
              <a:buFont typeface="Arial" panose="020B0604020202020204" pitchFamily="34" charset="0"/>
              <a:buChar char="•"/>
            </a:pPr>
            <a:endParaRPr lang="en-GB" sz="1800" dirty="0">
              <a:effectLst/>
              <a:latin typeface="Times New Roman" panose="02020603050405020304" pitchFamily="18" charset="0"/>
              <a:ea typeface="Times New Roman" panose="02020603050405020304" pitchFamily="18" charset="0"/>
            </a:endParaRPr>
          </a:p>
          <a:p>
            <a:pPr marL="342900" indent="-342900" algn="l">
              <a:buFont typeface="Arial" panose="020B0604020202020204" pitchFamily="34" charset="0"/>
              <a:buChar char="•"/>
            </a:pPr>
            <a:endParaRPr lang="en-GB" sz="1100" dirty="0">
              <a:effectLst/>
              <a:latin typeface="Times New Roman" panose="02020603050405020304" pitchFamily="18" charset="0"/>
              <a:ea typeface="Times New Roman" panose="02020603050405020304" pitchFamily="18" charset="0"/>
            </a:endParaRPr>
          </a:p>
          <a:p>
            <a:pPr marL="342900" indent="-342900" algn="l">
              <a:buFont typeface="Arial" panose="020B0604020202020204" pitchFamily="34" charset="0"/>
              <a:buChar char="•"/>
            </a:pPr>
            <a:endParaRPr lang="en-GB" dirty="0"/>
          </a:p>
        </p:txBody>
      </p:sp>
      <p:pic>
        <p:nvPicPr>
          <p:cNvPr id="5" name="Picture 4">
            <a:extLst>
              <a:ext uri="{FF2B5EF4-FFF2-40B4-BE49-F238E27FC236}">
                <a16:creationId xmlns:a16="http://schemas.microsoft.com/office/drawing/2014/main" id="{2784091E-59B7-4D26-8DBD-01114BBD477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93043" y="565157"/>
            <a:ext cx="3482759" cy="1713303"/>
          </a:xfrm>
          <a:prstGeom prst="rect">
            <a:avLst/>
          </a:prstGeom>
          <a:ln>
            <a:noFill/>
          </a:ln>
          <a:effectLst>
            <a:softEdge rad="112500"/>
          </a:effectLst>
        </p:spPr>
      </p:pic>
    </p:spTree>
    <p:extLst>
      <p:ext uri="{BB962C8B-B14F-4D97-AF65-F5344CB8AC3E}">
        <p14:creationId xmlns:p14="http://schemas.microsoft.com/office/powerpoint/2010/main" val="13558460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20BF776-8955-48D8-AD48-6CBF9D0A31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6384" y="476655"/>
            <a:ext cx="11225718" cy="5904690"/>
          </a:xfrm>
          <a:prstGeom prst="rect">
            <a:avLst/>
          </a:prstGeom>
        </p:spPr>
      </p:pic>
    </p:spTree>
    <p:extLst>
      <p:ext uri="{BB962C8B-B14F-4D97-AF65-F5344CB8AC3E}">
        <p14:creationId xmlns:p14="http://schemas.microsoft.com/office/powerpoint/2010/main" val="405221659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2209</TotalTime>
  <Words>991</Words>
  <Application>Microsoft Office PowerPoint</Application>
  <PresentationFormat>Widescreen</PresentationFormat>
  <Paragraphs>53</Paragraphs>
  <Slides>13</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Algerian</vt:lpstr>
      <vt:lpstr>Aptos</vt:lpstr>
      <vt:lpstr>Arial</vt:lpstr>
      <vt:lpstr>Arial Black</vt:lpstr>
      <vt:lpstr>Arial Rounded MT Bold</vt:lpstr>
      <vt:lpstr>Calibri</vt:lpstr>
      <vt:lpstr>Garamond</vt:lpstr>
      <vt:lpstr>Times New Roman</vt:lpstr>
      <vt:lpstr>Wingdings</vt:lpstr>
      <vt:lpstr>Organic</vt:lpstr>
      <vt:lpstr>Module Title: Contemporary Themes in the Hotel and Module code: BMIH6001   Sustainable Transformations in the Hotel Industry Moving Toward Net-Zero &amp; Operational excellence</vt:lpstr>
      <vt:lpstr>Introduction</vt:lpstr>
      <vt:lpstr>LITERATURE REVIEW</vt:lpstr>
      <vt:lpstr>PowerPoint Presentation</vt:lpstr>
      <vt:lpstr>PowerPoint Presentation</vt:lpstr>
      <vt:lpstr>Waste Auditing and Monitoring</vt:lpstr>
      <vt:lpstr>PowerPoint Presentation</vt:lpstr>
      <vt:lpstr>THEME IMPACT ANALYSIS PEST Analysis</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Contemporary Themes in the Hotel and Module code: BMIH6001   Sustainable Transformations in the Hotel Industry Moving Toward Net-Zero &amp; Operational excellence</dc:title>
  <dc:creator>Anca Dumitru</dc:creator>
  <cp:lastModifiedBy>Anca Dumitru</cp:lastModifiedBy>
  <cp:revision>52</cp:revision>
  <dcterms:created xsi:type="dcterms:W3CDTF">2025-05-11T14:21:35Z</dcterms:created>
  <dcterms:modified xsi:type="dcterms:W3CDTF">2025-06-09T17:22:23Z</dcterms:modified>
</cp:coreProperties>
</file>