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2664B2-7DFF-4535-B3A9-4D001944632A}" type="datetimeFigureOut">
              <a:rPr lang="en-IN" smtClean="0"/>
              <a:t>28-06-2026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7C7C31-4BF6-4E93-9F92-64E0A08DED76}" type="slidenum">
              <a:rPr lang="en-IN" smtClean="0"/>
              <a:t>‹#›</a:t>
            </a:fld>
            <a:endParaRPr lang="en-IN"/>
          </a:p>
        </p:txBody>
      </p:sp>
    </p:spTree>
    <p:extLst>
      <p:ext uri="{BB962C8B-B14F-4D97-AF65-F5344CB8AC3E}">
        <p14:creationId xmlns:p14="http://schemas.microsoft.com/office/powerpoint/2010/main" val="2826650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2664B2-7DFF-4535-B3A9-4D001944632A}" type="datetimeFigureOut">
              <a:rPr lang="en-IN" smtClean="0"/>
              <a:t>28-06-2026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7C7C31-4BF6-4E93-9F92-64E0A08DED76}" type="slidenum">
              <a:rPr lang="en-IN" smtClean="0"/>
              <a:t>‹#›</a:t>
            </a:fld>
            <a:endParaRPr lang="en-IN"/>
          </a:p>
        </p:txBody>
      </p:sp>
    </p:spTree>
    <p:extLst>
      <p:ext uri="{BB962C8B-B14F-4D97-AF65-F5344CB8AC3E}">
        <p14:creationId xmlns:p14="http://schemas.microsoft.com/office/powerpoint/2010/main" val="2875490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2664B2-7DFF-4535-B3A9-4D001944632A}" type="datetimeFigureOut">
              <a:rPr lang="en-IN" smtClean="0"/>
              <a:t>28-06-2026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7C7C31-4BF6-4E93-9F92-64E0A08DED76}" type="slidenum">
              <a:rPr lang="en-IN" smtClean="0"/>
              <a:t>‹#›</a:t>
            </a:fld>
            <a:endParaRPr lang="en-IN"/>
          </a:p>
        </p:txBody>
      </p:sp>
    </p:spTree>
    <p:extLst>
      <p:ext uri="{BB962C8B-B14F-4D97-AF65-F5344CB8AC3E}">
        <p14:creationId xmlns:p14="http://schemas.microsoft.com/office/powerpoint/2010/main" val="2711732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2664B2-7DFF-4535-B3A9-4D001944632A}" type="datetimeFigureOut">
              <a:rPr lang="en-IN" smtClean="0"/>
              <a:t>28-06-2026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7C7C31-4BF6-4E93-9F92-64E0A08DED76}" type="slidenum">
              <a:rPr lang="en-IN" smtClean="0"/>
              <a:t>‹#›</a:t>
            </a:fld>
            <a:endParaRPr lang="en-IN"/>
          </a:p>
        </p:txBody>
      </p:sp>
    </p:spTree>
    <p:extLst>
      <p:ext uri="{BB962C8B-B14F-4D97-AF65-F5344CB8AC3E}">
        <p14:creationId xmlns:p14="http://schemas.microsoft.com/office/powerpoint/2010/main" val="302690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2664B2-7DFF-4535-B3A9-4D001944632A}" type="datetimeFigureOut">
              <a:rPr lang="en-IN" smtClean="0"/>
              <a:t>28-06-2026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97C7C31-4BF6-4E93-9F92-64E0A08DED76}" type="slidenum">
              <a:rPr lang="en-IN" smtClean="0"/>
              <a:t>‹#›</a:t>
            </a:fld>
            <a:endParaRPr lang="en-IN"/>
          </a:p>
        </p:txBody>
      </p:sp>
    </p:spTree>
    <p:extLst>
      <p:ext uri="{BB962C8B-B14F-4D97-AF65-F5344CB8AC3E}">
        <p14:creationId xmlns:p14="http://schemas.microsoft.com/office/powerpoint/2010/main" val="1585928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A2664B2-7DFF-4535-B3A9-4D001944632A}" type="datetimeFigureOut">
              <a:rPr lang="en-IN" smtClean="0"/>
              <a:t>28-06-2026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97C7C31-4BF6-4E93-9F92-64E0A08DED76}" type="slidenum">
              <a:rPr lang="en-IN" smtClean="0"/>
              <a:t>‹#›</a:t>
            </a:fld>
            <a:endParaRPr lang="en-IN"/>
          </a:p>
        </p:txBody>
      </p:sp>
    </p:spTree>
    <p:extLst>
      <p:ext uri="{BB962C8B-B14F-4D97-AF65-F5344CB8AC3E}">
        <p14:creationId xmlns:p14="http://schemas.microsoft.com/office/powerpoint/2010/main" val="500462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2664B2-7DFF-4535-B3A9-4D001944632A}" type="datetimeFigureOut">
              <a:rPr lang="en-IN" smtClean="0"/>
              <a:t>28-06-2026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97C7C31-4BF6-4E93-9F92-64E0A08DED76}" type="slidenum">
              <a:rPr lang="en-IN" smtClean="0"/>
              <a:t>‹#›</a:t>
            </a:fld>
            <a:endParaRPr lang="en-IN"/>
          </a:p>
        </p:txBody>
      </p:sp>
    </p:spTree>
    <p:extLst>
      <p:ext uri="{BB962C8B-B14F-4D97-AF65-F5344CB8AC3E}">
        <p14:creationId xmlns:p14="http://schemas.microsoft.com/office/powerpoint/2010/main" val="2861274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2664B2-7DFF-4535-B3A9-4D001944632A}" type="datetimeFigureOut">
              <a:rPr lang="en-IN" smtClean="0"/>
              <a:t>28-06-2026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7C7C31-4BF6-4E93-9F92-64E0A08DED76}" type="slidenum">
              <a:rPr lang="en-IN" smtClean="0"/>
              <a:t>‹#›</a:t>
            </a:fld>
            <a:endParaRPr lang="en-IN"/>
          </a:p>
        </p:txBody>
      </p:sp>
    </p:spTree>
    <p:extLst>
      <p:ext uri="{BB962C8B-B14F-4D97-AF65-F5344CB8AC3E}">
        <p14:creationId xmlns:p14="http://schemas.microsoft.com/office/powerpoint/2010/main" val="839987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2664B2-7DFF-4535-B3A9-4D001944632A}" type="datetimeFigureOut">
              <a:rPr lang="en-IN" smtClean="0"/>
              <a:t>28-06-2026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7C7C31-4BF6-4E93-9F92-64E0A08DED76}" type="slidenum">
              <a:rPr lang="en-IN" smtClean="0"/>
              <a:t>‹#›</a:t>
            </a:fld>
            <a:endParaRPr lang="en-IN"/>
          </a:p>
        </p:txBody>
      </p:sp>
    </p:spTree>
    <p:extLst>
      <p:ext uri="{BB962C8B-B14F-4D97-AF65-F5344CB8AC3E}">
        <p14:creationId xmlns:p14="http://schemas.microsoft.com/office/powerpoint/2010/main" val="3441679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2664B2-7DFF-4535-B3A9-4D001944632A}" type="datetimeFigureOut">
              <a:rPr lang="en-IN" smtClean="0"/>
              <a:t>28-06-2026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7C7C31-4BF6-4E93-9F92-64E0A08DED76}" type="slidenum">
              <a:rPr lang="en-IN" smtClean="0"/>
              <a:t>‹#›</a:t>
            </a:fld>
            <a:endParaRPr lang="en-IN"/>
          </a:p>
        </p:txBody>
      </p:sp>
    </p:spTree>
    <p:extLst>
      <p:ext uri="{BB962C8B-B14F-4D97-AF65-F5344CB8AC3E}">
        <p14:creationId xmlns:p14="http://schemas.microsoft.com/office/powerpoint/2010/main" val="875044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2664B2-7DFF-4535-B3A9-4D001944632A}" type="datetimeFigureOut">
              <a:rPr lang="en-IN" smtClean="0"/>
              <a:t>28-06-2026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7C7C31-4BF6-4E93-9F92-64E0A08DED76}" type="slidenum">
              <a:rPr lang="en-IN" smtClean="0"/>
              <a:t>‹#›</a:t>
            </a:fld>
            <a:endParaRPr lang="en-IN"/>
          </a:p>
        </p:txBody>
      </p:sp>
    </p:spTree>
    <p:extLst>
      <p:ext uri="{BB962C8B-B14F-4D97-AF65-F5344CB8AC3E}">
        <p14:creationId xmlns:p14="http://schemas.microsoft.com/office/powerpoint/2010/main" val="2767377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2664B2-7DFF-4535-B3A9-4D001944632A}" type="datetimeFigureOut">
              <a:rPr lang="en-IN" smtClean="0"/>
              <a:t>28-06-2026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7C7C31-4BF6-4E93-9F92-64E0A08DED76}" type="slidenum">
              <a:rPr lang="en-IN" smtClean="0"/>
              <a:t>‹#›</a:t>
            </a:fld>
            <a:endParaRPr lang="en-IN"/>
          </a:p>
        </p:txBody>
      </p:sp>
    </p:spTree>
    <p:extLst>
      <p:ext uri="{BB962C8B-B14F-4D97-AF65-F5344CB8AC3E}">
        <p14:creationId xmlns:p14="http://schemas.microsoft.com/office/powerpoint/2010/main" val="23335107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751164" y="2242868"/>
            <a:ext cx="8350370" cy="2308324"/>
          </a:xfrm>
          <a:prstGeom prst="rect">
            <a:avLst/>
          </a:prstGeom>
          <a:noFill/>
        </p:spPr>
        <p:txBody>
          <a:bodyPr wrap="square" rtlCol="0">
            <a:spAutoFit/>
          </a:bodyPr>
          <a:lstStyle/>
          <a:p>
            <a:pPr algn="ctr"/>
            <a:r>
              <a:rPr lang="en-US" sz="3600" b="1" dirty="0"/>
              <a:t>Business Digital task 2</a:t>
            </a:r>
          </a:p>
          <a:p>
            <a:pPr algn="ctr"/>
            <a:r>
              <a:rPr lang="en-US" sz="3600" b="1" dirty="0"/>
              <a:t>Fresh Juice Corner Sales Summary</a:t>
            </a:r>
          </a:p>
          <a:p>
            <a:pPr algn="ctr"/>
            <a:r>
              <a:rPr lang="en-US" sz="3600" b="1" dirty="0"/>
              <a:t>Student Name: Natalie Thompson</a:t>
            </a:r>
            <a:endParaRPr lang="en-IN" sz="3600" b="1" dirty="0"/>
          </a:p>
          <a:p>
            <a:pPr algn="ctr"/>
            <a:r>
              <a:rPr lang="en-US" sz="3600" b="1" dirty="0"/>
              <a:t>Module: NEW Digital Skills</a:t>
            </a:r>
          </a:p>
        </p:txBody>
      </p:sp>
    </p:spTree>
    <p:extLst>
      <p:ext uri="{BB962C8B-B14F-4D97-AF65-F5344CB8AC3E}">
        <p14:creationId xmlns:p14="http://schemas.microsoft.com/office/powerpoint/2010/main" val="30821971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2540" y="203109"/>
            <a:ext cx="10853530" cy="923330"/>
          </a:xfrm>
          <a:prstGeom prst="rect">
            <a:avLst/>
          </a:prstGeom>
          <a:noFill/>
        </p:spPr>
        <p:txBody>
          <a:bodyPr wrap="square" rtlCol="0">
            <a:spAutoFit/>
          </a:bodyPr>
          <a:lstStyle/>
          <a:p>
            <a:r>
              <a:rPr lang="en-US" sz="3600" dirty="0">
                <a:solidFill>
                  <a:schemeClr val="tx2"/>
                </a:solidFill>
                <a:latin typeface="Arial" panose="020B0604020202020204" pitchFamily="34" charset="0"/>
                <a:cs typeface="Arial" panose="020B0604020202020204" pitchFamily="34" charset="0"/>
              </a:rPr>
              <a:t>Business Artefact: Fresh Juice Corner Sal Summary</a:t>
            </a:r>
          </a:p>
          <a:p>
            <a:pPr algn="ctr"/>
            <a:r>
              <a:rPr lang="en-US" dirty="0">
                <a:solidFill>
                  <a:srgbClr val="00B050"/>
                </a:solidFill>
                <a:latin typeface="Arial" panose="020B0604020202020204" pitchFamily="34" charset="0"/>
                <a:cs typeface="Arial" panose="020B0604020202020204" pitchFamily="34" charset="0"/>
              </a:rPr>
              <a:t>Purpose: Show managers which fresh juices sold the most and the least during the sample sales period</a:t>
            </a:r>
            <a:r>
              <a:rPr lang="en-US" dirty="0">
                <a:latin typeface="Arial" panose="020B0604020202020204" pitchFamily="34" charset="0"/>
                <a:cs typeface="Arial" panose="020B0604020202020204" pitchFamily="34" charset="0"/>
              </a:rPr>
              <a:t>.</a:t>
            </a:r>
            <a:endParaRPr lang="en-IN" sz="1600" dirty="0">
              <a:latin typeface="Arial" panose="020B0604020202020204" pitchFamily="34" charset="0"/>
              <a:cs typeface="Arial" panose="020B0604020202020204" pitchFamily="34" charset="0"/>
            </a:endParaRPr>
          </a:p>
        </p:txBody>
      </p:sp>
      <p:sp>
        <p:nvSpPr>
          <p:cNvPr id="3" name="Rectangle 2"/>
          <p:cNvSpPr/>
          <p:nvPr/>
        </p:nvSpPr>
        <p:spPr>
          <a:xfrm>
            <a:off x="1002540" y="1165545"/>
            <a:ext cx="10707757" cy="927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graphicFrame>
        <p:nvGraphicFramePr>
          <p:cNvPr id="6" name="Table 5"/>
          <p:cNvGraphicFramePr>
            <a:graphicFrameLocks noGrp="1"/>
          </p:cNvGraphicFramePr>
          <p:nvPr>
            <p:extLst>
              <p:ext uri="{D42A27DB-BD31-4B8C-83A1-F6EECF244321}">
                <p14:modId xmlns:p14="http://schemas.microsoft.com/office/powerpoint/2010/main" val="2601640701"/>
              </p:ext>
            </p:extLst>
          </p:nvPr>
        </p:nvGraphicFramePr>
        <p:xfrm>
          <a:off x="3321420" y="1811876"/>
          <a:ext cx="5760279" cy="3544962"/>
        </p:xfrm>
        <a:graphic>
          <a:graphicData uri="http://schemas.openxmlformats.org/drawingml/2006/table">
            <a:tbl>
              <a:tblPr firstRow="1" bandRow="1">
                <a:tableStyleId>{5C22544A-7EE6-4342-B048-85BDC9FD1C3A}</a:tableStyleId>
              </a:tblPr>
              <a:tblGrid>
                <a:gridCol w="2447233">
                  <a:extLst>
                    <a:ext uri="{9D8B030D-6E8A-4147-A177-3AD203B41FA5}">
                      <a16:colId xmlns:a16="http://schemas.microsoft.com/office/drawing/2014/main" val="20000"/>
                    </a:ext>
                  </a:extLst>
                </a:gridCol>
                <a:gridCol w="1205948">
                  <a:extLst>
                    <a:ext uri="{9D8B030D-6E8A-4147-A177-3AD203B41FA5}">
                      <a16:colId xmlns:a16="http://schemas.microsoft.com/office/drawing/2014/main" val="20001"/>
                    </a:ext>
                  </a:extLst>
                </a:gridCol>
                <a:gridCol w="2107098">
                  <a:extLst>
                    <a:ext uri="{9D8B030D-6E8A-4147-A177-3AD203B41FA5}">
                      <a16:colId xmlns:a16="http://schemas.microsoft.com/office/drawing/2014/main" val="20002"/>
                    </a:ext>
                  </a:extLst>
                </a:gridCol>
              </a:tblGrid>
              <a:tr h="590827">
                <a:tc>
                  <a:txBody>
                    <a:bodyPr/>
                    <a:lstStyle/>
                    <a:p>
                      <a:pPr algn="ctr"/>
                      <a:r>
                        <a:rPr lang="en-US" sz="3000" dirty="0"/>
                        <a:t>Product</a:t>
                      </a:r>
                      <a:endParaRPr lang="en-IN" sz="3000" dirty="0"/>
                    </a:p>
                  </a:txBody>
                  <a:tcPr/>
                </a:tc>
                <a:tc>
                  <a:txBody>
                    <a:bodyPr/>
                    <a:lstStyle/>
                    <a:p>
                      <a:pPr algn="ctr"/>
                      <a:r>
                        <a:rPr lang="en-US" sz="3000" dirty="0"/>
                        <a:t>Sold</a:t>
                      </a:r>
                      <a:endParaRPr lang="en-IN" sz="3000" dirty="0"/>
                    </a:p>
                  </a:txBody>
                  <a:tcPr/>
                </a:tc>
                <a:tc>
                  <a:txBody>
                    <a:bodyPr/>
                    <a:lstStyle/>
                    <a:p>
                      <a:pPr algn="ctr"/>
                      <a:r>
                        <a:rPr lang="en-US" sz="3000" dirty="0"/>
                        <a:t>Result</a:t>
                      </a:r>
                      <a:endParaRPr lang="en-IN" sz="3000" dirty="0"/>
                    </a:p>
                  </a:txBody>
                  <a:tcPr/>
                </a:tc>
                <a:extLst>
                  <a:ext uri="{0D108BD9-81ED-4DB2-BD59-A6C34878D82A}">
                    <a16:rowId xmlns:a16="http://schemas.microsoft.com/office/drawing/2014/main" val="10000"/>
                  </a:ext>
                </a:extLst>
              </a:tr>
              <a:tr h="590827">
                <a:tc>
                  <a:txBody>
                    <a:bodyPr/>
                    <a:lstStyle/>
                    <a:p>
                      <a:pPr algn="ctr"/>
                      <a:r>
                        <a:rPr lang="en-US" sz="2200" b="1" dirty="0">
                          <a:solidFill>
                            <a:schemeClr val="accent6"/>
                          </a:solidFill>
                          <a:latin typeface="Arial" panose="020B0604020202020204" pitchFamily="34" charset="0"/>
                          <a:cs typeface="Arial" panose="020B0604020202020204" pitchFamily="34" charset="0"/>
                        </a:rPr>
                        <a:t>Orange Juice</a:t>
                      </a:r>
                      <a:endParaRPr lang="en-IN" sz="2200" b="1" dirty="0">
                        <a:solidFill>
                          <a:schemeClr val="accent6"/>
                        </a:solidFill>
                        <a:latin typeface="Arial" panose="020B0604020202020204" pitchFamily="34" charset="0"/>
                        <a:cs typeface="Arial" panose="020B0604020202020204" pitchFamily="34" charset="0"/>
                      </a:endParaRPr>
                    </a:p>
                  </a:txBody>
                  <a:tcPr/>
                </a:tc>
                <a:tc>
                  <a:txBody>
                    <a:bodyPr/>
                    <a:lstStyle/>
                    <a:p>
                      <a:pPr algn="ctr"/>
                      <a:r>
                        <a:rPr lang="en-US" sz="2200" b="1" dirty="0">
                          <a:solidFill>
                            <a:schemeClr val="accent6"/>
                          </a:solidFill>
                          <a:latin typeface="Arial" panose="020B0604020202020204" pitchFamily="34" charset="0"/>
                          <a:cs typeface="Arial" panose="020B0604020202020204" pitchFamily="34" charset="0"/>
                        </a:rPr>
                        <a:t>9</a:t>
                      </a:r>
                      <a:endParaRPr lang="en-IN" sz="2200" b="1" dirty="0">
                        <a:solidFill>
                          <a:schemeClr val="accent6"/>
                        </a:solidFill>
                        <a:latin typeface="Arial" panose="020B0604020202020204" pitchFamily="34" charset="0"/>
                        <a:cs typeface="Arial" panose="020B0604020202020204" pitchFamily="34" charset="0"/>
                      </a:endParaRPr>
                    </a:p>
                  </a:txBody>
                  <a:tcPr/>
                </a:tc>
                <a:tc>
                  <a:txBody>
                    <a:bodyPr/>
                    <a:lstStyle/>
                    <a:p>
                      <a:pPr algn="ctr"/>
                      <a:r>
                        <a:rPr lang="en-US" sz="2200" b="1" dirty="0">
                          <a:solidFill>
                            <a:schemeClr val="accent6"/>
                          </a:solidFill>
                          <a:latin typeface="Arial" panose="020B0604020202020204" pitchFamily="34" charset="0"/>
                          <a:cs typeface="Arial" panose="020B0604020202020204" pitchFamily="34" charset="0"/>
                        </a:rPr>
                        <a:t>Most</a:t>
                      </a:r>
                      <a:r>
                        <a:rPr lang="en-US" sz="2200" b="1" baseline="0" dirty="0">
                          <a:solidFill>
                            <a:schemeClr val="accent6"/>
                          </a:solidFill>
                          <a:latin typeface="Arial" panose="020B0604020202020204" pitchFamily="34" charset="0"/>
                          <a:cs typeface="Arial" panose="020B0604020202020204" pitchFamily="34" charset="0"/>
                        </a:rPr>
                        <a:t> sold</a:t>
                      </a:r>
                      <a:endParaRPr lang="en-IN" sz="2200" b="1" dirty="0">
                        <a:solidFill>
                          <a:schemeClr val="accent6"/>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590827">
                <a:tc>
                  <a:txBody>
                    <a:bodyPr/>
                    <a:lstStyle/>
                    <a:p>
                      <a:pPr algn="ctr"/>
                      <a:r>
                        <a:rPr lang="en-US" sz="2200" dirty="0">
                          <a:solidFill>
                            <a:schemeClr val="accent2"/>
                          </a:solidFill>
                          <a:latin typeface="Arial" panose="020B0604020202020204" pitchFamily="34" charset="0"/>
                          <a:cs typeface="Arial" panose="020B0604020202020204" pitchFamily="34" charset="0"/>
                        </a:rPr>
                        <a:t>Mango Juice</a:t>
                      </a:r>
                      <a:endParaRPr lang="en-IN" sz="2200" dirty="0">
                        <a:solidFill>
                          <a:schemeClr val="accent2"/>
                        </a:solidFill>
                        <a:latin typeface="Arial" panose="020B0604020202020204" pitchFamily="34" charset="0"/>
                        <a:cs typeface="Arial" panose="020B0604020202020204" pitchFamily="34" charset="0"/>
                      </a:endParaRPr>
                    </a:p>
                  </a:txBody>
                  <a:tcPr/>
                </a:tc>
                <a:tc>
                  <a:txBody>
                    <a:bodyPr/>
                    <a:lstStyle/>
                    <a:p>
                      <a:pPr algn="ctr"/>
                      <a:r>
                        <a:rPr lang="en-US" sz="2200" dirty="0">
                          <a:solidFill>
                            <a:schemeClr val="accent2"/>
                          </a:solidFill>
                          <a:latin typeface="Arial" panose="020B0604020202020204" pitchFamily="34" charset="0"/>
                          <a:cs typeface="Arial" panose="020B0604020202020204" pitchFamily="34" charset="0"/>
                        </a:rPr>
                        <a:t>7</a:t>
                      </a:r>
                      <a:endParaRPr lang="en-IN" sz="2200" dirty="0">
                        <a:solidFill>
                          <a:schemeClr val="accent2"/>
                        </a:solidFill>
                        <a:latin typeface="Arial" panose="020B0604020202020204" pitchFamily="34" charset="0"/>
                        <a:cs typeface="Arial" panose="020B0604020202020204" pitchFamily="34" charset="0"/>
                      </a:endParaRPr>
                    </a:p>
                  </a:txBody>
                  <a:tcPr/>
                </a:tc>
                <a:tc>
                  <a:txBody>
                    <a:bodyPr/>
                    <a:lstStyle/>
                    <a:p>
                      <a:pPr algn="ctr"/>
                      <a:r>
                        <a:rPr lang="en-US" sz="2200" dirty="0">
                          <a:solidFill>
                            <a:schemeClr val="accent2"/>
                          </a:solidFill>
                          <a:latin typeface="Arial" panose="020B0604020202020204" pitchFamily="34" charset="0"/>
                          <a:cs typeface="Arial" panose="020B0604020202020204" pitchFamily="34" charset="0"/>
                        </a:rPr>
                        <a:t>Good seller</a:t>
                      </a:r>
                      <a:endParaRPr lang="en-IN" sz="2200" dirty="0">
                        <a:solidFill>
                          <a:schemeClr val="accent2"/>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590827">
                <a:tc>
                  <a:txBody>
                    <a:bodyPr/>
                    <a:lstStyle/>
                    <a:p>
                      <a:pPr algn="ctr"/>
                      <a:r>
                        <a:rPr lang="en-US" sz="2200" dirty="0">
                          <a:solidFill>
                            <a:schemeClr val="accent6">
                              <a:lumMod val="50000"/>
                            </a:schemeClr>
                          </a:solidFill>
                          <a:latin typeface="Arial" panose="020B0604020202020204" pitchFamily="34" charset="0"/>
                          <a:cs typeface="Arial" panose="020B0604020202020204" pitchFamily="34" charset="0"/>
                        </a:rPr>
                        <a:t>Apple Juice</a:t>
                      </a:r>
                      <a:endParaRPr lang="en-IN" sz="2200" dirty="0">
                        <a:solidFill>
                          <a:schemeClr val="accent6">
                            <a:lumMod val="50000"/>
                          </a:schemeClr>
                        </a:solidFill>
                        <a:latin typeface="Arial" panose="020B0604020202020204" pitchFamily="34" charset="0"/>
                        <a:cs typeface="Arial" panose="020B0604020202020204" pitchFamily="34" charset="0"/>
                      </a:endParaRPr>
                    </a:p>
                  </a:txBody>
                  <a:tcPr/>
                </a:tc>
                <a:tc>
                  <a:txBody>
                    <a:bodyPr/>
                    <a:lstStyle/>
                    <a:p>
                      <a:pPr algn="ctr"/>
                      <a:r>
                        <a:rPr lang="en-US" sz="2200" dirty="0">
                          <a:solidFill>
                            <a:schemeClr val="accent6">
                              <a:lumMod val="50000"/>
                            </a:schemeClr>
                          </a:solidFill>
                          <a:latin typeface="Arial" panose="020B0604020202020204" pitchFamily="34" charset="0"/>
                          <a:cs typeface="Arial" panose="020B0604020202020204" pitchFamily="34" charset="0"/>
                        </a:rPr>
                        <a:t>6</a:t>
                      </a:r>
                      <a:endParaRPr lang="en-IN" sz="2200" dirty="0">
                        <a:solidFill>
                          <a:schemeClr val="accent6">
                            <a:lumMod val="50000"/>
                          </a:schemeClr>
                        </a:solidFill>
                        <a:latin typeface="Arial" panose="020B0604020202020204" pitchFamily="34" charset="0"/>
                        <a:cs typeface="Arial" panose="020B0604020202020204" pitchFamily="34" charset="0"/>
                      </a:endParaRPr>
                    </a:p>
                  </a:txBody>
                  <a:tcPr/>
                </a:tc>
                <a:tc>
                  <a:txBody>
                    <a:bodyPr/>
                    <a:lstStyle/>
                    <a:p>
                      <a:pPr algn="ctr"/>
                      <a:r>
                        <a:rPr lang="en-US" sz="2200" dirty="0">
                          <a:solidFill>
                            <a:schemeClr val="accent6">
                              <a:lumMod val="50000"/>
                            </a:schemeClr>
                          </a:solidFill>
                          <a:latin typeface="Arial" panose="020B0604020202020204" pitchFamily="34" charset="0"/>
                          <a:cs typeface="Arial" panose="020B0604020202020204" pitchFamily="34" charset="0"/>
                        </a:rPr>
                        <a:t>Good seller</a:t>
                      </a:r>
                      <a:endParaRPr lang="en-IN" sz="2200" dirty="0">
                        <a:solidFill>
                          <a:schemeClr val="accent6">
                            <a:lumMod val="50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590827">
                <a:tc>
                  <a:txBody>
                    <a:bodyPr/>
                    <a:lstStyle/>
                    <a:p>
                      <a:pPr algn="ctr"/>
                      <a:r>
                        <a:rPr lang="en-US" sz="2200" dirty="0">
                          <a:solidFill>
                            <a:schemeClr val="accent1">
                              <a:lumMod val="75000"/>
                            </a:schemeClr>
                          </a:solidFill>
                          <a:latin typeface="Arial" panose="020B0604020202020204" pitchFamily="34" charset="0"/>
                          <a:cs typeface="Arial" panose="020B0604020202020204" pitchFamily="34" charset="0"/>
                        </a:rPr>
                        <a:t>Watermelon juice</a:t>
                      </a:r>
                      <a:endParaRPr lang="en-IN" sz="2200" dirty="0">
                        <a:solidFill>
                          <a:schemeClr val="accent1">
                            <a:lumMod val="75000"/>
                          </a:schemeClr>
                        </a:solidFill>
                        <a:latin typeface="Arial" panose="020B0604020202020204" pitchFamily="34" charset="0"/>
                        <a:cs typeface="Arial" panose="020B0604020202020204" pitchFamily="34" charset="0"/>
                      </a:endParaRPr>
                    </a:p>
                  </a:txBody>
                  <a:tcPr/>
                </a:tc>
                <a:tc>
                  <a:txBody>
                    <a:bodyPr/>
                    <a:lstStyle/>
                    <a:p>
                      <a:pPr algn="ctr"/>
                      <a:r>
                        <a:rPr lang="en-US" sz="2200" dirty="0">
                          <a:solidFill>
                            <a:schemeClr val="accent1">
                              <a:lumMod val="75000"/>
                            </a:schemeClr>
                          </a:solidFill>
                          <a:latin typeface="Arial" panose="020B0604020202020204" pitchFamily="34" charset="0"/>
                          <a:cs typeface="Arial" panose="020B0604020202020204" pitchFamily="34" charset="0"/>
                        </a:rPr>
                        <a:t>4</a:t>
                      </a:r>
                      <a:endParaRPr lang="en-IN" sz="2200" dirty="0">
                        <a:solidFill>
                          <a:schemeClr val="accent1">
                            <a:lumMod val="75000"/>
                          </a:schemeClr>
                        </a:solidFill>
                        <a:latin typeface="Arial" panose="020B0604020202020204" pitchFamily="34" charset="0"/>
                        <a:cs typeface="Arial" panose="020B0604020202020204" pitchFamily="34" charset="0"/>
                      </a:endParaRPr>
                    </a:p>
                  </a:txBody>
                  <a:tcPr/>
                </a:tc>
                <a:tc>
                  <a:txBody>
                    <a:bodyPr/>
                    <a:lstStyle/>
                    <a:p>
                      <a:pPr algn="ctr"/>
                      <a:r>
                        <a:rPr lang="en-US" sz="2200" dirty="0">
                          <a:solidFill>
                            <a:schemeClr val="accent1">
                              <a:lumMod val="75000"/>
                            </a:schemeClr>
                          </a:solidFill>
                          <a:latin typeface="Arial" panose="020B0604020202020204" pitchFamily="34" charset="0"/>
                          <a:cs typeface="Arial" panose="020B0604020202020204" pitchFamily="34" charset="0"/>
                        </a:rPr>
                        <a:t>Moderate</a:t>
                      </a:r>
                      <a:r>
                        <a:rPr lang="en-US" sz="2200" baseline="0" dirty="0">
                          <a:solidFill>
                            <a:schemeClr val="accent1">
                              <a:lumMod val="75000"/>
                            </a:schemeClr>
                          </a:solidFill>
                          <a:latin typeface="Arial" panose="020B0604020202020204" pitchFamily="34" charset="0"/>
                          <a:cs typeface="Arial" panose="020B0604020202020204" pitchFamily="34" charset="0"/>
                        </a:rPr>
                        <a:t> sales</a:t>
                      </a:r>
                      <a:endParaRPr lang="en-IN" sz="2200" dirty="0">
                        <a:solidFill>
                          <a:schemeClr val="accent1">
                            <a:lumMod val="75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590827">
                <a:tc>
                  <a:txBody>
                    <a:bodyPr/>
                    <a:lstStyle/>
                    <a:p>
                      <a:pPr algn="ctr"/>
                      <a:r>
                        <a:rPr lang="en-US" sz="2200" dirty="0">
                          <a:solidFill>
                            <a:srgbClr val="FF0000"/>
                          </a:solidFill>
                          <a:latin typeface="Arial" panose="020B0604020202020204" pitchFamily="34" charset="0"/>
                          <a:cs typeface="Arial" panose="020B0604020202020204" pitchFamily="34" charset="0"/>
                        </a:rPr>
                        <a:t>Mixed Berry Juice</a:t>
                      </a:r>
                      <a:endParaRPr lang="en-IN" sz="2200" dirty="0">
                        <a:solidFill>
                          <a:srgbClr val="FF0000"/>
                        </a:solidFill>
                        <a:latin typeface="Arial" panose="020B0604020202020204" pitchFamily="34" charset="0"/>
                        <a:cs typeface="Arial" panose="020B0604020202020204" pitchFamily="34" charset="0"/>
                      </a:endParaRPr>
                    </a:p>
                  </a:txBody>
                  <a:tcPr/>
                </a:tc>
                <a:tc>
                  <a:txBody>
                    <a:bodyPr/>
                    <a:lstStyle/>
                    <a:p>
                      <a:pPr algn="ctr"/>
                      <a:r>
                        <a:rPr lang="en-US" sz="2200" dirty="0">
                          <a:solidFill>
                            <a:srgbClr val="FF0000"/>
                          </a:solidFill>
                          <a:latin typeface="Arial" panose="020B0604020202020204" pitchFamily="34" charset="0"/>
                          <a:cs typeface="Arial" panose="020B0604020202020204" pitchFamily="34" charset="0"/>
                        </a:rPr>
                        <a:t>3</a:t>
                      </a:r>
                      <a:endParaRPr lang="en-IN" sz="2200" dirty="0">
                        <a:solidFill>
                          <a:srgbClr val="FF0000"/>
                        </a:solidFill>
                        <a:latin typeface="Arial" panose="020B0604020202020204" pitchFamily="34" charset="0"/>
                        <a:cs typeface="Arial" panose="020B0604020202020204" pitchFamily="34" charset="0"/>
                      </a:endParaRPr>
                    </a:p>
                  </a:txBody>
                  <a:tcPr/>
                </a:tc>
                <a:tc>
                  <a:txBody>
                    <a:bodyPr/>
                    <a:lstStyle/>
                    <a:p>
                      <a:pPr algn="ctr"/>
                      <a:r>
                        <a:rPr lang="en-US" sz="2200" dirty="0">
                          <a:solidFill>
                            <a:srgbClr val="FF0000"/>
                          </a:solidFill>
                          <a:latin typeface="Arial" panose="020B0604020202020204" pitchFamily="34" charset="0"/>
                          <a:cs typeface="Arial" panose="020B0604020202020204" pitchFamily="34" charset="0"/>
                        </a:rPr>
                        <a:t>Least sold</a:t>
                      </a:r>
                      <a:endParaRPr lang="en-IN" sz="2200"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bl>
          </a:graphicData>
        </a:graphic>
      </p:graphicFrame>
      <p:sp>
        <p:nvSpPr>
          <p:cNvPr id="7" name="TextBox 6"/>
          <p:cNvSpPr txBox="1"/>
          <p:nvPr/>
        </p:nvSpPr>
        <p:spPr>
          <a:xfrm>
            <a:off x="3186691" y="1126439"/>
            <a:ext cx="6029739" cy="646331"/>
          </a:xfrm>
          <a:prstGeom prst="rect">
            <a:avLst/>
          </a:prstGeom>
          <a:noFill/>
        </p:spPr>
        <p:txBody>
          <a:bodyPr wrap="square" rtlCol="0">
            <a:spAutoFit/>
          </a:bodyPr>
          <a:lstStyle/>
          <a:p>
            <a:r>
              <a:rPr lang="en-GB" sz="3600" b="1" dirty="0">
                <a:solidFill>
                  <a:schemeClr val="accent5">
                    <a:lumMod val="50000"/>
                  </a:schemeClr>
                </a:solidFill>
              </a:rPr>
              <a:t>Fresh Juice Corner Daily Sales</a:t>
            </a:r>
            <a:endParaRPr lang="en-IN" sz="3600" dirty="0">
              <a:solidFill>
                <a:schemeClr val="accent5">
                  <a:lumMod val="50000"/>
                </a:schemeClr>
              </a:solidFill>
            </a:endParaRPr>
          </a:p>
        </p:txBody>
      </p:sp>
      <p:sp>
        <p:nvSpPr>
          <p:cNvPr id="8" name="TextBox 7"/>
          <p:cNvSpPr txBox="1"/>
          <p:nvPr/>
        </p:nvSpPr>
        <p:spPr>
          <a:xfrm>
            <a:off x="629728" y="5581291"/>
            <a:ext cx="11226342" cy="954107"/>
          </a:xfrm>
          <a:prstGeom prst="rect">
            <a:avLst/>
          </a:prstGeom>
          <a:noFill/>
        </p:spPr>
        <p:txBody>
          <a:bodyPr wrap="square" rtlCol="0">
            <a:spAutoFit/>
          </a:bodyPr>
          <a:lstStyle/>
          <a:p>
            <a:r>
              <a:rPr lang="en-GB" sz="2000" dirty="0">
                <a:solidFill>
                  <a:schemeClr val="accent5"/>
                </a:solidFill>
                <a:latin typeface="Arial" panose="020B0604020202020204" pitchFamily="34" charset="0"/>
                <a:cs typeface="Arial" panose="020B0604020202020204" pitchFamily="34" charset="0"/>
              </a:rPr>
              <a:t>Key message</a:t>
            </a:r>
            <a:r>
              <a:rPr lang="en-GB" dirty="0">
                <a:solidFill>
                  <a:schemeClr val="accent2">
                    <a:lumMod val="50000"/>
                  </a:schemeClr>
                </a:solidFill>
                <a:latin typeface="Arial" panose="020B0604020202020204" pitchFamily="34" charset="0"/>
                <a:cs typeface="Arial" panose="020B0604020202020204" pitchFamily="34" charset="0"/>
              </a:rPr>
              <a:t>: Orange Juice was the highest-selling product during the sample period, indicating strong customer demand. Mixed Berry Juice recorded the lowest sales, so management could introduce promotions or review pricing and marketing strategies to improve sales performance.</a:t>
            </a:r>
            <a:endParaRPr lang="en-IN"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08561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b="1" dirty="0">
                <a:solidFill>
                  <a:schemeClr val="accent5"/>
                </a:solidFill>
                <a:latin typeface="Arial" panose="020B0604020202020204" pitchFamily="34" charset="0"/>
                <a:cs typeface="Arial" panose="020B0604020202020204" pitchFamily="34" charset="0"/>
              </a:rPr>
              <a:t>Development log: How I created the artefact</a:t>
            </a:r>
            <a:br>
              <a:rPr lang="en-IN" sz="3600" dirty="0">
                <a:solidFill>
                  <a:schemeClr val="accent5"/>
                </a:solidFill>
                <a:latin typeface="Arial" panose="020B0604020202020204" pitchFamily="34" charset="0"/>
                <a:cs typeface="Arial" panose="020B0604020202020204" pitchFamily="34" charset="0"/>
              </a:rPr>
            </a:br>
            <a:r>
              <a:rPr lang="en-GB" sz="2400" dirty="0">
                <a:solidFill>
                  <a:schemeClr val="accent2">
                    <a:lumMod val="75000"/>
                  </a:schemeClr>
                </a:solidFill>
                <a:latin typeface="Arial" panose="020B0604020202020204" pitchFamily="34" charset="0"/>
                <a:cs typeface="Arial" panose="020B0604020202020204" pitchFamily="34" charset="0"/>
              </a:rPr>
              <a:t>I used a structured process to prepare a professional business artefact</a:t>
            </a:r>
            <a:endParaRPr lang="en-IN" sz="2400" dirty="0">
              <a:solidFill>
                <a:schemeClr val="accent2">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839788" y="1690688"/>
            <a:ext cx="5157787" cy="4498975"/>
          </a:xfrm>
        </p:spPr>
        <p:txBody>
          <a:bodyPr>
            <a:normAutofit/>
          </a:bodyPr>
          <a:lstStyle/>
          <a:p>
            <a:pPr marL="432000" indent="-514350" algn="just">
              <a:buAutoNum type="arabicPeriod"/>
            </a:pPr>
            <a:r>
              <a:rPr lang="en-GB" sz="2500" dirty="0">
                <a:solidFill>
                  <a:schemeClr val="accent5">
                    <a:lumMod val="50000"/>
                  </a:schemeClr>
                </a:solidFill>
                <a:latin typeface="Arial" panose="020B0604020202020204" pitchFamily="34" charset="0"/>
                <a:cs typeface="Arial" panose="020B0604020202020204" pitchFamily="34" charset="0"/>
              </a:rPr>
              <a:t>I selected Fresh Juice Corner as the business example</a:t>
            </a:r>
          </a:p>
          <a:p>
            <a:pPr marL="432000" indent="-514350" algn="just">
              <a:buAutoNum type="arabicPeriod"/>
            </a:pPr>
            <a:r>
              <a:rPr lang="en-GB" sz="2500" dirty="0">
                <a:solidFill>
                  <a:schemeClr val="accent5">
                    <a:lumMod val="50000"/>
                  </a:schemeClr>
                </a:solidFill>
                <a:latin typeface="Arial" panose="020B0604020202020204" pitchFamily="34" charset="0"/>
                <a:cs typeface="Arial" panose="020B0604020202020204" pitchFamily="34" charset="0"/>
              </a:rPr>
              <a:t>I entered sample sales data for five juice products. </a:t>
            </a:r>
            <a:endParaRPr lang="en-IN" sz="2500" dirty="0">
              <a:solidFill>
                <a:schemeClr val="accent5">
                  <a:lumMod val="50000"/>
                </a:schemeClr>
              </a:solidFill>
              <a:latin typeface="Arial" panose="020B0604020202020204" pitchFamily="34" charset="0"/>
              <a:cs typeface="Arial" panose="020B0604020202020204" pitchFamily="34" charset="0"/>
            </a:endParaRPr>
          </a:p>
          <a:p>
            <a:pPr marL="432000" indent="-514350" algn="just">
              <a:buAutoNum type="arabicPeriod"/>
            </a:pPr>
            <a:r>
              <a:rPr lang="en-GB" sz="2500" dirty="0">
                <a:solidFill>
                  <a:schemeClr val="accent5">
                    <a:lumMod val="50000"/>
                  </a:schemeClr>
                </a:solidFill>
                <a:latin typeface="Arial" panose="020B0604020202020204" pitchFamily="34" charset="0"/>
                <a:cs typeface="Arial" panose="020B0604020202020204" pitchFamily="34" charset="0"/>
              </a:rPr>
              <a:t>I organised the information into a business table. </a:t>
            </a:r>
            <a:endParaRPr lang="en-IN" sz="2500" dirty="0">
              <a:solidFill>
                <a:schemeClr val="accent5">
                  <a:lumMod val="50000"/>
                </a:schemeClr>
              </a:solidFill>
              <a:latin typeface="Arial" panose="020B0604020202020204" pitchFamily="34" charset="0"/>
              <a:cs typeface="Arial" panose="020B0604020202020204" pitchFamily="34" charset="0"/>
            </a:endParaRPr>
          </a:p>
          <a:p>
            <a:pPr marL="432000" indent="-514350" algn="just">
              <a:buAutoNum type="arabicPeriod"/>
            </a:pPr>
            <a:r>
              <a:rPr lang="en-GB" sz="2500" dirty="0">
                <a:solidFill>
                  <a:schemeClr val="accent5">
                    <a:lumMod val="50000"/>
                  </a:schemeClr>
                </a:solidFill>
                <a:latin typeface="Arial" panose="020B0604020202020204" pitchFamily="34" charset="0"/>
                <a:cs typeface="Arial" panose="020B0604020202020204" pitchFamily="34" charset="0"/>
              </a:rPr>
              <a:t>I compared sales figures to identify the most and least popular products</a:t>
            </a:r>
            <a:endParaRPr lang="en-IN" sz="2500" dirty="0">
              <a:solidFill>
                <a:schemeClr val="accent5">
                  <a:lumMod val="50000"/>
                </a:schemeClr>
              </a:solidFill>
              <a:latin typeface="Arial" panose="020B0604020202020204" pitchFamily="34" charset="0"/>
              <a:cs typeface="Arial" panose="020B0604020202020204" pitchFamily="34" charset="0"/>
            </a:endParaRPr>
          </a:p>
        </p:txBody>
      </p:sp>
      <p:sp>
        <p:nvSpPr>
          <p:cNvPr id="6" name="Content Placeholder 5"/>
          <p:cNvSpPr>
            <a:spLocks noGrp="1"/>
          </p:cNvSpPr>
          <p:nvPr>
            <p:ph sz="quarter" idx="4"/>
          </p:nvPr>
        </p:nvSpPr>
        <p:spPr>
          <a:xfrm>
            <a:off x="6097588" y="1690688"/>
            <a:ext cx="5183188" cy="3847470"/>
          </a:xfrm>
        </p:spPr>
        <p:txBody>
          <a:bodyPr>
            <a:normAutofit fontScale="92500" lnSpcReduction="10000"/>
          </a:bodyPr>
          <a:lstStyle/>
          <a:p>
            <a:pPr marL="432000" lvl="0" indent="-514350" algn="just">
              <a:buSzPct val="101000"/>
              <a:buFont typeface="+mj-lt"/>
              <a:buAutoNum type="arabicPeriod" startAt="5"/>
            </a:pPr>
            <a:r>
              <a:rPr lang="en-GB" dirty="0">
                <a:solidFill>
                  <a:srgbClr val="002060"/>
                </a:solidFill>
                <a:latin typeface="Arial" panose="020B0604020202020204" pitchFamily="34" charset="0"/>
                <a:cs typeface="Arial" panose="020B0604020202020204" pitchFamily="34" charset="0"/>
              </a:rPr>
              <a:t>I created a bar chart to improve visual comparison. </a:t>
            </a:r>
            <a:endParaRPr lang="en-IN" dirty="0">
              <a:solidFill>
                <a:srgbClr val="002060"/>
              </a:solidFill>
              <a:latin typeface="Arial" panose="020B0604020202020204" pitchFamily="34" charset="0"/>
              <a:cs typeface="Arial" panose="020B0604020202020204" pitchFamily="34" charset="0"/>
            </a:endParaRPr>
          </a:p>
          <a:p>
            <a:pPr marL="432000" lvl="0" indent="-514350" algn="just">
              <a:buSzPct val="101000"/>
              <a:buFont typeface="+mj-lt"/>
              <a:buAutoNum type="arabicPeriod" startAt="5"/>
            </a:pPr>
            <a:r>
              <a:rPr lang="en-GB" dirty="0">
                <a:solidFill>
                  <a:srgbClr val="002060"/>
                </a:solidFill>
                <a:latin typeface="Arial" panose="020B0604020202020204" pitchFamily="34" charset="0"/>
                <a:cs typeface="Arial" panose="020B0604020202020204" pitchFamily="34" charset="0"/>
              </a:rPr>
              <a:t>I included headings, labels and a business summary. </a:t>
            </a:r>
            <a:endParaRPr lang="en-IN" dirty="0">
              <a:solidFill>
                <a:srgbClr val="002060"/>
              </a:solidFill>
              <a:latin typeface="Arial" panose="020B0604020202020204" pitchFamily="34" charset="0"/>
              <a:cs typeface="Arial" panose="020B0604020202020204" pitchFamily="34" charset="0"/>
            </a:endParaRPr>
          </a:p>
          <a:p>
            <a:pPr marL="432000" lvl="0" indent="-514350" algn="just">
              <a:buSzPct val="101000"/>
              <a:buFont typeface="+mj-lt"/>
              <a:buAutoNum type="arabicPeriod" startAt="5"/>
            </a:pPr>
            <a:r>
              <a:rPr lang="en-GB" dirty="0">
                <a:solidFill>
                  <a:srgbClr val="002060"/>
                </a:solidFill>
                <a:latin typeface="Arial" panose="020B0604020202020204" pitchFamily="34" charset="0"/>
                <a:cs typeface="Arial" panose="020B0604020202020204" pitchFamily="34" charset="0"/>
              </a:rPr>
              <a:t>I improved the layout using clear spacing and readable fonts. </a:t>
            </a:r>
            <a:endParaRPr lang="en-IN" dirty="0">
              <a:solidFill>
                <a:srgbClr val="002060"/>
              </a:solidFill>
              <a:latin typeface="Arial" panose="020B0604020202020204" pitchFamily="34" charset="0"/>
              <a:cs typeface="Arial" panose="020B0604020202020204" pitchFamily="34" charset="0"/>
            </a:endParaRPr>
          </a:p>
          <a:p>
            <a:pPr marL="432000" lvl="0" indent="-514350" algn="just">
              <a:buSzPct val="101000"/>
              <a:buFont typeface="+mj-lt"/>
              <a:buAutoNum type="arabicPeriod" startAt="5"/>
            </a:pPr>
            <a:r>
              <a:rPr lang="en-GB" dirty="0">
                <a:solidFill>
                  <a:srgbClr val="002060"/>
                </a:solidFill>
                <a:latin typeface="Arial" panose="020B0604020202020204" pitchFamily="34" charset="0"/>
                <a:cs typeface="Arial" panose="020B0604020202020204" pitchFamily="34" charset="0"/>
              </a:rPr>
              <a:t>I checked the final work for accuracy, grammar and presentation. </a:t>
            </a:r>
            <a:endParaRPr lang="en-IN" dirty="0">
              <a:solidFill>
                <a:srgbClr val="002060"/>
              </a:solidFill>
              <a:latin typeface="Arial" panose="020B0604020202020204" pitchFamily="34" charset="0"/>
              <a:cs typeface="Arial" panose="020B0604020202020204" pitchFamily="34" charset="0"/>
            </a:endParaRPr>
          </a:p>
        </p:txBody>
      </p:sp>
      <p:sp>
        <p:nvSpPr>
          <p:cNvPr id="7" name="Rounded Rectangle 6"/>
          <p:cNvSpPr/>
          <p:nvPr/>
        </p:nvSpPr>
        <p:spPr>
          <a:xfrm>
            <a:off x="1020943" y="5797372"/>
            <a:ext cx="10440988" cy="422694"/>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r>
              <a:rPr lang="en-GB" sz="2000" b="1" dirty="0">
                <a:solidFill>
                  <a:srgbClr val="FFC000"/>
                </a:solidFill>
              </a:rPr>
              <a:t>Tools used: Microsoft Word, Microsoft PowerPoint and Excel-style table and chart design.</a:t>
            </a:r>
            <a:endParaRPr lang="en-IN" sz="2000" b="1" dirty="0">
              <a:solidFill>
                <a:srgbClr val="FFC000"/>
              </a:solidFill>
            </a:endParaRPr>
          </a:p>
        </p:txBody>
      </p:sp>
    </p:spTree>
    <p:extLst>
      <p:ext uri="{BB962C8B-B14F-4D97-AF65-F5344CB8AC3E}">
        <p14:creationId xmlns:p14="http://schemas.microsoft.com/office/powerpoint/2010/main" val="179921846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8905" y="192596"/>
            <a:ext cx="10515600" cy="1325563"/>
          </a:xfrm>
        </p:spPr>
        <p:txBody>
          <a:bodyPr>
            <a:noAutofit/>
          </a:bodyPr>
          <a:lstStyle/>
          <a:p>
            <a:r>
              <a:rPr lang="en-GB" sz="3700" b="1" dirty="0">
                <a:solidFill>
                  <a:srgbClr val="92D050"/>
                </a:solidFill>
                <a:latin typeface="Arial" panose="020B0604020202020204" pitchFamily="34" charset="0"/>
                <a:cs typeface="Arial" panose="020B0604020202020204" pitchFamily="34" charset="0"/>
              </a:rPr>
              <a:t>Final explanation: Why the artefact is useful</a:t>
            </a:r>
            <a:br>
              <a:rPr lang="en-IN" sz="3700" dirty="0">
                <a:solidFill>
                  <a:srgbClr val="92D050"/>
                </a:solidFill>
              </a:rPr>
            </a:br>
            <a:endParaRPr lang="en-IN" sz="3700" dirty="0">
              <a:solidFill>
                <a:srgbClr val="92D050"/>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283821687"/>
              </p:ext>
            </p:extLst>
          </p:nvPr>
        </p:nvGraphicFramePr>
        <p:xfrm>
          <a:off x="733243" y="1138686"/>
          <a:ext cx="10731262" cy="4368964"/>
        </p:xfrm>
        <a:graphic>
          <a:graphicData uri="http://schemas.openxmlformats.org/drawingml/2006/table">
            <a:tbl>
              <a:tblPr firstRow="1" bandRow="1">
                <a:tableStyleId>{5C22544A-7EE6-4342-B048-85BDC9FD1C3A}</a:tableStyleId>
              </a:tblPr>
              <a:tblGrid>
                <a:gridCol w="5365631">
                  <a:extLst>
                    <a:ext uri="{9D8B030D-6E8A-4147-A177-3AD203B41FA5}">
                      <a16:colId xmlns:a16="http://schemas.microsoft.com/office/drawing/2014/main" val="20000"/>
                    </a:ext>
                  </a:extLst>
                </a:gridCol>
                <a:gridCol w="5365631">
                  <a:extLst>
                    <a:ext uri="{9D8B030D-6E8A-4147-A177-3AD203B41FA5}">
                      <a16:colId xmlns:a16="http://schemas.microsoft.com/office/drawing/2014/main" val="20001"/>
                    </a:ext>
                  </a:extLst>
                </a:gridCol>
              </a:tblGrid>
              <a:tr h="619924">
                <a:tc>
                  <a:txBody>
                    <a:bodyPr/>
                    <a:lstStyle/>
                    <a:p>
                      <a:pPr marL="0" indent="0" algn="ctr">
                        <a:buFont typeface="Arial" panose="020B0604020202020204" pitchFamily="34" charset="0"/>
                        <a:buNone/>
                      </a:pPr>
                      <a:r>
                        <a:rPr lang="en-IN" sz="3200" b="1" i="0" u="none" strike="noStrike" kern="1200" baseline="0" dirty="0">
                          <a:solidFill>
                            <a:schemeClr val="accent2">
                              <a:lumMod val="20000"/>
                              <a:lumOff val="80000"/>
                            </a:schemeClr>
                          </a:solidFill>
                          <a:latin typeface="Arial" panose="020B0604020202020204" pitchFamily="34" charset="0"/>
                          <a:ea typeface="+mn-ea"/>
                          <a:cs typeface="Arial" panose="020B0604020202020204" pitchFamily="34" charset="0"/>
                        </a:rPr>
                        <a:t>Business value</a:t>
                      </a:r>
                      <a:endParaRPr lang="en-IN" sz="3200" dirty="0">
                        <a:solidFill>
                          <a:schemeClr val="accent2">
                            <a:lumMod val="20000"/>
                            <a:lumOff val="80000"/>
                          </a:schemeClr>
                        </a:solidFill>
                        <a:latin typeface="Arial" panose="020B0604020202020204" pitchFamily="34" charset="0"/>
                        <a:cs typeface="Arial"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3200" b="1" kern="1200" dirty="0">
                          <a:solidFill>
                            <a:schemeClr val="accent2">
                              <a:lumMod val="60000"/>
                              <a:lumOff val="40000"/>
                            </a:schemeClr>
                          </a:solidFill>
                          <a:effectLst/>
                          <a:latin typeface="Arial" panose="020B0604020202020204" pitchFamily="34" charset="0"/>
                          <a:ea typeface="+mn-ea"/>
                          <a:cs typeface="Arial" panose="020B0604020202020204" pitchFamily="34" charset="0"/>
                        </a:rPr>
                        <a:t>My digital skills shown</a:t>
                      </a:r>
                      <a:endParaRPr lang="en-IN" sz="3200" dirty="0">
                        <a:solidFill>
                          <a:schemeClr val="accent2">
                            <a:lumMod val="60000"/>
                            <a:lumOff val="40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3011797">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kern="1200" dirty="0">
                          <a:solidFill>
                            <a:srgbClr val="0070C0"/>
                          </a:solidFill>
                          <a:effectLst/>
                          <a:latin typeface="Arial" panose="020B0604020202020204" pitchFamily="34" charset="0"/>
                          <a:ea typeface="+mn-ea"/>
                          <a:cs typeface="Arial" panose="020B0604020202020204" pitchFamily="34" charset="0"/>
                        </a:rPr>
                        <a:t>The artefact enables managers to identify customer preferences quickly and supports better inventory planning. It also highlights products requiring additional marketing or promotional activities. Tables and charts communicate business information more effectively than written descriptions.</a:t>
                      </a:r>
                      <a:endParaRPr lang="en-IN" sz="2400" kern="1200" dirty="0">
                        <a:solidFill>
                          <a:srgbClr val="0070C0"/>
                        </a:solidFill>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endParaRPr lang="en-IN" sz="2400" dirty="0">
                        <a:solidFill>
                          <a:srgbClr val="0070C0"/>
                        </a:solidFill>
                      </a:endParaRPr>
                    </a:p>
                  </a:txBody>
                  <a:tcPr/>
                </a:tc>
                <a:tc>
                  <a:txBody>
                    <a:bodyPr/>
                    <a:lstStyle/>
                    <a:p>
                      <a:pPr marL="285750" lvl="0" indent="-285750">
                        <a:buFont typeface="Arial" panose="020B0604020202020204" pitchFamily="34" charset="0"/>
                        <a:buChar char="•"/>
                      </a:pPr>
                      <a:r>
                        <a:rPr lang="en-GB" sz="2600" b="1" kern="1200" dirty="0">
                          <a:solidFill>
                            <a:srgbClr val="002060"/>
                          </a:solidFill>
                          <a:effectLst/>
                          <a:latin typeface="Arial" panose="020B0604020202020204" pitchFamily="34" charset="0"/>
                          <a:ea typeface="+mn-ea"/>
                          <a:cs typeface="Arial" panose="020B0604020202020204" pitchFamily="34" charset="0"/>
                        </a:rPr>
                        <a:t>Organising business information </a:t>
                      </a:r>
                      <a:endParaRPr lang="en-IN" sz="2600" b="1" kern="1200" dirty="0">
                        <a:solidFill>
                          <a:srgbClr val="002060"/>
                        </a:solidFill>
                        <a:effectLst/>
                        <a:latin typeface="Arial" panose="020B0604020202020204" pitchFamily="34" charset="0"/>
                        <a:ea typeface="+mn-ea"/>
                        <a:cs typeface="Arial" panose="020B0604020202020204" pitchFamily="34" charset="0"/>
                      </a:endParaRPr>
                    </a:p>
                    <a:p>
                      <a:pPr marL="285750" lvl="0" indent="-285750">
                        <a:buFont typeface="Arial" panose="020B0604020202020204" pitchFamily="34" charset="0"/>
                        <a:buChar char="•"/>
                      </a:pPr>
                      <a:r>
                        <a:rPr lang="en-GB" sz="2600" b="1" kern="1200" dirty="0">
                          <a:solidFill>
                            <a:srgbClr val="002060"/>
                          </a:solidFill>
                          <a:effectLst/>
                          <a:latin typeface="Arial" panose="020B0604020202020204" pitchFamily="34" charset="0"/>
                          <a:ea typeface="+mn-ea"/>
                          <a:cs typeface="Arial" panose="020B0604020202020204" pitchFamily="34" charset="0"/>
                        </a:rPr>
                        <a:t>Creating professional tables </a:t>
                      </a:r>
                      <a:endParaRPr lang="en-IN" sz="2600" b="1" kern="1200" dirty="0">
                        <a:solidFill>
                          <a:srgbClr val="002060"/>
                        </a:solidFill>
                        <a:effectLst/>
                        <a:latin typeface="Arial" panose="020B0604020202020204" pitchFamily="34" charset="0"/>
                        <a:ea typeface="+mn-ea"/>
                        <a:cs typeface="Arial" panose="020B0604020202020204" pitchFamily="34" charset="0"/>
                      </a:endParaRPr>
                    </a:p>
                    <a:p>
                      <a:pPr marL="285750" lvl="0" indent="-285750">
                        <a:buFont typeface="Arial" panose="020B0604020202020204" pitchFamily="34" charset="0"/>
                        <a:buChar char="•"/>
                      </a:pPr>
                      <a:r>
                        <a:rPr lang="en-GB" sz="2600" b="1" kern="1200" dirty="0">
                          <a:solidFill>
                            <a:srgbClr val="002060"/>
                          </a:solidFill>
                          <a:effectLst/>
                          <a:latin typeface="Arial" panose="020B0604020202020204" pitchFamily="34" charset="0"/>
                          <a:ea typeface="+mn-ea"/>
                          <a:cs typeface="Arial" panose="020B0604020202020204" pitchFamily="34" charset="0"/>
                        </a:rPr>
                        <a:t>Comparing sales data </a:t>
                      </a:r>
                      <a:endParaRPr lang="en-IN" sz="2600" b="1" kern="1200" dirty="0">
                        <a:solidFill>
                          <a:srgbClr val="002060"/>
                        </a:solidFill>
                        <a:effectLst/>
                        <a:latin typeface="Arial" panose="020B0604020202020204" pitchFamily="34" charset="0"/>
                        <a:ea typeface="+mn-ea"/>
                        <a:cs typeface="Arial" panose="020B0604020202020204" pitchFamily="34" charset="0"/>
                      </a:endParaRPr>
                    </a:p>
                    <a:p>
                      <a:pPr marL="285750" lvl="0" indent="-285750">
                        <a:buFont typeface="Arial" panose="020B0604020202020204" pitchFamily="34" charset="0"/>
                        <a:buChar char="•"/>
                      </a:pPr>
                      <a:r>
                        <a:rPr lang="en-GB" sz="2600" b="1" kern="1200" dirty="0">
                          <a:solidFill>
                            <a:srgbClr val="002060"/>
                          </a:solidFill>
                          <a:effectLst/>
                          <a:latin typeface="Arial" panose="020B0604020202020204" pitchFamily="34" charset="0"/>
                          <a:ea typeface="+mn-ea"/>
                          <a:cs typeface="Arial" panose="020B0604020202020204" pitchFamily="34" charset="0"/>
                        </a:rPr>
                        <a:t>Applying clear formatting and layout </a:t>
                      </a:r>
                      <a:endParaRPr lang="en-IN" sz="2600" b="1" kern="1200" dirty="0">
                        <a:solidFill>
                          <a:srgbClr val="002060"/>
                        </a:solidFill>
                        <a:effectLst/>
                        <a:latin typeface="Arial" panose="020B0604020202020204" pitchFamily="34" charset="0"/>
                        <a:ea typeface="+mn-ea"/>
                        <a:cs typeface="Arial" panose="020B0604020202020204" pitchFamily="34" charset="0"/>
                      </a:endParaRPr>
                    </a:p>
                    <a:p>
                      <a:pPr marL="285750" lvl="0" indent="-285750">
                        <a:buFont typeface="Arial" panose="020B0604020202020204" pitchFamily="34" charset="0"/>
                        <a:buChar char="•"/>
                      </a:pPr>
                      <a:r>
                        <a:rPr lang="en-GB" sz="2600" b="1" kern="1200" dirty="0">
                          <a:solidFill>
                            <a:srgbClr val="002060"/>
                          </a:solidFill>
                          <a:effectLst/>
                          <a:latin typeface="Arial" panose="020B0604020202020204" pitchFamily="34" charset="0"/>
                          <a:ea typeface="+mn-ea"/>
                          <a:cs typeface="Arial" panose="020B0604020202020204" pitchFamily="34" charset="0"/>
                        </a:rPr>
                        <a:t>Producing a business document for decision-making</a:t>
                      </a:r>
                      <a:endParaRPr lang="en-IN" sz="2600" b="1" kern="1200" dirty="0">
                        <a:solidFill>
                          <a:srgbClr val="002060"/>
                        </a:solidFill>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endParaRPr lang="en-IN" sz="2800" dirty="0">
                        <a:solidFill>
                          <a:srgbClr val="002060"/>
                        </a:solidFill>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26851257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68</TotalTime>
  <Words>314</Words>
  <Application>Microsoft Office PowerPoint</Application>
  <PresentationFormat>Widescreen</PresentationFormat>
  <Paragraphs>45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Development log: How I created the artefact I used a structured process to prepare a professional business artefact</vt:lpstr>
      <vt:lpstr>Final explanation: Why the artefact is useful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9</cp:revision>
  <dcterms:created xsi:type="dcterms:W3CDTF">2026-06-28T16:01:17Z</dcterms:created>
  <dcterms:modified xsi:type="dcterms:W3CDTF">2026-06-28T17:39:11Z</dcterms:modified>
</cp:coreProperties>
</file>