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1" r:id="rId4"/>
    <p:sldId id="266" r:id="rId5"/>
    <p:sldId id="267" r:id="rId6"/>
    <p:sldId id="258" r:id="rId7"/>
    <p:sldId id="264" r:id="rId8"/>
    <p:sldId id="257" r:id="rId9"/>
    <p:sldId id="259" r:id="rId10"/>
    <p:sldId id="260" r:id="rId11"/>
    <p:sldId id="263"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06" autoAdjust="0"/>
    <p:restoredTop sz="94660"/>
  </p:normalViewPr>
  <p:slideViewPr>
    <p:cSldViewPr snapToGrid="0">
      <p:cViewPr varScale="1">
        <p:scale>
          <a:sx n="72" d="100"/>
          <a:sy n="7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1/19/2018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cove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1/19/2018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transition spd="slow">
    <p:cover/>
  </p:transition>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2307/324626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EB190-4FDB-458C-9DD4-93575AD00095}"/>
              </a:ext>
            </a:extLst>
          </p:cNvPr>
          <p:cNvSpPr>
            <a:spLocks noGrp="1"/>
          </p:cNvSpPr>
          <p:nvPr>
            <p:ph type="ctrTitle"/>
          </p:nvPr>
        </p:nvSpPr>
        <p:spPr>
          <a:xfrm>
            <a:off x="597157" y="1515408"/>
            <a:ext cx="10997688" cy="2971051"/>
          </a:xfrm>
        </p:spPr>
        <p:txBody>
          <a:bodyPr/>
          <a:lstStyle/>
          <a:p>
            <a:r>
              <a:rPr lang="en-GB" sz="7200" dirty="0"/>
              <a:t>Dissertation Presentation</a:t>
            </a:r>
          </a:p>
        </p:txBody>
      </p:sp>
      <p:sp>
        <p:nvSpPr>
          <p:cNvPr id="3" name="Subtitle 2">
            <a:extLst>
              <a:ext uri="{FF2B5EF4-FFF2-40B4-BE49-F238E27FC236}">
                <a16:creationId xmlns:a16="http://schemas.microsoft.com/office/drawing/2014/main" id="{34896E16-1E37-48C5-9986-112EE7C00D1A}"/>
              </a:ext>
            </a:extLst>
          </p:cNvPr>
          <p:cNvSpPr>
            <a:spLocks noGrp="1"/>
          </p:cNvSpPr>
          <p:nvPr>
            <p:ph type="subTitle" idx="1"/>
          </p:nvPr>
        </p:nvSpPr>
        <p:spPr/>
        <p:txBody>
          <a:bodyPr/>
          <a:lstStyle/>
          <a:p>
            <a:r>
              <a:rPr lang="en-GB" dirty="0"/>
              <a:t>By Niamh Kelly</a:t>
            </a:r>
          </a:p>
        </p:txBody>
      </p:sp>
    </p:spTree>
    <p:extLst>
      <p:ext uri="{BB962C8B-B14F-4D97-AF65-F5344CB8AC3E}">
        <p14:creationId xmlns:p14="http://schemas.microsoft.com/office/powerpoint/2010/main" val="2406157054"/>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0E0B-677B-4925-9268-043EEDE82555}"/>
              </a:ext>
            </a:extLst>
          </p:cNvPr>
          <p:cNvSpPr>
            <a:spLocks noGrp="1"/>
          </p:cNvSpPr>
          <p:nvPr>
            <p:ph type="title"/>
          </p:nvPr>
        </p:nvSpPr>
        <p:spPr/>
        <p:txBody>
          <a:bodyPr/>
          <a:lstStyle/>
          <a:p>
            <a:r>
              <a:rPr lang="en-GB" dirty="0"/>
              <a:t>Focusing on the character of Achilles</a:t>
            </a:r>
          </a:p>
        </p:txBody>
      </p:sp>
      <p:sp>
        <p:nvSpPr>
          <p:cNvPr id="3" name="Content Placeholder 2">
            <a:extLst>
              <a:ext uri="{FF2B5EF4-FFF2-40B4-BE49-F238E27FC236}">
                <a16:creationId xmlns:a16="http://schemas.microsoft.com/office/drawing/2014/main" id="{616ECA95-A848-4093-B430-631AD3C3C3C0}"/>
              </a:ext>
            </a:extLst>
          </p:cNvPr>
          <p:cNvSpPr>
            <a:spLocks noGrp="1"/>
          </p:cNvSpPr>
          <p:nvPr>
            <p:ph idx="1"/>
          </p:nvPr>
        </p:nvSpPr>
        <p:spPr/>
        <p:txBody>
          <a:bodyPr>
            <a:normAutofit lnSpcReduction="10000"/>
          </a:bodyPr>
          <a:lstStyle/>
          <a:p>
            <a:r>
              <a:rPr lang="en-GB" sz="2400" dirty="0"/>
              <a:t>So far in my research I have mostly focused on the character of Achilles.</a:t>
            </a:r>
          </a:p>
          <a:p>
            <a:r>
              <a:rPr lang="en-GB" sz="2400" dirty="0"/>
              <a:t>Achilles is the main character of the Iliad and seen as the main hero of the Trojan war, hence why I focused on him for the presentation.</a:t>
            </a:r>
          </a:p>
          <a:p>
            <a:r>
              <a:rPr lang="en-GB" sz="2400" dirty="0"/>
              <a:t>As the main hero Achilles is clearly presented as an ideal man, maybe even role model because he is literally a hero and is the prototype hero of the Greeks (Rosen 2003)</a:t>
            </a:r>
          </a:p>
          <a:p>
            <a:r>
              <a:rPr lang="en-GB" sz="2400" dirty="0"/>
              <a:t>However, in some cases Homer makes it clear when Achilles is not acting as a man should and uses him as an example.</a:t>
            </a:r>
          </a:p>
        </p:txBody>
      </p:sp>
    </p:spTree>
    <p:extLst>
      <p:ext uri="{BB962C8B-B14F-4D97-AF65-F5344CB8AC3E}">
        <p14:creationId xmlns:p14="http://schemas.microsoft.com/office/powerpoint/2010/main" val="1997314168"/>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F6B2-398D-4822-B0A6-5AC6E2E89C2B}"/>
              </a:ext>
            </a:extLst>
          </p:cNvPr>
          <p:cNvSpPr>
            <a:spLocks noGrp="1"/>
          </p:cNvSpPr>
          <p:nvPr>
            <p:ph type="title"/>
          </p:nvPr>
        </p:nvSpPr>
        <p:spPr/>
        <p:txBody>
          <a:bodyPr/>
          <a:lstStyle/>
          <a:p>
            <a:r>
              <a:rPr lang="en-GB" dirty="0"/>
              <a:t>Heroism</a:t>
            </a:r>
          </a:p>
        </p:txBody>
      </p:sp>
      <p:sp>
        <p:nvSpPr>
          <p:cNvPr id="4" name="Content Placeholder 3">
            <a:extLst>
              <a:ext uri="{FF2B5EF4-FFF2-40B4-BE49-F238E27FC236}">
                <a16:creationId xmlns:a16="http://schemas.microsoft.com/office/drawing/2014/main" id="{3A170557-3E59-420A-BF67-C3C29BC7277D}"/>
              </a:ext>
            </a:extLst>
          </p:cNvPr>
          <p:cNvSpPr>
            <a:spLocks noGrp="1"/>
          </p:cNvSpPr>
          <p:nvPr>
            <p:ph sz="half" idx="1"/>
          </p:nvPr>
        </p:nvSpPr>
        <p:spPr/>
        <p:txBody>
          <a:bodyPr>
            <a:normAutofit fontScale="92500"/>
          </a:bodyPr>
          <a:lstStyle/>
          <a:p>
            <a:r>
              <a:rPr lang="en-GB" dirty="0"/>
              <a:t>The poem of the Iliad is full of Greek heroes for the audience to revere and admire, so what sets Achilles apart?</a:t>
            </a:r>
          </a:p>
          <a:p>
            <a:r>
              <a:rPr lang="en-GB" dirty="0"/>
              <a:t>For the warriors of the Iliad, it is the winning of honour and glory on the battle field that bestows their lives with meaning as their world is this battle.</a:t>
            </a:r>
          </a:p>
          <a:p>
            <a:r>
              <a:rPr lang="en-GB" dirty="0"/>
              <a:t>Their greatness is established by the brilliance and efficiency with which they kill.</a:t>
            </a:r>
          </a:p>
          <a:p>
            <a:r>
              <a:rPr lang="en-GB" dirty="0"/>
              <a:t>“the flashing action of a warrior’s triumph represents the fullest realisation of human’s potential” (Schein 1984).</a:t>
            </a:r>
          </a:p>
        </p:txBody>
      </p:sp>
      <p:sp>
        <p:nvSpPr>
          <p:cNvPr id="5" name="Content Placeholder 4">
            <a:extLst>
              <a:ext uri="{FF2B5EF4-FFF2-40B4-BE49-F238E27FC236}">
                <a16:creationId xmlns:a16="http://schemas.microsoft.com/office/drawing/2014/main" id="{9A36EB5E-043B-4D8C-A93C-C3738F00A3EA}"/>
              </a:ext>
            </a:extLst>
          </p:cNvPr>
          <p:cNvSpPr>
            <a:spLocks noGrp="1"/>
          </p:cNvSpPr>
          <p:nvPr>
            <p:ph sz="half" idx="2"/>
          </p:nvPr>
        </p:nvSpPr>
        <p:spPr>
          <a:xfrm>
            <a:off x="6187415" y="2222286"/>
            <a:ext cx="5194583" cy="3638764"/>
          </a:xfrm>
        </p:spPr>
        <p:txBody>
          <a:bodyPr>
            <a:normAutofit/>
          </a:bodyPr>
          <a:lstStyle/>
          <a:p>
            <a:r>
              <a:rPr lang="en-GB" sz="1700" dirty="0"/>
              <a:t>Even though the loss of a life is sad, through a heroic and brave death on the battlefield the victim can gain glory and honour.</a:t>
            </a:r>
          </a:p>
          <a:p>
            <a:r>
              <a:rPr lang="en-GB" sz="1700" dirty="0"/>
              <a:t>Homer uses the word “</a:t>
            </a:r>
            <a:r>
              <a:rPr lang="en-GB" sz="1700" dirty="0" err="1"/>
              <a:t>heros</a:t>
            </a:r>
            <a:r>
              <a:rPr lang="en-GB" sz="1700" dirty="0"/>
              <a:t>” to explicitly signify a warrior who lived and died in the pursuit of glory (Schein 1984).</a:t>
            </a:r>
          </a:p>
          <a:p>
            <a:r>
              <a:rPr lang="en-GB" sz="1700" dirty="0"/>
              <a:t>The gods do not age and are immortal they can neither win or lose so the meaning of their lives is trivial, however to mortals, death is the end.</a:t>
            </a:r>
          </a:p>
        </p:txBody>
      </p:sp>
    </p:spTree>
    <p:extLst>
      <p:ext uri="{BB962C8B-B14F-4D97-AF65-F5344CB8AC3E}">
        <p14:creationId xmlns:p14="http://schemas.microsoft.com/office/powerpoint/2010/main" val="3878441662"/>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D3FD-5939-43BF-B446-3CAEDF0F7A60}"/>
              </a:ext>
            </a:extLst>
          </p:cNvPr>
          <p:cNvSpPr>
            <a:spLocks noGrp="1"/>
          </p:cNvSpPr>
          <p:nvPr>
            <p:ph type="title"/>
          </p:nvPr>
        </p:nvSpPr>
        <p:spPr/>
        <p:txBody>
          <a:bodyPr/>
          <a:lstStyle/>
          <a:p>
            <a:r>
              <a:rPr lang="en-GB" dirty="0"/>
              <a:t>Heroism </a:t>
            </a:r>
          </a:p>
        </p:txBody>
      </p:sp>
      <p:sp>
        <p:nvSpPr>
          <p:cNvPr id="3" name="Content Placeholder 2">
            <a:extLst>
              <a:ext uri="{FF2B5EF4-FFF2-40B4-BE49-F238E27FC236}">
                <a16:creationId xmlns:a16="http://schemas.microsoft.com/office/drawing/2014/main" id="{3FFC2AC9-843F-4B60-9C2D-F60F505EEB31}"/>
              </a:ext>
            </a:extLst>
          </p:cNvPr>
          <p:cNvSpPr>
            <a:spLocks noGrp="1"/>
          </p:cNvSpPr>
          <p:nvPr>
            <p:ph sz="half" idx="1"/>
          </p:nvPr>
        </p:nvSpPr>
        <p:spPr>
          <a:xfrm>
            <a:off x="6196125" y="2332382"/>
            <a:ext cx="5185873" cy="4161183"/>
          </a:xfrm>
        </p:spPr>
        <p:txBody>
          <a:bodyPr>
            <a:noAutofit/>
          </a:bodyPr>
          <a:lstStyle/>
          <a:p>
            <a:r>
              <a:rPr lang="en-GB" sz="1900" dirty="0"/>
              <a:t>This explains why he is so sensitive about his KLEOS when Agamemnon shames him by taking his prize.</a:t>
            </a:r>
          </a:p>
          <a:p>
            <a:r>
              <a:rPr lang="en-GB" sz="1900" dirty="0"/>
              <a:t>Agamemnon has shamed Achilles’ KLEOS and because of the choice that Achilles made his KLEOS is all he has to live for.</a:t>
            </a:r>
          </a:p>
          <a:p>
            <a:r>
              <a:rPr lang="en-GB" sz="1900" dirty="0"/>
              <a:t>So if Agamemnon shames him and does not respect his KLEOS, Achilles has nothing to live for or even fight for as it is not worth dying without the glory of a hero.</a:t>
            </a:r>
          </a:p>
        </p:txBody>
      </p:sp>
      <p:sp>
        <p:nvSpPr>
          <p:cNvPr id="4" name="Content Placeholder 3">
            <a:extLst>
              <a:ext uri="{FF2B5EF4-FFF2-40B4-BE49-F238E27FC236}">
                <a16:creationId xmlns:a16="http://schemas.microsoft.com/office/drawing/2014/main" id="{C95628C0-D487-4478-AEB3-942CF768C779}"/>
              </a:ext>
            </a:extLst>
          </p:cNvPr>
          <p:cNvSpPr>
            <a:spLocks noGrp="1"/>
          </p:cNvSpPr>
          <p:nvPr>
            <p:ph sz="half" idx="2"/>
          </p:nvPr>
        </p:nvSpPr>
        <p:spPr>
          <a:xfrm>
            <a:off x="810000" y="2332382"/>
            <a:ext cx="5194583" cy="4161183"/>
          </a:xfrm>
        </p:spPr>
        <p:txBody>
          <a:bodyPr>
            <a:normAutofit/>
          </a:bodyPr>
          <a:lstStyle/>
          <a:p>
            <a:r>
              <a:rPr lang="en-GB" sz="1900" dirty="0"/>
              <a:t>However, for Achilles the stakes are higher, because in book nine, Achilles actively makes the decision to have a short life full of glory vs a full long life but when he dies he is not remembered.</a:t>
            </a:r>
          </a:p>
          <a:p>
            <a:r>
              <a:rPr lang="en-GB" sz="1900" dirty="0"/>
              <a:t>Achilles is often referred to as “the best of the Achaeans” (Il. 1.244, 412; 16.274).</a:t>
            </a:r>
          </a:p>
          <a:p>
            <a:r>
              <a:rPr lang="en-GB" sz="1900" dirty="0"/>
              <a:t>But also known as “most swiftly doomed” (1.505) as everyone knows his fate.</a:t>
            </a:r>
          </a:p>
        </p:txBody>
      </p:sp>
    </p:spTree>
    <p:extLst>
      <p:ext uri="{BB962C8B-B14F-4D97-AF65-F5344CB8AC3E}">
        <p14:creationId xmlns:p14="http://schemas.microsoft.com/office/powerpoint/2010/main" val="1254553067"/>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F3F71-16E7-4CA7-89E0-A4999FA64984}"/>
              </a:ext>
            </a:extLst>
          </p:cNvPr>
          <p:cNvSpPr>
            <a:spLocks noGrp="1"/>
          </p:cNvSpPr>
          <p:nvPr>
            <p:ph type="title"/>
          </p:nvPr>
        </p:nvSpPr>
        <p:spPr/>
        <p:txBody>
          <a:bodyPr/>
          <a:lstStyle/>
          <a:p>
            <a:r>
              <a:rPr lang="en-GB" dirty="0"/>
              <a:t>Heroism</a:t>
            </a:r>
          </a:p>
        </p:txBody>
      </p:sp>
      <p:sp>
        <p:nvSpPr>
          <p:cNvPr id="3" name="Content Placeholder 2">
            <a:extLst>
              <a:ext uri="{FF2B5EF4-FFF2-40B4-BE49-F238E27FC236}">
                <a16:creationId xmlns:a16="http://schemas.microsoft.com/office/drawing/2014/main" id="{90F5E877-B3AC-457A-813D-CC32B62EED20}"/>
              </a:ext>
            </a:extLst>
          </p:cNvPr>
          <p:cNvSpPr>
            <a:spLocks noGrp="1"/>
          </p:cNvSpPr>
          <p:nvPr>
            <p:ph sz="half" idx="1"/>
          </p:nvPr>
        </p:nvSpPr>
        <p:spPr>
          <a:xfrm>
            <a:off x="910126" y="2500582"/>
            <a:ext cx="5185873" cy="3638763"/>
          </a:xfrm>
        </p:spPr>
        <p:txBody>
          <a:bodyPr/>
          <a:lstStyle/>
          <a:p>
            <a:r>
              <a:rPr lang="en-GB" dirty="0"/>
              <a:t>Furthermore to be a good warrior is seen to be a very masculine trait for the obvious reasons, as how it is mostly men who fight.</a:t>
            </a:r>
          </a:p>
          <a:p>
            <a:r>
              <a:rPr lang="en-GB" dirty="0"/>
              <a:t>So those that fight the best and survive are the best men.</a:t>
            </a:r>
          </a:p>
          <a:p>
            <a:r>
              <a:rPr lang="en-GB" dirty="0"/>
              <a:t>The men use mockery and taunts to intimidate their opponents as their aim is to “turn the opposing </a:t>
            </a:r>
            <a:r>
              <a:rPr lang="en-GB" dirty="0" err="1"/>
              <a:t>soilder</a:t>
            </a:r>
            <a:r>
              <a:rPr lang="en-GB" dirty="0"/>
              <a:t> into a female” (</a:t>
            </a:r>
            <a:r>
              <a:rPr lang="en-GB" dirty="0" err="1"/>
              <a:t>Vermeule</a:t>
            </a:r>
            <a:r>
              <a:rPr lang="en-GB" dirty="0"/>
              <a:t> 1979).</a:t>
            </a:r>
          </a:p>
        </p:txBody>
      </p:sp>
      <p:sp>
        <p:nvSpPr>
          <p:cNvPr id="4" name="Content Placeholder 3">
            <a:extLst>
              <a:ext uri="{FF2B5EF4-FFF2-40B4-BE49-F238E27FC236}">
                <a16:creationId xmlns:a16="http://schemas.microsoft.com/office/drawing/2014/main" id="{DBE43307-74DB-432E-B1E2-441CDB6CA587}"/>
              </a:ext>
            </a:extLst>
          </p:cNvPr>
          <p:cNvSpPr>
            <a:spLocks noGrp="1"/>
          </p:cNvSpPr>
          <p:nvPr>
            <p:ph sz="half" idx="2"/>
          </p:nvPr>
        </p:nvSpPr>
        <p:spPr>
          <a:xfrm>
            <a:off x="6187415" y="3008243"/>
            <a:ext cx="5194583" cy="2852808"/>
          </a:xfrm>
        </p:spPr>
        <p:txBody>
          <a:bodyPr/>
          <a:lstStyle/>
          <a:p>
            <a:r>
              <a:rPr lang="en-GB" dirty="0" err="1"/>
              <a:t>Vermeule</a:t>
            </a:r>
            <a:r>
              <a:rPr lang="en-GB" dirty="0"/>
              <a:t> has further pointed out that the vocabulary used in these insults there is an ambiguity which suggests the words can imply taming an animal or dominating a woman (</a:t>
            </a:r>
            <a:r>
              <a:rPr lang="en-GB" dirty="0" err="1"/>
              <a:t>Vermeule</a:t>
            </a:r>
            <a:r>
              <a:rPr lang="en-GB" dirty="0"/>
              <a:t> 1979).</a:t>
            </a:r>
          </a:p>
          <a:p>
            <a:r>
              <a:rPr lang="en-GB" dirty="0"/>
              <a:t>The one who loses the battle is the lesser man and therefore the woman who is dominated by the “better man”.</a:t>
            </a:r>
          </a:p>
        </p:txBody>
      </p:sp>
    </p:spTree>
    <p:extLst>
      <p:ext uri="{BB962C8B-B14F-4D97-AF65-F5344CB8AC3E}">
        <p14:creationId xmlns:p14="http://schemas.microsoft.com/office/powerpoint/2010/main" val="1636588459"/>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9986-1E04-445C-8991-A746C43DF4E2}"/>
              </a:ext>
            </a:extLst>
          </p:cNvPr>
          <p:cNvSpPr>
            <a:spLocks noGrp="1"/>
          </p:cNvSpPr>
          <p:nvPr>
            <p:ph type="title"/>
          </p:nvPr>
        </p:nvSpPr>
        <p:spPr>
          <a:xfrm>
            <a:off x="810000" y="447188"/>
            <a:ext cx="10571998" cy="970450"/>
          </a:xfrm>
        </p:spPr>
        <p:txBody>
          <a:bodyPr/>
          <a:lstStyle/>
          <a:p>
            <a:r>
              <a:rPr lang="el-GR" dirty="0"/>
              <a:t>ΗΝΟΡΕΗ </a:t>
            </a:r>
            <a:r>
              <a:rPr lang="en-GB" dirty="0"/>
              <a:t>and </a:t>
            </a:r>
            <a:r>
              <a:rPr lang="el-GR" dirty="0"/>
              <a:t>ΑΓΗΝΟΡΙΗ</a:t>
            </a:r>
            <a:endParaRPr lang="en-GB" dirty="0"/>
          </a:p>
        </p:txBody>
      </p:sp>
      <p:sp>
        <p:nvSpPr>
          <p:cNvPr id="4" name="Content Placeholder 3">
            <a:extLst>
              <a:ext uri="{FF2B5EF4-FFF2-40B4-BE49-F238E27FC236}">
                <a16:creationId xmlns:a16="http://schemas.microsoft.com/office/drawing/2014/main" id="{65128EAC-23A2-4D8C-BD4F-AD9744B3D966}"/>
              </a:ext>
            </a:extLst>
          </p:cNvPr>
          <p:cNvSpPr>
            <a:spLocks noGrp="1"/>
          </p:cNvSpPr>
          <p:nvPr>
            <p:ph sz="half" idx="1"/>
          </p:nvPr>
        </p:nvSpPr>
        <p:spPr>
          <a:xfrm>
            <a:off x="810000" y="2487331"/>
            <a:ext cx="5185873" cy="3638763"/>
          </a:xfrm>
        </p:spPr>
        <p:txBody>
          <a:bodyPr/>
          <a:lstStyle/>
          <a:p>
            <a:r>
              <a:rPr lang="en-GB" dirty="0"/>
              <a:t>In the Iliad, Homer uses two different words with slightly different meanings in regards to maleness.</a:t>
            </a:r>
          </a:p>
          <a:p>
            <a:r>
              <a:rPr lang="en-GB" dirty="0"/>
              <a:t>Both are male gendered terms but </a:t>
            </a:r>
            <a:r>
              <a:rPr lang="el-GR" dirty="0"/>
              <a:t>ΗΝΟΡΕΗ</a:t>
            </a:r>
            <a:r>
              <a:rPr lang="en-GB" dirty="0"/>
              <a:t> is seen as a positive characteristic and </a:t>
            </a:r>
            <a:r>
              <a:rPr lang="el-GR" dirty="0"/>
              <a:t>ΑΓΗΝΟΡΙΗ</a:t>
            </a:r>
            <a:r>
              <a:rPr lang="en-GB" dirty="0"/>
              <a:t> a negative one (</a:t>
            </a:r>
            <a:r>
              <a:rPr lang="en-GB" dirty="0" err="1"/>
              <a:t>Graziosi</a:t>
            </a:r>
            <a:r>
              <a:rPr lang="en-GB" dirty="0"/>
              <a:t> 2003).</a:t>
            </a:r>
          </a:p>
          <a:p>
            <a:r>
              <a:rPr lang="el-GR" dirty="0"/>
              <a:t>ΑΓΗΝΟΡΙΗ</a:t>
            </a:r>
            <a:r>
              <a:rPr lang="en-GB" dirty="0"/>
              <a:t> for the most part seems to be a term which essentially means excessive manliness, one which is dangerous to the man himself.</a:t>
            </a:r>
          </a:p>
        </p:txBody>
      </p:sp>
      <p:sp>
        <p:nvSpPr>
          <p:cNvPr id="9" name="Content Placeholder 2">
            <a:extLst>
              <a:ext uri="{FF2B5EF4-FFF2-40B4-BE49-F238E27FC236}">
                <a16:creationId xmlns:a16="http://schemas.microsoft.com/office/drawing/2014/main" id="{DC1F9F7A-7E3F-4FFA-B8C5-8B449995EAE4}"/>
              </a:ext>
            </a:extLst>
          </p:cNvPr>
          <p:cNvSpPr>
            <a:spLocks noGrp="1"/>
          </p:cNvSpPr>
          <p:nvPr>
            <p:ph sz="half" idx="2"/>
          </p:nvPr>
        </p:nvSpPr>
        <p:spPr>
          <a:xfrm>
            <a:off x="6187415" y="2893561"/>
            <a:ext cx="5194583" cy="2826302"/>
          </a:xfrm>
        </p:spPr>
        <p:txBody>
          <a:bodyPr/>
          <a:lstStyle/>
          <a:p>
            <a:r>
              <a:rPr lang="en-GB" dirty="0"/>
              <a:t>The term, whilst meaning excessive manliness, seems to relate specifically when putting oneself in danger.</a:t>
            </a:r>
          </a:p>
          <a:p>
            <a:r>
              <a:rPr lang="en-GB" dirty="0"/>
              <a:t>It is highlighted in instances when an individual has isolated oneself from the other fighters in the army.</a:t>
            </a:r>
          </a:p>
          <a:p>
            <a:r>
              <a:rPr lang="en-GB" dirty="0"/>
              <a:t>The best example being Diomedes and </a:t>
            </a:r>
            <a:r>
              <a:rPr lang="en-GB" dirty="0" err="1"/>
              <a:t>Dolon</a:t>
            </a:r>
            <a:r>
              <a:rPr lang="en-GB" dirty="0"/>
              <a:t>.</a:t>
            </a:r>
          </a:p>
        </p:txBody>
      </p:sp>
    </p:spTree>
    <p:extLst>
      <p:ext uri="{BB962C8B-B14F-4D97-AF65-F5344CB8AC3E}">
        <p14:creationId xmlns:p14="http://schemas.microsoft.com/office/powerpoint/2010/main" val="3144863909"/>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FAC0D-4E9A-49E1-9FE4-AFD086251CDC}"/>
              </a:ext>
            </a:extLst>
          </p:cNvPr>
          <p:cNvSpPr>
            <a:spLocks noGrp="1"/>
          </p:cNvSpPr>
          <p:nvPr>
            <p:ph type="title"/>
          </p:nvPr>
        </p:nvSpPr>
        <p:spPr/>
        <p:txBody>
          <a:bodyPr/>
          <a:lstStyle/>
          <a:p>
            <a:r>
              <a:rPr lang="el-GR" dirty="0"/>
              <a:t>ΗΝΟΡΕΗ </a:t>
            </a:r>
            <a:r>
              <a:rPr lang="en-GB" dirty="0"/>
              <a:t>and </a:t>
            </a:r>
            <a:r>
              <a:rPr lang="el-GR" dirty="0"/>
              <a:t>ΑΓΗΝΟΡΙΗ</a:t>
            </a:r>
            <a:endParaRPr lang="en-GB" dirty="0"/>
          </a:p>
        </p:txBody>
      </p:sp>
      <p:sp>
        <p:nvSpPr>
          <p:cNvPr id="4" name="Content Placeholder 3">
            <a:extLst>
              <a:ext uri="{FF2B5EF4-FFF2-40B4-BE49-F238E27FC236}">
                <a16:creationId xmlns:a16="http://schemas.microsoft.com/office/drawing/2014/main" id="{0F4385DC-79C4-462B-8CA2-343198EFC2A7}"/>
              </a:ext>
            </a:extLst>
          </p:cNvPr>
          <p:cNvSpPr>
            <a:spLocks noGrp="1"/>
          </p:cNvSpPr>
          <p:nvPr>
            <p:ph sz="half" idx="2"/>
          </p:nvPr>
        </p:nvSpPr>
        <p:spPr>
          <a:xfrm>
            <a:off x="810000" y="2222286"/>
            <a:ext cx="5194583" cy="4297783"/>
          </a:xfrm>
        </p:spPr>
        <p:txBody>
          <a:bodyPr>
            <a:normAutofit/>
          </a:bodyPr>
          <a:lstStyle/>
          <a:p>
            <a:r>
              <a:rPr lang="en-GB" dirty="0"/>
              <a:t>Diomedes debates giving into his </a:t>
            </a:r>
            <a:r>
              <a:rPr lang="el-GR" dirty="0"/>
              <a:t>ΑΓΗΝΟΡΙΗ</a:t>
            </a:r>
            <a:r>
              <a:rPr lang="en-GB" dirty="0"/>
              <a:t> and going to spy on his own despite the dangers, luckily he does not and takes Odysseus as a companion and they are successful (Il. 10. 220-6).</a:t>
            </a:r>
          </a:p>
          <a:p>
            <a:r>
              <a:rPr lang="en-GB" dirty="0"/>
              <a:t>However, </a:t>
            </a:r>
            <a:r>
              <a:rPr lang="en-GB" dirty="0" err="1"/>
              <a:t>Dolon</a:t>
            </a:r>
            <a:r>
              <a:rPr lang="en-GB" dirty="0"/>
              <a:t> does give into his </a:t>
            </a:r>
            <a:r>
              <a:rPr lang="el-GR" dirty="0"/>
              <a:t>ΑΓΗΝΟΡΙΗ</a:t>
            </a:r>
            <a:r>
              <a:rPr lang="en-GB" dirty="0"/>
              <a:t> and attempts to spy on the Greek forces alone.</a:t>
            </a:r>
          </a:p>
          <a:p>
            <a:r>
              <a:rPr lang="en-GB" dirty="0"/>
              <a:t>Because of him having isolated himself he has made himself vulnerable and the </a:t>
            </a:r>
            <a:r>
              <a:rPr lang="en-GB" dirty="0" err="1"/>
              <a:t>the</a:t>
            </a:r>
            <a:r>
              <a:rPr lang="en-GB" dirty="0"/>
              <a:t> benefits of not doing so are highlighted when it is Diomedes and Odysseus who find and kill </a:t>
            </a:r>
            <a:r>
              <a:rPr lang="en-GB" dirty="0" err="1"/>
              <a:t>Dolon</a:t>
            </a:r>
            <a:r>
              <a:rPr lang="en-GB" dirty="0"/>
              <a:t>.</a:t>
            </a:r>
          </a:p>
        </p:txBody>
      </p:sp>
      <p:sp>
        <p:nvSpPr>
          <p:cNvPr id="8" name="Content Placeholder 4">
            <a:extLst>
              <a:ext uri="{FF2B5EF4-FFF2-40B4-BE49-F238E27FC236}">
                <a16:creationId xmlns:a16="http://schemas.microsoft.com/office/drawing/2014/main" id="{ADDD3185-3DD1-4588-8E3E-F79A2DDE855A}"/>
              </a:ext>
            </a:extLst>
          </p:cNvPr>
          <p:cNvSpPr txBox="1">
            <a:spLocks/>
          </p:cNvSpPr>
          <p:nvPr/>
        </p:nvSpPr>
        <p:spPr>
          <a:xfrm>
            <a:off x="6339815" y="2222286"/>
            <a:ext cx="5194583" cy="4297783"/>
          </a:xfrm>
          <a:prstGeom prst="rect">
            <a:avLst/>
          </a:prstGeom>
          <a:effectLst>
            <a:outerShdw blurRad="50800" dir="14400000">
              <a:srgbClr val="000000">
                <a:alpha val="40000"/>
              </a:srgbClr>
            </a:outerShdw>
          </a:effectLst>
        </p:spPr>
        <p:txBody>
          <a:bodyPr vert="horz" lIns="91440" tIns="45720" rIns="91440" bIns="45720" rtlCol="0" anchor="ctr">
            <a:normAutofit lnSpcReduction="1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GB" dirty="0"/>
              <a:t>So Achilles is described as trusting his “</a:t>
            </a:r>
            <a:r>
              <a:rPr lang="el-GR" dirty="0"/>
              <a:t>ΗΝΟΡΕΗ</a:t>
            </a:r>
            <a:r>
              <a:rPr lang="en-GB" dirty="0"/>
              <a:t>” when him and Ajax are on the edges of the Greek camp as they are the strongest and thus it is good for them to flank the Greek forces (Il. 8.226)</a:t>
            </a:r>
          </a:p>
          <a:p>
            <a:r>
              <a:rPr lang="en-GB" dirty="0"/>
              <a:t>But Achilles is also often called</a:t>
            </a:r>
            <a:r>
              <a:rPr lang="el-GR" dirty="0"/>
              <a:t> ΑΓΗΝΟΡΙΗ</a:t>
            </a:r>
            <a:r>
              <a:rPr lang="en-GB" dirty="0"/>
              <a:t> when he; abuses the corpse of Hector (Il. 24. 39-45), Apollo describes him as such for having no shame like a lion or consideration for others (Il. 20. 164-75) and for when Achilles talks of wanting to go home and find a wife (Il. 9.398-400).</a:t>
            </a:r>
          </a:p>
          <a:p>
            <a:r>
              <a:rPr lang="en-GB" dirty="0"/>
              <a:t>This is because he is isolating himself from his companions making it dangerous for himself and others.</a:t>
            </a:r>
          </a:p>
        </p:txBody>
      </p:sp>
    </p:spTree>
    <p:extLst>
      <p:ext uri="{BB962C8B-B14F-4D97-AF65-F5344CB8AC3E}">
        <p14:creationId xmlns:p14="http://schemas.microsoft.com/office/powerpoint/2010/main" val="2416412672"/>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3C46-D9DE-4880-BD92-137D79A67E40}"/>
              </a:ext>
            </a:extLst>
          </p:cNvPr>
          <p:cNvSpPr>
            <a:spLocks noGrp="1"/>
          </p:cNvSpPr>
          <p:nvPr>
            <p:ph type="title"/>
          </p:nvPr>
        </p:nvSpPr>
        <p:spPr/>
        <p:txBody>
          <a:bodyPr/>
          <a:lstStyle/>
          <a:p>
            <a:r>
              <a:rPr lang="en-GB" dirty="0"/>
              <a:t>Anger</a:t>
            </a:r>
          </a:p>
        </p:txBody>
      </p:sp>
      <p:sp>
        <p:nvSpPr>
          <p:cNvPr id="4" name="Content Placeholder 3">
            <a:extLst>
              <a:ext uri="{FF2B5EF4-FFF2-40B4-BE49-F238E27FC236}">
                <a16:creationId xmlns:a16="http://schemas.microsoft.com/office/drawing/2014/main" id="{33BDD2F6-4E1D-4ADE-9664-B3434A21C526}"/>
              </a:ext>
            </a:extLst>
          </p:cNvPr>
          <p:cNvSpPr>
            <a:spLocks noGrp="1"/>
          </p:cNvSpPr>
          <p:nvPr>
            <p:ph sz="half" idx="1"/>
          </p:nvPr>
        </p:nvSpPr>
        <p:spPr>
          <a:xfrm>
            <a:off x="818712" y="2222287"/>
            <a:ext cx="5185873" cy="4297783"/>
          </a:xfrm>
        </p:spPr>
        <p:txBody>
          <a:bodyPr>
            <a:normAutofit lnSpcReduction="10000"/>
          </a:bodyPr>
          <a:lstStyle/>
          <a:p>
            <a:r>
              <a:rPr lang="en-GB" dirty="0"/>
              <a:t>“</a:t>
            </a:r>
            <a:r>
              <a:rPr lang="en-GB" dirty="0" err="1"/>
              <a:t>menin</a:t>
            </a:r>
            <a:r>
              <a:rPr lang="en-GB" dirty="0"/>
              <a:t>” or “</a:t>
            </a:r>
            <a:r>
              <a:rPr lang="en-GB" dirty="0" err="1"/>
              <a:t>menis</a:t>
            </a:r>
            <a:r>
              <a:rPr lang="en-GB" dirty="0"/>
              <a:t>” are often used to describe the wrath of Achilles, namely at Agamemnon, and against Hector and the Trojans after Patroclus’ death (Schein 1984).</a:t>
            </a:r>
          </a:p>
          <a:p>
            <a:r>
              <a:rPr lang="en-GB" dirty="0"/>
              <a:t>However, this word elsewhere in archaic poetry is only used specifically to refer to the wrath of the gods, not mortals who tend to fear  and avoid the “</a:t>
            </a:r>
            <a:r>
              <a:rPr lang="en-GB" dirty="0" err="1"/>
              <a:t>menis</a:t>
            </a:r>
            <a:r>
              <a:rPr lang="en-GB" dirty="0"/>
              <a:t>” (Schein 1984).</a:t>
            </a:r>
          </a:p>
          <a:p>
            <a:r>
              <a:rPr lang="en-GB" dirty="0"/>
              <a:t>Achilles is the only mortal in the Iliad in which these words in particular are used to refer to their anger.</a:t>
            </a:r>
          </a:p>
          <a:p>
            <a:r>
              <a:rPr lang="en-GB" dirty="0"/>
              <a:t>This use of language sets him apart from all the other mortals of the poem.</a:t>
            </a:r>
          </a:p>
        </p:txBody>
      </p:sp>
      <p:sp>
        <p:nvSpPr>
          <p:cNvPr id="5" name="Content Placeholder 4">
            <a:extLst>
              <a:ext uri="{FF2B5EF4-FFF2-40B4-BE49-F238E27FC236}">
                <a16:creationId xmlns:a16="http://schemas.microsoft.com/office/drawing/2014/main" id="{9B3A58BF-A765-4AA0-91D0-4B9845F0765B}"/>
              </a:ext>
            </a:extLst>
          </p:cNvPr>
          <p:cNvSpPr>
            <a:spLocks noGrp="1"/>
          </p:cNvSpPr>
          <p:nvPr>
            <p:ph sz="half" idx="2"/>
          </p:nvPr>
        </p:nvSpPr>
        <p:spPr>
          <a:xfrm>
            <a:off x="6187415" y="2222286"/>
            <a:ext cx="5194583" cy="4297783"/>
          </a:xfrm>
        </p:spPr>
        <p:txBody>
          <a:bodyPr>
            <a:normAutofit/>
          </a:bodyPr>
          <a:lstStyle/>
          <a:p>
            <a:r>
              <a:rPr lang="en-GB" dirty="0"/>
              <a:t>It shows that the force and intensity of his anger are more than human which is highlighted by his immortal mother.</a:t>
            </a:r>
          </a:p>
          <a:p>
            <a:r>
              <a:rPr lang="en-GB" dirty="0"/>
              <a:t>Further more, as Achilles drowns more and more into his wrath he is compared to Heracles as he is regressing into a more violent person (Schein 1984).</a:t>
            </a:r>
          </a:p>
          <a:p>
            <a:r>
              <a:rPr lang="en-GB" dirty="0"/>
              <a:t>By comparing him to the fellow demi-god, it highlights that Achilles is regressing to a less cultured hero, and despite Heracles being a legendary hero, his excessive violence is not desired in the more cultured present.</a:t>
            </a:r>
          </a:p>
        </p:txBody>
      </p:sp>
    </p:spTree>
    <p:extLst>
      <p:ext uri="{BB962C8B-B14F-4D97-AF65-F5344CB8AC3E}">
        <p14:creationId xmlns:p14="http://schemas.microsoft.com/office/powerpoint/2010/main" val="2769622136"/>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9317B-608B-41D4-BED5-C97B3DCB4087}"/>
              </a:ext>
            </a:extLst>
          </p:cNvPr>
          <p:cNvSpPr>
            <a:spLocks noGrp="1"/>
          </p:cNvSpPr>
          <p:nvPr>
            <p:ph type="title"/>
          </p:nvPr>
        </p:nvSpPr>
        <p:spPr/>
        <p:txBody>
          <a:bodyPr/>
          <a:lstStyle/>
          <a:p>
            <a:r>
              <a:rPr lang="en-GB" dirty="0"/>
              <a:t>Divinity</a:t>
            </a:r>
          </a:p>
        </p:txBody>
      </p:sp>
      <p:sp>
        <p:nvSpPr>
          <p:cNvPr id="4" name="Content Placeholder 3">
            <a:extLst>
              <a:ext uri="{FF2B5EF4-FFF2-40B4-BE49-F238E27FC236}">
                <a16:creationId xmlns:a16="http://schemas.microsoft.com/office/drawing/2014/main" id="{6194478E-DCEB-44E2-9715-D362161AEBCD}"/>
              </a:ext>
            </a:extLst>
          </p:cNvPr>
          <p:cNvSpPr>
            <a:spLocks noGrp="1"/>
          </p:cNvSpPr>
          <p:nvPr>
            <p:ph sz="half" idx="1"/>
          </p:nvPr>
        </p:nvSpPr>
        <p:spPr>
          <a:xfrm>
            <a:off x="818712" y="2222287"/>
            <a:ext cx="5185873" cy="4417052"/>
          </a:xfrm>
        </p:spPr>
        <p:txBody>
          <a:bodyPr>
            <a:normAutofit/>
          </a:bodyPr>
          <a:lstStyle/>
          <a:p>
            <a:r>
              <a:rPr lang="en-GB" dirty="0"/>
              <a:t>Achilles is not like the other men of the Iliad, he is the son of Thetis, a nereid which makes him half divine.</a:t>
            </a:r>
          </a:p>
          <a:p>
            <a:r>
              <a:rPr lang="en-GB" dirty="0"/>
              <a:t>However this mixed heritage is both an advantage to Achilles and the curse that causes hi downfall.</a:t>
            </a:r>
          </a:p>
          <a:p>
            <a:r>
              <a:rPr lang="en-GB" dirty="0"/>
              <a:t>It is his divinity which makes him so strong and so impervious, which seals his fate as Thetis, “bore him to be short lived” (1.352).</a:t>
            </a:r>
          </a:p>
        </p:txBody>
      </p:sp>
      <p:sp>
        <p:nvSpPr>
          <p:cNvPr id="5" name="Content Placeholder 4">
            <a:extLst>
              <a:ext uri="{FF2B5EF4-FFF2-40B4-BE49-F238E27FC236}">
                <a16:creationId xmlns:a16="http://schemas.microsoft.com/office/drawing/2014/main" id="{BBD1A427-6078-49FC-A68A-EFC071617344}"/>
              </a:ext>
            </a:extLst>
          </p:cNvPr>
          <p:cNvSpPr>
            <a:spLocks noGrp="1"/>
          </p:cNvSpPr>
          <p:nvPr>
            <p:ph sz="half" idx="2"/>
          </p:nvPr>
        </p:nvSpPr>
        <p:spPr>
          <a:xfrm>
            <a:off x="6187415" y="2222287"/>
            <a:ext cx="5194583" cy="4417052"/>
          </a:xfrm>
        </p:spPr>
        <p:txBody>
          <a:bodyPr/>
          <a:lstStyle/>
          <a:p>
            <a:r>
              <a:rPr lang="en-GB" dirty="0"/>
              <a:t>His divinity is emphasised whilst experiencing his grief for Patroclus. Such as the gifts from Athene which emphasise his divine wrath.</a:t>
            </a:r>
          </a:p>
          <a:p>
            <a:r>
              <a:rPr lang="en-GB" dirty="0"/>
              <a:t>Or when he refuses to eat so his mother feeds him the food of the gods, ambrosia.</a:t>
            </a:r>
          </a:p>
          <a:p>
            <a:r>
              <a:rPr lang="en-GB" dirty="0"/>
              <a:t>Achilles’ divinity makes him hard to categorise as he is not a human but not a god either, this makes him a hybrid and as such different to the other males of the Iliad.</a:t>
            </a:r>
          </a:p>
        </p:txBody>
      </p:sp>
    </p:spTree>
    <p:extLst>
      <p:ext uri="{BB962C8B-B14F-4D97-AF65-F5344CB8AC3E}">
        <p14:creationId xmlns:p14="http://schemas.microsoft.com/office/powerpoint/2010/main" val="4020741493"/>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9D1DE-85D8-4433-A697-5D2AF9EB3D2E}"/>
              </a:ext>
            </a:extLst>
          </p:cNvPr>
          <p:cNvSpPr>
            <a:spLocks noGrp="1"/>
          </p:cNvSpPr>
          <p:nvPr>
            <p:ph type="title"/>
          </p:nvPr>
        </p:nvSpPr>
        <p:spPr/>
        <p:txBody>
          <a:bodyPr/>
          <a:lstStyle/>
          <a:p>
            <a:r>
              <a:rPr lang="en-GB" dirty="0"/>
              <a:t>The tears of a hero</a:t>
            </a:r>
          </a:p>
        </p:txBody>
      </p:sp>
      <p:sp>
        <p:nvSpPr>
          <p:cNvPr id="3" name="Content Placeholder 2">
            <a:extLst>
              <a:ext uri="{FF2B5EF4-FFF2-40B4-BE49-F238E27FC236}">
                <a16:creationId xmlns:a16="http://schemas.microsoft.com/office/drawing/2014/main" id="{84AA98EF-E528-4997-B553-BECE595DABCF}"/>
              </a:ext>
            </a:extLst>
          </p:cNvPr>
          <p:cNvSpPr>
            <a:spLocks noGrp="1"/>
          </p:cNvSpPr>
          <p:nvPr>
            <p:ph sz="half" idx="1"/>
          </p:nvPr>
        </p:nvSpPr>
        <p:spPr>
          <a:xfrm>
            <a:off x="810000" y="2067339"/>
            <a:ext cx="5185873" cy="4452730"/>
          </a:xfrm>
        </p:spPr>
        <p:txBody>
          <a:bodyPr>
            <a:normAutofit/>
          </a:bodyPr>
          <a:lstStyle/>
          <a:p>
            <a:r>
              <a:rPr lang="en-GB" sz="1700" dirty="0"/>
              <a:t>A modern society would have men and women think that grown men, even adolescent males should not express sadness openly, least of all crying and especially not in public.</a:t>
            </a:r>
          </a:p>
          <a:p>
            <a:r>
              <a:rPr lang="en-GB" sz="1700" dirty="0"/>
              <a:t>So why is it then in Homeric poems is it not all that unusual for the male heroes to be found crying in distress. </a:t>
            </a:r>
          </a:p>
          <a:p>
            <a:r>
              <a:rPr lang="en-GB" sz="1700" dirty="0"/>
              <a:t>Achilles himself in the very first book of the Iliad is seen crying with his mother stroking his hair because </a:t>
            </a:r>
            <a:r>
              <a:rPr lang="en-GB" sz="1700"/>
              <a:t>Agamemnon has taken </a:t>
            </a:r>
            <a:r>
              <a:rPr lang="en-GB" sz="1700" dirty="0"/>
              <a:t>away his toys.</a:t>
            </a:r>
          </a:p>
        </p:txBody>
      </p:sp>
      <p:sp>
        <p:nvSpPr>
          <p:cNvPr id="4" name="Content Placeholder 3">
            <a:extLst>
              <a:ext uri="{FF2B5EF4-FFF2-40B4-BE49-F238E27FC236}">
                <a16:creationId xmlns:a16="http://schemas.microsoft.com/office/drawing/2014/main" id="{2B5FBB06-3D43-46A3-86F6-27E9AE33DC1B}"/>
              </a:ext>
            </a:extLst>
          </p:cNvPr>
          <p:cNvSpPr>
            <a:spLocks noGrp="1"/>
          </p:cNvSpPr>
          <p:nvPr>
            <p:ph sz="half" idx="2"/>
          </p:nvPr>
        </p:nvSpPr>
        <p:spPr>
          <a:xfrm>
            <a:off x="6187415" y="2268088"/>
            <a:ext cx="5194583" cy="4051231"/>
          </a:xfrm>
        </p:spPr>
        <p:txBody>
          <a:bodyPr>
            <a:noAutofit/>
          </a:bodyPr>
          <a:lstStyle/>
          <a:p>
            <a:r>
              <a:rPr lang="en-GB" sz="1700" dirty="0"/>
              <a:t>Van Wees has argued that even for the classical audience they would have found the heroes’ frequent and open displays of emotion unnatural and not appropriate for a man (Foxhall 1998).</a:t>
            </a:r>
          </a:p>
          <a:p>
            <a:r>
              <a:rPr lang="en-GB" sz="1700" dirty="0"/>
              <a:t>It is possible that the strong emotions that overcome Achilles and others are merely exaggerated for literary effect, especially when in its original form of an oral poem.</a:t>
            </a:r>
          </a:p>
          <a:p>
            <a:r>
              <a:rPr lang="en-GB" sz="1700" dirty="0"/>
              <a:t>However, whilst it may have been seen as odd in classical times, the presentation of the crying heroes was accepted. </a:t>
            </a:r>
          </a:p>
          <a:p>
            <a:r>
              <a:rPr lang="en-GB" sz="1700" dirty="0"/>
              <a:t>However, the crying was only accepted from the heroes, not the average classical man (Foxhall 1998)</a:t>
            </a:r>
          </a:p>
        </p:txBody>
      </p:sp>
    </p:spTree>
    <p:extLst>
      <p:ext uri="{BB962C8B-B14F-4D97-AF65-F5344CB8AC3E}">
        <p14:creationId xmlns:p14="http://schemas.microsoft.com/office/powerpoint/2010/main" val="3778400014"/>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54E4B-B271-409A-B8D3-FA0BC642D299}"/>
              </a:ext>
            </a:extLst>
          </p:cNvPr>
          <p:cNvSpPr>
            <a:spLocks noGrp="1"/>
          </p:cNvSpPr>
          <p:nvPr>
            <p:ph type="title"/>
          </p:nvPr>
        </p:nvSpPr>
        <p:spPr/>
        <p:txBody>
          <a:bodyPr/>
          <a:lstStyle/>
          <a:p>
            <a:r>
              <a:rPr lang="en-GB" dirty="0"/>
              <a:t>The tears of a hero cont.</a:t>
            </a:r>
          </a:p>
        </p:txBody>
      </p:sp>
      <p:sp>
        <p:nvSpPr>
          <p:cNvPr id="3" name="Content Placeholder 2">
            <a:extLst>
              <a:ext uri="{FF2B5EF4-FFF2-40B4-BE49-F238E27FC236}">
                <a16:creationId xmlns:a16="http://schemas.microsoft.com/office/drawing/2014/main" id="{4FC19959-C7E0-4E51-AA87-2A86EBB2BE26}"/>
              </a:ext>
            </a:extLst>
          </p:cNvPr>
          <p:cNvSpPr>
            <a:spLocks noGrp="1"/>
          </p:cNvSpPr>
          <p:nvPr>
            <p:ph sz="half" idx="1"/>
          </p:nvPr>
        </p:nvSpPr>
        <p:spPr/>
        <p:txBody>
          <a:bodyPr>
            <a:normAutofit lnSpcReduction="10000"/>
          </a:bodyPr>
          <a:lstStyle/>
          <a:p>
            <a:r>
              <a:rPr lang="en-GB" dirty="0"/>
              <a:t>When Achilles finds Patroclus crying he mocks him (16. 2-11) but there is no mention of the mocking being gendered.</a:t>
            </a:r>
          </a:p>
          <a:p>
            <a:r>
              <a:rPr lang="en-GB" dirty="0"/>
              <a:t>In the Odyssey, Achilles’ son is painted as the bravest of the Greeks as he does not cry in the Trojan horse despite his comrades all doing so (Od. 11.526-30).</a:t>
            </a:r>
          </a:p>
          <a:p>
            <a:r>
              <a:rPr lang="en-GB" dirty="0"/>
              <a:t>Upon hearing of Patroclus’ death, not only does Achilles cry but he wails, groans, throws himself on the floor, and pulls his hair out to the extent that bystanders worry he will kill himself (18.23-35).</a:t>
            </a:r>
          </a:p>
        </p:txBody>
      </p:sp>
      <p:sp>
        <p:nvSpPr>
          <p:cNvPr id="4" name="Content Placeholder 3">
            <a:extLst>
              <a:ext uri="{FF2B5EF4-FFF2-40B4-BE49-F238E27FC236}">
                <a16:creationId xmlns:a16="http://schemas.microsoft.com/office/drawing/2014/main" id="{69FEF80A-85AD-4204-8322-8AA3769B2AD0}"/>
              </a:ext>
            </a:extLst>
          </p:cNvPr>
          <p:cNvSpPr>
            <a:spLocks noGrp="1"/>
          </p:cNvSpPr>
          <p:nvPr>
            <p:ph sz="half" idx="2"/>
          </p:nvPr>
        </p:nvSpPr>
        <p:spPr/>
        <p:txBody>
          <a:bodyPr/>
          <a:lstStyle/>
          <a:p>
            <a:r>
              <a:rPr lang="en-GB" dirty="0"/>
              <a:t>Showing that not only was crying frequent during the Trojan War but very much expected. </a:t>
            </a:r>
          </a:p>
          <a:p>
            <a:r>
              <a:rPr lang="en-GB" dirty="0"/>
              <a:t>Crying also has little to do with gender in the Iliad as those that mock those who are crying do with no mention of them acting like “a girl” as one might today.</a:t>
            </a:r>
          </a:p>
          <a:p>
            <a:r>
              <a:rPr lang="en-GB" dirty="0"/>
              <a:t>Van Wees argues that if Homer saw crying as being gendered it was only a slight difference between male and female (Foxhall 1998).</a:t>
            </a:r>
          </a:p>
        </p:txBody>
      </p:sp>
    </p:spTree>
    <p:extLst>
      <p:ext uri="{BB962C8B-B14F-4D97-AF65-F5344CB8AC3E}">
        <p14:creationId xmlns:p14="http://schemas.microsoft.com/office/powerpoint/2010/main" val="3653796950"/>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DACC2-A5C1-46F8-8C4F-65C3D2167290}"/>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7B6377EF-0125-4B8D-BE68-5E3BCC3647BB}"/>
              </a:ext>
            </a:extLst>
          </p:cNvPr>
          <p:cNvSpPr>
            <a:spLocks noGrp="1"/>
          </p:cNvSpPr>
          <p:nvPr>
            <p:ph idx="1"/>
          </p:nvPr>
        </p:nvSpPr>
        <p:spPr/>
        <p:txBody>
          <a:bodyPr>
            <a:normAutofit/>
          </a:bodyPr>
          <a:lstStyle/>
          <a:p>
            <a:r>
              <a:rPr lang="en-GB" sz="2400" dirty="0"/>
              <a:t>To continue my research I will be looking further into the character of Achilles but also other notable male characters such as Hector, Paris and possibly Agamemnon and Diomedes.</a:t>
            </a:r>
          </a:p>
          <a:p>
            <a:r>
              <a:rPr lang="en-GB" sz="2400" dirty="0"/>
              <a:t>I will compare and contrast these male characters against one another in terms of masculinity with also a look into how they compare to female characters, mainly scenes with Hector and Andromache .</a:t>
            </a:r>
          </a:p>
        </p:txBody>
      </p:sp>
    </p:spTree>
    <p:extLst>
      <p:ext uri="{BB962C8B-B14F-4D97-AF65-F5344CB8AC3E}">
        <p14:creationId xmlns:p14="http://schemas.microsoft.com/office/powerpoint/2010/main" val="39228270"/>
      </p:ext>
    </p:extLst>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DA1FC-F619-482F-B18F-36E578135087}"/>
              </a:ext>
            </a:extLst>
          </p:cNvPr>
          <p:cNvSpPr>
            <a:spLocks noGrp="1"/>
          </p:cNvSpPr>
          <p:nvPr>
            <p:ph type="title"/>
          </p:nvPr>
        </p:nvSpPr>
        <p:spPr/>
        <p:txBody>
          <a:bodyPr/>
          <a:lstStyle/>
          <a:p>
            <a:r>
              <a:rPr lang="en-GB" dirty="0"/>
              <a:t>Bibliography</a:t>
            </a:r>
          </a:p>
        </p:txBody>
      </p:sp>
      <p:sp>
        <p:nvSpPr>
          <p:cNvPr id="5" name="Content Placeholder 4">
            <a:extLst>
              <a:ext uri="{FF2B5EF4-FFF2-40B4-BE49-F238E27FC236}">
                <a16:creationId xmlns:a16="http://schemas.microsoft.com/office/drawing/2014/main" id="{06DAF584-A97A-4263-A1B9-AD1166C1536C}"/>
              </a:ext>
            </a:extLst>
          </p:cNvPr>
          <p:cNvSpPr>
            <a:spLocks noGrp="1"/>
          </p:cNvSpPr>
          <p:nvPr>
            <p:ph idx="1"/>
          </p:nvPr>
        </p:nvSpPr>
        <p:spPr>
          <a:xfrm>
            <a:off x="818712" y="2222287"/>
            <a:ext cx="10554574" cy="4324287"/>
          </a:xfrm>
        </p:spPr>
        <p:txBody>
          <a:bodyPr>
            <a:normAutofit/>
          </a:bodyPr>
          <a:lstStyle/>
          <a:p>
            <a:r>
              <a:rPr lang="en-GB" dirty="0"/>
              <a:t>Foxhall, L., Salmon, J. (Eds.), 1998. </a:t>
            </a:r>
            <a:r>
              <a:rPr lang="en-GB" i="1" dirty="0"/>
              <a:t>When men were men: masculinity, power, and identity in classical antiquity</a:t>
            </a:r>
            <a:r>
              <a:rPr lang="en-GB" dirty="0"/>
              <a:t>, Leicester-Nottingham studies in ancient society. Routledge, London ; New York.</a:t>
            </a:r>
          </a:p>
          <a:p>
            <a:r>
              <a:rPr lang="en-GB" dirty="0" err="1"/>
              <a:t>Graziosi</a:t>
            </a:r>
            <a:r>
              <a:rPr lang="en-GB" dirty="0"/>
              <a:t>, B., </a:t>
            </a:r>
            <a:r>
              <a:rPr lang="en-GB" dirty="0" err="1"/>
              <a:t>Haubold</a:t>
            </a:r>
            <a:r>
              <a:rPr lang="en-GB" dirty="0"/>
              <a:t>, J., 2003. </a:t>
            </a:r>
            <a:r>
              <a:rPr lang="en-GB" i="1" dirty="0"/>
              <a:t>Homeric Masculinity: </a:t>
            </a:r>
            <a:r>
              <a:rPr lang="el-GR" i="1" dirty="0"/>
              <a:t>ΗΝΟΡΕΗ </a:t>
            </a:r>
            <a:r>
              <a:rPr lang="en-GB" i="1" dirty="0"/>
              <a:t>and </a:t>
            </a:r>
            <a:r>
              <a:rPr lang="el-GR" i="1" dirty="0"/>
              <a:t>ΑΓΗΝΟΡΙΗ</a:t>
            </a:r>
            <a:r>
              <a:rPr lang="el-GR" dirty="0"/>
              <a:t>. </a:t>
            </a:r>
            <a:r>
              <a:rPr lang="en-GB" dirty="0"/>
              <a:t>The Journal of Hellenic Studies 123, 60–76. </a:t>
            </a:r>
            <a:r>
              <a:rPr lang="en-GB" dirty="0">
                <a:hlinkClick r:id="rId2"/>
              </a:rPr>
              <a:t>https://doi.org/10.2307/3246260</a:t>
            </a:r>
            <a:endParaRPr lang="en-GB" dirty="0"/>
          </a:p>
          <a:p>
            <a:r>
              <a:rPr lang="en-GB" dirty="0"/>
              <a:t>Homer, Hammond, M., 1987. </a:t>
            </a:r>
            <a:r>
              <a:rPr lang="en-GB" i="1" dirty="0"/>
              <a:t>The Iliad</a:t>
            </a:r>
            <a:r>
              <a:rPr lang="en-GB" dirty="0"/>
              <a:t>, Penguin classics. Penguin ; Viking Penguin, Harmondsworth, Middlesex, England : New York, N.Y.</a:t>
            </a:r>
          </a:p>
          <a:p>
            <a:r>
              <a:rPr lang="en-GB" dirty="0"/>
              <a:t>Rosen, R.M., </a:t>
            </a:r>
            <a:r>
              <a:rPr lang="en-GB" dirty="0" err="1"/>
              <a:t>Sluiter</a:t>
            </a:r>
            <a:r>
              <a:rPr lang="en-GB" dirty="0"/>
              <a:t>, I., 2003. </a:t>
            </a:r>
            <a:r>
              <a:rPr lang="en-GB" i="1" dirty="0" err="1"/>
              <a:t>Andreia</a:t>
            </a:r>
            <a:r>
              <a:rPr lang="en-GB" i="1" dirty="0"/>
              <a:t> : Studies in Manliness and Courage in Classical Antiquity</a:t>
            </a:r>
            <a:r>
              <a:rPr lang="en-GB" dirty="0"/>
              <a:t>, Mnemosyne, Bibliotheca Classica </a:t>
            </a:r>
            <a:r>
              <a:rPr lang="en-GB" dirty="0" err="1"/>
              <a:t>Batava</a:t>
            </a:r>
            <a:r>
              <a:rPr lang="en-GB" dirty="0"/>
              <a:t>. Brill, Leiden.</a:t>
            </a:r>
          </a:p>
          <a:p>
            <a:r>
              <a:rPr lang="en-GB" dirty="0"/>
              <a:t>Schein, S.L., 1984. </a:t>
            </a:r>
            <a:r>
              <a:rPr lang="en-GB" i="1" dirty="0"/>
              <a:t>The Mortal Hero: An Introduction to Homer’s Iliad</a:t>
            </a:r>
            <a:r>
              <a:rPr lang="en-GB" dirty="0"/>
              <a:t>. University of California Press.</a:t>
            </a:r>
          </a:p>
          <a:p>
            <a:r>
              <a:rPr lang="en-GB" dirty="0" err="1"/>
              <a:t>Vermeule</a:t>
            </a:r>
            <a:r>
              <a:rPr lang="en-GB" dirty="0"/>
              <a:t>, E., 1979. </a:t>
            </a:r>
            <a:r>
              <a:rPr lang="en-GB" i="1" dirty="0"/>
              <a:t>Aspects of Death in Early Greek Art and Poetry</a:t>
            </a:r>
            <a:r>
              <a:rPr lang="en-GB" dirty="0"/>
              <a:t>. University of California Press.</a:t>
            </a:r>
          </a:p>
        </p:txBody>
      </p:sp>
    </p:spTree>
    <p:extLst>
      <p:ext uri="{BB962C8B-B14F-4D97-AF65-F5344CB8AC3E}">
        <p14:creationId xmlns:p14="http://schemas.microsoft.com/office/powerpoint/2010/main" val="4041433392"/>
      </p:ext>
    </p:extLst>
  </p:cSld>
  <p:clrMapOvr>
    <a:masterClrMapping/>
  </p:clrMapOvr>
  <p:transition spd="slow">
    <p:cov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4380</TotalTime>
  <Words>1896</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2</vt:lpstr>
      <vt:lpstr>Quotable</vt:lpstr>
      <vt:lpstr>Dissertation Presentation</vt:lpstr>
      <vt:lpstr>Focusing on the character of Achilles</vt:lpstr>
      <vt:lpstr>Heroism</vt:lpstr>
      <vt:lpstr>Heroism </vt:lpstr>
      <vt:lpstr>Heroism</vt:lpstr>
      <vt:lpstr>ΗΝΟΡΕΗ and ΑΓΗΝΟΡΙΗ</vt:lpstr>
      <vt:lpstr>ΗΝΟΡΕΗ and ΑΓΗΝΟΡΙΗ</vt:lpstr>
      <vt:lpstr>Anger</vt:lpstr>
      <vt:lpstr>Divinity</vt:lpstr>
      <vt:lpstr>The tears of a hero</vt:lpstr>
      <vt:lpstr>The tears of a hero cont.</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Niamh Kelly</dc:creator>
  <cp:lastModifiedBy>Niamh Kelly</cp:lastModifiedBy>
  <cp:revision>29</cp:revision>
  <dcterms:created xsi:type="dcterms:W3CDTF">2018-01-19T15:37:04Z</dcterms:created>
  <dcterms:modified xsi:type="dcterms:W3CDTF">2018-01-22T16:37:08Z</dcterms:modified>
</cp:coreProperties>
</file>