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190" autoAdjust="0"/>
  </p:normalViewPr>
  <p:slideViewPr>
    <p:cSldViewPr snapToGrid="0">
      <p:cViewPr varScale="1">
        <p:scale>
          <a:sx n="58" d="100"/>
          <a:sy n="58" d="100"/>
        </p:scale>
        <p:origin x="77"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874E4B-D6E2-43F3-8D04-5C14CEEC18A2}"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0FE6FD-2E10-4A3D-ABA9-97F60756A5FC}" type="slidenum">
              <a:rPr lang="en-GB" smtClean="0"/>
              <a:t>‹#›</a:t>
            </a:fld>
            <a:endParaRPr lang="en-GB"/>
          </a:p>
        </p:txBody>
      </p:sp>
    </p:spTree>
    <p:extLst>
      <p:ext uri="{BB962C8B-B14F-4D97-AF65-F5344CB8AC3E}">
        <p14:creationId xmlns:p14="http://schemas.microsoft.com/office/powerpoint/2010/main" val="3165292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0FE6FD-2E10-4A3D-ABA9-97F60756A5FC}" type="slidenum">
              <a:rPr lang="en-GB" smtClean="0"/>
              <a:t>3</a:t>
            </a:fld>
            <a:endParaRPr lang="en-GB"/>
          </a:p>
        </p:txBody>
      </p:sp>
    </p:spTree>
    <p:extLst>
      <p:ext uri="{BB962C8B-B14F-4D97-AF65-F5344CB8AC3E}">
        <p14:creationId xmlns:p14="http://schemas.microsoft.com/office/powerpoint/2010/main" val="411789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0FE6FD-2E10-4A3D-ABA9-97F60756A5FC}" type="slidenum">
              <a:rPr lang="en-GB" smtClean="0"/>
              <a:t>4</a:t>
            </a:fld>
            <a:endParaRPr lang="en-GB"/>
          </a:p>
        </p:txBody>
      </p:sp>
    </p:spTree>
    <p:extLst>
      <p:ext uri="{BB962C8B-B14F-4D97-AF65-F5344CB8AC3E}">
        <p14:creationId xmlns:p14="http://schemas.microsoft.com/office/powerpoint/2010/main" val="306851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0FE6FD-2E10-4A3D-ABA9-97F60756A5FC}" type="slidenum">
              <a:rPr lang="en-GB" smtClean="0"/>
              <a:t>5</a:t>
            </a:fld>
            <a:endParaRPr lang="en-GB"/>
          </a:p>
        </p:txBody>
      </p:sp>
    </p:spTree>
    <p:extLst>
      <p:ext uri="{BB962C8B-B14F-4D97-AF65-F5344CB8AC3E}">
        <p14:creationId xmlns:p14="http://schemas.microsoft.com/office/powerpoint/2010/main" val="4109749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0FE6FD-2E10-4A3D-ABA9-97F60756A5FC}" type="slidenum">
              <a:rPr lang="en-GB" smtClean="0"/>
              <a:t>7</a:t>
            </a:fld>
            <a:endParaRPr lang="en-GB"/>
          </a:p>
        </p:txBody>
      </p:sp>
    </p:spTree>
    <p:extLst>
      <p:ext uri="{BB962C8B-B14F-4D97-AF65-F5344CB8AC3E}">
        <p14:creationId xmlns:p14="http://schemas.microsoft.com/office/powerpoint/2010/main" val="1331479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0FE6FD-2E10-4A3D-ABA9-97F60756A5FC}" type="slidenum">
              <a:rPr lang="en-GB" smtClean="0"/>
              <a:t>8</a:t>
            </a:fld>
            <a:endParaRPr lang="en-GB"/>
          </a:p>
        </p:txBody>
      </p:sp>
    </p:spTree>
    <p:extLst>
      <p:ext uri="{BB962C8B-B14F-4D97-AF65-F5344CB8AC3E}">
        <p14:creationId xmlns:p14="http://schemas.microsoft.com/office/powerpoint/2010/main" val="3998283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3B54E-D82C-298D-8897-8FBE3301D7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045357-D4E8-FE3D-C8C9-410380BD77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10D913-FDFB-4914-0F9B-4224A7668171}"/>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5" name="Footer Placeholder 4">
            <a:extLst>
              <a:ext uri="{FF2B5EF4-FFF2-40B4-BE49-F238E27FC236}">
                <a16:creationId xmlns:a16="http://schemas.microsoft.com/office/drawing/2014/main" id="{5BC4FF2B-DEDF-43DB-C2BD-9DD8B064DF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077BDE-DB69-BCC9-C7B0-813311FBFCA6}"/>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379876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86485-9CBD-4CC6-5030-192408C80F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7B255-3277-E199-AEF5-B7D3A47AD7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0E6FA8-9C4A-EEE4-14B3-5A70D2E57B62}"/>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5" name="Footer Placeholder 4">
            <a:extLst>
              <a:ext uri="{FF2B5EF4-FFF2-40B4-BE49-F238E27FC236}">
                <a16:creationId xmlns:a16="http://schemas.microsoft.com/office/drawing/2014/main" id="{F78237A3-662A-A2B3-BAC5-17C463B26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63F95-FB50-546D-8256-61B7357157D6}"/>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457891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7474-8AB9-BD74-83B4-5953ADE91B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BA6412-A2F4-C2CC-6D27-5B9D0D14F9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6036B0-EAC4-8DF4-2DB6-D4645082EC69}"/>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5" name="Footer Placeholder 4">
            <a:extLst>
              <a:ext uri="{FF2B5EF4-FFF2-40B4-BE49-F238E27FC236}">
                <a16:creationId xmlns:a16="http://schemas.microsoft.com/office/drawing/2014/main" id="{35A3FC8B-F9CE-BE73-391E-26AA7F19CA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D24046-26BF-27E8-DBC0-BEB08D309264}"/>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200777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285B-84E6-E37D-C3B1-4AC9446AAA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ED3F2F-3B4B-2DC3-5129-FA75DD6C6E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190F19-7DB6-EE1C-BDB6-97B18C40F7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87D5A4-AB8E-D731-AB04-5FA14480A3DF}"/>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6" name="Footer Placeholder 5">
            <a:extLst>
              <a:ext uri="{FF2B5EF4-FFF2-40B4-BE49-F238E27FC236}">
                <a16:creationId xmlns:a16="http://schemas.microsoft.com/office/drawing/2014/main" id="{9CC6FDC2-5723-DA94-6980-B10068532E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115B1D-614E-4E42-35EA-80BF88C543A4}"/>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961413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6755-6EAD-C419-FEAA-9F3559D8F5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B56805-02DF-4182-1A5C-F65C123699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87C410-FE80-0295-F593-1C260BB5E2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80771-A495-4F05-1A73-5660B22C5D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793166-8962-8A69-5E0E-96F8EF0B34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322865-6082-612F-B000-A8E09D8B607C}"/>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8" name="Footer Placeholder 7">
            <a:extLst>
              <a:ext uri="{FF2B5EF4-FFF2-40B4-BE49-F238E27FC236}">
                <a16:creationId xmlns:a16="http://schemas.microsoft.com/office/drawing/2014/main" id="{8ED62101-2550-720D-B526-D0AEB6716B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56E25C-1E86-D92A-7634-947C2AB5BA7C}"/>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443004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B4BB9-1676-ED6A-81C4-C9BE019207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992C8E-2598-E2C4-F752-72C27EAAD9EC}"/>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4" name="Footer Placeholder 3">
            <a:extLst>
              <a:ext uri="{FF2B5EF4-FFF2-40B4-BE49-F238E27FC236}">
                <a16:creationId xmlns:a16="http://schemas.microsoft.com/office/drawing/2014/main" id="{E953258B-B14A-B4FB-056D-B44A09A8F2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B383BD-D1DF-C127-E6E0-33C264140AEE}"/>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2297049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4FC59B-9A7B-1061-D570-27120B742AF8}"/>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3" name="Footer Placeholder 2">
            <a:extLst>
              <a:ext uri="{FF2B5EF4-FFF2-40B4-BE49-F238E27FC236}">
                <a16:creationId xmlns:a16="http://schemas.microsoft.com/office/drawing/2014/main" id="{FF7AC32D-EC1B-39AB-63B1-6638852275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3978EF-67EB-95DF-7126-F98D819251BD}"/>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3734462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FAE2-F258-D70C-2D0C-B76A61849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7ADE5E-C54A-F3E2-AC7B-83A4FBCC61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9DB9F5-B351-5022-8D44-AFFE05A9A7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448A42-C3B9-848C-CEF5-48C62207F18D}"/>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6" name="Footer Placeholder 5">
            <a:extLst>
              <a:ext uri="{FF2B5EF4-FFF2-40B4-BE49-F238E27FC236}">
                <a16:creationId xmlns:a16="http://schemas.microsoft.com/office/drawing/2014/main" id="{0E545CF5-587B-D623-BD1C-31C50E7872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93F891-1E30-178D-0D94-AE3078664607}"/>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1260905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2D0C1-8C38-E3A3-973D-4D3BAC9993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B6B7C-64E4-623A-CA40-0025B6835C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797EC2-F090-D435-96FB-BF6A48CF1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AE39E0-D1F9-47DB-23AF-0F14EAC9755E}"/>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6" name="Footer Placeholder 5">
            <a:extLst>
              <a:ext uri="{FF2B5EF4-FFF2-40B4-BE49-F238E27FC236}">
                <a16:creationId xmlns:a16="http://schemas.microsoft.com/office/drawing/2014/main" id="{84D32A7C-949C-A754-0EDA-F3B8A640D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ECEF78-E446-FADD-CB74-52D30EB9B176}"/>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268015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BBCB4-ABBD-B5CF-3EF5-F9862922A7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E69647-6048-EE02-8445-FD689EBA0B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41CFDC-4DDB-238F-FE81-F90A96507201}"/>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5" name="Footer Placeholder 4">
            <a:extLst>
              <a:ext uri="{FF2B5EF4-FFF2-40B4-BE49-F238E27FC236}">
                <a16:creationId xmlns:a16="http://schemas.microsoft.com/office/drawing/2014/main" id="{167DD508-C1EC-3DAD-4082-504BE437D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B24D2-F902-548B-74BB-B8C1B8CBFCA9}"/>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3169413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126486-562F-064F-8834-EFF2553BED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4DB2C0-24A7-D0F7-67AF-547FC977ED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BBDCE1-4719-8399-2B68-7F313F941B57}"/>
              </a:ext>
            </a:extLst>
          </p:cNvPr>
          <p:cNvSpPr>
            <a:spLocks noGrp="1"/>
          </p:cNvSpPr>
          <p:nvPr>
            <p:ph type="dt" sz="half" idx="10"/>
          </p:nvPr>
        </p:nvSpPr>
        <p:spPr/>
        <p:txBody>
          <a:bodyPr/>
          <a:lstStyle/>
          <a:p>
            <a:fld id="{913D9C21-4341-40C4-A9D8-A018D18DB6A8}" type="datetimeFigureOut">
              <a:rPr lang="en-GB" smtClean="0"/>
              <a:t>06/02/2026</a:t>
            </a:fld>
            <a:endParaRPr lang="en-GB"/>
          </a:p>
        </p:txBody>
      </p:sp>
      <p:sp>
        <p:nvSpPr>
          <p:cNvPr id="5" name="Footer Placeholder 4">
            <a:extLst>
              <a:ext uri="{FF2B5EF4-FFF2-40B4-BE49-F238E27FC236}">
                <a16:creationId xmlns:a16="http://schemas.microsoft.com/office/drawing/2014/main" id="{460776F0-1594-53DA-B1C7-B68A6B5212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803AB5-8EB3-E9FD-D89D-047B99664948}"/>
              </a:ext>
            </a:extLst>
          </p:cNvPr>
          <p:cNvSpPr>
            <a:spLocks noGrp="1"/>
          </p:cNvSpPr>
          <p:nvPr>
            <p:ph type="sldNum" sz="quarter" idx="12"/>
          </p:nvPr>
        </p:nvSpPr>
        <p:spPr/>
        <p:txBody>
          <a:bodyPr/>
          <a:lstStyle/>
          <a:p>
            <a:fld id="{3DE2FAFB-D953-4E18-AC21-17333F7B3551}" type="slidenum">
              <a:rPr lang="en-GB" smtClean="0"/>
              <a:t>‹#›</a:t>
            </a:fld>
            <a:endParaRPr lang="en-GB"/>
          </a:p>
        </p:txBody>
      </p:sp>
    </p:spTree>
    <p:extLst>
      <p:ext uri="{BB962C8B-B14F-4D97-AF65-F5344CB8AC3E}">
        <p14:creationId xmlns:p14="http://schemas.microsoft.com/office/powerpoint/2010/main" val="3644838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F08D72-9695-8D28-E1AC-9D0ECE769C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59843D-1920-0341-A37E-7211AEF290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6B009-41EC-3CFB-8CFC-97724554A9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3D9C21-4341-40C4-A9D8-A018D18DB6A8}" type="datetimeFigureOut">
              <a:rPr lang="en-GB" smtClean="0"/>
              <a:t>06/02/2026</a:t>
            </a:fld>
            <a:endParaRPr lang="en-GB"/>
          </a:p>
        </p:txBody>
      </p:sp>
      <p:sp>
        <p:nvSpPr>
          <p:cNvPr id="5" name="Footer Placeholder 4">
            <a:extLst>
              <a:ext uri="{FF2B5EF4-FFF2-40B4-BE49-F238E27FC236}">
                <a16:creationId xmlns:a16="http://schemas.microsoft.com/office/drawing/2014/main" id="{C8C794FF-7724-759B-646F-721ACF66B1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1282F4-3198-5FBD-1724-481A14E49F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E2FAFB-D953-4E18-AC21-17333F7B3551}" type="slidenum">
              <a:rPr lang="en-GB" smtClean="0"/>
              <a:t>‹#›</a:t>
            </a:fld>
            <a:endParaRPr lang="en-GB"/>
          </a:p>
        </p:txBody>
      </p:sp>
    </p:spTree>
    <p:extLst>
      <p:ext uri="{BB962C8B-B14F-4D97-AF65-F5344CB8AC3E}">
        <p14:creationId xmlns:p14="http://schemas.microsoft.com/office/powerpoint/2010/main" val="1315863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42D08-6F55-0891-B113-25FAAA6050B3}"/>
              </a:ext>
            </a:extLst>
          </p:cNvPr>
          <p:cNvSpPr>
            <a:spLocks noGrp="1"/>
          </p:cNvSpPr>
          <p:nvPr>
            <p:ph type="ctrTitle"/>
          </p:nvPr>
        </p:nvSpPr>
        <p:spPr>
          <a:xfrm>
            <a:off x="0" y="0"/>
            <a:ext cx="12192000" cy="6597444"/>
          </a:xfrm>
        </p:spPr>
        <p:txBody>
          <a:bodyPr>
            <a:noAutofit/>
          </a:bodyPr>
          <a:lstStyle/>
          <a:p>
            <a:pPr algn="l"/>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Name:           Rosena Lucy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2210256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Lecturer Name:          Zeno Leung</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Practice-Based Research</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	      LCHS7008_BIRM</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Assignment Title:      Component1 </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Programme:             </a:t>
            </a:r>
            <a:r>
              <a:rPr lang="en-US" sz="2400" dirty="0">
                <a:latin typeface="Arial" panose="020B0604020202020204" pitchFamily="34" charset="0"/>
                <a:cs typeface="Arial" panose="020B0604020202020204" pitchFamily="34" charset="0"/>
              </a:rPr>
              <a:t>MSc Public Health &amp; Social Care Practice</a:t>
            </a:r>
            <a:br>
              <a:rPr lang="en-US"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2136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F3591-43C6-706D-6EEF-AF56FE2EAA8C}"/>
              </a:ext>
            </a:extLst>
          </p:cNvPr>
          <p:cNvSpPr>
            <a:spLocks noGrp="1"/>
          </p:cNvSpPr>
          <p:nvPr>
            <p:ph type="ctrTitle"/>
          </p:nvPr>
        </p:nvSpPr>
        <p:spPr>
          <a:xfrm>
            <a:off x="1524000" y="1122363"/>
            <a:ext cx="9144000" cy="765431"/>
          </a:xfrm>
        </p:spPr>
        <p:txBody>
          <a:bodyPr>
            <a:normAutofit fontScale="90000"/>
          </a:bodyPr>
          <a:lstStyle/>
          <a:p>
            <a:r>
              <a:rPr lang="en-GB" dirty="0">
                <a:latin typeface="Arial" panose="020B0604020202020204" pitchFamily="34" charset="0"/>
                <a:cs typeface="Arial" panose="020B0604020202020204" pitchFamily="34" charset="0"/>
              </a:rPr>
              <a:t>Contents</a:t>
            </a:r>
          </a:p>
        </p:txBody>
      </p:sp>
      <p:sp>
        <p:nvSpPr>
          <p:cNvPr id="3" name="Subtitle 2">
            <a:extLst>
              <a:ext uri="{FF2B5EF4-FFF2-40B4-BE49-F238E27FC236}">
                <a16:creationId xmlns:a16="http://schemas.microsoft.com/office/drawing/2014/main" id="{28D52BE3-AEAD-8048-5341-553A4B67D20C}"/>
              </a:ext>
            </a:extLst>
          </p:cNvPr>
          <p:cNvSpPr>
            <a:spLocks noGrp="1"/>
          </p:cNvSpPr>
          <p:nvPr>
            <p:ph type="subTitle" idx="1"/>
          </p:nvPr>
        </p:nvSpPr>
        <p:spPr>
          <a:xfrm>
            <a:off x="1524000" y="1887794"/>
            <a:ext cx="9144000" cy="3370006"/>
          </a:xfrm>
        </p:spPr>
        <p:txBody>
          <a:bodyPr>
            <a:normAutofit/>
          </a:bodyPr>
          <a:lstStyle/>
          <a:p>
            <a:pPr marL="342900" indent="-342900" algn="l">
              <a:buFont typeface="Wingdings" panose="05000000000000000000" pitchFamily="2" charset="2"/>
              <a:buChar char="Ø"/>
            </a:pPr>
            <a:r>
              <a:rPr lang="en-US" sz="2800" dirty="0">
                <a:latin typeface="Arial" panose="020B0604020202020204" pitchFamily="34" charset="0"/>
                <a:cs typeface="Arial" panose="020B0604020202020204" pitchFamily="34" charset="0"/>
              </a:rPr>
              <a:t>Prevalence</a:t>
            </a:r>
          </a:p>
          <a:p>
            <a:pPr marL="342900" indent="-342900" algn="l">
              <a:buFont typeface="Wingdings" panose="05000000000000000000" pitchFamily="2" charset="2"/>
              <a:buChar char="Ø"/>
            </a:pPr>
            <a:r>
              <a:rPr lang="en-US" sz="2800" dirty="0">
                <a:latin typeface="Arial" panose="020B0604020202020204" pitchFamily="34" charset="0"/>
                <a:cs typeface="Arial" panose="020B0604020202020204" pitchFamily="34" charset="0"/>
              </a:rPr>
              <a:t>Rationale</a:t>
            </a:r>
          </a:p>
          <a:p>
            <a:pPr marL="342900" indent="-342900" algn="l">
              <a:buFont typeface="Wingdings" panose="05000000000000000000" pitchFamily="2" charset="2"/>
              <a:buChar char="Ø"/>
            </a:pPr>
            <a:r>
              <a:rPr lang="en-US" sz="2800" dirty="0">
                <a:latin typeface="Arial" panose="020B0604020202020204" pitchFamily="34" charset="0"/>
                <a:cs typeface="Arial" panose="020B0604020202020204" pitchFamily="34" charset="0"/>
              </a:rPr>
              <a:t>Research Question &amp; Aims</a:t>
            </a:r>
          </a:p>
          <a:p>
            <a:pPr marL="342900" indent="-342900" algn="l">
              <a:buFont typeface="Wingdings" panose="05000000000000000000" pitchFamily="2" charset="2"/>
              <a:buChar char="Ø"/>
            </a:pPr>
            <a:r>
              <a:rPr lang="en-US" sz="2800" dirty="0">
                <a:latin typeface="Arial" panose="020B0604020202020204" pitchFamily="34" charset="0"/>
                <a:cs typeface="Arial" panose="020B0604020202020204" pitchFamily="34" charset="0"/>
              </a:rPr>
              <a:t>Research Impact</a:t>
            </a:r>
          </a:p>
          <a:p>
            <a:pPr marL="342900" indent="-342900" algn="l">
              <a:buFont typeface="Wingdings" panose="05000000000000000000" pitchFamily="2" charset="2"/>
              <a:buChar char="Ø"/>
            </a:pPr>
            <a:r>
              <a:rPr lang="en-US" sz="2800" dirty="0">
                <a:latin typeface="Arial" panose="020B0604020202020204" pitchFamily="34" charset="0"/>
                <a:cs typeface="Arial" panose="020B0604020202020204" pitchFamily="34" charset="0"/>
              </a:rPr>
              <a:t>References</a:t>
            </a:r>
          </a:p>
          <a:p>
            <a:endParaRPr lang="en-GB" dirty="0"/>
          </a:p>
        </p:txBody>
      </p:sp>
    </p:spTree>
    <p:extLst>
      <p:ext uri="{BB962C8B-B14F-4D97-AF65-F5344CB8AC3E}">
        <p14:creationId xmlns:p14="http://schemas.microsoft.com/office/powerpoint/2010/main" val="70843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2FD30-F414-6896-B322-AB95203AE3A1}"/>
              </a:ext>
            </a:extLst>
          </p:cNvPr>
          <p:cNvSpPr>
            <a:spLocks noGrp="1"/>
          </p:cNvSpPr>
          <p:nvPr>
            <p:ph type="ctrTitle"/>
          </p:nvPr>
        </p:nvSpPr>
        <p:spPr>
          <a:xfrm>
            <a:off x="0" y="1"/>
            <a:ext cx="12192000" cy="924232"/>
          </a:xfrm>
        </p:spPr>
        <p:txBody>
          <a:bodyPr>
            <a:normAutofit/>
          </a:bodyPr>
          <a:lstStyle/>
          <a:p>
            <a:r>
              <a:rPr lang="en-GB" sz="5400" dirty="0">
                <a:latin typeface="Arial" panose="020B0604020202020204" pitchFamily="34" charset="0"/>
                <a:cs typeface="Arial" panose="020B0604020202020204" pitchFamily="34" charset="0"/>
              </a:rPr>
              <a:t>Prevalence</a:t>
            </a:r>
          </a:p>
        </p:txBody>
      </p:sp>
      <p:sp>
        <p:nvSpPr>
          <p:cNvPr id="3" name="Subtitle 2">
            <a:extLst>
              <a:ext uri="{FF2B5EF4-FFF2-40B4-BE49-F238E27FC236}">
                <a16:creationId xmlns:a16="http://schemas.microsoft.com/office/drawing/2014/main" id="{7E810665-1172-B7B7-75D8-AE937E75732B}"/>
              </a:ext>
            </a:extLst>
          </p:cNvPr>
          <p:cNvSpPr>
            <a:spLocks noGrp="1"/>
          </p:cNvSpPr>
          <p:nvPr>
            <p:ph type="subTitle" idx="1"/>
          </p:nvPr>
        </p:nvSpPr>
        <p:spPr>
          <a:xfrm>
            <a:off x="-1" y="511277"/>
            <a:ext cx="5801033" cy="6346723"/>
          </a:xfrm>
        </p:spPr>
        <p:txBody>
          <a:bodyPr>
            <a:normAutofit fontScale="85000" lnSpcReduction="10000"/>
          </a:bodyPr>
          <a:lstStyle/>
          <a:p>
            <a:pPr algn="l"/>
            <a:endParaRPr lang="en-US" sz="1800" dirty="0"/>
          </a:p>
          <a:p>
            <a:pPr marL="285750" indent="-285750" algn="l">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Adolescent mental health conditions have significantly increased across the United Kingdom in recent years. National reports indicate that 20.3% of children aged 8–16 and 23.3% of young people aged 17–19 present with a probable mental disorder (NHS Digital, 2023). </a:t>
            </a:r>
          </a:p>
          <a:p>
            <a:pPr marL="285750" indent="-285750" algn="l">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UK-wide Children’s Commissioner (2023) also highlights substantial rises in demand, with thousands of children and adolescents accessing mental health services annually, reflecting national pressure on provision. </a:t>
            </a:r>
          </a:p>
          <a:p>
            <a:pPr marL="285750" indent="-285750" algn="l">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According to Royal College of Pediatrics and Child Health (RCPCH) emphasises that 75% of lifetime mental health problems develop before age 24, stressing the importance of early intervention services (RCPCH, 2020). Despite this prevalence, the UK Parliament’s Health and Social Care Committee (2021) identifies significant inequalities between regions, with young people in deprived communities experiencing the longest delays and lowest access rates.</a:t>
            </a:r>
          </a:p>
          <a:p>
            <a:pPr algn="l"/>
            <a:endParaRPr lang="en-GB"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AE5B99F-9E7F-FC2A-8263-BECDDCC6D9DC}"/>
              </a:ext>
            </a:extLst>
          </p:cNvPr>
          <p:cNvPicPr>
            <a:picLocks noChangeAspect="1"/>
          </p:cNvPicPr>
          <p:nvPr/>
        </p:nvPicPr>
        <p:blipFill>
          <a:blip r:embed="rId3"/>
          <a:stretch>
            <a:fillRect/>
          </a:stretch>
        </p:blipFill>
        <p:spPr>
          <a:xfrm>
            <a:off x="5898381" y="834012"/>
            <a:ext cx="6293619" cy="5717513"/>
          </a:xfrm>
          <a:prstGeom prst="rect">
            <a:avLst/>
          </a:prstGeom>
        </p:spPr>
      </p:pic>
      <p:pic>
        <p:nvPicPr>
          <p:cNvPr id="5" name="Picture 4">
            <a:extLst>
              <a:ext uri="{FF2B5EF4-FFF2-40B4-BE49-F238E27FC236}">
                <a16:creationId xmlns:a16="http://schemas.microsoft.com/office/drawing/2014/main" id="{02FFA285-7834-9D6B-15B7-A12BB49C850F}"/>
              </a:ext>
            </a:extLst>
          </p:cNvPr>
          <p:cNvPicPr>
            <a:picLocks noChangeAspect="1"/>
          </p:cNvPicPr>
          <p:nvPr/>
        </p:nvPicPr>
        <p:blipFill>
          <a:blip r:embed="rId4"/>
          <a:stretch>
            <a:fillRect/>
          </a:stretch>
        </p:blipFill>
        <p:spPr>
          <a:xfrm>
            <a:off x="10782178" y="6648925"/>
            <a:ext cx="1409822" cy="209075"/>
          </a:xfrm>
          <a:prstGeom prst="rect">
            <a:avLst/>
          </a:prstGeom>
        </p:spPr>
      </p:pic>
    </p:spTree>
    <p:extLst>
      <p:ext uri="{BB962C8B-B14F-4D97-AF65-F5344CB8AC3E}">
        <p14:creationId xmlns:p14="http://schemas.microsoft.com/office/powerpoint/2010/main" val="89106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7B7A6-9EE6-D272-4C8F-786F75224D53}"/>
              </a:ext>
            </a:extLst>
          </p:cNvPr>
          <p:cNvSpPr>
            <a:spLocks noGrp="1"/>
          </p:cNvSpPr>
          <p:nvPr>
            <p:ph type="ctrTitle"/>
          </p:nvPr>
        </p:nvSpPr>
        <p:spPr>
          <a:xfrm>
            <a:off x="1137035" y="-1"/>
            <a:ext cx="3595678" cy="1099932"/>
          </a:xfrm>
        </p:spPr>
        <p:txBody>
          <a:bodyPr vert="horz" lIns="91440" tIns="45720" rIns="91440" bIns="45720" rtlCol="0" anchor="ctr">
            <a:normAutofit fontScale="90000"/>
          </a:bodyPr>
          <a:lstStyle/>
          <a:p>
            <a:pPr algn="l"/>
            <a:r>
              <a:rPr lang="en-US" sz="4400"/>
              <a:t>Rationale</a:t>
            </a:r>
            <a:br>
              <a:rPr lang="en-US" sz="4400"/>
            </a:br>
            <a:endParaRPr lang="en-US" sz="4400"/>
          </a:p>
        </p:txBody>
      </p:sp>
      <p:sp>
        <p:nvSpPr>
          <p:cNvPr id="3" name="Subtitle 2">
            <a:extLst>
              <a:ext uri="{FF2B5EF4-FFF2-40B4-BE49-F238E27FC236}">
                <a16:creationId xmlns:a16="http://schemas.microsoft.com/office/drawing/2014/main" id="{3C46D3BB-860D-2D0C-B2F3-73C1A0702D4B}"/>
              </a:ext>
            </a:extLst>
          </p:cNvPr>
          <p:cNvSpPr>
            <a:spLocks noGrp="1"/>
          </p:cNvSpPr>
          <p:nvPr>
            <p:ph type="subTitle" idx="1"/>
          </p:nvPr>
        </p:nvSpPr>
        <p:spPr>
          <a:xfrm>
            <a:off x="-30057" y="622852"/>
            <a:ext cx="7489343" cy="5479837"/>
          </a:xfrm>
        </p:spPr>
        <p:txBody>
          <a:bodyPr vert="horz" lIns="91440" tIns="45720" rIns="91440" bIns="45720" rtlCol="0">
            <a:noAutofit/>
          </a:bodyPr>
          <a:lstStyle/>
          <a:p>
            <a:pPr marL="342900" indent="-34290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Although adolescent mental health needs are increasing, many young people across the United Kingdom struggle to access effective support. </a:t>
            </a:r>
          </a:p>
          <a:p>
            <a:pPr marL="342900" indent="-34290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Barriers include long waiting times, referral delays, digital exclusion, cultural stigma, safeguarding complexities, and limited workforce capacity (NHS England, 2023). </a:t>
            </a:r>
          </a:p>
          <a:p>
            <a:pPr marL="342900" indent="-34290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The UK remains highly unequal, and these disparities shape access to services (Public Health England, 2021). </a:t>
            </a:r>
          </a:p>
          <a:p>
            <a:pPr marL="342900" indent="-34290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This systematic literature review relies on secondary data, mainly published academic articles, to synthesise national evidence. </a:t>
            </a:r>
          </a:p>
          <a:p>
            <a:pPr marL="342900" indent="-34290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Existing reports offer broad insights, yet few studies examine public health and social care barriers affecting young people across the UK. </a:t>
            </a:r>
          </a:p>
          <a:p>
            <a:pPr marL="342900" indent="-342900" algn="l">
              <a:lnSpc>
                <a:spcPct val="15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This SLR will provide evidence to inform improved policy and enhance service development</a:t>
            </a:r>
          </a:p>
        </p:txBody>
      </p:sp>
      <p:pic>
        <p:nvPicPr>
          <p:cNvPr id="5" name="Picture 4">
            <a:extLst>
              <a:ext uri="{FF2B5EF4-FFF2-40B4-BE49-F238E27FC236}">
                <a16:creationId xmlns:a16="http://schemas.microsoft.com/office/drawing/2014/main" id="{607A363D-6E62-A0CF-38DC-96F517E3DDA0}"/>
              </a:ext>
            </a:extLst>
          </p:cNvPr>
          <p:cNvPicPr>
            <a:picLocks noChangeAspect="1"/>
          </p:cNvPicPr>
          <p:nvPr/>
        </p:nvPicPr>
        <p:blipFill>
          <a:blip r:embed="rId3"/>
          <a:srcRect l="15929" r="29673" b="-1"/>
          <a:stretch>
            <a:fillRect/>
          </a:stretch>
        </p:blipFill>
        <p:spPr>
          <a:xfrm>
            <a:off x="7351133" y="0"/>
            <a:ext cx="4732711" cy="635163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6" name="TextBox 5">
            <a:extLst>
              <a:ext uri="{FF2B5EF4-FFF2-40B4-BE49-F238E27FC236}">
                <a16:creationId xmlns:a16="http://schemas.microsoft.com/office/drawing/2014/main" id="{B85784D6-7E04-1B05-8902-B7F96AAA46ED}"/>
              </a:ext>
            </a:extLst>
          </p:cNvPr>
          <p:cNvSpPr txBox="1"/>
          <p:nvPr/>
        </p:nvSpPr>
        <p:spPr>
          <a:xfrm>
            <a:off x="10217888" y="6351639"/>
            <a:ext cx="1754372" cy="369332"/>
          </a:xfrm>
          <a:prstGeom prst="rect">
            <a:avLst/>
          </a:prstGeom>
          <a:noFill/>
        </p:spPr>
        <p:txBody>
          <a:bodyPr wrap="square" rtlCol="0">
            <a:spAutoFit/>
          </a:bodyPr>
          <a:lstStyle/>
          <a:p>
            <a:r>
              <a:rPr lang="en-GB" dirty="0"/>
              <a:t>(NHS, 2018)</a:t>
            </a:r>
          </a:p>
        </p:txBody>
      </p:sp>
    </p:spTree>
    <p:extLst>
      <p:ext uri="{BB962C8B-B14F-4D97-AF65-F5344CB8AC3E}">
        <p14:creationId xmlns:p14="http://schemas.microsoft.com/office/powerpoint/2010/main" val="787503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B5EA587-F343-353B-1A9C-73F86F2F5DD0}"/>
              </a:ext>
            </a:extLst>
          </p:cNvPr>
          <p:cNvSpPr txBox="1"/>
          <p:nvPr/>
        </p:nvSpPr>
        <p:spPr>
          <a:xfrm>
            <a:off x="2187363" y="614149"/>
            <a:ext cx="5801917" cy="133748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Research Questions</a:t>
            </a:r>
          </a:p>
        </p:txBody>
      </p:sp>
      <p:pic>
        <p:nvPicPr>
          <p:cNvPr id="13" name="Graphic 12" descr="Thought bubble">
            <a:extLst>
              <a:ext uri="{FF2B5EF4-FFF2-40B4-BE49-F238E27FC236}">
                <a16:creationId xmlns:a16="http://schemas.microsoft.com/office/drawing/2014/main" id="{92EA62C0-EC97-071D-FC80-1AE629ABB7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6948" y="2694018"/>
            <a:ext cx="1198532" cy="1198532"/>
          </a:xfrm>
          <a:prstGeom prst="rect">
            <a:avLst/>
          </a:prstGeom>
        </p:spPr>
      </p:pic>
      <p:sp>
        <p:nvSpPr>
          <p:cNvPr id="9" name="TextBox 8">
            <a:extLst>
              <a:ext uri="{FF2B5EF4-FFF2-40B4-BE49-F238E27FC236}">
                <a16:creationId xmlns:a16="http://schemas.microsoft.com/office/drawing/2014/main" id="{D3327B79-CDA4-241D-D418-13EC316B668C}"/>
              </a:ext>
            </a:extLst>
          </p:cNvPr>
          <p:cNvSpPr txBox="1"/>
          <p:nvPr/>
        </p:nvSpPr>
        <p:spPr>
          <a:xfrm>
            <a:off x="2112235" y="2694018"/>
            <a:ext cx="9979681" cy="3720430"/>
          </a:xfrm>
          <a:prstGeom prst="rect">
            <a:avLst/>
          </a:prstGeom>
        </p:spPr>
        <p:txBody>
          <a:bodyPr vert="horz" lIns="91440" tIns="45720" rIns="91440" bIns="45720" rtlCol="0">
            <a:normAutofit/>
          </a:bodyPr>
          <a:lstStyle/>
          <a:p>
            <a:pPr>
              <a:lnSpc>
                <a:spcPct val="150000"/>
              </a:lnSpc>
              <a:spcAft>
                <a:spcPts val="600"/>
              </a:spcAft>
            </a:pPr>
            <a:r>
              <a:rPr lang="en-US" sz="3200" b="1" dirty="0">
                <a:latin typeface="Arial" panose="020B0604020202020204" pitchFamily="34" charset="0"/>
                <a:cs typeface="Arial" panose="020B0604020202020204" pitchFamily="34" charset="0"/>
              </a:rPr>
              <a:t>What are the public health and social care barriers to adolescent mental health service access in UK, and how can they be addressed?</a:t>
            </a:r>
          </a:p>
        </p:txBody>
      </p:sp>
      <p:pic>
        <p:nvPicPr>
          <p:cNvPr id="15" name="Graphic 14" descr="Thought bubble">
            <a:extLst>
              <a:ext uri="{FF2B5EF4-FFF2-40B4-BE49-F238E27FC236}">
                <a16:creationId xmlns:a16="http://schemas.microsoft.com/office/drawing/2014/main" id="{A95FC6A0-2B50-47D8-B298-D25669C1A5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4166592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52E6-D8AA-7D91-6358-2297A00C7CB3}"/>
              </a:ext>
            </a:extLst>
          </p:cNvPr>
          <p:cNvSpPr>
            <a:spLocks noGrp="1"/>
          </p:cNvSpPr>
          <p:nvPr>
            <p:ph type="ctrTitle"/>
          </p:nvPr>
        </p:nvSpPr>
        <p:spPr>
          <a:xfrm>
            <a:off x="0" y="0"/>
            <a:ext cx="11737075" cy="1473958"/>
          </a:xfrm>
        </p:spPr>
        <p:txBody>
          <a:bodyPr>
            <a:normAutofit fontScale="90000"/>
          </a:bodyPr>
          <a:lstStyle/>
          <a:p>
            <a:r>
              <a:rPr lang="en-GB" sz="5400" dirty="0">
                <a:latin typeface="Arial" panose="020B0604020202020204" pitchFamily="34" charset="0"/>
                <a:cs typeface="Arial" panose="020B0604020202020204" pitchFamily="34" charset="0"/>
              </a:rPr>
              <a:t>Research Aims &amp; Objectives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4FE7A97-22F2-1C59-CE04-F007CFAE429C}"/>
              </a:ext>
            </a:extLst>
          </p:cNvPr>
          <p:cNvSpPr>
            <a:spLocks noGrp="1"/>
          </p:cNvSpPr>
          <p:nvPr>
            <p:ph type="subTitle" idx="1"/>
          </p:nvPr>
        </p:nvSpPr>
        <p:spPr>
          <a:xfrm>
            <a:off x="150125" y="900752"/>
            <a:ext cx="12041875" cy="5957248"/>
          </a:xfrm>
        </p:spPr>
        <p:txBody>
          <a:bodyPr>
            <a:normAutofit/>
          </a:bodyPr>
          <a:lstStyle/>
          <a:p>
            <a:r>
              <a:rPr lang="en-US" b="1" dirty="0">
                <a:latin typeface="Arial" panose="020B0604020202020204" pitchFamily="34" charset="0"/>
                <a:cs typeface="Arial" panose="020B0604020202020204" pitchFamily="34" charset="0"/>
              </a:rPr>
              <a:t>Aims:</a:t>
            </a:r>
          </a:p>
          <a:p>
            <a:endParaRPr lang="en-US" dirty="0"/>
          </a:p>
          <a:p>
            <a:pPr marL="342900" indent="-342900" algn="l">
              <a:lnSpc>
                <a:spcPct val="150000"/>
              </a:lnSpc>
              <a:buFont typeface="Wingdings" panose="05000000000000000000" pitchFamily="2" charset="2"/>
              <a:buChar char="Ø"/>
            </a:pPr>
            <a:r>
              <a:rPr lang="en-US" sz="1900" dirty="0">
                <a:latin typeface="Arial" panose="020B0604020202020204" pitchFamily="34" charset="0"/>
                <a:cs typeface="Arial" panose="020B0604020202020204" pitchFamily="34" charset="0"/>
              </a:rPr>
              <a:t>To investigate key barriers preventing adolescents in UK from accessing mental health services and propose evidence-based solutions to strengthen access and equity.</a:t>
            </a:r>
          </a:p>
          <a:p>
            <a:pPr marL="285750" indent="-285750">
              <a:lnSpc>
                <a:spcPct val="15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Objectives:</a:t>
            </a:r>
          </a:p>
          <a:p>
            <a:pPr marL="342900" indent="-342900" algn="l">
              <a:lnSpc>
                <a:spcPct val="150000"/>
              </a:lnSpc>
              <a:buFont typeface="Wingdings" panose="05000000000000000000" pitchFamily="2" charset="2"/>
              <a:buChar char="Ø"/>
            </a:pPr>
            <a:r>
              <a:rPr lang="en-US" sz="2100" dirty="0">
                <a:latin typeface="Arial" panose="020B0604020202020204" pitchFamily="34" charset="0"/>
                <a:cs typeface="Arial" panose="020B0604020202020204" pitchFamily="34" charset="0"/>
              </a:rPr>
              <a:t>To identify structural, social, organisational, cultural, and individual-level barriers affecting adolescent access to mental health services.</a:t>
            </a:r>
          </a:p>
          <a:p>
            <a:pPr marL="342900" indent="-342900" algn="l">
              <a:lnSpc>
                <a:spcPct val="150000"/>
              </a:lnSpc>
              <a:buFont typeface="Wingdings" panose="05000000000000000000" pitchFamily="2" charset="2"/>
              <a:buChar char="Ø"/>
            </a:pPr>
            <a:r>
              <a:rPr lang="en-US" sz="2100" dirty="0">
                <a:latin typeface="Arial" panose="020B0604020202020204" pitchFamily="34" charset="0"/>
                <a:cs typeface="Arial" panose="020B0604020202020204" pitchFamily="34" charset="0"/>
              </a:rPr>
              <a:t>To examine how these barriers differ across UK regions and socio-economic groups.</a:t>
            </a:r>
          </a:p>
          <a:p>
            <a:pPr marL="342900" indent="-342900" algn="l">
              <a:lnSpc>
                <a:spcPct val="150000"/>
              </a:lnSpc>
              <a:buFont typeface="Wingdings" panose="05000000000000000000" pitchFamily="2" charset="2"/>
              <a:buChar char="Ø"/>
            </a:pPr>
            <a:r>
              <a:rPr lang="en-US" sz="2100" dirty="0">
                <a:latin typeface="Arial" panose="020B0604020202020204" pitchFamily="34" charset="0"/>
                <a:cs typeface="Arial" panose="020B0604020202020204" pitchFamily="34" charset="0"/>
              </a:rPr>
              <a:t>To recommend strategies for public health and social care services to improve access, early intervention</a:t>
            </a: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5343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717BE-A60C-B595-F425-CDBA1B5896B4}"/>
              </a:ext>
            </a:extLst>
          </p:cNvPr>
          <p:cNvSpPr>
            <a:spLocks noGrp="1"/>
          </p:cNvSpPr>
          <p:nvPr>
            <p:ph type="ctrTitle"/>
          </p:nvPr>
        </p:nvSpPr>
        <p:spPr>
          <a:xfrm>
            <a:off x="-1" y="1"/>
            <a:ext cx="12064621" cy="805217"/>
          </a:xfrm>
        </p:spPr>
        <p:txBody>
          <a:bodyPr>
            <a:normAutofit/>
          </a:bodyPr>
          <a:lstStyle/>
          <a:p>
            <a:r>
              <a:rPr lang="en-US" sz="2800" dirty="0">
                <a:latin typeface="Arial" panose="020B0604020202020204" pitchFamily="34" charset="0"/>
                <a:cs typeface="Arial" panose="020B0604020202020204" pitchFamily="34" charset="0"/>
              </a:rPr>
              <a:t>The Mental Health of Children and Young People in England 2023 report</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4243EC7-6FFA-29AC-BD0E-5574A7FDF57E}"/>
              </a:ext>
            </a:extLst>
          </p:cNvPr>
          <p:cNvSpPr>
            <a:spLocks noGrp="1"/>
          </p:cNvSpPr>
          <p:nvPr>
            <p:ph type="subTitle" idx="1"/>
          </p:nvPr>
        </p:nvSpPr>
        <p:spPr>
          <a:xfrm>
            <a:off x="1" y="1460309"/>
            <a:ext cx="12191999" cy="5397689"/>
          </a:xfrm>
        </p:spPr>
        <p:txBody>
          <a:bodyPr/>
          <a:lstStyle/>
          <a:p>
            <a:endParaRPr lang="en-GB" dirty="0"/>
          </a:p>
        </p:txBody>
      </p:sp>
      <p:pic>
        <p:nvPicPr>
          <p:cNvPr id="6" name="Picture 5">
            <a:extLst>
              <a:ext uri="{FF2B5EF4-FFF2-40B4-BE49-F238E27FC236}">
                <a16:creationId xmlns:a16="http://schemas.microsoft.com/office/drawing/2014/main" id="{7343B1A1-F7DF-8B30-DC84-74D27C12976C}"/>
              </a:ext>
            </a:extLst>
          </p:cNvPr>
          <p:cNvPicPr>
            <a:picLocks noChangeAspect="1"/>
          </p:cNvPicPr>
          <p:nvPr/>
        </p:nvPicPr>
        <p:blipFill>
          <a:blip r:embed="rId3"/>
          <a:stretch>
            <a:fillRect/>
          </a:stretch>
        </p:blipFill>
        <p:spPr>
          <a:xfrm>
            <a:off x="54592" y="1375322"/>
            <a:ext cx="12137408" cy="5567661"/>
          </a:xfrm>
          <a:prstGeom prst="rect">
            <a:avLst/>
          </a:prstGeom>
        </p:spPr>
      </p:pic>
    </p:spTree>
    <p:extLst>
      <p:ext uri="{BB962C8B-B14F-4D97-AF65-F5344CB8AC3E}">
        <p14:creationId xmlns:p14="http://schemas.microsoft.com/office/powerpoint/2010/main" val="2055872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70C191-7905-21C0-8B97-FFBCA8C518F9}"/>
              </a:ext>
            </a:extLst>
          </p:cNvPr>
          <p:cNvSpPr txBox="1"/>
          <p:nvPr/>
        </p:nvSpPr>
        <p:spPr>
          <a:xfrm>
            <a:off x="0" y="177421"/>
            <a:ext cx="12023679" cy="5858014"/>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References:</a:t>
            </a:r>
          </a:p>
          <a:p>
            <a:pPr>
              <a:lnSpc>
                <a:spcPct val="150000"/>
              </a:lnSpc>
            </a:pPr>
            <a:r>
              <a:rPr lang="en-US" dirty="0">
                <a:latin typeface="Arial" panose="020B0604020202020204" pitchFamily="34" charset="0"/>
                <a:cs typeface="Arial" panose="020B0604020202020204" pitchFamily="34" charset="0"/>
              </a:rPr>
              <a:t>Mental Health Foundation (2023) ‘Stigma and Young People’s Mental Health.’ Available at: www.mentalhealth.org.uk. (Accessed: 20 January 2026).  </a:t>
            </a:r>
          </a:p>
          <a:p>
            <a:pPr>
              <a:lnSpc>
                <a:spcPct val="150000"/>
              </a:lnSpc>
            </a:pPr>
            <a:r>
              <a:rPr lang="en-US" dirty="0">
                <a:latin typeface="Arial" panose="020B0604020202020204" pitchFamily="34" charset="0"/>
                <a:cs typeface="Arial" panose="020B0604020202020204" pitchFamily="34" charset="0"/>
              </a:rPr>
              <a:t>National Institute of Mental Health (NIMH) (2025) ‘Child and Adolescent Mental Health.’ Available at: https://www.nimh.nih.gov/health/topics/child-and-adolescent-mental-health. (Accessed: 18 January 2026).  </a:t>
            </a:r>
          </a:p>
          <a:p>
            <a:pPr>
              <a:lnSpc>
                <a:spcPct val="150000"/>
              </a:lnSpc>
            </a:pPr>
            <a:r>
              <a:rPr lang="en-US" dirty="0">
                <a:latin typeface="Arial" panose="020B0604020202020204" pitchFamily="34" charset="0"/>
                <a:cs typeface="Arial" panose="020B0604020202020204" pitchFamily="34" charset="0"/>
              </a:rPr>
              <a:t>NHS England (2023) ‘Mental Health of Children and Young People in England, 2023 – wave 4 follow up to the 2017 survey’. NHS Digital. Available at: www.digital.nhs.uk/data-and-information/publications/statistical/mental-health-of-children-and-young-people-in-england/2023-wave-4-follow-up. (Accessed: 12 January 2026).</a:t>
            </a:r>
          </a:p>
          <a:p>
            <a:pPr>
              <a:lnSpc>
                <a:spcPct val="150000"/>
              </a:lnSpc>
            </a:pPr>
            <a:r>
              <a:rPr lang="en-US" dirty="0">
                <a:latin typeface="Arial" panose="020B0604020202020204" pitchFamily="34" charset="0"/>
                <a:cs typeface="Arial" panose="020B0604020202020204" pitchFamily="34" charset="0"/>
              </a:rPr>
              <a:t>Royal College of </a:t>
            </a:r>
            <a:r>
              <a:rPr lang="en-US" dirty="0" err="1">
                <a:latin typeface="Arial" panose="020B0604020202020204" pitchFamily="34" charset="0"/>
                <a:cs typeface="Arial" panose="020B0604020202020204" pitchFamily="34" charset="0"/>
              </a:rPr>
              <a:t>Paediatrics</a:t>
            </a:r>
            <a:r>
              <a:rPr lang="en-US" dirty="0">
                <a:latin typeface="Arial" panose="020B0604020202020204" pitchFamily="34" charset="0"/>
                <a:cs typeface="Arial" panose="020B0604020202020204" pitchFamily="34" charset="0"/>
              </a:rPr>
              <a:t> and Child Health (2020) ‘State of Child Health 2020 – Mental health.’ London: RCPCH. Available at: https://stateofchildhealth.rcpch.ac.uk/evidence/mental-health/prevalence/?utm_source=chatgpt.com. (Accessed: 12 January 2026). </a:t>
            </a:r>
          </a:p>
          <a:p>
            <a:pPr>
              <a:lnSpc>
                <a:spcPct val="150000"/>
              </a:lnSpc>
            </a:pPr>
            <a:r>
              <a:rPr lang="en-US" dirty="0">
                <a:latin typeface="Arial" panose="020B0604020202020204" pitchFamily="34" charset="0"/>
                <a:cs typeface="Arial" panose="020B0604020202020204" pitchFamily="34" charset="0"/>
              </a:rPr>
              <a:t>University of Birmingham (2023) ‘Safeguarding Adolescent Mental Health Report.’ Available at: https://research.birmingham.ac.uk/en/publications/safeguarding-in-adolescent-mental-health-research-navigating-dile. (Accessed: 19 January 2026).  </a:t>
            </a:r>
          </a:p>
        </p:txBody>
      </p:sp>
    </p:spTree>
    <p:extLst>
      <p:ext uri="{BB962C8B-B14F-4D97-AF65-F5344CB8AC3E}">
        <p14:creationId xmlns:p14="http://schemas.microsoft.com/office/powerpoint/2010/main" val="457046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83CC67C-8BD3-4FCF-833C-A18AF1C6749D}">
  <ds:schemaRefs>
    <ds:schemaRef ds:uri="461f81f1-dbc4-4122-adb0-1c0e154b8134"/>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 ds:uri="a450a3cc-050d-4aca-8a4e-543025a63de0"/>
    <ds:schemaRef ds:uri="http://schemas.microsoft.com/office/2006/documentManagement/types"/>
    <ds:schemaRef ds:uri="http://schemas.microsoft.com/office/infopath/2007/PartnerControls"/>
  </ds:schemaRefs>
</ds:datastoreItem>
</file>

<file path=customXml/itemProps2.xml><?xml version="1.0" encoding="utf-8"?>
<ds:datastoreItem xmlns:ds="http://schemas.openxmlformats.org/officeDocument/2006/customXml" ds:itemID="{9CD955A6-0C2C-4D78-A106-7A137E525E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B4602B-3169-4331-A158-50F558E8CE8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4564</TotalTime>
  <Words>719</Words>
  <Application>Microsoft Office PowerPoint</Application>
  <PresentationFormat>Widescreen</PresentationFormat>
  <Paragraphs>43</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Wingdings</vt:lpstr>
      <vt:lpstr>Office Theme</vt:lpstr>
      <vt:lpstr>     Student Name:           Rosena Lucy     Student Number:       2210256      Lecturer Name:          Zeno Leung    Module:         Practice-Based Research   Module code:       LCHS7008_BIRM   Assignment Title:      Component1   Programme:             MSc Public Health &amp; Social Care Practice  </vt:lpstr>
      <vt:lpstr>Contents</vt:lpstr>
      <vt:lpstr>Prevalence</vt:lpstr>
      <vt:lpstr>Rationale </vt:lpstr>
      <vt:lpstr>PowerPoint Presentation</vt:lpstr>
      <vt:lpstr>Research Aims &amp; Objectives </vt:lpstr>
      <vt:lpstr>The Mental Health of Children and Young People in England 2023 report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Rosena Lucy (2210256)</cp:lastModifiedBy>
  <cp:revision>2</cp:revision>
  <dcterms:created xsi:type="dcterms:W3CDTF">2026-01-20T09:15:44Z</dcterms:created>
  <dcterms:modified xsi:type="dcterms:W3CDTF">2026-02-09T10:55:15Z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