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2"/>
  </p:notesMasterIdLst>
  <p:sldIdLst>
    <p:sldId id="256" r:id="rId2"/>
    <p:sldId id="257" r:id="rId3"/>
    <p:sldId id="258" r:id="rId4"/>
    <p:sldId id="259" r:id="rId5"/>
    <p:sldId id="266" r:id="rId6"/>
    <p:sldId id="260" r:id="rId7"/>
    <p:sldId id="261" r:id="rId8"/>
    <p:sldId id="265" r:id="rId9"/>
    <p:sldId id="263"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1" d="100"/>
          <a:sy n="61" d="100"/>
        </p:scale>
        <p:origin x="-96" y="-47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42707C-1037-462B-A532-5372FA218C1C}" type="doc">
      <dgm:prSet loTypeId="urn:microsoft.com/office/officeart/2005/8/layout/hProcess11" loCatId="process" qsTypeId="urn:microsoft.com/office/officeart/2005/8/quickstyle/simple3" qsCatId="simple" csTypeId="urn:microsoft.com/office/officeart/2005/8/colors/accent0_1" csCatId="mainScheme" phldr="1"/>
      <dgm:spPr/>
    </dgm:pt>
    <dgm:pt modelId="{E10C9A0C-B016-4367-88C1-1AD088688E08}">
      <dgm:prSet phldrT="[Text]" custT="1"/>
      <dgm:spPr/>
      <dgm:t>
        <a:bodyPr/>
        <a:lstStyle/>
        <a:p>
          <a:r>
            <a:rPr lang="en-US" sz="1400" dirty="0" smtClean="0"/>
            <a:t>Communication  skill</a:t>
          </a:r>
          <a:endParaRPr lang="en-US" sz="1400" dirty="0"/>
        </a:p>
      </dgm:t>
    </dgm:pt>
    <dgm:pt modelId="{80CF0612-91DC-42E6-AD66-F735B06BB409}" type="parTrans" cxnId="{09A168B6-98B5-4551-90A8-404845D50477}">
      <dgm:prSet/>
      <dgm:spPr/>
      <dgm:t>
        <a:bodyPr/>
        <a:lstStyle/>
        <a:p>
          <a:endParaRPr lang="en-US"/>
        </a:p>
      </dgm:t>
    </dgm:pt>
    <dgm:pt modelId="{18CB3B3A-2929-4BF6-B6CA-D8D65743419C}" type="sibTrans" cxnId="{09A168B6-98B5-4551-90A8-404845D50477}">
      <dgm:prSet/>
      <dgm:spPr/>
      <dgm:t>
        <a:bodyPr/>
        <a:lstStyle/>
        <a:p>
          <a:endParaRPr lang="en-US"/>
        </a:p>
      </dgm:t>
    </dgm:pt>
    <dgm:pt modelId="{79B5D2CF-B4E2-4917-ABDF-C318BD84DAD4}">
      <dgm:prSet phldrT="[Text]"/>
      <dgm:spPr/>
      <dgm:t>
        <a:bodyPr/>
        <a:lstStyle/>
        <a:p>
          <a:r>
            <a:rPr lang="en-US" dirty="0" smtClean="0"/>
            <a:t>Flexibility </a:t>
          </a:r>
          <a:endParaRPr lang="en-US" dirty="0"/>
        </a:p>
      </dgm:t>
    </dgm:pt>
    <dgm:pt modelId="{82DCB8B6-6ED0-4F18-A3F7-A888B7F71F1D}" type="parTrans" cxnId="{E69E76D6-3FB8-400E-9DE8-FC7744616198}">
      <dgm:prSet/>
      <dgm:spPr/>
      <dgm:t>
        <a:bodyPr/>
        <a:lstStyle/>
        <a:p>
          <a:endParaRPr lang="en-US"/>
        </a:p>
      </dgm:t>
    </dgm:pt>
    <dgm:pt modelId="{BEF9B90C-7E3C-4881-A4BF-F1D80CD6A83A}" type="sibTrans" cxnId="{E69E76D6-3FB8-400E-9DE8-FC7744616198}">
      <dgm:prSet/>
      <dgm:spPr/>
      <dgm:t>
        <a:bodyPr/>
        <a:lstStyle/>
        <a:p>
          <a:endParaRPr lang="en-US"/>
        </a:p>
      </dgm:t>
    </dgm:pt>
    <dgm:pt modelId="{F41C4319-1A25-4647-89AB-711F981B3BB9}">
      <dgm:prSet phldrT="[Text]"/>
      <dgm:spPr/>
      <dgm:t>
        <a:bodyPr/>
        <a:lstStyle/>
        <a:p>
          <a:r>
            <a:rPr lang="en-US" dirty="0" smtClean="0"/>
            <a:t>Customer service</a:t>
          </a:r>
          <a:endParaRPr lang="en-US" dirty="0"/>
        </a:p>
      </dgm:t>
    </dgm:pt>
    <dgm:pt modelId="{AB157788-113A-4FD2-B59A-0465DAB8DC74}" type="parTrans" cxnId="{AB77EFC6-8A8D-4538-AD06-AC0DBDA71569}">
      <dgm:prSet/>
      <dgm:spPr/>
      <dgm:t>
        <a:bodyPr/>
        <a:lstStyle/>
        <a:p>
          <a:endParaRPr lang="en-US"/>
        </a:p>
      </dgm:t>
    </dgm:pt>
    <dgm:pt modelId="{CCE3EBA1-B5F7-4598-AD4B-6F6576A806D3}" type="sibTrans" cxnId="{AB77EFC6-8A8D-4538-AD06-AC0DBDA71569}">
      <dgm:prSet/>
      <dgm:spPr/>
      <dgm:t>
        <a:bodyPr/>
        <a:lstStyle/>
        <a:p>
          <a:endParaRPr lang="en-US"/>
        </a:p>
      </dgm:t>
    </dgm:pt>
    <dgm:pt modelId="{5F6B5E76-A8F9-4916-A268-C66B181616DA}">
      <dgm:prSet/>
      <dgm:spPr/>
      <dgm:t>
        <a:bodyPr/>
        <a:lstStyle/>
        <a:p>
          <a:r>
            <a:rPr lang="en-US" dirty="0" smtClean="0"/>
            <a:t>Organisation</a:t>
          </a:r>
          <a:endParaRPr lang="en-US" dirty="0"/>
        </a:p>
      </dgm:t>
    </dgm:pt>
    <dgm:pt modelId="{C43FB23A-B4A8-4C6A-A24C-CB25505DE48D}" type="parTrans" cxnId="{60F67900-0DE5-4C30-A02A-15A5F44E88F5}">
      <dgm:prSet/>
      <dgm:spPr/>
      <dgm:t>
        <a:bodyPr/>
        <a:lstStyle/>
        <a:p>
          <a:endParaRPr lang="en-US"/>
        </a:p>
      </dgm:t>
    </dgm:pt>
    <dgm:pt modelId="{D1BB9871-7222-4868-B5FB-C42E20901643}" type="sibTrans" cxnId="{60F67900-0DE5-4C30-A02A-15A5F44E88F5}">
      <dgm:prSet/>
      <dgm:spPr/>
      <dgm:t>
        <a:bodyPr/>
        <a:lstStyle/>
        <a:p>
          <a:endParaRPr lang="en-US"/>
        </a:p>
      </dgm:t>
    </dgm:pt>
    <dgm:pt modelId="{FAD57EB8-7B74-4A32-AD98-9194881E339C}">
      <dgm:prSet/>
      <dgm:spPr/>
      <dgm:t>
        <a:bodyPr/>
        <a:lstStyle/>
        <a:p>
          <a:r>
            <a:rPr lang="en-US" dirty="0" smtClean="0"/>
            <a:t>Commercial awareness</a:t>
          </a:r>
          <a:endParaRPr lang="en-US" dirty="0"/>
        </a:p>
      </dgm:t>
    </dgm:pt>
    <dgm:pt modelId="{8F7BF06D-BFC8-48D2-BA70-F254BE6B3482}" type="parTrans" cxnId="{DF186BA0-E301-4B17-9617-3D89AEF103FF}">
      <dgm:prSet/>
      <dgm:spPr/>
      <dgm:t>
        <a:bodyPr/>
        <a:lstStyle/>
        <a:p>
          <a:endParaRPr lang="en-US"/>
        </a:p>
      </dgm:t>
    </dgm:pt>
    <dgm:pt modelId="{6515F173-CE85-46E3-9770-22543456722A}" type="sibTrans" cxnId="{DF186BA0-E301-4B17-9617-3D89AEF103FF}">
      <dgm:prSet/>
      <dgm:spPr/>
      <dgm:t>
        <a:bodyPr/>
        <a:lstStyle/>
        <a:p>
          <a:endParaRPr lang="en-US"/>
        </a:p>
      </dgm:t>
    </dgm:pt>
    <dgm:pt modelId="{82FA88A2-D6DC-48C6-9393-7B993E0F9E22}" type="pres">
      <dgm:prSet presAssocID="{3942707C-1037-462B-A532-5372FA218C1C}" presName="Name0" presStyleCnt="0">
        <dgm:presLayoutVars>
          <dgm:dir/>
          <dgm:resizeHandles val="exact"/>
        </dgm:presLayoutVars>
      </dgm:prSet>
      <dgm:spPr/>
    </dgm:pt>
    <dgm:pt modelId="{EB576B3F-0FD8-443D-A69C-4DECC6C132B9}" type="pres">
      <dgm:prSet presAssocID="{3942707C-1037-462B-A532-5372FA218C1C}" presName="arrow" presStyleLbl="bgShp" presStyleIdx="0" presStyleCnt="1"/>
      <dgm:spPr/>
    </dgm:pt>
    <dgm:pt modelId="{8A490A97-0FC5-44C2-B5C6-2D85602E8322}" type="pres">
      <dgm:prSet presAssocID="{3942707C-1037-462B-A532-5372FA218C1C}" presName="points" presStyleCnt="0"/>
      <dgm:spPr/>
    </dgm:pt>
    <dgm:pt modelId="{7915B104-5C34-4A89-BEFD-E53B7686819A}" type="pres">
      <dgm:prSet presAssocID="{E10C9A0C-B016-4367-88C1-1AD088688E08}" presName="compositeA" presStyleCnt="0"/>
      <dgm:spPr/>
    </dgm:pt>
    <dgm:pt modelId="{84DDFFBF-D46B-4ADA-8EAC-0E01837D7428}" type="pres">
      <dgm:prSet presAssocID="{E10C9A0C-B016-4367-88C1-1AD088688E08}" presName="textA" presStyleLbl="revTx" presStyleIdx="0" presStyleCnt="5">
        <dgm:presLayoutVars>
          <dgm:bulletEnabled val="1"/>
        </dgm:presLayoutVars>
      </dgm:prSet>
      <dgm:spPr/>
      <dgm:t>
        <a:bodyPr/>
        <a:lstStyle/>
        <a:p>
          <a:endParaRPr lang="en-US"/>
        </a:p>
      </dgm:t>
    </dgm:pt>
    <dgm:pt modelId="{4A8FCC02-CF12-4C54-92FA-93D0D43FC229}" type="pres">
      <dgm:prSet presAssocID="{E10C9A0C-B016-4367-88C1-1AD088688E08}" presName="circleA" presStyleLbl="node1" presStyleIdx="0" presStyleCnt="5"/>
      <dgm:spPr/>
    </dgm:pt>
    <dgm:pt modelId="{4BF92D23-BDD6-4E8D-94A9-EA6AE8CEDB18}" type="pres">
      <dgm:prSet presAssocID="{E10C9A0C-B016-4367-88C1-1AD088688E08}" presName="spaceA" presStyleCnt="0"/>
      <dgm:spPr/>
    </dgm:pt>
    <dgm:pt modelId="{9E429A3D-8A89-4914-8D81-BD4F439B222A}" type="pres">
      <dgm:prSet presAssocID="{18CB3B3A-2929-4BF6-B6CA-D8D65743419C}" presName="space" presStyleCnt="0"/>
      <dgm:spPr/>
    </dgm:pt>
    <dgm:pt modelId="{447DFEC1-E6C6-4AB4-9575-27CD03ED4C36}" type="pres">
      <dgm:prSet presAssocID="{79B5D2CF-B4E2-4917-ABDF-C318BD84DAD4}" presName="compositeB" presStyleCnt="0"/>
      <dgm:spPr/>
    </dgm:pt>
    <dgm:pt modelId="{21EAA306-9A7C-420A-ABF8-2D864FB936C0}" type="pres">
      <dgm:prSet presAssocID="{79B5D2CF-B4E2-4917-ABDF-C318BD84DAD4}" presName="textB" presStyleLbl="revTx" presStyleIdx="1" presStyleCnt="5">
        <dgm:presLayoutVars>
          <dgm:bulletEnabled val="1"/>
        </dgm:presLayoutVars>
      </dgm:prSet>
      <dgm:spPr/>
      <dgm:t>
        <a:bodyPr/>
        <a:lstStyle/>
        <a:p>
          <a:endParaRPr lang="en-US"/>
        </a:p>
      </dgm:t>
    </dgm:pt>
    <dgm:pt modelId="{5C2A5430-2739-4A7E-B977-DD2D8B6093B4}" type="pres">
      <dgm:prSet presAssocID="{79B5D2CF-B4E2-4917-ABDF-C318BD84DAD4}" presName="circleB" presStyleLbl="node1" presStyleIdx="1" presStyleCnt="5"/>
      <dgm:spPr/>
    </dgm:pt>
    <dgm:pt modelId="{475B10F5-51E0-42D7-9F09-039AA8665D59}" type="pres">
      <dgm:prSet presAssocID="{79B5D2CF-B4E2-4917-ABDF-C318BD84DAD4}" presName="spaceB" presStyleCnt="0"/>
      <dgm:spPr/>
    </dgm:pt>
    <dgm:pt modelId="{DA891B2D-FA33-4C60-AE76-06FB46D6672A}" type="pres">
      <dgm:prSet presAssocID="{BEF9B90C-7E3C-4881-A4BF-F1D80CD6A83A}" presName="space" presStyleCnt="0"/>
      <dgm:spPr/>
    </dgm:pt>
    <dgm:pt modelId="{1C5B6400-DE1D-4325-AFFF-06401538EC97}" type="pres">
      <dgm:prSet presAssocID="{5F6B5E76-A8F9-4916-A268-C66B181616DA}" presName="compositeA" presStyleCnt="0"/>
      <dgm:spPr/>
    </dgm:pt>
    <dgm:pt modelId="{C21CAD6E-23F1-4D8E-80C5-8968BA6450A3}" type="pres">
      <dgm:prSet presAssocID="{5F6B5E76-A8F9-4916-A268-C66B181616DA}" presName="textA" presStyleLbl="revTx" presStyleIdx="2" presStyleCnt="5">
        <dgm:presLayoutVars>
          <dgm:bulletEnabled val="1"/>
        </dgm:presLayoutVars>
      </dgm:prSet>
      <dgm:spPr/>
      <dgm:t>
        <a:bodyPr/>
        <a:lstStyle/>
        <a:p>
          <a:endParaRPr lang="en-US"/>
        </a:p>
      </dgm:t>
    </dgm:pt>
    <dgm:pt modelId="{B998314C-87CE-40D4-BEB7-01783C6D58F3}" type="pres">
      <dgm:prSet presAssocID="{5F6B5E76-A8F9-4916-A268-C66B181616DA}" presName="circleA" presStyleLbl="node1" presStyleIdx="2" presStyleCnt="5"/>
      <dgm:spPr/>
    </dgm:pt>
    <dgm:pt modelId="{B1BA3CB4-15BD-40FC-96BE-70B6B8F3E9F7}" type="pres">
      <dgm:prSet presAssocID="{5F6B5E76-A8F9-4916-A268-C66B181616DA}" presName="spaceA" presStyleCnt="0"/>
      <dgm:spPr/>
    </dgm:pt>
    <dgm:pt modelId="{6096E7E4-09BF-4EC7-BB08-E863D8B0F459}" type="pres">
      <dgm:prSet presAssocID="{D1BB9871-7222-4868-B5FB-C42E20901643}" presName="space" presStyleCnt="0"/>
      <dgm:spPr/>
    </dgm:pt>
    <dgm:pt modelId="{33467E91-CD1A-48D4-9E74-9627DF335A6E}" type="pres">
      <dgm:prSet presAssocID="{FAD57EB8-7B74-4A32-AD98-9194881E339C}" presName="compositeB" presStyleCnt="0"/>
      <dgm:spPr/>
    </dgm:pt>
    <dgm:pt modelId="{48001BCC-E4C0-4F26-8390-455610631594}" type="pres">
      <dgm:prSet presAssocID="{FAD57EB8-7B74-4A32-AD98-9194881E339C}" presName="textB" presStyleLbl="revTx" presStyleIdx="3" presStyleCnt="5">
        <dgm:presLayoutVars>
          <dgm:bulletEnabled val="1"/>
        </dgm:presLayoutVars>
      </dgm:prSet>
      <dgm:spPr/>
      <dgm:t>
        <a:bodyPr/>
        <a:lstStyle/>
        <a:p>
          <a:endParaRPr lang="en-US"/>
        </a:p>
      </dgm:t>
    </dgm:pt>
    <dgm:pt modelId="{8CEEF991-9411-4D07-9195-0E8B8BD3531F}" type="pres">
      <dgm:prSet presAssocID="{FAD57EB8-7B74-4A32-AD98-9194881E339C}" presName="circleB" presStyleLbl="node1" presStyleIdx="3" presStyleCnt="5"/>
      <dgm:spPr/>
    </dgm:pt>
    <dgm:pt modelId="{5DCEAFEC-12A8-47AC-AEA8-3D0FE5484541}" type="pres">
      <dgm:prSet presAssocID="{FAD57EB8-7B74-4A32-AD98-9194881E339C}" presName="spaceB" presStyleCnt="0"/>
      <dgm:spPr/>
    </dgm:pt>
    <dgm:pt modelId="{57A689EB-669C-4404-92C2-31248689A5D3}" type="pres">
      <dgm:prSet presAssocID="{6515F173-CE85-46E3-9770-22543456722A}" presName="space" presStyleCnt="0"/>
      <dgm:spPr/>
    </dgm:pt>
    <dgm:pt modelId="{BEF673FF-EAA2-4F37-A56E-CA2785346433}" type="pres">
      <dgm:prSet presAssocID="{F41C4319-1A25-4647-89AB-711F981B3BB9}" presName="compositeA" presStyleCnt="0"/>
      <dgm:spPr/>
    </dgm:pt>
    <dgm:pt modelId="{7DE380C4-39B5-4C48-A7D4-4207A21192A3}" type="pres">
      <dgm:prSet presAssocID="{F41C4319-1A25-4647-89AB-711F981B3BB9}" presName="textA" presStyleLbl="revTx" presStyleIdx="4" presStyleCnt="5">
        <dgm:presLayoutVars>
          <dgm:bulletEnabled val="1"/>
        </dgm:presLayoutVars>
      </dgm:prSet>
      <dgm:spPr/>
      <dgm:t>
        <a:bodyPr/>
        <a:lstStyle/>
        <a:p>
          <a:endParaRPr lang="en-US"/>
        </a:p>
      </dgm:t>
    </dgm:pt>
    <dgm:pt modelId="{B824CD05-8D6E-48DA-B91A-4F5899951514}" type="pres">
      <dgm:prSet presAssocID="{F41C4319-1A25-4647-89AB-711F981B3BB9}" presName="circleA" presStyleLbl="node1" presStyleIdx="4" presStyleCnt="5"/>
      <dgm:spPr/>
    </dgm:pt>
    <dgm:pt modelId="{C7113332-F1AA-4820-9371-A6C9759E5B85}" type="pres">
      <dgm:prSet presAssocID="{F41C4319-1A25-4647-89AB-711F981B3BB9}" presName="spaceA" presStyleCnt="0"/>
      <dgm:spPr/>
    </dgm:pt>
  </dgm:ptLst>
  <dgm:cxnLst>
    <dgm:cxn modelId="{09A168B6-98B5-4551-90A8-404845D50477}" srcId="{3942707C-1037-462B-A532-5372FA218C1C}" destId="{E10C9A0C-B016-4367-88C1-1AD088688E08}" srcOrd="0" destOrd="0" parTransId="{80CF0612-91DC-42E6-AD66-F735B06BB409}" sibTransId="{18CB3B3A-2929-4BF6-B6CA-D8D65743419C}"/>
    <dgm:cxn modelId="{F375C336-8BCE-405A-989F-8F6FCF510D57}" type="presOf" srcId="{79B5D2CF-B4E2-4917-ABDF-C318BD84DAD4}" destId="{21EAA306-9A7C-420A-ABF8-2D864FB936C0}" srcOrd="0" destOrd="0" presId="urn:microsoft.com/office/officeart/2005/8/layout/hProcess11"/>
    <dgm:cxn modelId="{AB77EFC6-8A8D-4538-AD06-AC0DBDA71569}" srcId="{3942707C-1037-462B-A532-5372FA218C1C}" destId="{F41C4319-1A25-4647-89AB-711F981B3BB9}" srcOrd="4" destOrd="0" parTransId="{AB157788-113A-4FD2-B59A-0465DAB8DC74}" sibTransId="{CCE3EBA1-B5F7-4598-AD4B-6F6576A806D3}"/>
    <dgm:cxn modelId="{E69E76D6-3FB8-400E-9DE8-FC7744616198}" srcId="{3942707C-1037-462B-A532-5372FA218C1C}" destId="{79B5D2CF-B4E2-4917-ABDF-C318BD84DAD4}" srcOrd="1" destOrd="0" parTransId="{82DCB8B6-6ED0-4F18-A3F7-A888B7F71F1D}" sibTransId="{BEF9B90C-7E3C-4881-A4BF-F1D80CD6A83A}"/>
    <dgm:cxn modelId="{0AFE3A73-72C1-4AF8-B91B-1BFA0286B5E0}" type="presOf" srcId="{5F6B5E76-A8F9-4916-A268-C66B181616DA}" destId="{C21CAD6E-23F1-4D8E-80C5-8968BA6450A3}" srcOrd="0" destOrd="0" presId="urn:microsoft.com/office/officeart/2005/8/layout/hProcess11"/>
    <dgm:cxn modelId="{D3755888-7B4B-4A24-BAF8-72EB2C799CA7}" type="presOf" srcId="{F41C4319-1A25-4647-89AB-711F981B3BB9}" destId="{7DE380C4-39B5-4C48-A7D4-4207A21192A3}" srcOrd="0" destOrd="0" presId="urn:microsoft.com/office/officeart/2005/8/layout/hProcess11"/>
    <dgm:cxn modelId="{DF186BA0-E301-4B17-9617-3D89AEF103FF}" srcId="{3942707C-1037-462B-A532-5372FA218C1C}" destId="{FAD57EB8-7B74-4A32-AD98-9194881E339C}" srcOrd="3" destOrd="0" parTransId="{8F7BF06D-BFC8-48D2-BA70-F254BE6B3482}" sibTransId="{6515F173-CE85-46E3-9770-22543456722A}"/>
    <dgm:cxn modelId="{3E706C25-1E3F-42E6-B329-D904C11314DC}" type="presOf" srcId="{E10C9A0C-B016-4367-88C1-1AD088688E08}" destId="{84DDFFBF-D46B-4ADA-8EAC-0E01837D7428}" srcOrd="0" destOrd="0" presId="urn:microsoft.com/office/officeart/2005/8/layout/hProcess11"/>
    <dgm:cxn modelId="{10804DB4-32C9-4D85-B070-3877A3C427AB}" type="presOf" srcId="{FAD57EB8-7B74-4A32-AD98-9194881E339C}" destId="{48001BCC-E4C0-4F26-8390-455610631594}" srcOrd="0" destOrd="0" presId="urn:microsoft.com/office/officeart/2005/8/layout/hProcess11"/>
    <dgm:cxn modelId="{C7BBE184-8E4A-4250-A8F9-749BD5AB8D78}" type="presOf" srcId="{3942707C-1037-462B-A532-5372FA218C1C}" destId="{82FA88A2-D6DC-48C6-9393-7B993E0F9E22}" srcOrd="0" destOrd="0" presId="urn:microsoft.com/office/officeart/2005/8/layout/hProcess11"/>
    <dgm:cxn modelId="{60F67900-0DE5-4C30-A02A-15A5F44E88F5}" srcId="{3942707C-1037-462B-A532-5372FA218C1C}" destId="{5F6B5E76-A8F9-4916-A268-C66B181616DA}" srcOrd="2" destOrd="0" parTransId="{C43FB23A-B4A8-4C6A-A24C-CB25505DE48D}" sibTransId="{D1BB9871-7222-4868-B5FB-C42E20901643}"/>
    <dgm:cxn modelId="{986A00CA-A1C0-4440-904D-CAD811F664BE}" type="presParOf" srcId="{82FA88A2-D6DC-48C6-9393-7B993E0F9E22}" destId="{EB576B3F-0FD8-443D-A69C-4DECC6C132B9}" srcOrd="0" destOrd="0" presId="urn:microsoft.com/office/officeart/2005/8/layout/hProcess11"/>
    <dgm:cxn modelId="{9A7E2209-8000-4F19-ACC2-2A069110C117}" type="presParOf" srcId="{82FA88A2-D6DC-48C6-9393-7B993E0F9E22}" destId="{8A490A97-0FC5-44C2-B5C6-2D85602E8322}" srcOrd="1" destOrd="0" presId="urn:microsoft.com/office/officeart/2005/8/layout/hProcess11"/>
    <dgm:cxn modelId="{4D9E099D-E446-4643-9B89-155CD298CEC2}" type="presParOf" srcId="{8A490A97-0FC5-44C2-B5C6-2D85602E8322}" destId="{7915B104-5C34-4A89-BEFD-E53B7686819A}" srcOrd="0" destOrd="0" presId="urn:microsoft.com/office/officeart/2005/8/layout/hProcess11"/>
    <dgm:cxn modelId="{E3FA2E1E-DD96-49B0-B512-B1A5B5AF5125}" type="presParOf" srcId="{7915B104-5C34-4A89-BEFD-E53B7686819A}" destId="{84DDFFBF-D46B-4ADA-8EAC-0E01837D7428}" srcOrd="0" destOrd="0" presId="urn:microsoft.com/office/officeart/2005/8/layout/hProcess11"/>
    <dgm:cxn modelId="{78DDDEC7-F08E-4F30-A711-121E5F1DCC70}" type="presParOf" srcId="{7915B104-5C34-4A89-BEFD-E53B7686819A}" destId="{4A8FCC02-CF12-4C54-92FA-93D0D43FC229}" srcOrd="1" destOrd="0" presId="urn:microsoft.com/office/officeart/2005/8/layout/hProcess11"/>
    <dgm:cxn modelId="{E9F87C07-97C5-4D2E-9E23-309263634B09}" type="presParOf" srcId="{7915B104-5C34-4A89-BEFD-E53B7686819A}" destId="{4BF92D23-BDD6-4E8D-94A9-EA6AE8CEDB18}" srcOrd="2" destOrd="0" presId="urn:microsoft.com/office/officeart/2005/8/layout/hProcess11"/>
    <dgm:cxn modelId="{8E453AFE-934C-455E-AED8-9346530F16A8}" type="presParOf" srcId="{8A490A97-0FC5-44C2-B5C6-2D85602E8322}" destId="{9E429A3D-8A89-4914-8D81-BD4F439B222A}" srcOrd="1" destOrd="0" presId="urn:microsoft.com/office/officeart/2005/8/layout/hProcess11"/>
    <dgm:cxn modelId="{0B3817DE-B32F-40F2-997F-21E474B147E2}" type="presParOf" srcId="{8A490A97-0FC5-44C2-B5C6-2D85602E8322}" destId="{447DFEC1-E6C6-4AB4-9575-27CD03ED4C36}" srcOrd="2" destOrd="0" presId="urn:microsoft.com/office/officeart/2005/8/layout/hProcess11"/>
    <dgm:cxn modelId="{3583D2D1-C06F-465D-8323-807057A4E9E2}" type="presParOf" srcId="{447DFEC1-E6C6-4AB4-9575-27CD03ED4C36}" destId="{21EAA306-9A7C-420A-ABF8-2D864FB936C0}" srcOrd="0" destOrd="0" presId="urn:microsoft.com/office/officeart/2005/8/layout/hProcess11"/>
    <dgm:cxn modelId="{E5FA1262-0E29-4D33-BEC9-837A6BFD0209}" type="presParOf" srcId="{447DFEC1-E6C6-4AB4-9575-27CD03ED4C36}" destId="{5C2A5430-2739-4A7E-B977-DD2D8B6093B4}" srcOrd="1" destOrd="0" presId="urn:microsoft.com/office/officeart/2005/8/layout/hProcess11"/>
    <dgm:cxn modelId="{F0F129C7-5CF7-4EF8-A6A9-DD06B7B7E365}" type="presParOf" srcId="{447DFEC1-E6C6-4AB4-9575-27CD03ED4C36}" destId="{475B10F5-51E0-42D7-9F09-039AA8665D59}" srcOrd="2" destOrd="0" presId="urn:microsoft.com/office/officeart/2005/8/layout/hProcess11"/>
    <dgm:cxn modelId="{F52196CB-12D2-437F-B354-8708A7BAD3A0}" type="presParOf" srcId="{8A490A97-0FC5-44C2-B5C6-2D85602E8322}" destId="{DA891B2D-FA33-4C60-AE76-06FB46D6672A}" srcOrd="3" destOrd="0" presId="urn:microsoft.com/office/officeart/2005/8/layout/hProcess11"/>
    <dgm:cxn modelId="{A0175699-3F73-4F1B-8880-7869A50CBC75}" type="presParOf" srcId="{8A490A97-0FC5-44C2-B5C6-2D85602E8322}" destId="{1C5B6400-DE1D-4325-AFFF-06401538EC97}" srcOrd="4" destOrd="0" presId="urn:microsoft.com/office/officeart/2005/8/layout/hProcess11"/>
    <dgm:cxn modelId="{76297459-377C-41DA-A13F-13FB41CB885D}" type="presParOf" srcId="{1C5B6400-DE1D-4325-AFFF-06401538EC97}" destId="{C21CAD6E-23F1-4D8E-80C5-8968BA6450A3}" srcOrd="0" destOrd="0" presId="urn:microsoft.com/office/officeart/2005/8/layout/hProcess11"/>
    <dgm:cxn modelId="{255156A6-748E-41F2-A942-A58827F946E7}" type="presParOf" srcId="{1C5B6400-DE1D-4325-AFFF-06401538EC97}" destId="{B998314C-87CE-40D4-BEB7-01783C6D58F3}" srcOrd="1" destOrd="0" presId="urn:microsoft.com/office/officeart/2005/8/layout/hProcess11"/>
    <dgm:cxn modelId="{CF67B7A3-7939-486A-A958-AA3AD74383A4}" type="presParOf" srcId="{1C5B6400-DE1D-4325-AFFF-06401538EC97}" destId="{B1BA3CB4-15BD-40FC-96BE-70B6B8F3E9F7}" srcOrd="2" destOrd="0" presId="urn:microsoft.com/office/officeart/2005/8/layout/hProcess11"/>
    <dgm:cxn modelId="{DE0CA96F-2434-4432-A6A1-015B2F1539C4}" type="presParOf" srcId="{8A490A97-0FC5-44C2-B5C6-2D85602E8322}" destId="{6096E7E4-09BF-4EC7-BB08-E863D8B0F459}" srcOrd="5" destOrd="0" presId="urn:microsoft.com/office/officeart/2005/8/layout/hProcess11"/>
    <dgm:cxn modelId="{BE018DF4-2A08-46E3-8A12-68C24824A683}" type="presParOf" srcId="{8A490A97-0FC5-44C2-B5C6-2D85602E8322}" destId="{33467E91-CD1A-48D4-9E74-9627DF335A6E}" srcOrd="6" destOrd="0" presId="urn:microsoft.com/office/officeart/2005/8/layout/hProcess11"/>
    <dgm:cxn modelId="{6E6C663B-16EA-409E-AE01-7E0CDE6D478E}" type="presParOf" srcId="{33467E91-CD1A-48D4-9E74-9627DF335A6E}" destId="{48001BCC-E4C0-4F26-8390-455610631594}" srcOrd="0" destOrd="0" presId="urn:microsoft.com/office/officeart/2005/8/layout/hProcess11"/>
    <dgm:cxn modelId="{BEF004F2-BAFE-4DE0-8DCF-6D83967C8B56}" type="presParOf" srcId="{33467E91-CD1A-48D4-9E74-9627DF335A6E}" destId="{8CEEF991-9411-4D07-9195-0E8B8BD3531F}" srcOrd="1" destOrd="0" presId="urn:microsoft.com/office/officeart/2005/8/layout/hProcess11"/>
    <dgm:cxn modelId="{6EA082E7-B772-47B4-A386-0B5A92B39B0C}" type="presParOf" srcId="{33467E91-CD1A-48D4-9E74-9627DF335A6E}" destId="{5DCEAFEC-12A8-47AC-AEA8-3D0FE5484541}" srcOrd="2" destOrd="0" presId="urn:microsoft.com/office/officeart/2005/8/layout/hProcess11"/>
    <dgm:cxn modelId="{5C8C71C9-0425-4DBF-86D4-1B310FFC81C4}" type="presParOf" srcId="{8A490A97-0FC5-44C2-B5C6-2D85602E8322}" destId="{57A689EB-669C-4404-92C2-31248689A5D3}" srcOrd="7" destOrd="0" presId="urn:microsoft.com/office/officeart/2005/8/layout/hProcess11"/>
    <dgm:cxn modelId="{2A301672-2B1C-4725-AE70-96DB22BA13CB}" type="presParOf" srcId="{8A490A97-0FC5-44C2-B5C6-2D85602E8322}" destId="{BEF673FF-EAA2-4F37-A56E-CA2785346433}" srcOrd="8" destOrd="0" presId="urn:microsoft.com/office/officeart/2005/8/layout/hProcess11"/>
    <dgm:cxn modelId="{E6650FB0-BF0E-4368-A430-415AD91A2196}" type="presParOf" srcId="{BEF673FF-EAA2-4F37-A56E-CA2785346433}" destId="{7DE380C4-39B5-4C48-A7D4-4207A21192A3}" srcOrd="0" destOrd="0" presId="urn:microsoft.com/office/officeart/2005/8/layout/hProcess11"/>
    <dgm:cxn modelId="{91BA4BD8-C1A0-4FE6-886C-569F9E949276}" type="presParOf" srcId="{BEF673FF-EAA2-4F37-A56E-CA2785346433}" destId="{B824CD05-8D6E-48DA-B91A-4F5899951514}" srcOrd="1" destOrd="0" presId="urn:microsoft.com/office/officeart/2005/8/layout/hProcess11"/>
    <dgm:cxn modelId="{4F3C095E-C4E1-43FF-AD6B-B1B37359E1FF}" type="presParOf" srcId="{BEF673FF-EAA2-4F37-A56E-CA2785346433}" destId="{C7113332-F1AA-4820-9371-A6C9759E5B85}" srcOrd="2" destOrd="0" presId="urn:microsoft.com/office/officeart/2005/8/layout/hProcess11"/>
  </dgm:cxnLst>
  <dgm:bg/>
  <dgm:whole/>
</dgm:dataModel>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E6026E-BD8F-4197-9708-925EB33963D5}" type="datetimeFigureOut">
              <a:rPr lang="en-US" smtClean="0"/>
              <a:pPr/>
              <a:t>12/8/2021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B69ED-2CBC-42AF-85A1-54984670C1EC}"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8649FD0B-6847-4B83-A8B1-46C3367D6BE1}"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649FD0B-6847-4B83-A8B1-46C3367D6BE1}"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8649FD0B-6847-4B83-A8B1-46C3367D6BE1}"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8649FD0B-6847-4B83-A8B1-46C3367D6BE1}"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4DDAEF4-31C4-46C5-8A69-CAC838774B90}" type="datetimeFigureOut">
              <a:rPr lang="en-US" smtClean="0"/>
              <a:pPr/>
              <a:t>12/8/2021</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649FD0B-6847-4B83-A8B1-46C3367D6B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C4DDAEF4-31C4-46C5-8A69-CAC838774B90}" type="datetimeFigureOut">
              <a:rPr lang="en-US" smtClean="0"/>
              <a:pPr/>
              <a:t>12/8/2021</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8649FD0B-6847-4B83-A8B1-46C3367D6BE1}"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000100" y="714356"/>
            <a:ext cx="7500990" cy="1184273"/>
          </a:xfrm>
        </p:spPr>
        <p:txBody>
          <a:bodyPr>
            <a:noAutofit/>
          </a:bodyPr>
          <a:lstStyle/>
          <a:p>
            <a:r>
              <a:rPr lang="en-GB" sz="3600" dirty="0" smtClean="0"/>
              <a:t>Academic And</a:t>
            </a:r>
            <a:r>
              <a:rPr lang="en-US" sz="3600" b="1" dirty="0" smtClean="0">
                <a:latin typeface="+mj-lt"/>
                <a:ea typeface="+mj-ea"/>
                <a:cs typeface="+mj-cs"/>
              </a:rPr>
              <a:t> </a:t>
            </a:r>
            <a:r>
              <a:rPr lang="en-GB" sz="3600" dirty="0" smtClean="0"/>
              <a:t> Employability Skills </a:t>
            </a:r>
            <a:endParaRPr lang="en-US" sz="3600" dirty="0"/>
          </a:p>
        </p:txBody>
      </p:sp>
      <p:sp>
        <p:nvSpPr>
          <p:cNvPr id="5" name="TextBox 4"/>
          <p:cNvSpPr txBox="1"/>
          <p:nvPr/>
        </p:nvSpPr>
        <p:spPr>
          <a:xfrm>
            <a:off x="1000100" y="1785926"/>
            <a:ext cx="2928958" cy="461665"/>
          </a:xfrm>
          <a:prstGeom prst="rect">
            <a:avLst/>
          </a:prstGeom>
          <a:noFill/>
        </p:spPr>
        <p:txBody>
          <a:bodyPr wrap="square" rtlCol="0">
            <a:spAutoFit/>
          </a:bodyPr>
          <a:lstStyle/>
          <a:p>
            <a:r>
              <a:rPr lang="en-US" sz="2000" dirty="0">
                <a:solidFill>
                  <a:schemeClr val="tx2"/>
                </a:solidFill>
              </a:rPr>
              <a:t> </a:t>
            </a:r>
            <a:r>
              <a:rPr lang="en-US" sz="2400" dirty="0">
                <a:solidFill>
                  <a:schemeClr val="tx2"/>
                </a:solidFill>
              </a:rPr>
              <a:t>BMSW4001 </a:t>
            </a:r>
            <a:endParaRPr lang="en-US" sz="2400" dirty="0"/>
          </a:p>
        </p:txBody>
      </p:sp>
      <p:sp>
        <p:nvSpPr>
          <p:cNvPr id="7" name="TextBox 6"/>
          <p:cNvSpPr txBox="1"/>
          <p:nvPr/>
        </p:nvSpPr>
        <p:spPr>
          <a:xfrm>
            <a:off x="1071538" y="2214554"/>
            <a:ext cx="1357322" cy="400110"/>
          </a:xfrm>
          <a:prstGeom prst="rect">
            <a:avLst/>
          </a:prstGeom>
          <a:noFill/>
        </p:spPr>
        <p:txBody>
          <a:bodyPr wrap="square" rtlCol="0">
            <a:spAutoFit/>
          </a:bodyPr>
          <a:lstStyle/>
          <a:p>
            <a:r>
              <a:rPr lang="en-GB" sz="2000" dirty="0" smtClean="0"/>
              <a:t>Task 1</a:t>
            </a:r>
            <a:endParaRPr lang="en-US" sz="2000" dirty="0"/>
          </a:p>
        </p:txBody>
      </p:sp>
      <p:sp>
        <p:nvSpPr>
          <p:cNvPr id="8" name="TextBox 7"/>
          <p:cNvSpPr txBox="1"/>
          <p:nvPr/>
        </p:nvSpPr>
        <p:spPr>
          <a:xfrm>
            <a:off x="1071538" y="2786058"/>
            <a:ext cx="5929354" cy="461665"/>
          </a:xfrm>
          <a:prstGeom prst="rect">
            <a:avLst/>
          </a:prstGeom>
          <a:noFill/>
        </p:spPr>
        <p:txBody>
          <a:bodyPr wrap="square" rtlCol="0">
            <a:spAutoFit/>
          </a:bodyPr>
          <a:lstStyle/>
          <a:p>
            <a:r>
              <a:rPr lang="en-GB" sz="2400" dirty="0" smtClean="0"/>
              <a:t>Fizesan Florin Adrian </a:t>
            </a:r>
            <a:endParaRPr lang="en-US" sz="2400" dirty="0"/>
          </a:p>
        </p:txBody>
      </p:sp>
      <p:sp>
        <p:nvSpPr>
          <p:cNvPr id="9" name="TextBox 8"/>
          <p:cNvSpPr txBox="1"/>
          <p:nvPr/>
        </p:nvSpPr>
        <p:spPr>
          <a:xfrm>
            <a:off x="1142976" y="3214686"/>
            <a:ext cx="1928826" cy="461665"/>
          </a:xfrm>
          <a:prstGeom prst="rect">
            <a:avLst/>
          </a:prstGeom>
          <a:noFill/>
        </p:spPr>
        <p:txBody>
          <a:bodyPr wrap="square" rtlCol="0">
            <a:spAutoFit/>
          </a:bodyPr>
          <a:lstStyle/>
          <a:p>
            <a:r>
              <a:rPr lang="en-GB" sz="2400" dirty="0" smtClean="0"/>
              <a:t>ID: 2116189</a:t>
            </a:r>
            <a:endParaRPr lang="en-US" sz="2400" dirty="0"/>
          </a:p>
        </p:txBody>
      </p:sp>
      <p:sp>
        <p:nvSpPr>
          <p:cNvPr id="10" name="TextBox 9"/>
          <p:cNvSpPr txBox="1"/>
          <p:nvPr/>
        </p:nvSpPr>
        <p:spPr>
          <a:xfrm>
            <a:off x="6000760" y="5500702"/>
            <a:ext cx="2857520" cy="369332"/>
          </a:xfrm>
          <a:prstGeom prst="rect">
            <a:avLst/>
          </a:prstGeom>
          <a:noFill/>
        </p:spPr>
        <p:txBody>
          <a:bodyPr wrap="square" rtlCol="0">
            <a:spAutoFit/>
          </a:bodyPr>
          <a:lstStyle/>
          <a:p>
            <a:r>
              <a:rPr lang="en-US" dirty="0" smtClean="0"/>
              <a:t>Lecturer : Lizeta Demetriou</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0100" y="2071678"/>
            <a:ext cx="8715436" cy="3046988"/>
          </a:xfrm>
          <a:prstGeom prst="rect">
            <a:avLst/>
          </a:prstGeom>
          <a:noFill/>
        </p:spPr>
        <p:txBody>
          <a:bodyPr wrap="square" rtlCol="0">
            <a:spAutoFit/>
          </a:bodyPr>
          <a:lstStyle/>
          <a:p>
            <a:pPr>
              <a:buFont typeface="Arial" pitchFamily="34" charset="0"/>
              <a:buChar char="•"/>
            </a:pPr>
            <a:r>
              <a:rPr lang="en-US" sz="3200" dirty="0" smtClean="0"/>
              <a:t>Introduction	</a:t>
            </a:r>
          </a:p>
          <a:p>
            <a:pPr>
              <a:buFont typeface="Arial" pitchFamily="34" charset="0"/>
              <a:buChar char="•"/>
            </a:pPr>
            <a:r>
              <a:rPr lang="en-US" sz="3200" dirty="0" smtClean="0"/>
              <a:t>The assessment of a job: Restaurant Manager</a:t>
            </a:r>
          </a:p>
          <a:p>
            <a:pPr>
              <a:buFont typeface="Arial" pitchFamily="34" charset="0"/>
              <a:buChar char="•"/>
            </a:pPr>
            <a:r>
              <a:rPr lang="en-US" sz="3200" dirty="0" smtClean="0"/>
              <a:t>Analysis of Professional Skills : SWOT</a:t>
            </a:r>
          </a:p>
          <a:p>
            <a:pPr>
              <a:buFont typeface="Arial" pitchFamily="34" charset="0"/>
              <a:buChar char="•"/>
            </a:pPr>
            <a:r>
              <a:rPr lang="en-US" sz="3200" dirty="0" smtClean="0"/>
              <a:t>Analysis of Personal Skills: PDP</a:t>
            </a:r>
          </a:p>
          <a:p>
            <a:pPr>
              <a:buFont typeface="Arial" pitchFamily="34" charset="0"/>
              <a:buChar char="•"/>
            </a:pPr>
            <a:r>
              <a:rPr lang="en-US" sz="3200" dirty="0" smtClean="0"/>
              <a:t>Conclusion</a:t>
            </a:r>
          </a:p>
          <a:p>
            <a:pPr>
              <a:buFont typeface="Arial" pitchFamily="34" charset="0"/>
              <a:buChar char="•"/>
            </a:pPr>
            <a:r>
              <a:rPr lang="en-US" sz="3200" dirty="0" smtClean="0"/>
              <a:t>References</a:t>
            </a:r>
          </a:p>
        </p:txBody>
      </p:sp>
      <p:sp>
        <p:nvSpPr>
          <p:cNvPr id="3" name="TextBox 2"/>
          <p:cNvSpPr txBox="1"/>
          <p:nvPr/>
        </p:nvSpPr>
        <p:spPr>
          <a:xfrm>
            <a:off x="3428992" y="785794"/>
            <a:ext cx="3857652" cy="707886"/>
          </a:xfrm>
          <a:prstGeom prst="rect">
            <a:avLst/>
          </a:prstGeom>
          <a:noFill/>
        </p:spPr>
        <p:txBody>
          <a:bodyPr wrap="square" rtlCol="0">
            <a:spAutoFit/>
          </a:bodyPr>
          <a:lstStyle/>
          <a:p>
            <a:r>
              <a:rPr lang="en-US" sz="3200" b="1" dirty="0" smtClean="0">
                <a:solidFill>
                  <a:srgbClr val="333333"/>
                </a:solidFill>
              </a:rPr>
              <a:t>OVERVIEW </a:t>
            </a:r>
            <a:r>
              <a:rPr lang="en-US" sz="3200" dirty="0" smtClean="0">
                <a:solidFill>
                  <a:srgbClr val="333333"/>
                </a:solidFill>
              </a:rPr>
              <a:t> </a:t>
            </a:r>
            <a:r>
              <a:rPr lang="en-US" sz="4000" dirty="0" smtClean="0">
                <a:solidFill>
                  <a:srgbClr val="333333"/>
                </a:solidFill>
              </a:rPr>
              <a:t> </a:t>
            </a:r>
            <a:endParaRPr lang="en-US" sz="4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0100" y="1928802"/>
            <a:ext cx="7715304" cy="4247317"/>
          </a:xfrm>
          <a:prstGeom prst="rect">
            <a:avLst/>
          </a:prstGeom>
          <a:noFill/>
        </p:spPr>
        <p:txBody>
          <a:bodyPr wrap="square" rtlCol="0">
            <a:spAutoFit/>
          </a:bodyPr>
          <a:lstStyle/>
          <a:p>
            <a:pPr algn="just">
              <a:buFont typeface="Wingdings" panose="05000000000000000000" pitchFamily="2" charset="2"/>
              <a:buChar char="q"/>
            </a:pPr>
            <a:r>
              <a:rPr lang="en-US" sz="2800" b="1" i="1" u="sng" dirty="0" smtClean="0"/>
              <a:t>Academic Skills</a:t>
            </a:r>
            <a:endParaRPr lang="en-US" sz="2800" b="1" i="1" u="sng" dirty="0" smtClean="0">
              <a:solidFill>
                <a:schemeClr val="tx1"/>
              </a:solidFill>
            </a:endParaRPr>
          </a:p>
          <a:p>
            <a:pPr>
              <a:buFont typeface="Arial" pitchFamily="34" charset="0"/>
              <a:buChar char="•"/>
            </a:pPr>
            <a:r>
              <a:rPr lang="en-US" sz="2800" dirty="0" smtClean="0"/>
              <a:t> An academic skill is a set of learning techniques, study habits, and time management techniques that helps students acquire and retain information in learning institutions (Hammonds, 2014).</a:t>
            </a:r>
          </a:p>
          <a:p>
            <a:pPr>
              <a:buFont typeface="Wingdings" panose="05000000000000000000" pitchFamily="2" charset="2"/>
              <a:buChar char="q"/>
            </a:pPr>
            <a:r>
              <a:rPr lang="en-US" sz="2800" b="1" i="1" u="sng" dirty="0" smtClean="0"/>
              <a:t>Employability Skills</a:t>
            </a:r>
          </a:p>
          <a:p>
            <a:pPr>
              <a:buFont typeface="Arial" pitchFamily="34" charset="0"/>
              <a:buChar char="•"/>
            </a:pPr>
            <a:r>
              <a:rPr lang="en-US" sz="2800" dirty="0" smtClean="0"/>
              <a:t>The </a:t>
            </a:r>
            <a:r>
              <a:rPr lang="en-US" sz="2800" dirty="0"/>
              <a:t>ability to succeed in a professional career is a set of skills and qualities known as employability </a:t>
            </a:r>
            <a:r>
              <a:rPr lang="en-US" sz="2800" dirty="0" smtClean="0"/>
              <a:t>skills(Hammonds,2014).</a:t>
            </a:r>
            <a:endParaRPr lang="en-US" sz="2800" b="1" i="1" u="sng" dirty="0" smtClean="0"/>
          </a:p>
          <a:p>
            <a:endParaRPr lang="en-US" dirty="0"/>
          </a:p>
        </p:txBody>
      </p:sp>
      <p:sp>
        <p:nvSpPr>
          <p:cNvPr id="3" name="TextBox 2"/>
          <p:cNvSpPr txBox="1"/>
          <p:nvPr/>
        </p:nvSpPr>
        <p:spPr>
          <a:xfrm>
            <a:off x="3500430" y="571480"/>
            <a:ext cx="3286148" cy="1077218"/>
          </a:xfrm>
          <a:prstGeom prst="rect">
            <a:avLst/>
          </a:prstGeom>
          <a:noFill/>
        </p:spPr>
        <p:txBody>
          <a:bodyPr wrap="square" rtlCol="0">
            <a:spAutoFit/>
          </a:bodyPr>
          <a:lstStyle/>
          <a:p>
            <a:r>
              <a:rPr lang="en-US" sz="3200" b="1" dirty="0" smtClean="0"/>
              <a:t>Introduction</a:t>
            </a:r>
            <a:br>
              <a:rPr lang="en-US" sz="3200" b="1" dirty="0" smtClean="0"/>
            </a:br>
            <a:endParaRPr lang="en-US" sz="3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071538" y="4357694"/>
          <a:ext cx="7858180" cy="22860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1000100" y="2285992"/>
            <a:ext cx="8358246" cy="2246769"/>
          </a:xfrm>
          <a:prstGeom prst="rect">
            <a:avLst/>
          </a:prstGeom>
          <a:noFill/>
        </p:spPr>
        <p:txBody>
          <a:bodyPr wrap="square" rtlCol="0">
            <a:spAutoFit/>
          </a:bodyPr>
          <a:lstStyle/>
          <a:p>
            <a:pPr>
              <a:buFont typeface="Arial" pitchFamily="34" charset="0"/>
              <a:buChar char="•"/>
            </a:pPr>
            <a:r>
              <a:rPr lang="en-US" sz="2800" dirty="0"/>
              <a:t>As a restaurant manager, you're responsible for overseeing and managing staff as well as maintaining the smooth operation and success of your restaurant (Targetjobs.co.uk., 2012</a:t>
            </a:r>
            <a:r>
              <a:rPr lang="en-US" sz="2800" dirty="0" smtClean="0"/>
              <a:t>).</a:t>
            </a:r>
          </a:p>
          <a:p>
            <a:pPr>
              <a:buFont typeface="Arial" pitchFamily="34" charset="0"/>
              <a:buChar char="•"/>
            </a:pPr>
            <a:r>
              <a:rPr lang="en-US" sz="2800" dirty="0" smtClean="0"/>
              <a:t>Required skills-</a:t>
            </a:r>
          </a:p>
        </p:txBody>
      </p:sp>
      <p:sp>
        <p:nvSpPr>
          <p:cNvPr id="4" name="TextBox 3"/>
          <p:cNvSpPr txBox="1"/>
          <p:nvPr/>
        </p:nvSpPr>
        <p:spPr>
          <a:xfrm>
            <a:off x="1571604" y="428604"/>
            <a:ext cx="6215106" cy="369332"/>
          </a:xfrm>
          <a:prstGeom prst="rect">
            <a:avLst/>
          </a:prstGeom>
          <a:noFill/>
        </p:spPr>
        <p:txBody>
          <a:bodyPr wrap="square" rtlCol="0">
            <a:spAutoFit/>
          </a:bodyPr>
          <a:lstStyle/>
          <a:p>
            <a:endParaRPr lang="en-US" dirty="0"/>
          </a:p>
        </p:txBody>
      </p:sp>
      <p:sp>
        <p:nvSpPr>
          <p:cNvPr id="5" name="TextBox 4"/>
          <p:cNvSpPr txBox="1"/>
          <p:nvPr/>
        </p:nvSpPr>
        <p:spPr>
          <a:xfrm>
            <a:off x="2071670" y="500042"/>
            <a:ext cx="6215106" cy="954107"/>
          </a:xfrm>
          <a:prstGeom prst="rect">
            <a:avLst/>
          </a:prstGeom>
          <a:noFill/>
        </p:spPr>
        <p:txBody>
          <a:bodyPr wrap="square" rtlCol="0">
            <a:spAutoFit/>
          </a:bodyPr>
          <a:lstStyle/>
          <a:p>
            <a:r>
              <a:rPr lang="en-US" sz="2800" b="1" dirty="0" smtClean="0"/>
              <a:t>The assessment of a job </a:t>
            </a:r>
            <a:r>
              <a:rPr lang="en-US" sz="2800" dirty="0" smtClean="0"/>
              <a:t/>
            </a:r>
            <a:br>
              <a:rPr lang="en-US" sz="2800" dirty="0" smtClean="0"/>
            </a:br>
            <a:r>
              <a:rPr lang="en-US" sz="2800" dirty="0" smtClean="0"/>
              <a:t>     Restaurant Manager</a:t>
            </a:r>
            <a:endParaRPr lang="en-US"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57290" y="1142984"/>
            <a:ext cx="4143404" cy="584775"/>
          </a:xfrm>
          <a:prstGeom prst="rect">
            <a:avLst/>
          </a:prstGeom>
          <a:noFill/>
        </p:spPr>
        <p:txBody>
          <a:bodyPr wrap="square" rtlCol="0">
            <a:spAutoFit/>
          </a:bodyPr>
          <a:lstStyle/>
          <a:p>
            <a:pPr>
              <a:buFont typeface="Wingdings" pitchFamily="2" charset="2"/>
              <a:buChar char="Ø"/>
            </a:pPr>
            <a:r>
              <a:rPr lang="en-US" sz="3200" dirty="0" smtClean="0"/>
              <a:t>Communication skills</a:t>
            </a:r>
            <a:endParaRPr lang="en-US" sz="3200" dirty="0"/>
          </a:p>
        </p:txBody>
      </p:sp>
      <p:sp>
        <p:nvSpPr>
          <p:cNvPr id="4" name="TextBox 3"/>
          <p:cNvSpPr txBox="1"/>
          <p:nvPr/>
        </p:nvSpPr>
        <p:spPr>
          <a:xfrm>
            <a:off x="1428728" y="3214686"/>
            <a:ext cx="4214842" cy="584775"/>
          </a:xfrm>
          <a:prstGeom prst="rect">
            <a:avLst/>
          </a:prstGeom>
          <a:noFill/>
        </p:spPr>
        <p:txBody>
          <a:bodyPr wrap="square" rtlCol="0">
            <a:spAutoFit/>
          </a:bodyPr>
          <a:lstStyle/>
          <a:p>
            <a:pPr>
              <a:buFont typeface="Wingdings" pitchFamily="2" charset="2"/>
              <a:buChar char="Ø"/>
            </a:pPr>
            <a:r>
              <a:rPr lang="en-US" sz="3200" dirty="0" smtClean="0"/>
              <a:t>Organization </a:t>
            </a:r>
            <a:endParaRPr lang="en-US" sz="3200" dirty="0"/>
          </a:p>
        </p:txBody>
      </p:sp>
      <p:sp>
        <p:nvSpPr>
          <p:cNvPr id="5" name="TextBox 4"/>
          <p:cNvSpPr txBox="1"/>
          <p:nvPr/>
        </p:nvSpPr>
        <p:spPr>
          <a:xfrm>
            <a:off x="1428728" y="4857760"/>
            <a:ext cx="3643338" cy="584775"/>
          </a:xfrm>
          <a:prstGeom prst="rect">
            <a:avLst/>
          </a:prstGeom>
          <a:noFill/>
        </p:spPr>
        <p:txBody>
          <a:bodyPr wrap="square" rtlCol="0">
            <a:spAutoFit/>
          </a:bodyPr>
          <a:lstStyle/>
          <a:p>
            <a:pPr>
              <a:buFont typeface="Wingdings" pitchFamily="2" charset="2"/>
              <a:buChar char="Ø"/>
            </a:pPr>
            <a:r>
              <a:rPr lang="en-US" sz="3200" dirty="0" smtClean="0"/>
              <a:t>Costumer services </a:t>
            </a:r>
            <a:endParaRPr lang="en-US" sz="3200" dirty="0"/>
          </a:p>
        </p:txBody>
      </p:sp>
      <p:sp>
        <p:nvSpPr>
          <p:cNvPr id="6" name="TextBox 5"/>
          <p:cNvSpPr txBox="1"/>
          <p:nvPr/>
        </p:nvSpPr>
        <p:spPr>
          <a:xfrm>
            <a:off x="1500166" y="1928802"/>
            <a:ext cx="6715172" cy="769441"/>
          </a:xfrm>
          <a:prstGeom prst="rect">
            <a:avLst/>
          </a:prstGeom>
          <a:noFill/>
        </p:spPr>
        <p:txBody>
          <a:bodyPr wrap="square" rtlCol="0">
            <a:spAutoFit/>
          </a:bodyPr>
          <a:lstStyle/>
          <a:p>
            <a:pPr>
              <a:buFont typeface="Arial" pitchFamily="34" charset="0"/>
              <a:buChar char="•"/>
            </a:pPr>
            <a:r>
              <a:rPr lang="en-US" sz="2400" dirty="0" smtClean="0"/>
              <a:t>Confidence :</a:t>
            </a:r>
            <a:r>
              <a:rPr lang="en-US" sz="2000" dirty="0" smtClean="0"/>
              <a:t>confidence speakers are more likely to get people’s attention at  work. </a:t>
            </a:r>
            <a:endParaRPr lang="en-US" sz="2000" dirty="0"/>
          </a:p>
        </p:txBody>
      </p:sp>
      <p:sp>
        <p:nvSpPr>
          <p:cNvPr id="8" name="TextBox 7"/>
          <p:cNvSpPr txBox="1"/>
          <p:nvPr/>
        </p:nvSpPr>
        <p:spPr>
          <a:xfrm>
            <a:off x="1500166" y="3929066"/>
            <a:ext cx="6929486" cy="769441"/>
          </a:xfrm>
          <a:prstGeom prst="rect">
            <a:avLst/>
          </a:prstGeom>
          <a:noFill/>
        </p:spPr>
        <p:txBody>
          <a:bodyPr wrap="square" rtlCol="0">
            <a:spAutoFit/>
          </a:bodyPr>
          <a:lstStyle/>
          <a:p>
            <a:pPr>
              <a:buFont typeface="Arial" pitchFamily="34" charset="0"/>
              <a:buChar char="•"/>
            </a:pPr>
            <a:r>
              <a:rPr lang="en-US" sz="2400" dirty="0" smtClean="0"/>
              <a:t>Problem solving</a:t>
            </a:r>
            <a:r>
              <a:rPr lang="en-US" dirty="0" smtClean="0"/>
              <a:t>:  </a:t>
            </a:r>
            <a:r>
              <a:rPr lang="en-US" sz="2000" dirty="0" smtClean="0"/>
              <a:t>although problem-solving is often viewed as a separate skill.</a:t>
            </a:r>
            <a:endParaRPr lang="en-US" sz="2000" dirty="0"/>
          </a:p>
        </p:txBody>
      </p:sp>
      <p:sp>
        <p:nvSpPr>
          <p:cNvPr id="9" name="TextBox 8"/>
          <p:cNvSpPr txBox="1"/>
          <p:nvPr/>
        </p:nvSpPr>
        <p:spPr>
          <a:xfrm>
            <a:off x="1571604" y="5572140"/>
            <a:ext cx="6786610" cy="769441"/>
          </a:xfrm>
          <a:prstGeom prst="rect">
            <a:avLst/>
          </a:prstGeom>
          <a:noFill/>
        </p:spPr>
        <p:txBody>
          <a:bodyPr wrap="square" rtlCol="0">
            <a:spAutoFit/>
          </a:bodyPr>
          <a:lstStyle/>
          <a:p>
            <a:pPr>
              <a:buFont typeface="Arial" pitchFamily="34" charset="0"/>
              <a:buChar char="•"/>
            </a:pPr>
            <a:r>
              <a:rPr lang="en-US" sz="2400" dirty="0" smtClean="0"/>
              <a:t>Proactive </a:t>
            </a:r>
            <a:r>
              <a:rPr lang="en-US" dirty="0" smtClean="0"/>
              <a:t>: </a:t>
            </a:r>
            <a:r>
              <a:rPr lang="en-US" sz="2000" dirty="0" smtClean="0"/>
              <a:t>companies need to reach out to costumers in a proactive manner.</a:t>
            </a:r>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1285852" y="1928802"/>
          <a:ext cx="7715304" cy="4572032"/>
        </p:xfrm>
        <a:graphic>
          <a:graphicData uri="http://schemas.openxmlformats.org/drawingml/2006/table">
            <a:tbl>
              <a:tblPr firstRow="1" bandRow="1">
                <a:tableStyleId>{EB344D84-9AFB-497E-A393-DC336BA19D2E}</a:tableStyleId>
              </a:tblPr>
              <a:tblGrid>
                <a:gridCol w="3857652"/>
                <a:gridCol w="3857652"/>
              </a:tblGrid>
              <a:tr h="2317542">
                <a:tc>
                  <a:txBody>
                    <a:bodyPr/>
                    <a:lstStyle/>
                    <a:p>
                      <a:r>
                        <a:rPr lang="en-US" b="1" dirty="0" smtClean="0">
                          <a:solidFill>
                            <a:schemeClr val="tx1"/>
                          </a:solidFill>
                        </a:rPr>
                        <a:t>Strengths</a:t>
                      </a:r>
                      <a:r>
                        <a:rPr lang="en-US" b="1" baseline="0" dirty="0" smtClean="0">
                          <a:solidFill>
                            <a:schemeClr val="tx1"/>
                          </a:solidFill>
                        </a:rPr>
                        <a:t> </a:t>
                      </a:r>
                      <a:endParaRPr lang="en-US" b="1" baseline="0" dirty="0" smtClean="0">
                        <a:solidFill>
                          <a:schemeClr val="bg1"/>
                        </a:solidFill>
                      </a:endParaRPr>
                    </a:p>
                    <a:p>
                      <a:pPr>
                        <a:buFont typeface="Arial" pitchFamily="34" charset="0"/>
                        <a:buChar char="•"/>
                      </a:pPr>
                      <a:r>
                        <a:rPr lang="en-US" b="1" baseline="0" dirty="0" smtClean="0">
                          <a:solidFill>
                            <a:schemeClr val="tx1"/>
                          </a:solidFill>
                        </a:rPr>
                        <a:t> </a:t>
                      </a:r>
                      <a:r>
                        <a:rPr lang="en-US" b="0" baseline="0" dirty="0" smtClean="0">
                          <a:solidFill>
                            <a:schemeClr val="tx1"/>
                          </a:solidFill>
                        </a:rPr>
                        <a:t>Openness to change</a:t>
                      </a:r>
                    </a:p>
                    <a:p>
                      <a:pPr>
                        <a:buFont typeface="Arial" pitchFamily="34" charset="0"/>
                        <a:buChar char="•"/>
                      </a:pPr>
                      <a:r>
                        <a:rPr lang="en-US" b="0" baseline="0" dirty="0" smtClean="0">
                          <a:solidFill>
                            <a:schemeClr val="tx1"/>
                          </a:solidFill>
                        </a:rPr>
                        <a:t> Organisation skills</a:t>
                      </a:r>
                    </a:p>
                    <a:p>
                      <a:pPr>
                        <a:buFont typeface="Arial" pitchFamily="34" charset="0"/>
                        <a:buChar char="•"/>
                      </a:pPr>
                      <a:r>
                        <a:rPr lang="en-US" b="0" baseline="0" dirty="0" smtClean="0">
                          <a:solidFill>
                            <a:schemeClr val="tx1"/>
                          </a:solidFill>
                        </a:rPr>
                        <a:t> Communication and interpersonal Skills </a:t>
                      </a:r>
                      <a:endParaRPr lang="en-US" b="1" dirty="0">
                        <a:solidFill>
                          <a:schemeClr val="tx1"/>
                        </a:solidFill>
                      </a:endParaRPr>
                    </a:p>
                  </a:txBody>
                  <a:tcPr>
                    <a:solidFill>
                      <a:schemeClr val="bg1"/>
                    </a:solidFill>
                  </a:tcPr>
                </a:tc>
                <a:tc>
                  <a:txBody>
                    <a:bodyPr/>
                    <a:lstStyle/>
                    <a:p>
                      <a:r>
                        <a:rPr lang="en-US" b="1" dirty="0" smtClean="0">
                          <a:solidFill>
                            <a:schemeClr val="tx1"/>
                          </a:solidFill>
                        </a:rPr>
                        <a:t>Weaknesses</a:t>
                      </a:r>
                    </a:p>
                    <a:p>
                      <a:pPr>
                        <a:buFont typeface="Arial" pitchFamily="34" charset="0"/>
                        <a:buChar char="•"/>
                      </a:pPr>
                      <a:r>
                        <a:rPr lang="en-US" b="1" baseline="0" dirty="0" smtClean="0">
                          <a:solidFill>
                            <a:schemeClr val="tx1"/>
                          </a:solidFill>
                        </a:rPr>
                        <a:t> </a:t>
                      </a:r>
                      <a:r>
                        <a:rPr lang="en-US" b="0" baseline="0" dirty="0" smtClean="0">
                          <a:solidFill>
                            <a:schemeClr val="tx1"/>
                          </a:solidFill>
                        </a:rPr>
                        <a:t>Lack of commercial awareness</a:t>
                      </a:r>
                    </a:p>
                    <a:p>
                      <a:pPr>
                        <a:buFont typeface="Arial" pitchFamily="34" charset="0"/>
                        <a:buChar char="•"/>
                      </a:pPr>
                      <a:r>
                        <a:rPr lang="en-US" b="0" baseline="0" dirty="0" smtClean="0">
                          <a:solidFill>
                            <a:schemeClr val="tx1"/>
                          </a:solidFill>
                        </a:rPr>
                        <a:t> Shortcomings in excellent customer service providing ability</a:t>
                      </a:r>
                    </a:p>
                    <a:p>
                      <a:pPr>
                        <a:buFont typeface="Arial" pitchFamily="34" charset="0"/>
                        <a:buChar char="•"/>
                      </a:pPr>
                      <a:endParaRPr lang="en-US" b="1" dirty="0">
                        <a:solidFill>
                          <a:schemeClr val="tx1"/>
                        </a:solidFill>
                      </a:endParaRPr>
                    </a:p>
                  </a:txBody>
                  <a:tcPr>
                    <a:solidFill>
                      <a:schemeClr val="bg1"/>
                    </a:solidFill>
                  </a:tcPr>
                </a:tc>
              </a:tr>
              <a:tr h="2254490">
                <a:tc>
                  <a:txBody>
                    <a:bodyPr/>
                    <a:lstStyle/>
                    <a:p>
                      <a:r>
                        <a:rPr lang="en-US" b="1" dirty="0" smtClean="0">
                          <a:solidFill>
                            <a:schemeClr val="tx1"/>
                          </a:solidFill>
                        </a:rPr>
                        <a:t>Opportunities</a:t>
                      </a:r>
                      <a:r>
                        <a:rPr lang="en-US" b="1" baseline="0" dirty="0" smtClean="0">
                          <a:solidFill>
                            <a:schemeClr val="tx1"/>
                          </a:solidFill>
                        </a:rPr>
                        <a:t> </a:t>
                      </a:r>
                    </a:p>
                    <a:p>
                      <a:pPr>
                        <a:buFont typeface="Arial" pitchFamily="34" charset="0"/>
                        <a:buChar char="•"/>
                      </a:pPr>
                      <a:r>
                        <a:rPr lang="en-US" b="1" baseline="0" dirty="0" smtClean="0">
                          <a:solidFill>
                            <a:schemeClr val="tx1"/>
                          </a:solidFill>
                        </a:rPr>
                        <a:t> </a:t>
                      </a:r>
                      <a:r>
                        <a:rPr lang="en-US" b="0" baseline="0" dirty="0" smtClean="0">
                          <a:solidFill>
                            <a:schemeClr val="tx1"/>
                          </a:solidFill>
                        </a:rPr>
                        <a:t>Professional training facilities</a:t>
                      </a:r>
                    </a:p>
                    <a:p>
                      <a:pPr>
                        <a:buFont typeface="Arial" pitchFamily="34" charset="0"/>
                        <a:buChar char="•"/>
                      </a:pPr>
                      <a:r>
                        <a:rPr lang="en-US" b="0" baseline="0" dirty="0" smtClean="0">
                          <a:solidFill>
                            <a:schemeClr val="tx1"/>
                          </a:solidFill>
                        </a:rPr>
                        <a:t> Requirement of efficient restaurant manager </a:t>
                      </a:r>
                      <a:endParaRPr lang="en-US" b="1" baseline="0" dirty="0" smtClean="0">
                        <a:solidFill>
                          <a:schemeClr val="tx1"/>
                        </a:solidFill>
                      </a:endParaRPr>
                    </a:p>
                    <a:p>
                      <a:endParaRPr lang="en-US" b="1" baseline="0" dirty="0" smtClean="0">
                        <a:solidFill>
                          <a:schemeClr val="tx1"/>
                        </a:solidFill>
                      </a:endParaRPr>
                    </a:p>
                    <a:p>
                      <a:endParaRPr lang="en-US" b="1" dirty="0">
                        <a:solidFill>
                          <a:schemeClr val="tx1"/>
                        </a:solidFill>
                      </a:endParaRPr>
                    </a:p>
                  </a:txBody>
                  <a:tcPr/>
                </a:tc>
                <a:tc>
                  <a:txBody>
                    <a:bodyPr/>
                    <a:lstStyle/>
                    <a:p>
                      <a:r>
                        <a:rPr lang="en-US" b="1" dirty="0" smtClean="0">
                          <a:solidFill>
                            <a:schemeClr val="tx1"/>
                          </a:solidFill>
                        </a:rPr>
                        <a:t>Threats</a:t>
                      </a:r>
                    </a:p>
                    <a:p>
                      <a:pPr>
                        <a:buFont typeface="Arial" pitchFamily="34" charset="0"/>
                        <a:buChar char="•"/>
                      </a:pPr>
                      <a:r>
                        <a:rPr lang="en-US" b="1" dirty="0" smtClean="0">
                          <a:solidFill>
                            <a:schemeClr val="tx1"/>
                          </a:solidFill>
                        </a:rPr>
                        <a:t> </a:t>
                      </a:r>
                      <a:r>
                        <a:rPr lang="en-US" b="0" dirty="0" smtClean="0">
                          <a:solidFill>
                            <a:schemeClr val="tx1"/>
                          </a:solidFill>
                        </a:rPr>
                        <a:t>Lack of work</a:t>
                      </a:r>
                      <a:r>
                        <a:rPr lang="en-US" b="0" baseline="0" dirty="0" smtClean="0">
                          <a:solidFill>
                            <a:schemeClr val="tx1"/>
                          </a:solidFill>
                        </a:rPr>
                        <a:t> experience </a:t>
                      </a:r>
                    </a:p>
                    <a:p>
                      <a:pPr>
                        <a:buFont typeface="Arial" pitchFamily="34" charset="0"/>
                        <a:buChar char="•"/>
                      </a:pPr>
                      <a:r>
                        <a:rPr lang="en-US" b="0" baseline="0" dirty="0" smtClean="0">
                          <a:solidFill>
                            <a:schemeClr val="tx1"/>
                          </a:solidFill>
                        </a:rPr>
                        <a:t> High levels of competition in the restaurant industry</a:t>
                      </a:r>
                    </a:p>
                    <a:p>
                      <a:pPr>
                        <a:buFont typeface="Arial" pitchFamily="34" charset="0"/>
                        <a:buChar char="•"/>
                      </a:pPr>
                      <a:r>
                        <a:rPr lang="en-US" b="0" baseline="0" dirty="0" smtClean="0">
                          <a:solidFill>
                            <a:schemeClr val="tx1"/>
                          </a:solidFill>
                        </a:rPr>
                        <a:t> Extremely dynamic environment </a:t>
                      </a:r>
                      <a:endParaRPr lang="en-US" b="1" dirty="0">
                        <a:solidFill>
                          <a:schemeClr val="tx1"/>
                        </a:solidFill>
                      </a:endParaRPr>
                    </a:p>
                  </a:txBody>
                  <a:tcPr/>
                </a:tc>
              </a:tr>
            </a:tbl>
          </a:graphicData>
        </a:graphic>
      </p:graphicFrame>
      <p:sp>
        <p:nvSpPr>
          <p:cNvPr id="4" name="TextBox 3"/>
          <p:cNvSpPr txBox="1"/>
          <p:nvPr/>
        </p:nvSpPr>
        <p:spPr>
          <a:xfrm>
            <a:off x="1214414" y="1142984"/>
            <a:ext cx="6858048" cy="523220"/>
          </a:xfrm>
          <a:prstGeom prst="rect">
            <a:avLst/>
          </a:prstGeom>
          <a:noFill/>
        </p:spPr>
        <p:txBody>
          <a:bodyPr wrap="square" rtlCol="0">
            <a:spAutoFit/>
          </a:bodyPr>
          <a:lstStyle/>
          <a:p>
            <a:pPr>
              <a:buFont typeface="Arial" pitchFamily="34" charset="0"/>
              <a:buChar char="•"/>
            </a:pPr>
            <a:r>
              <a:rPr lang="en-US" sz="2800" dirty="0" smtClean="0"/>
              <a:t>SWOT </a:t>
            </a:r>
            <a:r>
              <a:rPr lang="en-US" sz="2800" dirty="0"/>
              <a:t>A</a:t>
            </a:r>
            <a:r>
              <a:rPr lang="en-US" sz="2800" dirty="0" smtClean="0"/>
              <a:t>nalysis</a:t>
            </a:r>
            <a:endParaRPr lang="en-US" sz="2800" dirty="0"/>
          </a:p>
        </p:txBody>
      </p:sp>
      <p:sp>
        <p:nvSpPr>
          <p:cNvPr id="5" name="TextBox 4"/>
          <p:cNvSpPr txBox="1"/>
          <p:nvPr/>
        </p:nvSpPr>
        <p:spPr>
          <a:xfrm>
            <a:off x="2143108" y="214290"/>
            <a:ext cx="5572164" cy="954107"/>
          </a:xfrm>
          <a:prstGeom prst="rect">
            <a:avLst/>
          </a:prstGeom>
          <a:noFill/>
        </p:spPr>
        <p:txBody>
          <a:bodyPr wrap="square" rtlCol="0">
            <a:spAutoFit/>
          </a:bodyPr>
          <a:lstStyle/>
          <a:p>
            <a:r>
              <a:rPr lang="en-US" sz="2800" b="1" dirty="0" smtClean="0"/>
              <a:t>Analysis of Professional Skills </a:t>
            </a:r>
            <a:r>
              <a:rPr lang="en-US" sz="2800" dirty="0" smtClean="0"/>
              <a:t/>
            </a:r>
            <a:br>
              <a:rPr lang="en-US" sz="2800" dirty="0" smtClean="0"/>
            </a:br>
            <a:r>
              <a:rPr lang="en-US" sz="2800" dirty="0" smtClean="0"/>
              <a:t>                  </a:t>
            </a:r>
            <a:r>
              <a:rPr lang="en-US" sz="2400" dirty="0" smtClean="0"/>
              <a:t>SWOT</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14546" y="857232"/>
            <a:ext cx="4572000" cy="954107"/>
          </a:xfrm>
          <a:prstGeom prst="rect">
            <a:avLst/>
          </a:prstGeom>
        </p:spPr>
        <p:txBody>
          <a:bodyPr>
            <a:spAutoFit/>
          </a:bodyPr>
          <a:lstStyle/>
          <a:p>
            <a:r>
              <a:rPr lang="en-US" sz="2800" b="1" dirty="0" smtClean="0"/>
              <a:t>Analysis of Personal Skills</a:t>
            </a:r>
            <a:r>
              <a:rPr lang="en-US" sz="2800" dirty="0" smtClean="0"/>
              <a:t/>
            </a:r>
            <a:br>
              <a:rPr lang="en-US" sz="2800" dirty="0" smtClean="0"/>
            </a:br>
            <a:r>
              <a:rPr lang="en-US" sz="2800" dirty="0" smtClean="0"/>
              <a:t>                  </a:t>
            </a:r>
            <a:r>
              <a:rPr lang="en-US" sz="2400" dirty="0" smtClean="0"/>
              <a:t>PDP</a:t>
            </a:r>
            <a:endParaRPr lang="en-US" sz="2400" dirty="0"/>
          </a:p>
        </p:txBody>
      </p:sp>
      <p:sp>
        <p:nvSpPr>
          <p:cNvPr id="4" name="Rectangle 3"/>
          <p:cNvSpPr/>
          <p:nvPr/>
        </p:nvSpPr>
        <p:spPr>
          <a:xfrm>
            <a:off x="1071538" y="2643182"/>
            <a:ext cx="7000924" cy="1815882"/>
          </a:xfrm>
          <a:prstGeom prst="rect">
            <a:avLst/>
          </a:prstGeom>
        </p:spPr>
        <p:txBody>
          <a:bodyPr wrap="square">
            <a:spAutoFit/>
          </a:bodyPr>
          <a:lstStyle/>
          <a:p>
            <a:pPr>
              <a:buFont typeface="Arial" pitchFamily="34" charset="0"/>
              <a:buChar char="•"/>
            </a:pPr>
            <a:r>
              <a:rPr lang="en-US" sz="2800" dirty="0"/>
              <a:t>Putting awareness, reflection, goal-setting, and personal growth planning into practice is the basis for developing a personal development appraisal (Beausaert et al., 2013).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 name="Table 23"/>
          <p:cNvGraphicFramePr>
            <a:graphicFrameLocks noGrp="1"/>
          </p:cNvGraphicFramePr>
          <p:nvPr/>
        </p:nvGraphicFramePr>
        <p:xfrm>
          <a:off x="1071540" y="1280160"/>
          <a:ext cx="8072460" cy="5577840"/>
        </p:xfrm>
        <a:graphic>
          <a:graphicData uri="http://schemas.openxmlformats.org/drawingml/2006/table">
            <a:tbl>
              <a:tblPr firstRow="1" bandRow="1">
                <a:tableStyleId>{5C22544A-7EE6-4342-B048-85BDC9FD1C3A}</a:tableStyleId>
              </a:tblPr>
              <a:tblGrid>
                <a:gridCol w="1614492"/>
                <a:gridCol w="1614492"/>
                <a:gridCol w="1614492"/>
                <a:gridCol w="1614492"/>
                <a:gridCol w="1614492"/>
              </a:tblGrid>
              <a:tr h="1020036">
                <a:tc>
                  <a:txBody>
                    <a:bodyPr/>
                    <a:lstStyle/>
                    <a:p>
                      <a:r>
                        <a:rPr lang="en-US" baseline="0" smtClean="0"/>
                        <a:t>How  </a:t>
                      </a:r>
                      <a:r>
                        <a:rPr lang="en-US" baseline="0" dirty="0" smtClean="0"/>
                        <a:t>is to be done ?</a:t>
                      </a:r>
                      <a:endParaRPr lang="en-US" dirty="0"/>
                    </a:p>
                  </a:txBody>
                  <a:tcPr/>
                </a:tc>
                <a:tc>
                  <a:txBody>
                    <a:bodyPr/>
                    <a:lstStyle/>
                    <a:p>
                      <a:r>
                        <a:rPr kumimoji="0" lang="en-US" b="1" i="0" kern="1200" dirty="0" smtClean="0">
                          <a:solidFill>
                            <a:schemeClr val="lt1"/>
                          </a:solidFill>
                          <a:latin typeface="+mn-lt"/>
                          <a:ea typeface="+mn-ea"/>
                          <a:cs typeface="+mn-cs"/>
                        </a:rPr>
                        <a:t>How should I proceed?</a:t>
                      </a:r>
                      <a:endParaRPr lang="en-US" dirty="0"/>
                    </a:p>
                  </a:txBody>
                  <a:tcPr/>
                </a:tc>
                <a:tc>
                  <a:txBody>
                    <a:bodyPr/>
                    <a:lstStyle/>
                    <a:p>
                      <a:r>
                        <a:rPr kumimoji="0" lang="en-US" b="1" i="0" kern="1200" dirty="0" smtClean="0">
                          <a:solidFill>
                            <a:schemeClr val="lt1"/>
                          </a:solidFill>
                          <a:latin typeface="+mn-lt"/>
                          <a:ea typeface="+mn-ea"/>
                          <a:cs typeface="+mn-cs"/>
                        </a:rPr>
                        <a:t>Which</a:t>
                      </a:r>
                      <a:r>
                        <a:rPr kumimoji="0" lang="en-US" b="1" i="0" kern="1200" baseline="0" dirty="0" smtClean="0">
                          <a:solidFill>
                            <a:schemeClr val="lt1"/>
                          </a:solidFill>
                          <a:latin typeface="+mn-lt"/>
                          <a:ea typeface="+mn-ea"/>
                          <a:cs typeface="+mn-cs"/>
                        </a:rPr>
                        <a:t> is the best way to </a:t>
                      </a:r>
                      <a:r>
                        <a:rPr kumimoji="0" lang="en-US" b="1" i="0" kern="1200" baseline="0" smtClean="0">
                          <a:solidFill>
                            <a:schemeClr val="lt1"/>
                          </a:solidFill>
                          <a:latin typeface="+mn-lt"/>
                          <a:ea typeface="+mn-ea"/>
                          <a:cs typeface="+mn-cs"/>
                        </a:rPr>
                        <a:t>find out</a:t>
                      </a:r>
                      <a:r>
                        <a:rPr kumimoji="0" lang="en-US" b="1" i="0" kern="1200" smtClean="0">
                          <a:solidFill>
                            <a:schemeClr val="lt1"/>
                          </a:solidFill>
                          <a:latin typeface="+mn-lt"/>
                          <a:ea typeface="+mn-ea"/>
                          <a:cs typeface="+mn-cs"/>
                        </a:rPr>
                        <a:t>?</a:t>
                      </a:r>
                      <a:endParaRPr lang="en-US" dirty="0"/>
                    </a:p>
                  </a:txBody>
                  <a:tcPr/>
                </a:tc>
                <a:tc>
                  <a:txBody>
                    <a:bodyPr/>
                    <a:lstStyle/>
                    <a:p>
                      <a:r>
                        <a:rPr kumimoji="0" lang="en-US" b="1" i="0" kern="1200" dirty="0" smtClean="0">
                          <a:solidFill>
                            <a:schemeClr val="lt1"/>
                          </a:solidFill>
                          <a:latin typeface="+mn-lt"/>
                          <a:ea typeface="+mn-ea"/>
                          <a:cs typeface="+mn-cs"/>
                        </a:rPr>
                        <a:t>Is there a way I will measure my progress?</a:t>
                      </a:r>
                      <a:endParaRPr lang="en-US" dirty="0"/>
                    </a:p>
                  </a:txBody>
                  <a:tcPr/>
                </a:tc>
                <a:tc>
                  <a:txBody>
                    <a:bodyPr/>
                    <a:lstStyle/>
                    <a:p>
                      <a:r>
                        <a:rPr kumimoji="0" lang="en-US" b="1" i="0" kern="1200" dirty="0" smtClean="0">
                          <a:solidFill>
                            <a:schemeClr val="lt1"/>
                          </a:solidFill>
                          <a:latin typeface="+mn-lt"/>
                          <a:ea typeface="+mn-ea"/>
                          <a:cs typeface="+mn-cs"/>
                        </a:rPr>
                        <a:t>When is the review to be conducted?</a:t>
                      </a:r>
                      <a:endParaRPr lang="en-US" dirty="0"/>
                    </a:p>
                  </a:txBody>
                  <a:tcPr/>
                </a:tc>
              </a:tr>
              <a:tr h="1961608">
                <a:tc>
                  <a:txBody>
                    <a:bodyPr/>
                    <a:lstStyle/>
                    <a:p>
                      <a:r>
                        <a:rPr lang="en-GB" dirty="0" smtClean="0"/>
                        <a:t>Getting real work experience. </a:t>
                      </a:r>
                      <a:endParaRPr lang="en-US" dirty="0"/>
                    </a:p>
                  </a:txBody>
                  <a:tcPr/>
                </a:tc>
                <a:tc>
                  <a:txBody>
                    <a:bodyPr/>
                    <a:lstStyle/>
                    <a:p>
                      <a:r>
                        <a:rPr kumimoji="0" lang="en-US" b="0" i="0" kern="1200" dirty="0" smtClean="0">
                          <a:solidFill>
                            <a:schemeClr val="dk1"/>
                          </a:solidFill>
                          <a:latin typeface="+mn-lt"/>
                          <a:ea typeface="+mn-ea"/>
                          <a:cs typeface="+mn-cs"/>
                        </a:rPr>
                        <a:t>Get a sense of the working environment by practicing real-world office tasks.</a:t>
                      </a:r>
                      <a:endParaRPr lang="en-US" dirty="0"/>
                    </a:p>
                  </a:txBody>
                  <a:tcPr/>
                </a:tc>
                <a:tc>
                  <a:txBody>
                    <a:bodyPr/>
                    <a:lstStyle/>
                    <a:p>
                      <a:r>
                        <a:rPr kumimoji="0" lang="en-US" b="0" i="0" kern="1200" dirty="0" smtClean="0">
                          <a:solidFill>
                            <a:schemeClr val="dk1"/>
                          </a:solidFill>
                          <a:latin typeface="+mn-lt"/>
                          <a:ea typeface="+mn-ea"/>
                          <a:cs typeface="+mn-cs"/>
                        </a:rPr>
                        <a:t>Employer blogs, posting on social media, interviewing industry experts, and writing.</a:t>
                      </a:r>
                      <a:endParaRPr lang="en-US" dirty="0"/>
                    </a:p>
                  </a:txBody>
                  <a:tcPr/>
                </a:tc>
                <a:tc>
                  <a:txBody>
                    <a:bodyPr/>
                    <a:lstStyle/>
                    <a:p>
                      <a:r>
                        <a:rPr kumimoji="0" lang="en-US" b="0" i="0" kern="1200" dirty="0" smtClean="0">
                          <a:solidFill>
                            <a:schemeClr val="dk1"/>
                          </a:solidFill>
                          <a:latin typeface="+mn-lt"/>
                          <a:ea typeface="+mn-ea"/>
                          <a:cs typeface="+mn-cs"/>
                        </a:rPr>
                        <a:t> The completion of an internship phase, as well as the capacity to solve real-life restaurant case studies.</a:t>
                      </a:r>
                      <a:endParaRPr lang="en-US" dirty="0"/>
                    </a:p>
                  </a:txBody>
                  <a:tcPr/>
                </a:tc>
                <a:tc>
                  <a:txBody>
                    <a:bodyPr/>
                    <a:lstStyle/>
                    <a:p>
                      <a:r>
                        <a:rPr lang="en-GB" dirty="0" smtClean="0"/>
                        <a:t>31 December 2021 </a:t>
                      </a:r>
                      <a:endParaRPr lang="en-US" dirty="0"/>
                    </a:p>
                  </a:txBody>
                  <a:tcPr/>
                </a:tc>
              </a:tr>
              <a:tr h="1490822">
                <a:tc>
                  <a:txBody>
                    <a:bodyPr/>
                    <a:lstStyle/>
                    <a:p>
                      <a:r>
                        <a:rPr lang="en-GB" dirty="0" smtClean="0"/>
                        <a:t>Commercial awareness .</a:t>
                      </a:r>
                      <a:endParaRPr lang="en-US" dirty="0"/>
                    </a:p>
                  </a:txBody>
                  <a:tcPr/>
                </a:tc>
                <a:tc>
                  <a:txBody>
                    <a:bodyPr/>
                    <a:lstStyle/>
                    <a:p>
                      <a:r>
                        <a:rPr kumimoji="0" lang="en-US" b="0" i="0" kern="1200" dirty="0" smtClean="0">
                          <a:solidFill>
                            <a:schemeClr val="dk1"/>
                          </a:solidFill>
                          <a:latin typeface="+mn-lt"/>
                          <a:ea typeface="+mn-ea"/>
                          <a:cs typeface="+mn-cs"/>
                        </a:rPr>
                        <a:t>Knowing what's going on in the business world.</a:t>
                      </a:r>
                      <a:endParaRPr lang="en-US" dirty="0"/>
                    </a:p>
                  </a:txBody>
                  <a:tcPr/>
                </a:tc>
                <a:tc>
                  <a:txBody>
                    <a:bodyPr/>
                    <a:lstStyle/>
                    <a:p>
                      <a:r>
                        <a:rPr kumimoji="0" lang="fr-FR" b="0" i="0" kern="1200" dirty="0" smtClean="0">
                          <a:solidFill>
                            <a:schemeClr val="dk1"/>
                          </a:solidFill>
                          <a:latin typeface="+mn-lt"/>
                          <a:ea typeface="+mn-ea"/>
                          <a:cs typeface="+mn-cs"/>
                        </a:rPr>
                        <a:t>Newspapers, magazines, articles, journals, etc.</a:t>
                      </a:r>
                      <a:endParaRPr lang="en-US" dirty="0"/>
                    </a:p>
                  </a:txBody>
                  <a:tcPr/>
                </a:tc>
                <a:tc>
                  <a:txBody>
                    <a:bodyPr/>
                    <a:lstStyle/>
                    <a:p>
                      <a:r>
                        <a:rPr kumimoji="0" lang="en-US" b="0" i="0" kern="1200" dirty="0" smtClean="0">
                          <a:solidFill>
                            <a:schemeClr val="dk1"/>
                          </a:solidFill>
                          <a:latin typeface="+mn-lt"/>
                          <a:ea typeface="+mn-ea"/>
                          <a:cs typeface="+mn-cs"/>
                        </a:rPr>
                        <a:t> The competition and customer perception will be better understood.</a:t>
                      </a:r>
                      <a:endParaRPr lang="en-US" dirty="0"/>
                    </a:p>
                  </a:txBody>
                  <a:tcPr/>
                </a:tc>
                <a:tc>
                  <a:txBody>
                    <a:bodyPr/>
                    <a:lstStyle/>
                    <a:p>
                      <a:r>
                        <a:rPr lang="en-GB" dirty="0" smtClean="0"/>
                        <a:t>Following</a:t>
                      </a:r>
                      <a:r>
                        <a:rPr lang="en-GB" baseline="0" dirty="0" smtClean="0"/>
                        <a:t> </a:t>
                      </a:r>
                      <a:r>
                        <a:rPr lang="en-GB" dirty="0" smtClean="0"/>
                        <a:t>the collection</a:t>
                      </a:r>
                      <a:r>
                        <a:rPr lang="en-GB" baseline="0" dirty="0" smtClean="0"/>
                        <a:t> of grades.</a:t>
                      </a:r>
                      <a:endParaRPr lang="en-US" dirty="0"/>
                    </a:p>
                  </a:txBody>
                  <a:tcPr/>
                </a:tc>
              </a:tr>
              <a:tr h="313857">
                <a:tc>
                  <a:txBody>
                    <a:bodyPr/>
                    <a:lstStyle/>
                    <a:p>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tr>
            </a:tbl>
          </a:graphicData>
        </a:graphic>
      </p:graphicFrame>
      <p:sp>
        <p:nvSpPr>
          <p:cNvPr id="25" name="Rectangle 24"/>
          <p:cNvSpPr/>
          <p:nvPr/>
        </p:nvSpPr>
        <p:spPr>
          <a:xfrm>
            <a:off x="2500298" y="142852"/>
            <a:ext cx="4572000" cy="954107"/>
          </a:xfrm>
          <a:prstGeom prst="rect">
            <a:avLst/>
          </a:prstGeom>
        </p:spPr>
        <p:txBody>
          <a:bodyPr>
            <a:spAutoFit/>
          </a:bodyPr>
          <a:lstStyle/>
          <a:p>
            <a:r>
              <a:rPr lang="en-US" sz="2800" b="1" dirty="0" smtClean="0"/>
              <a:t>Analysis of Personal Skills</a:t>
            </a:r>
            <a:r>
              <a:rPr lang="en-US" sz="2800" dirty="0" smtClean="0"/>
              <a:t/>
            </a:r>
            <a:br>
              <a:rPr lang="en-US" sz="2800" dirty="0" smtClean="0"/>
            </a:br>
            <a:r>
              <a:rPr lang="en-US" sz="2800" dirty="0" smtClean="0"/>
              <a:t>                  PDP</a:t>
            </a:r>
            <a:endParaRPr lang="en-US"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071538" y="1928802"/>
            <a:ext cx="7787208" cy="4209331"/>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Rectangle 2"/>
          <p:cNvSpPr/>
          <p:nvPr/>
        </p:nvSpPr>
        <p:spPr>
          <a:xfrm>
            <a:off x="3714744" y="714356"/>
            <a:ext cx="2133918" cy="584775"/>
          </a:xfrm>
          <a:prstGeom prst="rect">
            <a:avLst/>
          </a:prstGeom>
        </p:spPr>
        <p:txBody>
          <a:bodyPr wrap="none">
            <a:spAutoFit/>
          </a:bodyPr>
          <a:lstStyle/>
          <a:p>
            <a:r>
              <a:rPr lang="en-US" sz="3200" b="1" dirty="0" smtClean="0"/>
              <a:t>Conclusion</a:t>
            </a:r>
            <a:r>
              <a:rPr lang="en-US" sz="3200" dirty="0" smtClean="0"/>
              <a:t> </a:t>
            </a:r>
            <a:endParaRPr lang="en-US" sz="3200" dirty="0"/>
          </a:p>
        </p:txBody>
      </p:sp>
      <p:sp>
        <p:nvSpPr>
          <p:cNvPr id="4" name="Rectangle 3"/>
          <p:cNvSpPr/>
          <p:nvPr/>
        </p:nvSpPr>
        <p:spPr>
          <a:xfrm>
            <a:off x="1071538" y="2413338"/>
            <a:ext cx="7786742" cy="2677656"/>
          </a:xfrm>
          <a:prstGeom prst="rect">
            <a:avLst/>
          </a:prstGeom>
        </p:spPr>
        <p:txBody>
          <a:bodyPr wrap="square">
            <a:spAutoFit/>
          </a:bodyPr>
          <a:lstStyle/>
          <a:p>
            <a:pPr>
              <a:buFont typeface="Arial" pitchFamily="34" charset="0"/>
              <a:buChar char="•"/>
            </a:pPr>
            <a:r>
              <a:rPr lang="en-US" sz="2800" dirty="0"/>
              <a:t>It is undeniably important for students to develop skills for a career path, and reaching their potential outside of the classroom should be strongly encouraged in the future. Due to the expected changes in the workplace, certain personal attributes and knowledge will be extremely valuable.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071538" y="1285860"/>
            <a:ext cx="7499176" cy="5286388"/>
          </a:xfrm>
          <a:prstGeom prst="rect">
            <a:avLst/>
          </a:prstGeom>
        </p:spPr>
        <p:txBody>
          <a:body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Banfi, C.S., 2013. Portfolios: Integrating advanced language, academic, and professional skills.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ELT Journal</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57</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(1), pp.34-42.</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Beausaert, S., Segers, M., Fouarge, D. and Gijselaers, W., 2013. Effect of using a personal development plan on learning and development.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Journal of Workplace Learning</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Hammonds, 2014.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Mentoring and career development.</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 Career Development International, 9(5).</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Hansen, R.S. and Hansen, K., 2007. Using a SWOT analysis in your career planning.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2004—05—1 8). http://www. quintcareers con. </a:t>
            </a:r>
            <a:r>
              <a:rPr kumimoji="0" lang="en-US" sz="1800" b="0" i="1" u="none" strike="noStrike" kern="1200" cap="none" spc="0" normalizeH="0" baseline="0" noProof="0" dirty="0" err="1" smtClean="0">
                <a:ln>
                  <a:noFill/>
                </a:ln>
                <a:solidFill>
                  <a:schemeClr val="tx1"/>
                </a:solidFill>
                <a:effectLst/>
                <a:uLnTx/>
                <a:uFillTx/>
                <a:latin typeface="+mn-lt"/>
                <a:ea typeface="+mn-ea"/>
                <a:cs typeface="+mn-cs"/>
              </a:rPr>
              <a:t>swot</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—analysis. htm1</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Targetjobs.co.uk. 2021. [online] Available at: &lt;https://targetjobs.co.uk/careers-advice/job-descriptions/restaurant-manager-job-description&gt; [Accessed 1 December 2021].</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dirty="0" smtClean="0">
                <a:ln>
                  <a:noFill/>
                </a:ln>
                <a:solidFill>
                  <a:schemeClr val="tx1"/>
                </a:solidFill>
                <a:effectLst/>
                <a:uLnTx/>
                <a:uFillTx/>
                <a:latin typeface="+mn-lt"/>
                <a:ea typeface="+mn-ea"/>
                <a:cs typeface="+mn-cs"/>
              </a:rPr>
              <a:t>Total Food Service. 2021. </a:t>
            </a:r>
            <a:r>
              <a:rPr kumimoji="0" lang="en-US" sz="1800" b="0" i="1" u="none" strike="noStrike" kern="1200" cap="none" spc="0" normalizeH="0" baseline="0" noProof="0" dirty="0" smtClean="0">
                <a:ln>
                  <a:noFill/>
                </a:ln>
                <a:solidFill>
                  <a:schemeClr val="tx1"/>
                </a:solidFill>
                <a:effectLst/>
                <a:uLnTx/>
                <a:uFillTx/>
                <a:latin typeface="+mn-lt"/>
                <a:ea typeface="+mn-ea"/>
                <a:cs typeface="+mn-cs"/>
              </a:rPr>
              <a:t>4 Essential Qualities of Restaurant Managers</a:t>
            </a:r>
            <a:r>
              <a:rPr kumimoji="0" lang="en-US" sz="1800" b="0" i="0" u="none" strike="noStrike" kern="1200" cap="none" spc="0" normalizeH="0" baseline="0" noProof="0" dirty="0" smtClean="0">
                <a:ln>
                  <a:noFill/>
                </a:ln>
                <a:solidFill>
                  <a:schemeClr val="tx1"/>
                </a:solidFill>
                <a:effectLst/>
                <a:uLnTx/>
                <a:uFillTx/>
                <a:latin typeface="+mn-lt"/>
                <a:ea typeface="+mn-ea"/>
                <a:cs typeface="+mn-cs"/>
              </a:rPr>
              <a:t>. [online] Available at: &lt;https://totalfood.com/4-essential-qualities-restaurant-managers/&gt; [Accessed 1 December 2021].</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Rectangle 2"/>
          <p:cNvSpPr/>
          <p:nvPr/>
        </p:nvSpPr>
        <p:spPr>
          <a:xfrm>
            <a:off x="3786182" y="500042"/>
            <a:ext cx="2145074" cy="584775"/>
          </a:xfrm>
          <a:prstGeom prst="rect">
            <a:avLst/>
          </a:prstGeom>
        </p:spPr>
        <p:txBody>
          <a:bodyPr wrap="none">
            <a:spAutoFit/>
          </a:bodyPr>
          <a:lstStyle/>
          <a:p>
            <a:r>
              <a:rPr lang="en-US" sz="3200" b="1" dirty="0" smtClean="0"/>
              <a:t>References </a:t>
            </a:r>
            <a:endParaRPr lang="en-US" sz="3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495</TotalTime>
  <Words>439</Words>
  <Application>Microsoft Office PowerPoint</Application>
  <PresentationFormat>On-screen Show (4:3)</PresentationFormat>
  <Paragraphs>75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Solstice</vt:lpstr>
      <vt:lpstr>Academic And  Employability Skills </vt:lpstr>
      <vt:lpstr>Slide 2</vt:lpstr>
      <vt:lpstr>Slide 3</vt:lpstr>
      <vt:lpstr>Slide 4</vt:lpstr>
      <vt:lpstr>Slide 5</vt:lpstr>
      <vt:lpstr>Slide 6</vt:lpstr>
      <vt:lpstr>Slide 7</vt:lpstr>
      <vt:lpstr>Slide 8</vt:lpstr>
      <vt:lpstr>Slide 9</vt:lpstr>
      <vt:lpstr>Slide 10</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MyPc</dc:creator>
  <cp:lastModifiedBy>MyPc</cp:lastModifiedBy>
  <cp:revision>46</cp:revision>
  <dcterms:created xsi:type="dcterms:W3CDTF">2021-12-02T19:15:44Z</dcterms:created>
  <dcterms:modified xsi:type="dcterms:W3CDTF">2021-12-08T19:50:21Z</dcterms:modified>
</cp:coreProperties>
</file>