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 id="258" r:id="rId4"/>
    <p:sldId id="260" r:id="rId5"/>
    <p:sldId id="265" r:id="rId6"/>
    <p:sldId id="261" r:id="rId7"/>
    <p:sldId id="262" r:id="rId8"/>
    <p:sldId id="266"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0DD8BA-4967-4D01-87F0-40D983ECE3C4}"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3771556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0DD8BA-4967-4D01-87F0-40D983ECE3C4}"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796567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0DD8BA-4967-4D01-87F0-40D983ECE3C4}"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1139826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1502567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0DD8BA-4967-4D01-87F0-40D983ECE3C4}" type="datetimeFigureOut">
              <a:rPr lang="en-GB" smtClean="0"/>
              <a:t>18/03/2021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3754959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0DD8BA-4967-4D01-87F0-40D983ECE3C4}"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1580098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F0DD8BA-4967-4D01-87F0-40D983ECE3C4}" type="datetimeFigureOut">
              <a:rPr lang="en-GB" smtClean="0"/>
              <a:t>18/03/2021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1545961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2855578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3820482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2051585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1513301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37714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0DD8BA-4967-4D01-87F0-40D983ECE3C4}"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15499427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F0DD8BA-4967-4D01-87F0-40D983ECE3C4}"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39679229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F0DD8BA-4967-4D01-87F0-40D983ECE3C4}"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4002230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0DD8BA-4967-4D01-87F0-40D983ECE3C4}"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37449200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0DD8BA-4967-4D01-87F0-40D983ECE3C4}"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26648865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0DD8BA-4967-4D01-87F0-40D983ECE3C4}" type="datetimeFigureOut">
              <a:rPr lang="en-GB" smtClean="0"/>
              <a:t>18/03/2021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3249A1-E5A8-45BC-9B01-0C56C0FBE44E}" type="slidenum">
              <a:rPr lang="en-GB" smtClean="0"/>
              <a:t>‹#›</a:t>
            </a:fld>
            <a:endParaRPr lang="en-GB"/>
          </a:p>
        </p:txBody>
      </p:sp>
    </p:spTree>
    <p:extLst>
      <p:ext uri="{BB962C8B-B14F-4D97-AF65-F5344CB8AC3E}">
        <p14:creationId xmlns:p14="http://schemas.microsoft.com/office/powerpoint/2010/main" val="295090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F0DD8BA-4967-4D01-87F0-40D983ECE3C4}" type="datetimeFigureOut">
              <a:rPr lang="en-GB" smtClean="0"/>
              <a:t>18/03/2021</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63249A1-E5A8-45BC-9B01-0C56C0FBE44E}" type="slidenum">
              <a:rPr lang="en-GB" smtClean="0"/>
              <a:t>‹#›</a:t>
            </a:fld>
            <a:endParaRPr lang="en-GB"/>
          </a:p>
        </p:txBody>
      </p:sp>
    </p:spTree>
    <p:extLst>
      <p:ext uri="{BB962C8B-B14F-4D97-AF65-F5344CB8AC3E}">
        <p14:creationId xmlns:p14="http://schemas.microsoft.com/office/powerpoint/2010/main" val="212867864"/>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 id="214748378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image" Target="../media/image7.jpeg"/><Relationship Id="rId4"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image" Target="../media/image8.jpeg"/><Relationship Id="rId4"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4.xml"/><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5.xml"/><Relationship Id="rId6" Type="http://schemas.openxmlformats.org/officeDocument/2006/relationships/image" Target="../media/image4.png"/><Relationship Id="rId5" Type="http://schemas.openxmlformats.org/officeDocument/2006/relationships/image" Target="../media/image10.jpeg"/><Relationship Id="rId4"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8" Type="http://schemas.openxmlformats.org/officeDocument/2006/relationships/hyperlink" Target="https://www.hse.gov.uk/toolbox/manual.htm" TargetMode="External"/><Relationship Id="rId13" Type="http://schemas.openxmlformats.org/officeDocument/2006/relationships/hyperlink" Target="https://www.hse.gov.uk/pubns/indg143.pdf" TargetMode="External"/><Relationship Id="rId3" Type="http://schemas.openxmlformats.org/officeDocument/2006/relationships/slideLayout" Target="../slideLayouts/slideLayout2.xml"/><Relationship Id="rId7" Type="http://schemas.openxmlformats.org/officeDocument/2006/relationships/hyperlink" Target="https://www.hsa.ie/eng/Publications_and_Forms/Publications/Healthcare_Sector/Manual_Handling_Health_Care.pdf" TargetMode="External"/><Relationship Id="rId12" Type="http://schemas.openxmlformats.org/officeDocument/2006/relationships/hyperlink" Target="https://www.shponline.co.uk/legislation-and-guidance/health-and-safety-at-work-1974/" TargetMode="External"/><Relationship Id="rId2" Type="http://schemas.openxmlformats.org/officeDocument/2006/relationships/audio" Target="../media/media10.m4a"/><Relationship Id="rId16" Type="http://schemas.openxmlformats.org/officeDocument/2006/relationships/image" Target="../media/image4.png"/><Relationship Id="rId1" Type="http://schemas.microsoft.com/office/2007/relationships/media" Target="../media/media10.m4a"/><Relationship Id="rId6" Type="http://schemas.openxmlformats.org/officeDocument/2006/relationships/hyperlink" Target="https://www.abromhead.co.uk/moving-and-handling-in-the-operating-theatre/" TargetMode="External"/><Relationship Id="rId11" Type="http://schemas.openxmlformats.org/officeDocument/2006/relationships/hyperlink" Target="https://www.rcn.org.uk/get-help/rcn-advice/moving-and-handling" TargetMode="External"/><Relationship Id="rId5" Type="http://schemas.openxmlformats.org/officeDocument/2006/relationships/hyperlink" Target="https://www.shponline.co.uk/legislation-and-guidance/an-analysis-of-the-effectiveness-of-the-health-and-safety-at-work-act/" TargetMode="External"/><Relationship Id="rId15" Type="http://schemas.openxmlformats.org/officeDocument/2006/relationships/hyperlink" Target="https://search.proquest.com/openview/9a1e87711a419268ba47e13807b80825/1?pq-origsite=gscholar&amp;cbl=2042228" TargetMode="External"/><Relationship Id="rId10" Type="http://schemas.openxmlformats.org/officeDocument/2006/relationships/hyperlink" Target="https://www.bcpft.nhs.uk/documents/policies/m/1665-manual-handling/file" TargetMode="External"/><Relationship Id="rId4" Type="http://schemas.openxmlformats.org/officeDocument/2006/relationships/hyperlink" Target="https://asphp.org/wp-content/uploads/2012/02/ArjoHuntleigh-Summary-ISO-TR-122961.pdf" TargetMode="External"/><Relationship Id="rId9" Type="http://schemas.openxmlformats.org/officeDocument/2006/relationships/hyperlink" Target="https://www.lrbconsulting.co.uk/health-and-safety-blog/a-brief-history-of-health-and-safety/#:~:text=The%20Health%20and%20Safety%20at%20Work%20etc.%20Act,workplaces%20in%20the%20United%20Kingdom%20through%20one%20act" TargetMode="External"/><Relationship Id="rId14" Type="http://schemas.openxmlformats.org/officeDocument/2006/relationships/hyperlink" Target="https://www.hse.gov.uk/aboutus/hse-story.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05F59-9504-486E-8CC8-BFFB60BE20B5}"/>
              </a:ext>
            </a:extLst>
          </p:cNvPr>
          <p:cNvSpPr>
            <a:spLocks noGrp="1"/>
          </p:cNvSpPr>
          <p:nvPr>
            <p:ph type="ctrTitle"/>
          </p:nvPr>
        </p:nvSpPr>
        <p:spPr>
          <a:xfrm>
            <a:off x="3215729" y="1764407"/>
            <a:ext cx="5760846" cy="2310312"/>
          </a:xfrm>
        </p:spPr>
        <p:txBody>
          <a:bodyPr>
            <a:normAutofit/>
          </a:bodyPr>
          <a:lstStyle/>
          <a:p>
            <a:r>
              <a:rPr lang="en-GB" sz="5200" dirty="0">
                <a:solidFill>
                  <a:schemeClr val="tx2"/>
                </a:solidFill>
              </a:rPr>
              <a:t>Evidence-Based Practice-Digital Revolution</a:t>
            </a:r>
          </a:p>
        </p:txBody>
      </p:sp>
      <p:sp>
        <p:nvSpPr>
          <p:cNvPr id="3" name="Subtitle 2">
            <a:extLst>
              <a:ext uri="{FF2B5EF4-FFF2-40B4-BE49-F238E27FC236}">
                <a16:creationId xmlns:a16="http://schemas.microsoft.com/office/drawing/2014/main" id="{C9A68636-BBFA-4A20-9E4A-5DD32F33ED12}"/>
              </a:ext>
            </a:extLst>
          </p:cNvPr>
          <p:cNvSpPr>
            <a:spLocks noGrp="1"/>
          </p:cNvSpPr>
          <p:nvPr>
            <p:ph type="subTitle" idx="1"/>
          </p:nvPr>
        </p:nvSpPr>
        <p:spPr>
          <a:xfrm>
            <a:off x="3215729" y="4165152"/>
            <a:ext cx="5760846" cy="682079"/>
          </a:xfrm>
        </p:spPr>
        <p:txBody>
          <a:bodyPr>
            <a:normAutofit fontScale="85000" lnSpcReduction="20000"/>
          </a:bodyPr>
          <a:lstStyle/>
          <a:p>
            <a:r>
              <a:rPr lang="en-GB" dirty="0">
                <a:solidFill>
                  <a:schemeClr val="accent2">
                    <a:lumMod val="50000"/>
                  </a:schemeClr>
                </a:solidFill>
              </a:rPr>
              <a:t>Manual handling in the healthcare sector and the operating theatre</a:t>
            </a:r>
            <a:endParaRPr lang="en-GB" dirty="0">
              <a:solidFill>
                <a:schemeClr val="tx2"/>
              </a:solidFill>
            </a:endParaRPr>
          </a:p>
        </p:txBody>
      </p:sp>
      <p:pic>
        <p:nvPicPr>
          <p:cNvPr id="7" name="Audio 6">
            <a:hlinkClick r:id="" action="ppaction://media"/>
            <a:extLst>
              <a:ext uri="{FF2B5EF4-FFF2-40B4-BE49-F238E27FC236}">
                <a16:creationId xmlns:a16="http://schemas.microsoft.com/office/drawing/2014/main" id="{4AF6CB73-12B6-4F3D-A250-6AE1DD1F40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4242349"/>
      </p:ext>
    </p:extLst>
  </p:cSld>
  <p:clrMapOvr>
    <a:masterClrMapping/>
  </p:clrMapOvr>
  <mc:AlternateContent xmlns:mc="http://schemas.openxmlformats.org/markup-compatibility/2006" xmlns:p14="http://schemas.microsoft.com/office/powerpoint/2010/main">
    <mc:Choice Requires="p14">
      <p:transition spd="slow" p14:dur="2000" advTm="6194"/>
    </mc:Choice>
    <mc:Fallback xmlns="">
      <p:transition spd="slow" advTm="6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E59EE-B919-450D-9EC9-C543E7B24CD1}"/>
              </a:ext>
            </a:extLst>
          </p:cNvPr>
          <p:cNvSpPr>
            <a:spLocks noGrp="1"/>
          </p:cNvSpPr>
          <p:nvPr>
            <p:ph type="title"/>
          </p:nvPr>
        </p:nvSpPr>
        <p:spPr/>
        <p:txBody>
          <a:bodyPr/>
          <a:lstStyle/>
          <a:p>
            <a:r>
              <a:rPr lang="en-GB" dirty="0">
                <a:solidFill>
                  <a:schemeClr val="accent2">
                    <a:lumMod val="50000"/>
                  </a:schemeClr>
                </a:solidFill>
              </a:rPr>
              <a:t>introduction</a:t>
            </a:r>
          </a:p>
        </p:txBody>
      </p:sp>
      <p:sp>
        <p:nvSpPr>
          <p:cNvPr id="3" name="Content Placeholder 2">
            <a:extLst>
              <a:ext uri="{FF2B5EF4-FFF2-40B4-BE49-F238E27FC236}">
                <a16:creationId xmlns:a16="http://schemas.microsoft.com/office/drawing/2014/main" id="{2837AE7D-35C0-40D8-A7F7-CA97015B2DA8}"/>
              </a:ext>
            </a:extLst>
          </p:cNvPr>
          <p:cNvSpPr>
            <a:spLocks noGrp="1"/>
          </p:cNvSpPr>
          <p:nvPr>
            <p:ph idx="1"/>
          </p:nvPr>
        </p:nvSpPr>
        <p:spPr/>
        <p:txBody>
          <a:bodyPr>
            <a:normAutofit fontScale="92500" lnSpcReduction="20000"/>
          </a:bodyPr>
          <a:lstStyle/>
          <a:p>
            <a:r>
              <a:rPr lang="en-GB" dirty="0">
                <a:solidFill>
                  <a:schemeClr val="accent2">
                    <a:lumMod val="50000"/>
                  </a:schemeClr>
                </a:solidFill>
              </a:rPr>
              <a:t>When was it discovered</a:t>
            </a:r>
          </a:p>
          <a:p>
            <a:r>
              <a:rPr lang="en-GB" dirty="0">
                <a:solidFill>
                  <a:schemeClr val="accent2">
                    <a:lumMod val="50000"/>
                  </a:schemeClr>
                </a:solidFill>
              </a:rPr>
              <a:t>Measures put in place by employer</a:t>
            </a:r>
          </a:p>
          <a:p>
            <a:r>
              <a:rPr lang="en-GB" dirty="0">
                <a:solidFill>
                  <a:schemeClr val="accent2">
                    <a:lumMod val="50000"/>
                  </a:schemeClr>
                </a:solidFill>
              </a:rPr>
              <a:t>employees responsibility</a:t>
            </a:r>
          </a:p>
          <a:p>
            <a:r>
              <a:rPr lang="en-GB" dirty="0">
                <a:solidFill>
                  <a:schemeClr val="accent2">
                    <a:lumMod val="50000"/>
                  </a:schemeClr>
                </a:solidFill>
              </a:rPr>
              <a:t>Why is it important</a:t>
            </a:r>
          </a:p>
          <a:p>
            <a:r>
              <a:rPr lang="en-GB" dirty="0">
                <a:solidFill>
                  <a:schemeClr val="accent2">
                    <a:lumMod val="50000"/>
                  </a:schemeClr>
                </a:solidFill>
              </a:rPr>
              <a:t>Types of work related injuries</a:t>
            </a:r>
          </a:p>
          <a:p>
            <a:r>
              <a:rPr lang="en-GB" dirty="0">
                <a:solidFill>
                  <a:schemeClr val="accent2">
                    <a:lumMod val="50000"/>
                  </a:schemeClr>
                </a:solidFill>
              </a:rPr>
              <a:t>Types of risk assessments</a:t>
            </a:r>
          </a:p>
          <a:p>
            <a:r>
              <a:rPr lang="en-GB" dirty="0">
                <a:solidFill>
                  <a:schemeClr val="accent2">
                    <a:lumMod val="50000"/>
                  </a:schemeClr>
                </a:solidFill>
              </a:rPr>
              <a:t>Has it been effective</a:t>
            </a:r>
          </a:p>
          <a:p>
            <a:r>
              <a:rPr lang="en-GB" dirty="0">
                <a:solidFill>
                  <a:schemeClr val="accent2">
                    <a:lumMod val="50000"/>
                  </a:schemeClr>
                </a:solidFill>
              </a:rPr>
              <a:t>reference</a:t>
            </a:r>
          </a:p>
        </p:txBody>
      </p:sp>
      <p:pic>
        <p:nvPicPr>
          <p:cNvPr id="7" name="Audio 6">
            <a:hlinkClick r:id="" action="ppaction://media"/>
            <a:extLst>
              <a:ext uri="{FF2B5EF4-FFF2-40B4-BE49-F238E27FC236}">
                <a16:creationId xmlns:a16="http://schemas.microsoft.com/office/drawing/2014/main" id="{14AE63C8-48E1-4665-9412-4C8A237201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28514739"/>
      </p:ext>
    </p:extLst>
  </p:cSld>
  <p:clrMapOvr>
    <a:masterClrMapping/>
  </p:clrMapOvr>
  <mc:AlternateContent xmlns:mc="http://schemas.openxmlformats.org/markup-compatibility/2006" xmlns:p14="http://schemas.microsoft.com/office/powerpoint/2010/main">
    <mc:Choice Requires="p14">
      <p:transition spd="slow" p14:dur="2000" advTm="19723"/>
    </mc:Choice>
    <mc:Fallback xmlns="">
      <p:transition spd="slow" advTm="19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5A89-4692-441D-9A6E-D90640040466}"/>
              </a:ext>
            </a:extLst>
          </p:cNvPr>
          <p:cNvSpPr>
            <a:spLocks noGrp="1"/>
          </p:cNvSpPr>
          <p:nvPr>
            <p:ph type="title"/>
          </p:nvPr>
        </p:nvSpPr>
        <p:spPr>
          <a:xfrm>
            <a:off x="838274" y="55174"/>
            <a:ext cx="3935688" cy="2023252"/>
          </a:xfrm>
          <a:scene3d>
            <a:camera prst="orthographicFront"/>
            <a:lightRig rig="threePt" dir="t"/>
          </a:scene3d>
          <a:sp3d>
            <a:bevelT w="139700" h="139700" prst="divot"/>
          </a:sp3d>
        </p:spPr>
        <p:txBody>
          <a:bodyPr/>
          <a:lstStyle/>
          <a:p>
            <a:r>
              <a:rPr lang="en-GB" dirty="0"/>
              <a:t>When was it discovered</a:t>
            </a:r>
          </a:p>
        </p:txBody>
      </p:sp>
      <p:sp>
        <p:nvSpPr>
          <p:cNvPr id="4" name="Text Placeholder 3">
            <a:extLst>
              <a:ext uri="{FF2B5EF4-FFF2-40B4-BE49-F238E27FC236}">
                <a16:creationId xmlns:a16="http://schemas.microsoft.com/office/drawing/2014/main" id="{2F3CE9EA-C145-4055-AC6C-39D2234B8A4C}"/>
              </a:ext>
            </a:extLst>
          </p:cNvPr>
          <p:cNvSpPr>
            <a:spLocks noGrp="1"/>
          </p:cNvSpPr>
          <p:nvPr>
            <p:ph type="body" sz="half" idx="2"/>
          </p:nvPr>
        </p:nvSpPr>
        <p:spPr/>
        <p:txBody>
          <a:bodyPr>
            <a:normAutofit lnSpcReduction="10000"/>
          </a:bodyPr>
          <a:lstStyle/>
          <a:p>
            <a:r>
              <a:rPr lang="en-GB" dirty="0">
                <a:solidFill>
                  <a:schemeClr val="accent2">
                    <a:lumMod val="50000"/>
                  </a:schemeClr>
                </a:solidFill>
              </a:rPr>
              <a:t>Dates back as far as the 1800’s</a:t>
            </a:r>
          </a:p>
          <a:p>
            <a:r>
              <a:rPr lang="en-GB" dirty="0">
                <a:solidFill>
                  <a:schemeClr val="accent2">
                    <a:lumMod val="50000"/>
                  </a:schemeClr>
                </a:solidFill>
              </a:rPr>
              <a:t>Was know as the Factories Act 1802</a:t>
            </a:r>
          </a:p>
          <a:p>
            <a:r>
              <a:rPr lang="en-GB" dirty="0">
                <a:solidFill>
                  <a:schemeClr val="accent2">
                    <a:lumMod val="50000"/>
                  </a:schemeClr>
                </a:solidFill>
              </a:rPr>
              <a:t>However was unsuccessful in its execution and opening the way for the Health and Safety at Work etc Act 1974.</a:t>
            </a:r>
          </a:p>
          <a:p>
            <a:r>
              <a:rPr lang="en-GB" dirty="0">
                <a:solidFill>
                  <a:schemeClr val="accent2">
                    <a:lumMod val="50000"/>
                  </a:schemeClr>
                </a:solidFill>
              </a:rPr>
              <a:t>From this the Manual Handling Operations Regulations 1992 came into effect and was amended in 2002.</a:t>
            </a:r>
          </a:p>
          <a:p>
            <a:r>
              <a:rPr lang="en-GB" sz="900" dirty="0">
                <a:solidFill>
                  <a:schemeClr val="accent2">
                    <a:lumMod val="50000"/>
                  </a:schemeClr>
                </a:solidFill>
              </a:rPr>
              <a:t>(White,2017) (the Health and Safety Executives, 2021).</a:t>
            </a:r>
          </a:p>
        </p:txBody>
      </p:sp>
      <p:pic>
        <p:nvPicPr>
          <p:cNvPr id="1030" name="Picture 6" descr="Image result for historic images of nursing manual handling">
            <a:extLst>
              <a:ext uri="{FF2B5EF4-FFF2-40B4-BE49-F238E27FC236}">
                <a16:creationId xmlns:a16="http://schemas.microsoft.com/office/drawing/2014/main" id="{9906B429-59CD-405F-866B-0125B9EB50F2}"/>
              </a:ext>
            </a:extLst>
          </p:cNvPr>
          <p:cNvPicPr>
            <a:picLocks noGrp="1" noChangeAspect="1" noChangeArrowheads="1"/>
          </p:cNvPicPr>
          <p:nvPr>
            <p:ph sz="quarter" idx="13"/>
          </p:nvPr>
        </p:nvPicPr>
        <p:blipFill>
          <a:blip r:embed="rId4">
            <a:extLst>
              <a:ext uri="{28A0092B-C50C-407E-A947-70E740481C1C}">
                <a14:useLocalDpi xmlns:a14="http://schemas.microsoft.com/office/drawing/2010/main" val="0"/>
              </a:ext>
            </a:extLst>
          </a:blip>
          <a:srcRect/>
          <a:stretch>
            <a:fillRect/>
          </a:stretch>
        </p:blipFill>
        <p:spPr bwMode="auto">
          <a:xfrm>
            <a:off x="6585358" y="1652630"/>
            <a:ext cx="3695839" cy="31583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A3144639-EF9C-4CA6-8513-4709BDDA32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343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7022">
        <p159:morph option="byObject"/>
      </p:transition>
    </mc:Choice>
    <mc:Fallback xmlns="">
      <p:transition spd="slow" advTm="670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EFD40-8521-44D7-9EF2-C37B7E9AE88D}"/>
              </a:ext>
            </a:extLst>
          </p:cNvPr>
          <p:cNvSpPr>
            <a:spLocks noGrp="1"/>
          </p:cNvSpPr>
          <p:nvPr>
            <p:ph type="title"/>
          </p:nvPr>
        </p:nvSpPr>
        <p:spPr>
          <a:xfrm>
            <a:off x="913774" y="1526796"/>
            <a:ext cx="5934969" cy="528507"/>
          </a:xfrm>
          <a:effectLst>
            <a:outerShdw blurRad="50800" dist="38100" algn="l" rotWithShape="0">
              <a:prstClr val="black">
                <a:alpha val="40000"/>
              </a:prstClr>
            </a:outerShdw>
          </a:effectLst>
        </p:spPr>
        <p:txBody>
          <a:bodyPr>
            <a:normAutofit fontScale="90000"/>
          </a:bodyPr>
          <a:lstStyle/>
          <a:p>
            <a:r>
              <a:rPr lang="en-GB" dirty="0"/>
              <a:t>Measures put in place by employer</a:t>
            </a:r>
          </a:p>
        </p:txBody>
      </p:sp>
      <p:sp>
        <p:nvSpPr>
          <p:cNvPr id="3" name="Picture Placeholder 2">
            <a:extLst>
              <a:ext uri="{FF2B5EF4-FFF2-40B4-BE49-F238E27FC236}">
                <a16:creationId xmlns:a16="http://schemas.microsoft.com/office/drawing/2014/main" id="{92C98E9C-2AE4-4E4E-9CDF-5E650824605A}"/>
              </a:ext>
            </a:extLst>
          </p:cNvPr>
          <p:cNvSpPr>
            <a:spLocks noGrp="1"/>
          </p:cNvSpPr>
          <p:nvPr>
            <p:ph type="pic" idx="1"/>
          </p:nvPr>
        </p:nvSpPr>
        <p:spPr>
          <a:xfrm>
            <a:off x="7424803" y="2055303"/>
            <a:ext cx="3255358" cy="2902591"/>
          </a:xfrm>
        </p:spPr>
      </p:sp>
      <p:sp>
        <p:nvSpPr>
          <p:cNvPr id="4" name="Text Placeholder 3">
            <a:extLst>
              <a:ext uri="{FF2B5EF4-FFF2-40B4-BE49-F238E27FC236}">
                <a16:creationId xmlns:a16="http://schemas.microsoft.com/office/drawing/2014/main" id="{2E97013C-4857-4992-9FFF-BCA023AADC05}"/>
              </a:ext>
            </a:extLst>
          </p:cNvPr>
          <p:cNvSpPr>
            <a:spLocks noGrp="1"/>
          </p:cNvSpPr>
          <p:nvPr>
            <p:ph type="body" sz="half" idx="2"/>
          </p:nvPr>
        </p:nvSpPr>
        <p:spPr>
          <a:xfrm>
            <a:off x="1031240" y="2548962"/>
            <a:ext cx="5934949" cy="3158347"/>
          </a:xfrm>
        </p:spPr>
        <p:txBody>
          <a:bodyPr/>
          <a:lstStyle/>
          <a:p>
            <a:r>
              <a:rPr lang="en-GB" dirty="0">
                <a:solidFill>
                  <a:schemeClr val="accent2">
                    <a:lumMod val="50000"/>
                  </a:schemeClr>
                </a:solidFill>
              </a:rPr>
              <a:t>Avoid – the use of unsafe manual handling operations “so far as reasonably practicable”</a:t>
            </a:r>
          </a:p>
          <a:p>
            <a:r>
              <a:rPr lang="en-GB" dirty="0">
                <a:solidFill>
                  <a:schemeClr val="accent2">
                    <a:lumMod val="50000"/>
                  </a:schemeClr>
                </a:solidFill>
              </a:rPr>
              <a:t>Assess – the danger of any harm that could come to the workers through unsafe manual handling which can not be prevented.</a:t>
            </a:r>
          </a:p>
          <a:p>
            <a:r>
              <a:rPr lang="en-GB" dirty="0">
                <a:solidFill>
                  <a:schemeClr val="accent2">
                    <a:lumMod val="50000"/>
                  </a:schemeClr>
                </a:solidFill>
              </a:rPr>
              <a:t>Reduce – the danger of harm to the workers from unsafe manual handling </a:t>
            </a:r>
          </a:p>
          <a:p>
            <a:r>
              <a:rPr lang="en-GB" sz="800" dirty="0">
                <a:solidFill>
                  <a:schemeClr val="accent2">
                    <a:lumMod val="50000"/>
                  </a:schemeClr>
                </a:solidFill>
              </a:rPr>
              <a:t>(the Health and Safety Executives, 2020).</a:t>
            </a:r>
          </a:p>
        </p:txBody>
      </p:sp>
      <p:pic>
        <p:nvPicPr>
          <p:cNvPr id="5" name="Picture 4" descr="Image result for Safety Worker Clip Art nursing">
            <a:extLst>
              <a:ext uri="{FF2B5EF4-FFF2-40B4-BE49-F238E27FC236}">
                <a16:creationId xmlns:a16="http://schemas.microsoft.com/office/drawing/2014/main" id="{996A73C3-8B8D-4099-9B44-B196067A206B}"/>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175241" y="1926837"/>
            <a:ext cx="3685591" cy="315834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Audio 7">
            <a:hlinkClick r:id="" action="ppaction://media"/>
            <a:extLst>
              <a:ext uri="{FF2B5EF4-FFF2-40B4-BE49-F238E27FC236}">
                <a16:creationId xmlns:a16="http://schemas.microsoft.com/office/drawing/2014/main" id="{2C4B12D7-5403-445E-BC56-36E099CA10C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457269208"/>
      </p:ext>
    </p:extLst>
  </p:cSld>
  <p:clrMapOvr>
    <a:masterClrMapping/>
  </p:clrMapOvr>
  <p:transition spd="slow" advTm="6463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anim calcmode="lin" valueType="num">
                                      <p:cBhvr>
                                        <p:cTn id="1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1000"/>
                                        <p:tgtEl>
                                          <p:spTgt spid="4">
                                            <p:txEl>
                                              <p:pRg st="1" end="1"/>
                                            </p:txEl>
                                          </p:spTgt>
                                        </p:tgtEl>
                                      </p:cBhvr>
                                    </p:animEffect>
                                    <p:anim calcmode="lin" valueType="num">
                                      <p:cBhvr>
                                        <p:cTn id="1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fade">
                                      <p:cBhvr>
                                        <p:cTn id="25" dur="1000"/>
                                        <p:tgtEl>
                                          <p:spTgt spid="4">
                                            <p:txEl>
                                              <p:pRg st="2" end="2"/>
                                            </p:txEl>
                                          </p:spTgt>
                                        </p:tgtEl>
                                      </p:cBhvr>
                                    </p:animEffect>
                                    <p:anim calcmode="lin" valueType="num">
                                      <p:cBhvr>
                                        <p:cTn id="2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1000"/>
                                        <p:tgtEl>
                                          <p:spTgt spid="4">
                                            <p:txEl>
                                              <p:pRg st="3" end="3"/>
                                            </p:txEl>
                                          </p:spTgt>
                                        </p:tgtEl>
                                      </p:cBhvr>
                                    </p:animEffect>
                                    <p:anim calcmode="lin" valueType="num">
                                      <p:cBhvr>
                                        <p:cTn id="3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8"/>
                </p:tgtEl>
              </p:cMediaNode>
            </p:audio>
          </p:childTnLst>
        </p:cTn>
      </p:par>
    </p:tnLst>
    <p:bldLst>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0D71610-A3B1-4780-A4CB-BF09ED6194A5}"/>
              </a:ext>
            </a:extLst>
          </p:cNvPr>
          <p:cNvSpPr>
            <a:spLocks noGrp="1"/>
          </p:cNvSpPr>
          <p:nvPr>
            <p:ph type="pic" idx="1"/>
          </p:nvPr>
        </p:nvSpPr>
        <p:spPr>
          <a:xfrm>
            <a:off x="7885651" y="2692866"/>
            <a:ext cx="2315362" cy="1904302"/>
          </a:xfrm>
        </p:spPr>
      </p:sp>
      <p:sp>
        <p:nvSpPr>
          <p:cNvPr id="2" name="Title 1">
            <a:extLst>
              <a:ext uri="{FF2B5EF4-FFF2-40B4-BE49-F238E27FC236}">
                <a16:creationId xmlns:a16="http://schemas.microsoft.com/office/drawing/2014/main" id="{80542197-15C5-4005-B289-610C37FBE8F2}"/>
              </a:ext>
            </a:extLst>
          </p:cNvPr>
          <p:cNvSpPr>
            <a:spLocks noGrp="1"/>
          </p:cNvSpPr>
          <p:nvPr>
            <p:ph type="title"/>
          </p:nvPr>
        </p:nvSpPr>
        <p:spPr>
          <a:xfrm>
            <a:off x="913774" y="609600"/>
            <a:ext cx="5934969" cy="900418"/>
          </a:xfrm>
          <a:effectLst>
            <a:outerShdw blurRad="50800" dist="38100" algn="l" rotWithShape="0">
              <a:prstClr val="black">
                <a:alpha val="40000"/>
              </a:prstClr>
            </a:outerShdw>
          </a:effectLst>
        </p:spPr>
        <p:txBody>
          <a:bodyPr/>
          <a:lstStyle/>
          <a:p>
            <a:r>
              <a:rPr lang="en-GB" dirty="0"/>
              <a:t>Employees responsibility</a:t>
            </a:r>
          </a:p>
        </p:txBody>
      </p:sp>
      <p:sp>
        <p:nvSpPr>
          <p:cNvPr id="4" name="Text Placeholder 3">
            <a:extLst>
              <a:ext uri="{FF2B5EF4-FFF2-40B4-BE49-F238E27FC236}">
                <a16:creationId xmlns:a16="http://schemas.microsoft.com/office/drawing/2014/main" id="{2AEB3E55-AB6C-4EFE-847D-81E34C2749AB}"/>
              </a:ext>
            </a:extLst>
          </p:cNvPr>
          <p:cNvSpPr>
            <a:spLocks noGrp="1"/>
          </p:cNvSpPr>
          <p:nvPr>
            <p:ph type="body" sz="half" idx="2"/>
          </p:nvPr>
        </p:nvSpPr>
        <p:spPr/>
        <p:txBody>
          <a:bodyPr>
            <a:normAutofit fontScale="92500" lnSpcReduction="20000"/>
          </a:bodyPr>
          <a:lstStyle/>
          <a:p>
            <a:pPr marL="285750" indent="-285750" algn="l">
              <a:buFont typeface="Arial" panose="020B0604020202020204" pitchFamily="34" charset="0"/>
              <a:buChar char="•"/>
            </a:pPr>
            <a:r>
              <a:rPr lang="en-GB" dirty="0">
                <a:solidFill>
                  <a:schemeClr val="accent2">
                    <a:lumMod val="75000"/>
                  </a:schemeClr>
                </a:solidFill>
              </a:rPr>
              <a:t>Follow procedures and policies that have been put in place for the health and safety at their work place.</a:t>
            </a:r>
          </a:p>
          <a:p>
            <a:pPr marL="285750" indent="-285750" algn="l">
              <a:buFont typeface="Arial" panose="020B0604020202020204" pitchFamily="34" charset="0"/>
              <a:buChar char="•"/>
            </a:pPr>
            <a:r>
              <a:rPr lang="en-GB" dirty="0">
                <a:solidFill>
                  <a:schemeClr val="accent2">
                    <a:lumMod val="75000"/>
                  </a:schemeClr>
                </a:solidFill>
              </a:rPr>
              <a:t>Following their policies and procedures on the correct use of equipment provided by their work.</a:t>
            </a:r>
          </a:p>
          <a:p>
            <a:pPr marL="285750" indent="-285750" algn="l">
              <a:buFont typeface="Arial" panose="020B0604020202020204" pitchFamily="34" charset="0"/>
              <a:buChar char="•"/>
            </a:pPr>
            <a:r>
              <a:rPr lang="en-GB" dirty="0">
                <a:solidFill>
                  <a:schemeClr val="accent2">
                    <a:lumMod val="75000"/>
                  </a:schemeClr>
                </a:solidFill>
              </a:rPr>
              <a:t>Working together with them on health and safety matters.</a:t>
            </a:r>
          </a:p>
          <a:p>
            <a:pPr marL="285750" indent="-285750" algn="l">
              <a:buFont typeface="Arial" panose="020B0604020202020204" pitchFamily="34" charset="0"/>
              <a:buChar char="•"/>
            </a:pPr>
            <a:r>
              <a:rPr lang="en-GB" dirty="0">
                <a:solidFill>
                  <a:schemeClr val="accent2">
                    <a:lumMod val="75000"/>
                  </a:schemeClr>
                </a:solidFill>
              </a:rPr>
              <a:t>Being able to inform their employer of and changes they may notice as being unsafe manual handling practice. </a:t>
            </a:r>
          </a:p>
          <a:p>
            <a:pPr marL="285750" indent="-285750" algn="l">
              <a:buFont typeface="Arial" panose="020B0604020202020204" pitchFamily="34" charset="0"/>
              <a:buChar char="•"/>
            </a:pPr>
            <a:r>
              <a:rPr lang="en-GB" dirty="0">
                <a:solidFill>
                  <a:schemeClr val="accent2">
                    <a:lumMod val="75000"/>
                  </a:schemeClr>
                </a:solidFill>
              </a:rPr>
              <a:t>Making sure they do not put other colleagues or patients in danger when carrying out their tasks.</a:t>
            </a:r>
          </a:p>
          <a:p>
            <a:r>
              <a:rPr lang="en-GB" sz="1000" dirty="0">
                <a:solidFill>
                  <a:schemeClr val="accent2">
                    <a:lumMod val="75000"/>
                  </a:schemeClr>
                </a:solidFill>
              </a:rPr>
              <a:t>(the health and safety executives, 2020)</a:t>
            </a:r>
          </a:p>
          <a:p>
            <a:endParaRPr lang="en-GB" dirty="0"/>
          </a:p>
        </p:txBody>
      </p:sp>
      <p:pic>
        <p:nvPicPr>
          <p:cNvPr id="5" name="Picture 4" descr="Image result for manual handling in nursing sector">
            <a:extLst>
              <a:ext uri="{FF2B5EF4-FFF2-40B4-BE49-F238E27FC236}">
                <a16:creationId xmlns:a16="http://schemas.microsoft.com/office/drawing/2014/main" id="{E727AFB4-C1B6-46C4-B037-2C511D3FC49B}"/>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971394" y="2773086"/>
            <a:ext cx="2162175" cy="1714500"/>
          </a:xfrm>
          <a:prstGeom prst="rect">
            <a:avLst/>
          </a:prstGeom>
          <a:ln w="228600" cap="sq" cmpd="thickThin">
            <a:solidFill>
              <a:srgbClr val="000000"/>
            </a:solidFill>
            <a:prstDash val="solid"/>
            <a:miter lim="800000"/>
          </a:ln>
          <a:effectLst>
            <a:innerShdw blurRad="76200">
              <a:srgbClr val="000000"/>
            </a:innerShdw>
          </a:effectLst>
        </p:spPr>
      </p:pic>
      <p:pic>
        <p:nvPicPr>
          <p:cNvPr id="8" name="Audio 7">
            <a:hlinkClick r:id="" action="ppaction://media"/>
            <a:extLst>
              <a:ext uri="{FF2B5EF4-FFF2-40B4-BE49-F238E27FC236}">
                <a16:creationId xmlns:a16="http://schemas.microsoft.com/office/drawing/2014/main" id="{6512C909-4486-460A-BDF3-F5D8815FAC0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762891888"/>
      </p:ext>
    </p:extLst>
  </p:cSld>
  <p:clrMapOvr>
    <a:masterClrMapping/>
  </p:clrMapOvr>
  <mc:AlternateContent xmlns:mc="http://schemas.openxmlformats.org/markup-compatibility/2006" xmlns:p14="http://schemas.microsoft.com/office/powerpoint/2010/main">
    <mc:Choice Requires="p14">
      <p:transition spd="slow" p14:dur="2000" advTm="46914"/>
    </mc:Choice>
    <mc:Fallback xmlns="">
      <p:transition spd="slow" advTm="46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barn(inVertical)">
                                      <p:cBhvr>
                                        <p:cTn id="11" dur="500"/>
                                        <p:tgtEl>
                                          <p:spTgt spid="4">
                                            <p:txEl>
                                              <p:pRg st="0" end="0"/>
                                            </p:txEl>
                                          </p:spTgt>
                                        </p:tgtEl>
                                      </p:cBhvr>
                                    </p:animEffect>
                                  </p:childTnLst>
                                </p:cTn>
                              </p:par>
                              <p:par>
                                <p:cTn id="12" presetID="16" presetClass="entr" presetSubtype="21" fill="hold" nodeType="with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barn(inVertical)">
                                      <p:cBhvr>
                                        <p:cTn id="14" dur="500"/>
                                        <p:tgtEl>
                                          <p:spTgt spid="4">
                                            <p:txEl>
                                              <p:pRg st="1" end="1"/>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barn(inVertical)">
                                      <p:cBhvr>
                                        <p:cTn id="20" dur="500"/>
                                        <p:tgtEl>
                                          <p:spTgt spid="4">
                                            <p:txEl>
                                              <p:pRg st="3" end="3"/>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barn(inVertical)">
                                      <p:cBhvr>
                                        <p:cTn id="23" dur="500"/>
                                        <p:tgtEl>
                                          <p:spTgt spid="4">
                                            <p:txEl>
                                              <p:pRg st="4" end="4"/>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barn(inVertical)">
                                      <p:cBhvr>
                                        <p:cTn id="2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31401-163E-47EE-8121-66A1DE542845}"/>
              </a:ext>
            </a:extLst>
          </p:cNvPr>
          <p:cNvSpPr>
            <a:spLocks noGrp="1"/>
          </p:cNvSpPr>
          <p:nvPr>
            <p:ph type="title"/>
          </p:nvPr>
        </p:nvSpPr>
        <p:spPr>
          <a:xfrm>
            <a:off x="913774" y="131428"/>
            <a:ext cx="3935688" cy="1705761"/>
          </a:xfrm>
          <a:effectLst>
            <a:outerShdw blurRad="50800" dist="38100" dir="13500000" algn="br" rotWithShape="0">
              <a:prstClr val="black">
                <a:alpha val="40000"/>
              </a:prstClr>
            </a:outerShdw>
          </a:effectLst>
        </p:spPr>
        <p:txBody>
          <a:bodyPr>
            <a:normAutofit/>
          </a:bodyPr>
          <a:lstStyle/>
          <a:p>
            <a:r>
              <a:rPr lang="en-GB" sz="3200" dirty="0"/>
              <a:t>Why is it important</a:t>
            </a:r>
          </a:p>
        </p:txBody>
      </p:sp>
      <p:sp>
        <p:nvSpPr>
          <p:cNvPr id="8" name="Text Placeholder 7">
            <a:extLst>
              <a:ext uri="{FF2B5EF4-FFF2-40B4-BE49-F238E27FC236}">
                <a16:creationId xmlns:a16="http://schemas.microsoft.com/office/drawing/2014/main" id="{A1E1466C-6110-4AA4-9301-147148F510E1}"/>
              </a:ext>
            </a:extLst>
          </p:cNvPr>
          <p:cNvSpPr>
            <a:spLocks noGrp="1"/>
          </p:cNvSpPr>
          <p:nvPr>
            <p:ph type="body" sz="half" idx="2"/>
          </p:nvPr>
        </p:nvSpPr>
        <p:spPr/>
        <p:txBody>
          <a:bodyPr>
            <a:normAutofit fontScale="62500" lnSpcReduction="20000"/>
          </a:bodyPr>
          <a:lstStyle/>
          <a:p>
            <a:r>
              <a:rPr lang="en-GB" dirty="0">
                <a:solidFill>
                  <a:schemeClr val="accent2">
                    <a:lumMod val="75000"/>
                  </a:schemeClr>
                </a:solidFill>
              </a:rPr>
              <a:t>Manual handling is important when done correctly to help eliminate risk of injury to staff and patients </a:t>
            </a:r>
          </a:p>
          <a:p>
            <a:r>
              <a:rPr lang="en-GB" dirty="0">
                <a:solidFill>
                  <a:schemeClr val="accent2">
                    <a:lumMod val="75000"/>
                  </a:schemeClr>
                </a:solidFill>
              </a:rPr>
              <a:t>Manual handling involves a wide range of tasks that involve having to </a:t>
            </a:r>
          </a:p>
          <a:p>
            <a:pPr marL="285750" indent="-285750" algn="l">
              <a:buFont typeface="Arial" panose="020B0604020202020204" pitchFamily="34" charset="0"/>
              <a:buChar char="•"/>
            </a:pPr>
            <a:r>
              <a:rPr lang="en-GB" dirty="0">
                <a:solidFill>
                  <a:schemeClr val="accent2">
                    <a:lumMod val="75000"/>
                  </a:schemeClr>
                </a:solidFill>
              </a:rPr>
              <a:t>Push </a:t>
            </a:r>
          </a:p>
          <a:p>
            <a:pPr marL="285750" indent="-285750" algn="l">
              <a:buFont typeface="Arial" panose="020B0604020202020204" pitchFamily="34" charset="0"/>
              <a:buChar char="•"/>
            </a:pPr>
            <a:r>
              <a:rPr lang="en-GB" dirty="0">
                <a:solidFill>
                  <a:schemeClr val="accent2">
                    <a:lumMod val="75000"/>
                  </a:schemeClr>
                </a:solidFill>
              </a:rPr>
              <a:t>Pull</a:t>
            </a:r>
          </a:p>
          <a:p>
            <a:pPr marL="285750" indent="-285750" algn="l">
              <a:buFont typeface="Arial" panose="020B0604020202020204" pitchFamily="34" charset="0"/>
              <a:buChar char="•"/>
            </a:pPr>
            <a:r>
              <a:rPr lang="en-GB" dirty="0">
                <a:solidFill>
                  <a:schemeClr val="accent2">
                    <a:lumMod val="75000"/>
                  </a:schemeClr>
                </a:solidFill>
              </a:rPr>
              <a:t>Carry</a:t>
            </a:r>
          </a:p>
          <a:p>
            <a:pPr marL="285750" indent="-285750" algn="l">
              <a:buFont typeface="Arial" panose="020B0604020202020204" pitchFamily="34" charset="0"/>
              <a:buChar char="•"/>
            </a:pPr>
            <a:r>
              <a:rPr lang="en-GB" dirty="0">
                <a:solidFill>
                  <a:schemeClr val="accent2">
                    <a:lumMod val="75000"/>
                  </a:schemeClr>
                </a:solidFill>
              </a:rPr>
              <a:t>Lift</a:t>
            </a:r>
          </a:p>
          <a:p>
            <a:pPr marL="285750" indent="-285750" algn="l">
              <a:buFont typeface="Arial" panose="020B0604020202020204" pitchFamily="34" charset="0"/>
              <a:buChar char="•"/>
            </a:pPr>
            <a:r>
              <a:rPr lang="en-GB" dirty="0">
                <a:solidFill>
                  <a:schemeClr val="accent2">
                    <a:lumMod val="75000"/>
                  </a:schemeClr>
                </a:solidFill>
              </a:rPr>
              <a:t>Move</a:t>
            </a:r>
          </a:p>
          <a:p>
            <a:pPr marL="285750" indent="-285750" algn="l">
              <a:buFont typeface="Arial" panose="020B0604020202020204" pitchFamily="34" charset="0"/>
              <a:buChar char="•"/>
            </a:pPr>
            <a:r>
              <a:rPr lang="en-GB" dirty="0">
                <a:solidFill>
                  <a:schemeClr val="accent2">
                    <a:lumMod val="75000"/>
                  </a:schemeClr>
                </a:solidFill>
              </a:rPr>
              <a:t>Put down and support the transporting of a load</a:t>
            </a:r>
          </a:p>
          <a:p>
            <a:pPr marL="285750" indent="-285750" algn="l">
              <a:buFont typeface="Arial" panose="020B0604020202020204" pitchFamily="34" charset="0"/>
              <a:buChar char="•"/>
            </a:pPr>
            <a:r>
              <a:rPr lang="en-GB" dirty="0">
                <a:solidFill>
                  <a:schemeClr val="accent2">
                    <a:lumMod val="75000"/>
                  </a:schemeClr>
                </a:solidFill>
              </a:rPr>
              <a:t>Repetitive tasks </a:t>
            </a:r>
          </a:p>
          <a:p>
            <a:pPr algn="l"/>
            <a:r>
              <a:rPr lang="en-GB" sz="1300" dirty="0">
                <a:solidFill>
                  <a:schemeClr val="accent2">
                    <a:lumMod val="75000"/>
                  </a:schemeClr>
                </a:solidFill>
              </a:rPr>
              <a:t>(</a:t>
            </a:r>
            <a:r>
              <a:rPr lang="en-GB" sz="1300" dirty="0" err="1">
                <a:solidFill>
                  <a:schemeClr val="accent2">
                    <a:lumMod val="75000"/>
                  </a:schemeClr>
                </a:solidFill>
              </a:rPr>
              <a:t>Bromhead</a:t>
            </a:r>
            <a:r>
              <a:rPr lang="en-GB" sz="1300" dirty="0">
                <a:solidFill>
                  <a:schemeClr val="accent2">
                    <a:lumMod val="75000"/>
                  </a:schemeClr>
                </a:solidFill>
              </a:rPr>
              <a:t>, 2019).</a:t>
            </a:r>
          </a:p>
        </p:txBody>
      </p:sp>
      <p:pic>
        <p:nvPicPr>
          <p:cNvPr id="9" name="Content Placeholder 8" descr="Image result for manual handling in nursing sector">
            <a:extLst>
              <a:ext uri="{FF2B5EF4-FFF2-40B4-BE49-F238E27FC236}">
                <a16:creationId xmlns:a16="http://schemas.microsoft.com/office/drawing/2014/main" id="{BAEC8E48-C51C-4E39-B2F9-684BA7B53E43}"/>
              </a:ext>
            </a:extLst>
          </p:cNvPr>
          <p:cNvPicPr>
            <a:picLocks noGrp="1"/>
          </p:cNvPicPr>
          <p:nvPr>
            <p:ph sz="quarter" idx="13"/>
          </p:nvPr>
        </p:nvPicPr>
        <p:blipFill>
          <a:blip r:embed="rId5">
            <a:extLst>
              <a:ext uri="{28A0092B-C50C-407E-A947-70E740481C1C}">
                <a14:useLocalDpi xmlns:a14="http://schemas.microsoft.com/office/drawing/2010/main" val="0"/>
              </a:ext>
            </a:extLst>
          </a:blip>
          <a:srcRect/>
          <a:stretch>
            <a:fillRect/>
          </a:stretch>
        </p:blipFill>
        <p:spPr bwMode="auto">
          <a:xfrm>
            <a:off x="6342112" y="1588344"/>
            <a:ext cx="3618531" cy="348982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4" name="Audio 3">
            <a:hlinkClick r:id="" action="ppaction://media"/>
            <a:extLst>
              <a:ext uri="{FF2B5EF4-FFF2-40B4-BE49-F238E27FC236}">
                <a16:creationId xmlns:a16="http://schemas.microsoft.com/office/drawing/2014/main" id="{B17E0C63-2EFA-40FD-BD29-80DB5E6C411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103101796"/>
      </p:ext>
    </p:extLst>
  </p:cSld>
  <p:clrMapOvr>
    <a:masterClrMapping/>
  </p:clrMapOvr>
  <mc:AlternateContent xmlns:mc="http://schemas.openxmlformats.org/markup-compatibility/2006" xmlns:p14="http://schemas.microsoft.com/office/powerpoint/2010/main">
    <mc:Choice Requires="p14">
      <p:transition spd="slow" p14:dur="2000" advTm="94352"/>
    </mc:Choice>
    <mc:Fallback xmlns="">
      <p:transition spd="slow" advTm="9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Effect transition="in" filter="barn(inVertical)">
                                      <p:cBhvr>
                                        <p:cTn id="11" dur="500"/>
                                        <p:tgtEl>
                                          <p:spTgt spid="8">
                                            <p:txEl>
                                              <p:pRg st="2" end="2"/>
                                            </p:txEl>
                                          </p:spTgt>
                                        </p:tgtEl>
                                      </p:cBhvr>
                                    </p:animEffect>
                                  </p:childTnLst>
                                </p:cTn>
                              </p:par>
                              <p:par>
                                <p:cTn id="12" presetID="16" presetClass="entr" presetSubtype="21" fill="hold" nodeType="withEffect">
                                  <p:stCondLst>
                                    <p:cond delay="0"/>
                                  </p:stCondLst>
                                  <p:childTnLst>
                                    <p:set>
                                      <p:cBhvr>
                                        <p:cTn id="13" dur="1" fill="hold">
                                          <p:stCondLst>
                                            <p:cond delay="0"/>
                                          </p:stCondLst>
                                        </p:cTn>
                                        <p:tgtEl>
                                          <p:spTgt spid="8">
                                            <p:txEl>
                                              <p:pRg st="3" end="3"/>
                                            </p:txEl>
                                          </p:spTgt>
                                        </p:tgtEl>
                                        <p:attrNameLst>
                                          <p:attrName>style.visibility</p:attrName>
                                        </p:attrNameLst>
                                      </p:cBhvr>
                                      <p:to>
                                        <p:strVal val="visible"/>
                                      </p:to>
                                    </p:set>
                                    <p:animEffect transition="in" filter="barn(inVertical)">
                                      <p:cBhvr>
                                        <p:cTn id="14" dur="500"/>
                                        <p:tgtEl>
                                          <p:spTgt spid="8">
                                            <p:txEl>
                                              <p:pRg st="3" end="3"/>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barn(inVertical)">
                                      <p:cBhvr>
                                        <p:cTn id="17" dur="500"/>
                                        <p:tgtEl>
                                          <p:spTgt spid="8">
                                            <p:txEl>
                                              <p:pRg st="4" end="4"/>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8">
                                            <p:txEl>
                                              <p:pRg st="5" end="5"/>
                                            </p:txEl>
                                          </p:spTgt>
                                        </p:tgtEl>
                                        <p:attrNameLst>
                                          <p:attrName>style.visibility</p:attrName>
                                        </p:attrNameLst>
                                      </p:cBhvr>
                                      <p:to>
                                        <p:strVal val="visible"/>
                                      </p:to>
                                    </p:set>
                                    <p:animEffect transition="in" filter="barn(inVertical)">
                                      <p:cBhvr>
                                        <p:cTn id="20" dur="500"/>
                                        <p:tgtEl>
                                          <p:spTgt spid="8">
                                            <p:txEl>
                                              <p:pRg st="5" end="5"/>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animEffect transition="in" filter="barn(inVertical)">
                                      <p:cBhvr>
                                        <p:cTn id="23" dur="500"/>
                                        <p:tgtEl>
                                          <p:spTgt spid="8">
                                            <p:txEl>
                                              <p:pRg st="6" end="6"/>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8">
                                            <p:txEl>
                                              <p:pRg st="7" end="7"/>
                                            </p:txEl>
                                          </p:spTgt>
                                        </p:tgtEl>
                                        <p:attrNameLst>
                                          <p:attrName>style.visibility</p:attrName>
                                        </p:attrNameLst>
                                      </p:cBhvr>
                                      <p:to>
                                        <p:strVal val="visible"/>
                                      </p:to>
                                    </p:set>
                                    <p:animEffect transition="in" filter="barn(inVertical)">
                                      <p:cBhvr>
                                        <p:cTn id="26" dur="500"/>
                                        <p:tgtEl>
                                          <p:spTgt spid="8">
                                            <p:txEl>
                                              <p:pRg st="7" end="7"/>
                                            </p:txEl>
                                          </p:spTgt>
                                        </p:tgtEl>
                                      </p:cBhvr>
                                    </p:animEffect>
                                  </p:childTnLst>
                                </p:cTn>
                              </p:par>
                              <p:par>
                                <p:cTn id="27" presetID="16" presetClass="entr" presetSubtype="21" fill="hold" nodeType="withEffect">
                                  <p:stCondLst>
                                    <p:cond delay="0"/>
                                  </p:stCondLst>
                                  <p:childTnLst>
                                    <p:set>
                                      <p:cBhvr>
                                        <p:cTn id="28" dur="1" fill="hold">
                                          <p:stCondLst>
                                            <p:cond delay="0"/>
                                          </p:stCondLst>
                                        </p:cTn>
                                        <p:tgtEl>
                                          <p:spTgt spid="8">
                                            <p:txEl>
                                              <p:pRg st="8" end="8"/>
                                            </p:txEl>
                                          </p:spTgt>
                                        </p:tgtEl>
                                        <p:attrNameLst>
                                          <p:attrName>style.visibility</p:attrName>
                                        </p:attrNameLst>
                                      </p:cBhvr>
                                      <p:to>
                                        <p:strVal val="visible"/>
                                      </p:to>
                                    </p:set>
                                    <p:animEffect transition="in" filter="barn(inVertical)">
                                      <p:cBhvr>
                                        <p:cTn id="29" dur="500"/>
                                        <p:tgtEl>
                                          <p:spTgt spid="8">
                                            <p:txEl>
                                              <p:pRg st="8" end="8"/>
                                            </p:txEl>
                                          </p:spTgt>
                                        </p:tgtEl>
                                      </p:cBhvr>
                                    </p:animEffect>
                                  </p:childTnLst>
                                </p:cTn>
                              </p:par>
                              <p:par>
                                <p:cTn id="30" presetID="42" presetClass="entr" presetSubtype="0" fill="hold" nodeType="withEffect">
                                  <p:stCondLst>
                                    <p:cond delay="0"/>
                                  </p:stCondLst>
                                  <p:childTnLst>
                                    <p:set>
                                      <p:cBhvr>
                                        <p:cTn id="31" dur="1" fill="hold">
                                          <p:stCondLst>
                                            <p:cond delay="0"/>
                                          </p:stCondLst>
                                        </p:cTn>
                                        <p:tgtEl>
                                          <p:spTgt spid="8">
                                            <p:txEl>
                                              <p:pRg st="9" end="9"/>
                                            </p:txEl>
                                          </p:spTgt>
                                        </p:tgtEl>
                                        <p:attrNameLst>
                                          <p:attrName>style.visibility</p:attrName>
                                        </p:attrNameLst>
                                      </p:cBhvr>
                                      <p:to>
                                        <p:strVal val="visible"/>
                                      </p:to>
                                    </p:set>
                                    <p:animEffect transition="in" filter="fade">
                                      <p:cBhvr>
                                        <p:cTn id="32" dur="1000"/>
                                        <p:tgtEl>
                                          <p:spTgt spid="8">
                                            <p:txEl>
                                              <p:pRg st="9" end="9"/>
                                            </p:txEl>
                                          </p:spTgt>
                                        </p:tgtEl>
                                      </p:cBhvr>
                                    </p:animEffect>
                                    <p:anim calcmode="lin" valueType="num">
                                      <p:cBhvr>
                                        <p:cTn id="33" dur="1000" fill="hold"/>
                                        <p:tgtEl>
                                          <p:spTgt spid="8">
                                            <p:txEl>
                                              <p:pRg st="9" end="9"/>
                                            </p:txEl>
                                          </p:spTgt>
                                        </p:tgtEl>
                                        <p:attrNameLst>
                                          <p:attrName>ppt_x</p:attrName>
                                        </p:attrNameLst>
                                      </p:cBhvr>
                                      <p:tavLst>
                                        <p:tav tm="0">
                                          <p:val>
                                            <p:strVal val="#ppt_x"/>
                                          </p:val>
                                        </p:tav>
                                        <p:tav tm="100000">
                                          <p:val>
                                            <p:strVal val="#ppt_x"/>
                                          </p:val>
                                        </p:tav>
                                      </p:tavLst>
                                    </p:anim>
                                    <p:anim calcmode="lin" valueType="num">
                                      <p:cBhvr>
                                        <p:cTn id="34" dur="1000" fill="hold"/>
                                        <p:tgtEl>
                                          <p:spTgt spid="8">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0DFF7-5F5E-449B-AC7B-163E6FE1E0BD}"/>
              </a:ext>
            </a:extLst>
          </p:cNvPr>
          <p:cNvSpPr>
            <a:spLocks noGrp="1"/>
          </p:cNvSpPr>
          <p:nvPr>
            <p:ph type="title"/>
          </p:nvPr>
        </p:nvSpPr>
        <p:spPr>
          <a:xfrm>
            <a:off x="913774" y="609600"/>
            <a:ext cx="5934969" cy="875251"/>
          </a:xfrm>
        </p:spPr>
        <p:txBody>
          <a:bodyPr>
            <a:normAutofit fontScale="90000"/>
          </a:bodyPr>
          <a:lstStyle/>
          <a:p>
            <a:r>
              <a:rPr lang="en-GB" dirty="0"/>
              <a:t>Types of Work related injuries</a:t>
            </a:r>
          </a:p>
        </p:txBody>
      </p:sp>
      <p:sp>
        <p:nvSpPr>
          <p:cNvPr id="3" name="Picture Placeholder 2">
            <a:extLst>
              <a:ext uri="{FF2B5EF4-FFF2-40B4-BE49-F238E27FC236}">
                <a16:creationId xmlns:a16="http://schemas.microsoft.com/office/drawing/2014/main" id="{D19AB6F5-5E0E-4835-B7CF-A296082AA62C}"/>
              </a:ext>
            </a:extLst>
          </p:cNvPr>
          <p:cNvSpPr>
            <a:spLocks noGrp="1"/>
          </p:cNvSpPr>
          <p:nvPr>
            <p:ph type="pic" idx="1"/>
          </p:nvPr>
        </p:nvSpPr>
        <p:spPr>
          <a:xfrm>
            <a:off x="7424803" y="1280859"/>
            <a:ext cx="3255358" cy="4145280"/>
          </a:xfrm>
        </p:spPr>
      </p:sp>
      <p:sp>
        <p:nvSpPr>
          <p:cNvPr id="4" name="Text Placeholder 3">
            <a:extLst>
              <a:ext uri="{FF2B5EF4-FFF2-40B4-BE49-F238E27FC236}">
                <a16:creationId xmlns:a16="http://schemas.microsoft.com/office/drawing/2014/main" id="{86858CAD-C0C3-4989-8DD6-D98944B493E0}"/>
              </a:ext>
            </a:extLst>
          </p:cNvPr>
          <p:cNvSpPr>
            <a:spLocks noGrp="1"/>
          </p:cNvSpPr>
          <p:nvPr>
            <p:ph type="body" sz="half" idx="2"/>
          </p:nvPr>
        </p:nvSpPr>
        <p:spPr>
          <a:xfrm>
            <a:off x="913794" y="2088860"/>
            <a:ext cx="5934949" cy="3702340"/>
          </a:xfrm>
        </p:spPr>
        <p:txBody>
          <a:bodyPr>
            <a:normAutofit fontScale="77500" lnSpcReduction="20000"/>
          </a:bodyPr>
          <a:lstStyle/>
          <a:p>
            <a:r>
              <a:rPr lang="en-GB" dirty="0">
                <a:solidFill>
                  <a:schemeClr val="accent2">
                    <a:lumMod val="75000"/>
                  </a:schemeClr>
                </a:solidFill>
              </a:rPr>
              <a:t>Manual handling is still one of the biggest causes of injuries in the work place which are connected to musculoskeletal disorder (</a:t>
            </a:r>
            <a:r>
              <a:rPr lang="en-GB" dirty="0" err="1">
                <a:solidFill>
                  <a:schemeClr val="accent2">
                    <a:lumMod val="75000"/>
                  </a:schemeClr>
                </a:solidFill>
              </a:rPr>
              <a:t>msd’s</a:t>
            </a:r>
            <a:r>
              <a:rPr lang="en-GB" dirty="0">
                <a:solidFill>
                  <a:schemeClr val="accent2">
                    <a:lumMod val="75000"/>
                  </a:schemeClr>
                </a:solidFill>
              </a:rPr>
              <a:t>)</a:t>
            </a:r>
          </a:p>
          <a:p>
            <a:r>
              <a:rPr lang="en-GB" dirty="0">
                <a:solidFill>
                  <a:schemeClr val="accent2">
                    <a:lumMod val="75000"/>
                  </a:schemeClr>
                </a:solidFill>
              </a:rPr>
              <a:t>The types of injuries and conditions affected by this can cause pain to </a:t>
            </a:r>
          </a:p>
          <a:p>
            <a:r>
              <a:rPr lang="en-GB" dirty="0">
                <a:solidFill>
                  <a:schemeClr val="accent2">
                    <a:lumMod val="75000"/>
                  </a:schemeClr>
                </a:solidFill>
              </a:rPr>
              <a:t>Joints</a:t>
            </a:r>
          </a:p>
          <a:p>
            <a:r>
              <a:rPr lang="en-GB" dirty="0">
                <a:solidFill>
                  <a:schemeClr val="accent2">
                    <a:lumMod val="75000"/>
                  </a:schemeClr>
                </a:solidFill>
              </a:rPr>
              <a:t>Arms</a:t>
            </a:r>
          </a:p>
          <a:p>
            <a:r>
              <a:rPr lang="en-GB" dirty="0">
                <a:solidFill>
                  <a:schemeClr val="accent2">
                    <a:lumMod val="75000"/>
                  </a:schemeClr>
                </a:solidFill>
              </a:rPr>
              <a:t>Back</a:t>
            </a:r>
          </a:p>
          <a:p>
            <a:r>
              <a:rPr lang="en-GB" dirty="0">
                <a:solidFill>
                  <a:schemeClr val="accent2">
                    <a:lumMod val="75000"/>
                  </a:schemeClr>
                </a:solidFill>
              </a:rPr>
              <a:t>Limbs</a:t>
            </a:r>
          </a:p>
          <a:p>
            <a:r>
              <a:rPr lang="en-GB" dirty="0">
                <a:solidFill>
                  <a:schemeClr val="accent2">
                    <a:lumMod val="75000"/>
                  </a:schemeClr>
                </a:solidFill>
              </a:rPr>
              <a:t>Repetitive strain injuries</a:t>
            </a:r>
          </a:p>
          <a:p>
            <a:endParaRPr lang="en-GB" dirty="0">
              <a:solidFill>
                <a:schemeClr val="accent2">
                  <a:lumMod val="75000"/>
                </a:schemeClr>
              </a:solidFill>
            </a:endParaRPr>
          </a:p>
          <a:p>
            <a:endParaRPr lang="en-GB" dirty="0">
              <a:solidFill>
                <a:schemeClr val="accent2">
                  <a:lumMod val="75000"/>
                </a:schemeClr>
              </a:solidFill>
            </a:endParaRPr>
          </a:p>
          <a:p>
            <a:endParaRPr lang="en-GB" dirty="0">
              <a:solidFill>
                <a:schemeClr val="accent2">
                  <a:lumMod val="75000"/>
                </a:schemeClr>
              </a:solidFill>
            </a:endParaRPr>
          </a:p>
          <a:p>
            <a:r>
              <a:rPr lang="en-GB" sz="900" dirty="0">
                <a:solidFill>
                  <a:schemeClr val="accent2">
                    <a:lumMod val="75000"/>
                  </a:schemeClr>
                </a:solidFill>
              </a:rPr>
              <a:t>(warren, 2016) (royal college of nursing, 2019)</a:t>
            </a:r>
          </a:p>
        </p:txBody>
      </p:sp>
      <p:pic>
        <p:nvPicPr>
          <p:cNvPr id="5" name="Picture 4" descr="Image result for Safety Worker Clip Art nursing">
            <a:extLst>
              <a:ext uri="{FF2B5EF4-FFF2-40B4-BE49-F238E27FC236}">
                <a16:creationId xmlns:a16="http://schemas.microsoft.com/office/drawing/2014/main" id="{BFCC60F8-6AD4-46E5-AEC8-B5EBCC6E8923}"/>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424804" y="1280859"/>
            <a:ext cx="3255358" cy="414528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9B464CF5-7902-4188-9148-1489722D91D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399662306"/>
      </p:ext>
    </p:extLst>
  </p:cSld>
  <p:clrMapOvr>
    <a:masterClrMapping/>
  </p:clrMapOvr>
  <mc:AlternateContent xmlns:mc="http://schemas.openxmlformats.org/markup-compatibility/2006" xmlns:p14="http://schemas.microsoft.com/office/powerpoint/2010/main">
    <mc:Choice Requires="p14">
      <p:transition spd="slow" p14:dur="2000" advTm="46960"/>
    </mc:Choice>
    <mc:Fallback xmlns="">
      <p:transition spd="slow" advTm="46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Effect transition="in" filter="barn(inVertical)">
                                      <p:cBhvr>
                                        <p:cTn id="11" dur="500"/>
                                        <p:tgtEl>
                                          <p:spTgt spid="4">
                                            <p:txEl>
                                              <p:pRg st="2" end="2"/>
                                            </p:txEl>
                                          </p:spTgt>
                                        </p:tgtEl>
                                      </p:cBhvr>
                                    </p:animEffect>
                                  </p:childTnLst>
                                </p:cTn>
                              </p:par>
                              <p:par>
                                <p:cTn id="12" presetID="16" presetClass="entr" presetSubtype="21" fill="hold" nodeType="with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barn(inVertical)">
                                      <p:cBhvr>
                                        <p:cTn id="14" dur="500"/>
                                        <p:tgtEl>
                                          <p:spTgt spid="4">
                                            <p:txEl>
                                              <p:pRg st="3" end="3"/>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barn(inVertical)">
                                      <p:cBhvr>
                                        <p:cTn id="17" dur="500"/>
                                        <p:tgtEl>
                                          <p:spTgt spid="4">
                                            <p:txEl>
                                              <p:pRg st="4" end="4"/>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barn(inVertical)">
                                      <p:cBhvr>
                                        <p:cTn id="20" dur="500"/>
                                        <p:tgtEl>
                                          <p:spTgt spid="4">
                                            <p:txEl>
                                              <p:pRg st="5" end="5"/>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barn(inVertical)">
                                      <p:cBhvr>
                                        <p:cTn id="23"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662A1-07E9-4EE5-9ACA-1BA7CB3C720E}"/>
              </a:ext>
            </a:extLst>
          </p:cNvPr>
          <p:cNvSpPr>
            <a:spLocks noGrp="1"/>
          </p:cNvSpPr>
          <p:nvPr>
            <p:ph type="title"/>
          </p:nvPr>
        </p:nvSpPr>
        <p:spPr>
          <a:xfrm>
            <a:off x="913774" y="609600"/>
            <a:ext cx="5934969" cy="836645"/>
          </a:xfrm>
          <a:effectLst>
            <a:outerShdw blurRad="50800" dist="38100" algn="l" rotWithShape="0">
              <a:prstClr val="black">
                <a:alpha val="40000"/>
              </a:prstClr>
            </a:outerShdw>
          </a:effectLst>
        </p:spPr>
        <p:txBody>
          <a:bodyPr/>
          <a:lstStyle/>
          <a:p>
            <a:r>
              <a:rPr lang="en-GB" dirty="0"/>
              <a:t>Type of risk assessment</a:t>
            </a:r>
          </a:p>
        </p:txBody>
      </p:sp>
      <p:sp>
        <p:nvSpPr>
          <p:cNvPr id="3" name="Picture Placeholder 2">
            <a:extLst>
              <a:ext uri="{FF2B5EF4-FFF2-40B4-BE49-F238E27FC236}">
                <a16:creationId xmlns:a16="http://schemas.microsoft.com/office/drawing/2014/main" id="{36AF4A3A-0C02-426A-8CE3-F01B8882A899}"/>
              </a:ext>
            </a:extLst>
          </p:cNvPr>
          <p:cNvSpPr>
            <a:spLocks noGrp="1"/>
          </p:cNvSpPr>
          <p:nvPr>
            <p:ph type="pic" idx="1"/>
          </p:nvPr>
        </p:nvSpPr>
        <p:spPr>
          <a:xfrm>
            <a:off x="7707086" y="2632850"/>
            <a:ext cx="2771192" cy="1911157"/>
          </a:xfrm>
        </p:spPr>
      </p:sp>
      <p:sp>
        <p:nvSpPr>
          <p:cNvPr id="4" name="Text Placeholder 3">
            <a:extLst>
              <a:ext uri="{FF2B5EF4-FFF2-40B4-BE49-F238E27FC236}">
                <a16:creationId xmlns:a16="http://schemas.microsoft.com/office/drawing/2014/main" id="{53E04381-A321-4286-BB5A-EB33A1211911}"/>
              </a:ext>
            </a:extLst>
          </p:cNvPr>
          <p:cNvSpPr>
            <a:spLocks noGrp="1"/>
          </p:cNvSpPr>
          <p:nvPr>
            <p:ph type="body" sz="half" idx="2"/>
          </p:nvPr>
        </p:nvSpPr>
        <p:spPr/>
        <p:txBody>
          <a:bodyPr/>
          <a:lstStyle/>
          <a:p>
            <a:r>
              <a:rPr lang="en-GB" dirty="0">
                <a:solidFill>
                  <a:schemeClr val="accent2">
                    <a:lumMod val="75000"/>
                  </a:schemeClr>
                </a:solidFill>
              </a:rPr>
              <a:t>With risk assessments put in place these types of injuries can reduce the levels of injury in the work place.</a:t>
            </a:r>
          </a:p>
          <a:p>
            <a:endParaRPr lang="en-GB" dirty="0">
              <a:solidFill>
                <a:schemeClr val="accent2">
                  <a:lumMod val="75000"/>
                </a:schemeClr>
              </a:solidFill>
            </a:endParaRPr>
          </a:p>
          <a:p>
            <a:r>
              <a:rPr lang="en-GB" dirty="0">
                <a:solidFill>
                  <a:schemeClr val="accent2">
                    <a:lumMod val="75000"/>
                  </a:schemeClr>
                </a:solidFill>
              </a:rPr>
              <a:t>Individual risk assessment – allows for particular moving and handling needs to be taken into account.</a:t>
            </a:r>
          </a:p>
          <a:p>
            <a:r>
              <a:rPr lang="en-GB" dirty="0">
                <a:solidFill>
                  <a:schemeClr val="accent2">
                    <a:lumMod val="75000"/>
                  </a:schemeClr>
                </a:solidFill>
              </a:rPr>
              <a:t>Generic risk assessment – allows for the employer to look at the work place and the environment.</a:t>
            </a:r>
          </a:p>
          <a:p>
            <a:r>
              <a:rPr lang="en-GB" sz="900" dirty="0">
                <a:solidFill>
                  <a:schemeClr val="accent2">
                    <a:lumMod val="75000"/>
                  </a:schemeClr>
                </a:solidFill>
              </a:rPr>
              <a:t>(royal college of nursing, 2019).</a:t>
            </a:r>
          </a:p>
        </p:txBody>
      </p:sp>
      <p:pic>
        <p:nvPicPr>
          <p:cNvPr id="5" name="Picture 4" descr="Image result for manual handling in nursing sector">
            <a:extLst>
              <a:ext uri="{FF2B5EF4-FFF2-40B4-BE49-F238E27FC236}">
                <a16:creationId xmlns:a16="http://schemas.microsoft.com/office/drawing/2014/main" id="{B528D64F-55A1-400C-99C7-C2D00E37263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529804" y="2313992"/>
            <a:ext cx="3442996" cy="25565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Audio 6">
            <a:hlinkClick r:id="" action="ppaction://media"/>
            <a:extLst>
              <a:ext uri="{FF2B5EF4-FFF2-40B4-BE49-F238E27FC236}">
                <a16:creationId xmlns:a16="http://schemas.microsoft.com/office/drawing/2014/main" id="{E9046171-D137-467F-ABE2-676A41B61B4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180916691"/>
      </p:ext>
    </p:extLst>
  </p:cSld>
  <p:clrMapOvr>
    <a:masterClrMapping/>
  </p:clrMapOvr>
  <mc:AlternateContent xmlns:mc="http://schemas.openxmlformats.org/markup-compatibility/2006" xmlns:p14="http://schemas.microsoft.com/office/powerpoint/2010/main">
    <mc:Choice Requires="p14">
      <p:transition spd="slow" p14:dur="2000" advTm="58686"/>
    </mc:Choice>
    <mc:Fallback xmlns="">
      <p:transition spd="slow" advTm="58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Effect transition="in" filter="fade">
                                      <p:cBhvr>
                                        <p:cTn id="11" dur="1000"/>
                                        <p:tgtEl>
                                          <p:spTgt spid="4">
                                            <p:txEl>
                                              <p:pRg st="2" end="2"/>
                                            </p:txEl>
                                          </p:spTgt>
                                        </p:tgtEl>
                                      </p:cBhvr>
                                    </p:animEffect>
                                    <p:anim calcmode="lin" valueType="num">
                                      <p:cBhvr>
                                        <p:cTn id="1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1000"/>
                                        <p:tgtEl>
                                          <p:spTgt spid="4">
                                            <p:txEl>
                                              <p:pRg st="3" end="3"/>
                                            </p:txEl>
                                          </p:spTgt>
                                        </p:tgtEl>
                                      </p:cBhvr>
                                    </p:animEffect>
                                    <p:anim calcmode="lin" valueType="num">
                                      <p:cBhvr>
                                        <p:cTn id="1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015A51-7A80-4E53-836C-7791742878D1}"/>
              </a:ext>
            </a:extLst>
          </p:cNvPr>
          <p:cNvSpPr>
            <a:spLocks noGrp="1"/>
          </p:cNvSpPr>
          <p:nvPr>
            <p:ph type="title"/>
          </p:nvPr>
        </p:nvSpPr>
        <p:spPr>
          <a:xfrm>
            <a:off x="913774" y="609599"/>
            <a:ext cx="10364452" cy="2947333"/>
          </a:xfrm>
          <a:effectLst>
            <a:outerShdw blurRad="50800" dist="38100" dir="16200000" rotWithShape="0">
              <a:prstClr val="black">
                <a:alpha val="40000"/>
              </a:prstClr>
            </a:outerShdw>
          </a:effectLst>
        </p:spPr>
        <p:txBody>
          <a:bodyPr>
            <a:normAutofit/>
          </a:bodyPr>
          <a:lstStyle/>
          <a:p>
            <a:r>
              <a:rPr lang="en-GB" sz="4000" dirty="0"/>
              <a:t>Has it been effective</a:t>
            </a:r>
          </a:p>
        </p:txBody>
      </p:sp>
      <p:sp>
        <p:nvSpPr>
          <p:cNvPr id="10" name="Text Placeholder 9">
            <a:extLst>
              <a:ext uri="{FF2B5EF4-FFF2-40B4-BE49-F238E27FC236}">
                <a16:creationId xmlns:a16="http://schemas.microsoft.com/office/drawing/2014/main" id="{A8574E46-3550-4B45-BE89-734EF27FBCE9}"/>
              </a:ext>
            </a:extLst>
          </p:cNvPr>
          <p:cNvSpPr>
            <a:spLocks noGrp="1"/>
          </p:cNvSpPr>
          <p:nvPr>
            <p:ph type="body" sz="half" idx="2"/>
          </p:nvPr>
        </p:nvSpPr>
        <p:spPr/>
        <p:txBody>
          <a:bodyPr/>
          <a:lstStyle/>
          <a:p>
            <a:r>
              <a:rPr lang="en-GB" dirty="0">
                <a:solidFill>
                  <a:schemeClr val="accent2">
                    <a:lumMod val="75000"/>
                  </a:schemeClr>
                </a:solidFill>
              </a:rPr>
              <a:t>Even though it has had some criticism in the passed the health and safety at work etc act 1974 is still on of the most used legislations still today world wide.</a:t>
            </a:r>
          </a:p>
          <a:p>
            <a:r>
              <a:rPr lang="en-GB" sz="900" dirty="0">
                <a:solidFill>
                  <a:schemeClr val="accent2">
                    <a:lumMod val="75000"/>
                  </a:schemeClr>
                </a:solidFill>
              </a:rPr>
              <a:t>(</a:t>
            </a:r>
            <a:r>
              <a:rPr lang="en-GB" sz="900" dirty="0" err="1">
                <a:solidFill>
                  <a:schemeClr val="accent2">
                    <a:lumMod val="75000"/>
                  </a:schemeClr>
                </a:solidFill>
              </a:rPr>
              <a:t>augustin</a:t>
            </a:r>
            <a:r>
              <a:rPr lang="en-GB" sz="900" dirty="0">
                <a:solidFill>
                  <a:schemeClr val="accent2">
                    <a:lumMod val="75000"/>
                  </a:schemeClr>
                </a:solidFill>
              </a:rPr>
              <a:t>, 2015)</a:t>
            </a:r>
          </a:p>
        </p:txBody>
      </p:sp>
      <p:pic>
        <p:nvPicPr>
          <p:cNvPr id="9" name="Picture 8" descr="Image result for Safety Worker Clip Art nursing">
            <a:extLst>
              <a:ext uri="{FF2B5EF4-FFF2-40B4-BE49-F238E27FC236}">
                <a16:creationId xmlns:a16="http://schemas.microsoft.com/office/drawing/2014/main" id="{3CED8B1B-DE70-459F-A070-BD5C24E215C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371320" y="2775977"/>
            <a:ext cx="3248025" cy="1104900"/>
          </a:xfrm>
          <a:prstGeom prst="rect">
            <a:avLst/>
          </a:prstGeom>
          <a:noFill/>
          <a:ln>
            <a:noFill/>
          </a:ln>
        </p:spPr>
      </p:pic>
      <p:pic>
        <p:nvPicPr>
          <p:cNvPr id="3" name="Audio 2">
            <a:hlinkClick r:id="" action="ppaction://media"/>
            <a:extLst>
              <a:ext uri="{FF2B5EF4-FFF2-40B4-BE49-F238E27FC236}">
                <a16:creationId xmlns:a16="http://schemas.microsoft.com/office/drawing/2014/main" id="{B1D35282-4FF1-4332-A79B-3B165609B6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9413960"/>
      </p:ext>
    </p:extLst>
  </p:cSld>
  <p:clrMapOvr>
    <a:masterClrMapping/>
  </p:clrMapOvr>
  <mc:AlternateContent xmlns:mc="http://schemas.openxmlformats.org/markup-compatibility/2006" xmlns:p14="http://schemas.microsoft.com/office/powerpoint/2010/main">
    <mc:Choice Requires="p14">
      <p:transition spd="slow" p14:dur="2000" advTm="38740"/>
    </mc:Choice>
    <mc:Fallback xmlns="">
      <p:transition spd="slow" advTm="38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1EB23-DD9A-4A0F-B14F-C96CE312571D}"/>
              </a:ext>
            </a:extLst>
          </p:cNvPr>
          <p:cNvSpPr>
            <a:spLocks noGrp="1"/>
          </p:cNvSpPr>
          <p:nvPr>
            <p:ph type="title"/>
          </p:nvPr>
        </p:nvSpPr>
        <p:spPr>
          <a:xfrm>
            <a:off x="913775" y="618518"/>
            <a:ext cx="10364451" cy="448284"/>
          </a:xfrm>
          <a:effectLst>
            <a:outerShdw blurRad="50800" dist="38100" dir="18900000" algn="bl" rotWithShape="0">
              <a:prstClr val="black">
                <a:alpha val="40000"/>
              </a:prstClr>
            </a:outerShdw>
          </a:effectLst>
        </p:spPr>
        <p:txBody>
          <a:bodyPr>
            <a:normAutofit fontScale="90000"/>
          </a:bodyPr>
          <a:lstStyle/>
          <a:p>
            <a:r>
              <a:rPr lang="en-GB" sz="3200" dirty="0"/>
              <a:t>Reference list</a:t>
            </a:r>
          </a:p>
        </p:txBody>
      </p:sp>
      <p:sp>
        <p:nvSpPr>
          <p:cNvPr id="3" name="Content Placeholder 2">
            <a:extLst>
              <a:ext uri="{FF2B5EF4-FFF2-40B4-BE49-F238E27FC236}">
                <a16:creationId xmlns:a16="http://schemas.microsoft.com/office/drawing/2014/main" id="{171DE1C7-A071-4998-AA4D-27C673F6AC3F}"/>
              </a:ext>
            </a:extLst>
          </p:cNvPr>
          <p:cNvSpPr>
            <a:spLocks noGrp="1"/>
          </p:cNvSpPr>
          <p:nvPr>
            <p:ph sz="quarter" idx="13"/>
          </p:nvPr>
        </p:nvSpPr>
        <p:spPr>
          <a:xfrm>
            <a:off x="134224" y="1066802"/>
            <a:ext cx="11979479" cy="5476611"/>
          </a:xfrm>
        </p:spPr>
        <p:txBody>
          <a:bodyPr>
            <a:noAutofit/>
          </a:bodyPr>
          <a:lstStyle/>
          <a:p>
            <a:pPr marL="0" indent="0">
              <a:lnSpc>
                <a:spcPct val="100000"/>
              </a:lnSpc>
              <a:spcAft>
                <a:spcPts val="800"/>
              </a:spcAft>
              <a:buNone/>
            </a:pPr>
            <a:r>
              <a:rPr lang="en-GB" sz="800" dirty="0" err="1">
                <a:effectLst/>
                <a:ea typeface="Calibri" panose="020F0502020204030204" pitchFamily="34" charset="0"/>
                <a:cs typeface="Times New Roman" panose="02020603050405020304" pitchFamily="18" charset="0"/>
              </a:rPr>
              <a:t>Arjohuntleigh</a:t>
            </a:r>
            <a:r>
              <a:rPr lang="en-GB" sz="800" dirty="0">
                <a:effectLst/>
                <a:ea typeface="Calibri" panose="020F0502020204030204" pitchFamily="34" charset="0"/>
                <a:cs typeface="Times New Roman" panose="02020603050405020304" pitchFamily="18" charset="0"/>
              </a:rPr>
              <a:t> (2021) </a:t>
            </a:r>
            <a:r>
              <a:rPr lang="en-GB" sz="800" i="1" dirty="0">
                <a:effectLst/>
                <a:ea typeface="Calibri" panose="020F0502020204030204" pitchFamily="34" charset="0"/>
                <a:cs typeface="Times New Roman" panose="02020603050405020304" pitchFamily="18" charset="0"/>
              </a:rPr>
              <a:t>Ergonomics, Manual handling of people in the healthcare sector: An edited summary of ISO Technical Report.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4"/>
              </a:rPr>
              <a:t>https</a:t>
            </a:r>
            <a:r>
              <a:rPr lang="en-GB" sz="800" u="sng" dirty="0">
                <a:solidFill>
                  <a:srgbClr val="0563C1"/>
                </a:solidFill>
                <a:effectLst/>
                <a:ea typeface="Calibri" panose="020F0502020204030204" pitchFamily="34" charset="0"/>
                <a:cs typeface="Times New Roman" panose="02020603050405020304" pitchFamily="18" charset="0"/>
                <a:hlinkClick r:id="rId4"/>
              </a:rPr>
              <a:t>://asphp.org/</a:t>
            </a:r>
            <a:r>
              <a:rPr lang="en-GB" sz="800" u="sng" dirty="0" err="1">
                <a:solidFill>
                  <a:srgbClr val="0563C1"/>
                </a:solidFill>
                <a:effectLst/>
                <a:ea typeface="Calibri" panose="020F0502020204030204" pitchFamily="34" charset="0"/>
                <a:cs typeface="Times New Roman" panose="02020603050405020304" pitchFamily="18" charset="0"/>
                <a:hlinkClick r:id="rId4"/>
              </a:rPr>
              <a:t>wp</a:t>
            </a:r>
            <a:r>
              <a:rPr lang="en-GB" sz="800" u="sng" dirty="0">
                <a:solidFill>
                  <a:srgbClr val="0563C1"/>
                </a:solidFill>
                <a:effectLst/>
                <a:ea typeface="Calibri" panose="020F0502020204030204" pitchFamily="34" charset="0"/>
                <a:cs typeface="Times New Roman" panose="02020603050405020304" pitchFamily="18" charset="0"/>
                <a:hlinkClick r:id="rId4"/>
              </a:rPr>
              <a:t>-content/uploads/2012/02/ArjoHuntleigh-Summary-ISO-TR-122961.pdf</a:t>
            </a:r>
            <a:r>
              <a:rPr lang="en-GB" sz="800" dirty="0">
                <a:effectLst/>
                <a:ea typeface="Calibri" panose="020F0502020204030204" pitchFamily="34" charset="0"/>
                <a:cs typeface="Times New Roman" panose="02020603050405020304" pitchFamily="18" charset="0"/>
              </a:rPr>
              <a:t> (Accessed 14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Augustine, K. (2015)</a:t>
            </a:r>
            <a:r>
              <a:rPr lang="en-GB" sz="800" i="1" dirty="0">
                <a:effectLst/>
                <a:ea typeface="Calibri" panose="020F0502020204030204" pitchFamily="34" charset="0"/>
                <a:cs typeface="Times New Roman" panose="02020603050405020304" pitchFamily="18" charset="0"/>
              </a:rPr>
              <a:t> The effectiveness of the Health and Safety at Work Act. </a:t>
            </a:r>
            <a:r>
              <a:rPr lang="en-GB" sz="800" dirty="0">
                <a:effectLst/>
                <a:ea typeface="Calibri" panose="020F0502020204030204" pitchFamily="34" charset="0"/>
                <a:cs typeface="Times New Roman" panose="02020603050405020304" pitchFamily="18" charset="0"/>
              </a:rPr>
              <a:t>Available at:</a:t>
            </a:r>
            <a:r>
              <a:rPr lang="en-GB" sz="800" i="1" dirty="0">
                <a:effectLst/>
                <a:ea typeface="Calibri" panose="020F0502020204030204" pitchFamily="34" charset="0"/>
                <a:cs typeface="Times New Roman" panose="02020603050405020304" pitchFamily="18" charset="0"/>
              </a:rPr>
              <a:t> </a:t>
            </a:r>
            <a:r>
              <a:rPr lang="en-GB" sz="800" i="1" u="sng" dirty="0">
                <a:solidFill>
                  <a:srgbClr val="0563C1"/>
                </a:solidFill>
                <a:effectLst/>
                <a:ea typeface="Calibri" panose="020F0502020204030204" pitchFamily="34" charset="0"/>
                <a:cs typeface="Times New Roman" panose="02020603050405020304" pitchFamily="18" charset="0"/>
                <a:hlinkClick r:id="rId5"/>
              </a:rPr>
              <a:t>https://www.shponline.co.uk/legislation-and-guidance/an-analysis-of-the-effectiveness-of-the-health-and-safety-at-work-act/</a:t>
            </a:r>
            <a:r>
              <a:rPr lang="en-GB" sz="800" i="1" dirty="0">
                <a:effectLst/>
                <a:ea typeface="Calibri" panose="020F0502020204030204" pitchFamily="34" charset="0"/>
                <a:cs typeface="Times New Roman" panose="02020603050405020304" pitchFamily="18" charset="0"/>
              </a:rPr>
              <a:t> (Accessed 16 March 2021).</a:t>
            </a:r>
            <a:endParaRPr lang="en-GB" sz="800" dirty="0">
              <a:effectLst/>
              <a:ea typeface="Calibri" panose="020F0502020204030204" pitchFamily="34" charset="0"/>
              <a:cs typeface="Times New Roman" panose="02020603050405020304" pitchFamily="18" charset="0"/>
            </a:endParaRPr>
          </a:p>
          <a:p>
            <a:pPr marL="0" indent="0">
              <a:lnSpc>
                <a:spcPct val="100000"/>
              </a:lnSpc>
              <a:spcAft>
                <a:spcPts val="800"/>
              </a:spcAft>
              <a:buNone/>
            </a:pPr>
            <a:r>
              <a:rPr lang="en-GB" sz="800" dirty="0" err="1">
                <a:effectLst/>
                <a:ea typeface="Calibri" panose="020F0502020204030204" pitchFamily="34" charset="0"/>
                <a:cs typeface="Times New Roman" panose="02020603050405020304" pitchFamily="18" charset="0"/>
              </a:rPr>
              <a:t>Bromhead</a:t>
            </a:r>
            <a:r>
              <a:rPr lang="en-GB" sz="800" dirty="0">
                <a:effectLst/>
                <a:ea typeface="Calibri" panose="020F0502020204030204" pitchFamily="34" charset="0"/>
                <a:cs typeface="Times New Roman" panose="02020603050405020304" pitchFamily="18" charset="0"/>
              </a:rPr>
              <a:t>, A. (2019) </a:t>
            </a:r>
            <a:r>
              <a:rPr lang="en-GB" sz="800" i="1" dirty="0">
                <a:effectLst/>
                <a:ea typeface="Calibri" panose="020F0502020204030204" pitchFamily="34" charset="0"/>
                <a:cs typeface="Times New Roman" panose="02020603050405020304" pitchFamily="18" charset="0"/>
              </a:rPr>
              <a:t>Moving and Handling in the Operating Theatre.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6"/>
              </a:rPr>
              <a:t>https</a:t>
            </a:r>
            <a:r>
              <a:rPr lang="en-GB" sz="800" u="sng" dirty="0">
                <a:solidFill>
                  <a:srgbClr val="0563C1"/>
                </a:solidFill>
                <a:effectLst/>
                <a:ea typeface="Calibri" panose="020F0502020204030204" pitchFamily="34" charset="0"/>
                <a:cs typeface="Times New Roman" panose="02020603050405020304" pitchFamily="18" charset="0"/>
                <a:hlinkClick r:id="rId6"/>
              </a:rPr>
              <a:t>://www.abromhead.co.uk/moving-and-handling-in-the-operating-theatre/</a:t>
            </a:r>
            <a:r>
              <a:rPr lang="en-GB" sz="800" dirty="0">
                <a:effectLst/>
                <a:ea typeface="Calibri" panose="020F0502020204030204" pitchFamily="34" charset="0"/>
                <a:cs typeface="Times New Roman" panose="02020603050405020304" pitchFamily="18" charset="0"/>
              </a:rPr>
              <a:t> (Accesses: 7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Health and Safety Authority (2011) </a:t>
            </a:r>
            <a:r>
              <a:rPr lang="en-GB" sz="800" i="1" dirty="0">
                <a:effectLst/>
                <a:ea typeface="Calibri" panose="020F0502020204030204" pitchFamily="34" charset="0"/>
                <a:cs typeface="Times New Roman" panose="02020603050405020304" pitchFamily="18" charset="0"/>
              </a:rPr>
              <a:t>Guidance on the Management of Manual Handling in Healthcare.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7"/>
              </a:rPr>
              <a:t>https</a:t>
            </a:r>
            <a:r>
              <a:rPr lang="en-GB" sz="800" u="sng" dirty="0">
                <a:solidFill>
                  <a:srgbClr val="0563C1"/>
                </a:solidFill>
                <a:effectLst/>
                <a:ea typeface="Calibri" panose="020F0502020204030204" pitchFamily="34" charset="0"/>
                <a:cs typeface="Times New Roman" panose="02020603050405020304" pitchFamily="18" charset="0"/>
                <a:hlinkClick r:id="rId7"/>
              </a:rPr>
              <a:t>://www.hsa.ie/eng/Publications_and_Forms/Publications/Healthcare_Sector/Manual_Handling_Health_Care.pdf</a:t>
            </a:r>
            <a:r>
              <a:rPr lang="en-GB" sz="800" dirty="0">
                <a:effectLst/>
                <a:ea typeface="Calibri" panose="020F0502020204030204" pitchFamily="34" charset="0"/>
                <a:cs typeface="Times New Roman" panose="02020603050405020304" pitchFamily="18" charset="0"/>
              </a:rPr>
              <a:t> (Accessed 6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Health and Safety Executives (2021) </a:t>
            </a:r>
            <a:r>
              <a:rPr lang="en-GB" sz="800" i="1" dirty="0">
                <a:effectLst/>
                <a:ea typeface="Calibri" panose="020F0502020204030204" pitchFamily="34" charset="0"/>
                <a:cs typeface="Times New Roman" panose="02020603050405020304" pitchFamily="18" charset="0"/>
              </a:rPr>
              <a:t>risk at work – Manual Handling.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8"/>
              </a:rPr>
              <a:t>https</a:t>
            </a:r>
            <a:r>
              <a:rPr lang="en-GB" sz="800" u="sng" dirty="0">
                <a:solidFill>
                  <a:srgbClr val="0563C1"/>
                </a:solidFill>
                <a:effectLst/>
                <a:ea typeface="Calibri" panose="020F0502020204030204" pitchFamily="34" charset="0"/>
                <a:cs typeface="Times New Roman" panose="02020603050405020304" pitchFamily="18" charset="0"/>
                <a:hlinkClick r:id="rId8"/>
              </a:rPr>
              <a:t>://www.hse.gov.uk/toolbox/manual.htm</a:t>
            </a:r>
            <a:r>
              <a:rPr lang="en-GB" sz="800" dirty="0">
                <a:effectLst/>
                <a:ea typeface="Calibri" panose="020F0502020204030204" pitchFamily="34" charset="0"/>
                <a:cs typeface="Times New Roman" panose="02020603050405020304" pitchFamily="18" charset="0"/>
              </a:rPr>
              <a:t> (Accessed 14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LRB Health and Safety Solutions (2020) </a:t>
            </a:r>
            <a:r>
              <a:rPr lang="en-GB" sz="800" i="1" dirty="0">
                <a:effectLst/>
                <a:ea typeface="Calibri" panose="020F0502020204030204" pitchFamily="34" charset="0"/>
                <a:cs typeface="Times New Roman" panose="02020603050405020304" pitchFamily="18" charset="0"/>
              </a:rPr>
              <a:t>The Health and Safety at Work etc Act 1974.</a:t>
            </a:r>
            <a:r>
              <a:rPr lang="en-GB" sz="800" dirty="0">
                <a:effectLst/>
                <a:ea typeface="Calibri" panose="020F0502020204030204" pitchFamily="34" charset="0"/>
                <a:cs typeface="Times New Roman" panose="02020603050405020304" pitchFamily="18" charset="0"/>
              </a:rPr>
              <a:t> 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9"/>
              </a:rPr>
              <a:t>https</a:t>
            </a:r>
            <a:r>
              <a:rPr lang="en-GB" sz="800" u="sng" dirty="0">
                <a:solidFill>
                  <a:srgbClr val="0563C1"/>
                </a:solidFill>
                <a:effectLst/>
                <a:ea typeface="Calibri" panose="020F0502020204030204" pitchFamily="34" charset="0"/>
                <a:cs typeface="Times New Roman" panose="02020603050405020304" pitchFamily="18" charset="0"/>
                <a:hlinkClick r:id="rId9"/>
              </a:rPr>
              <a:t>://www.lrbconsulting.co.uk/health-and-safety-blog/a-brief-history-of-health-and-safety/#:~:text=The%20Health%20and%20Safety%20at%20Work%20etc.%20Act,workplaces%20in%20the%20United%20Kingdom%20through%20one%20act</a:t>
            </a:r>
            <a:r>
              <a:rPr lang="en-GB" sz="800" dirty="0">
                <a:effectLst/>
                <a:ea typeface="Calibri" panose="020F0502020204030204" pitchFamily="34" charset="0"/>
                <a:cs typeface="Times New Roman" panose="02020603050405020304" pitchFamily="18" charset="0"/>
              </a:rPr>
              <a:t> (Accessed 14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NHS Foundation Trust (2017) </a:t>
            </a:r>
            <a:r>
              <a:rPr lang="en-GB" sz="800" i="1" dirty="0">
                <a:effectLst/>
                <a:ea typeface="Calibri" panose="020F0502020204030204" pitchFamily="34" charset="0"/>
                <a:cs typeface="Times New Roman" panose="02020603050405020304" pitchFamily="18" charset="0"/>
              </a:rPr>
              <a:t>Manual Handling.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10"/>
              </a:rPr>
              <a:t>https</a:t>
            </a:r>
            <a:r>
              <a:rPr lang="en-GB" sz="800" u="sng" dirty="0">
                <a:solidFill>
                  <a:srgbClr val="0563C1"/>
                </a:solidFill>
                <a:effectLst/>
                <a:ea typeface="Calibri" panose="020F0502020204030204" pitchFamily="34" charset="0"/>
                <a:cs typeface="Times New Roman" panose="02020603050405020304" pitchFamily="18" charset="0"/>
                <a:hlinkClick r:id="rId10"/>
              </a:rPr>
              <a:t>://www.bcpft.nhs.uk/documents/policies/m/1665-manual-handling/file</a:t>
            </a:r>
            <a:r>
              <a:rPr lang="en-GB" sz="800" dirty="0">
                <a:effectLst/>
                <a:ea typeface="Calibri" panose="020F0502020204030204" pitchFamily="34" charset="0"/>
                <a:cs typeface="Times New Roman" panose="02020603050405020304" pitchFamily="18" charset="0"/>
              </a:rPr>
              <a:t> (Accessed 7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Royal College of Nursing (2019) </a:t>
            </a:r>
            <a:r>
              <a:rPr lang="en-GB" sz="800" i="1" dirty="0">
                <a:effectLst/>
                <a:ea typeface="Calibri" panose="020F0502020204030204" pitchFamily="34" charset="0"/>
                <a:cs typeface="Times New Roman" panose="02020603050405020304" pitchFamily="18" charset="0"/>
              </a:rPr>
              <a:t>Moving and Handling: Employer obligation for safer patient handling.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11"/>
              </a:rPr>
              <a:t>https</a:t>
            </a:r>
            <a:r>
              <a:rPr lang="en-GB" sz="800" u="sng" dirty="0">
                <a:solidFill>
                  <a:srgbClr val="0563C1"/>
                </a:solidFill>
                <a:effectLst/>
                <a:ea typeface="Calibri" panose="020F0502020204030204" pitchFamily="34" charset="0"/>
                <a:cs typeface="Times New Roman" panose="02020603050405020304" pitchFamily="18" charset="0"/>
                <a:hlinkClick r:id="rId11"/>
              </a:rPr>
              <a:t>://www.rcn.org.uk/get-help/rcn-advice/moving-and-handling</a:t>
            </a:r>
            <a:r>
              <a:rPr lang="en-GB" sz="800" dirty="0">
                <a:effectLst/>
                <a:ea typeface="Calibri" panose="020F0502020204030204" pitchFamily="34" charset="0"/>
                <a:cs typeface="Times New Roman" panose="02020603050405020304" pitchFamily="18" charset="0"/>
              </a:rPr>
              <a:t> (Accessed 14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SHP Safety and Health Practitioner (2017) </a:t>
            </a:r>
            <a:r>
              <a:rPr lang="en-GB" sz="800" i="1" dirty="0">
                <a:effectLst/>
                <a:ea typeface="Calibri" panose="020F0502020204030204" pitchFamily="34" charset="0"/>
                <a:cs typeface="Times New Roman" panose="02020603050405020304" pitchFamily="18" charset="0"/>
              </a:rPr>
              <a:t>Health and Safety at Work etc Act 1974 explained.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12"/>
              </a:rPr>
              <a:t>https</a:t>
            </a:r>
            <a:r>
              <a:rPr lang="en-GB" sz="800" u="sng" dirty="0">
                <a:solidFill>
                  <a:srgbClr val="0563C1"/>
                </a:solidFill>
                <a:effectLst/>
                <a:ea typeface="Calibri" panose="020F0502020204030204" pitchFamily="34" charset="0"/>
                <a:cs typeface="Times New Roman" panose="02020603050405020304" pitchFamily="18" charset="0"/>
                <a:hlinkClick r:id="rId12"/>
              </a:rPr>
              <a:t>://www.shponline.co.uk/legislation-and-guidance/health-and-safety-at-work-1974/</a:t>
            </a:r>
            <a:r>
              <a:rPr lang="en-GB" sz="800" dirty="0">
                <a:effectLst/>
                <a:ea typeface="Calibri" panose="020F0502020204030204" pitchFamily="34" charset="0"/>
                <a:cs typeface="Times New Roman" panose="02020603050405020304" pitchFamily="18" charset="0"/>
              </a:rPr>
              <a:t> (Accessed 14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The Health and Safety Executives (2020) </a:t>
            </a:r>
            <a:r>
              <a:rPr lang="en-GB" sz="800" i="1" dirty="0">
                <a:effectLst/>
                <a:ea typeface="Calibri" panose="020F0502020204030204" pitchFamily="34" charset="0"/>
                <a:cs typeface="Times New Roman" panose="02020603050405020304" pitchFamily="18" charset="0"/>
              </a:rPr>
              <a:t>Manual handling at work A brief guide</a:t>
            </a:r>
            <a:r>
              <a:rPr lang="en-GB" sz="800" dirty="0">
                <a:effectLst/>
                <a:ea typeface="Calibri" panose="020F0502020204030204" pitchFamily="34" charset="0"/>
                <a:cs typeface="Times New Roman" panose="02020603050405020304" pitchFamily="18" charset="0"/>
              </a:rPr>
              <a:t>. Available at: </a:t>
            </a:r>
            <a:r>
              <a:rPr lang="en-GB" sz="800" u="sng" dirty="0">
                <a:solidFill>
                  <a:srgbClr val="0563C1"/>
                </a:solidFill>
                <a:effectLst/>
                <a:ea typeface="Calibri" panose="020F0502020204030204" pitchFamily="34" charset="0"/>
                <a:cs typeface="Times New Roman" panose="02020603050405020304" pitchFamily="18" charset="0"/>
                <a:hlinkClick r:id="rId13"/>
              </a:rPr>
              <a:t>https://www.hse.gov.uk/pubns/indg143.pdf</a:t>
            </a:r>
            <a:r>
              <a:rPr lang="en-GB" sz="800" dirty="0">
                <a:effectLst/>
                <a:ea typeface="Calibri" panose="020F0502020204030204" pitchFamily="34" charset="0"/>
                <a:cs typeface="Times New Roman" panose="02020603050405020304" pitchFamily="18" charset="0"/>
              </a:rPr>
              <a:t> (Accessed: 8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The Health and Safety Executives (2021) </a:t>
            </a:r>
            <a:r>
              <a:rPr lang="en-GB" sz="800" i="1" dirty="0">
                <a:effectLst/>
                <a:ea typeface="Calibri" panose="020F0502020204030204" pitchFamily="34" charset="0"/>
                <a:cs typeface="Times New Roman" panose="02020603050405020304" pitchFamily="18" charset="0"/>
              </a:rPr>
              <a:t>Th HSE Story. </a:t>
            </a:r>
            <a:r>
              <a:rPr lang="en-GB" sz="800" dirty="0">
                <a:effectLst/>
                <a:ea typeface="Calibri" panose="020F0502020204030204" pitchFamily="34" charset="0"/>
                <a:cs typeface="Times New Roman" panose="02020603050405020304" pitchFamily="18" charset="0"/>
              </a:rPr>
              <a:t>Available </a:t>
            </a:r>
            <a:r>
              <a:rPr lang="en-GB" sz="800"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14"/>
              </a:rPr>
              <a:t>https</a:t>
            </a:r>
            <a:r>
              <a:rPr lang="en-GB" sz="800" u="sng" dirty="0">
                <a:solidFill>
                  <a:srgbClr val="0563C1"/>
                </a:solidFill>
                <a:effectLst/>
                <a:ea typeface="Calibri" panose="020F0502020204030204" pitchFamily="34" charset="0"/>
                <a:cs typeface="Times New Roman" panose="02020603050405020304" pitchFamily="18" charset="0"/>
                <a:hlinkClick r:id="rId14"/>
              </a:rPr>
              <a:t>://www.hse.gov.uk/aboutus/hse-story.htm</a:t>
            </a:r>
            <a:r>
              <a:rPr lang="en-GB" sz="800" dirty="0">
                <a:effectLst/>
                <a:ea typeface="Calibri" panose="020F0502020204030204" pitchFamily="34" charset="0"/>
                <a:cs typeface="Times New Roman" panose="02020603050405020304" pitchFamily="18" charset="0"/>
              </a:rPr>
              <a:t> (Accessed 15 March 2021).</a:t>
            </a:r>
          </a:p>
          <a:p>
            <a:pPr marL="0" indent="0">
              <a:lnSpc>
                <a:spcPct val="100000"/>
              </a:lnSpc>
              <a:spcAft>
                <a:spcPts val="800"/>
              </a:spcAft>
              <a:buNone/>
            </a:pPr>
            <a:r>
              <a:rPr lang="en-GB" sz="800" dirty="0">
                <a:effectLst/>
                <a:ea typeface="Calibri" panose="020F0502020204030204" pitchFamily="34" charset="0"/>
                <a:cs typeface="Times New Roman" panose="02020603050405020304" pitchFamily="18" charset="0"/>
              </a:rPr>
              <a:t>Warren, G. (2016) </a:t>
            </a:r>
            <a:r>
              <a:rPr lang="en-GB" sz="800" i="1" dirty="0">
                <a:effectLst/>
                <a:ea typeface="Calibri" panose="020F0502020204030204" pitchFamily="34" charset="0"/>
                <a:cs typeface="Times New Roman" panose="02020603050405020304" pitchFamily="18" charset="0"/>
              </a:rPr>
              <a:t>Moving and Handling: reducing risk through assessment. Available </a:t>
            </a:r>
            <a:r>
              <a:rPr lang="en-GB" sz="800" i="1" dirty="0" err="1">
                <a:effectLst/>
                <a:ea typeface="Calibri" panose="020F0502020204030204" pitchFamily="34" charset="0"/>
                <a:cs typeface="Times New Roman" panose="02020603050405020304" pitchFamily="18" charset="0"/>
              </a:rPr>
              <a:t>at:</a:t>
            </a:r>
            <a:r>
              <a:rPr lang="en-GB" sz="800" u="sng" dirty="0" err="1">
                <a:solidFill>
                  <a:srgbClr val="0563C1"/>
                </a:solidFill>
                <a:effectLst/>
                <a:ea typeface="Calibri" panose="020F0502020204030204" pitchFamily="34" charset="0"/>
                <a:cs typeface="Times New Roman" panose="02020603050405020304" pitchFamily="18" charset="0"/>
                <a:hlinkClick r:id="rId15"/>
              </a:rPr>
              <a:t>https</a:t>
            </a:r>
            <a:r>
              <a:rPr lang="en-GB" sz="800" u="sng" dirty="0">
                <a:solidFill>
                  <a:srgbClr val="0563C1"/>
                </a:solidFill>
                <a:effectLst/>
                <a:ea typeface="Calibri" panose="020F0502020204030204" pitchFamily="34" charset="0"/>
                <a:cs typeface="Times New Roman" panose="02020603050405020304" pitchFamily="18" charset="0"/>
                <a:hlinkClick r:id="rId15"/>
              </a:rPr>
              <a:t>://search.proquest.com/</a:t>
            </a:r>
            <a:r>
              <a:rPr lang="en-GB" sz="800" u="sng" dirty="0" err="1">
                <a:solidFill>
                  <a:srgbClr val="0563C1"/>
                </a:solidFill>
                <a:effectLst/>
                <a:ea typeface="Calibri" panose="020F0502020204030204" pitchFamily="34" charset="0"/>
                <a:cs typeface="Times New Roman" panose="02020603050405020304" pitchFamily="18" charset="0"/>
                <a:hlinkClick r:id="rId15"/>
              </a:rPr>
              <a:t>openview</a:t>
            </a:r>
            <a:r>
              <a:rPr lang="en-GB" sz="800" u="sng" dirty="0">
                <a:solidFill>
                  <a:srgbClr val="0563C1"/>
                </a:solidFill>
                <a:effectLst/>
                <a:ea typeface="Calibri" panose="020F0502020204030204" pitchFamily="34" charset="0"/>
                <a:cs typeface="Times New Roman" panose="02020603050405020304" pitchFamily="18" charset="0"/>
                <a:hlinkClick r:id="rId15"/>
              </a:rPr>
              <a:t>/9a1e87711a419268ba47e13807b80825/1?pq-origsite=</a:t>
            </a:r>
            <a:r>
              <a:rPr lang="en-GB" sz="800" u="sng" dirty="0" err="1">
                <a:solidFill>
                  <a:srgbClr val="0563C1"/>
                </a:solidFill>
                <a:effectLst/>
                <a:ea typeface="Calibri" panose="020F0502020204030204" pitchFamily="34" charset="0"/>
                <a:cs typeface="Times New Roman" panose="02020603050405020304" pitchFamily="18" charset="0"/>
                <a:hlinkClick r:id="rId15"/>
              </a:rPr>
              <a:t>gscholar&amp;cbl</a:t>
            </a:r>
            <a:r>
              <a:rPr lang="en-GB" sz="800" u="sng" dirty="0">
                <a:solidFill>
                  <a:srgbClr val="0563C1"/>
                </a:solidFill>
                <a:effectLst/>
                <a:ea typeface="Calibri" panose="020F0502020204030204" pitchFamily="34" charset="0"/>
                <a:cs typeface="Times New Roman" panose="02020603050405020304" pitchFamily="18" charset="0"/>
                <a:hlinkClick r:id="rId15"/>
              </a:rPr>
              <a:t>=2042228</a:t>
            </a:r>
            <a:r>
              <a:rPr lang="en-GB" sz="800" dirty="0">
                <a:effectLst/>
                <a:ea typeface="Calibri" panose="020F0502020204030204" pitchFamily="34" charset="0"/>
                <a:cs typeface="Times New Roman" panose="02020603050405020304" pitchFamily="18" charset="0"/>
              </a:rPr>
              <a:t> (Accessed 14 March 2021).</a:t>
            </a:r>
          </a:p>
          <a:p>
            <a:pPr marL="0" indent="0">
              <a:lnSpc>
                <a:spcPct val="107000"/>
              </a:lnSpc>
              <a:spcAft>
                <a:spcPts val="800"/>
              </a:spcAft>
              <a:buNone/>
            </a:pPr>
            <a:r>
              <a:rPr lang="en-GB" sz="800" dirty="0">
                <a:effectLst/>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800" dirty="0">
                <a:effectLst/>
                <a:ea typeface="Calibri" panose="020F0502020204030204" pitchFamily="34" charset="0"/>
                <a:cs typeface="Calibri" panose="020F0502020204030204" pitchFamily="34" charset="0"/>
              </a:rPr>
              <a:t> </a:t>
            </a:r>
            <a:endParaRPr lang="en-GB" sz="800" dirty="0">
              <a:effectLst/>
              <a:ea typeface="Calibri" panose="020F0502020204030204" pitchFamily="34" charset="0"/>
              <a:cs typeface="Times New Roman" panose="02020603050405020304" pitchFamily="18" charset="0"/>
            </a:endParaRPr>
          </a:p>
          <a:p>
            <a:pPr marL="0" indent="0">
              <a:buNone/>
            </a:pPr>
            <a:endParaRPr lang="en-GB" sz="800" dirty="0"/>
          </a:p>
        </p:txBody>
      </p:sp>
      <p:pic>
        <p:nvPicPr>
          <p:cNvPr id="4" name="Audio 3">
            <a:hlinkClick r:id="" action="ppaction://media"/>
            <a:extLst>
              <a:ext uri="{FF2B5EF4-FFF2-40B4-BE49-F238E27FC236}">
                <a16:creationId xmlns:a16="http://schemas.microsoft.com/office/drawing/2014/main" id="{710A29B5-D635-4339-B2A0-09D0BB4FA283}"/>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30412346"/>
      </p:ext>
    </p:extLst>
  </p:cSld>
  <p:clrMapOvr>
    <a:masterClrMapping/>
  </p:clrMapOvr>
  <mc:AlternateContent xmlns:mc="http://schemas.openxmlformats.org/markup-compatibility/2006" xmlns:p14="http://schemas.microsoft.com/office/powerpoint/2010/main">
    <mc:Choice Requires="p14">
      <p:transition spd="slow" p14:dur="2000" advTm="3841"/>
    </mc:Choice>
    <mc:Fallback xmlns="">
      <p:transition spd="slow" advTm="3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5.2|7.2|8.5|11.2"/>
</p:tagLst>
</file>

<file path=ppt/tags/tag2.xml><?xml version="1.0" encoding="utf-8"?>
<p:tagLst xmlns:a="http://schemas.openxmlformats.org/drawingml/2006/main" xmlns:r="http://schemas.openxmlformats.org/officeDocument/2006/relationships" xmlns:p="http://schemas.openxmlformats.org/presentationml/2006/main">
  <p:tag name="TIMING" val="|13.3"/>
</p:tagLst>
</file>

<file path=ppt/tags/tag3.xml><?xml version="1.0" encoding="utf-8"?>
<p:tagLst xmlns:a="http://schemas.openxmlformats.org/drawingml/2006/main" xmlns:r="http://schemas.openxmlformats.org/officeDocument/2006/relationships" xmlns:p="http://schemas.openxmlformats.org/presentationml/2006/main">
  <p:tag name="TIMING" val="|7.8"/>
</p:tagLst>
</file>

<file path=ppt/tags/tag4.xml><?xml version="1.0" encoding="utf-8"?>
<p:tagLst xmlns:a="http://schemas.openxmlformats.org/drawingml/2006/main" xmlns:r="http://schemas.openxmlformats.org/officeDocument/2006/relationships" xmlns:p="http://schemas.openxmlformats.org/presentationml/2006/main">
  <p:tag name="TIMING" val="|27.3"/>
</p:tagLst>
</file>

<file path=ppt/tags/tag5.xml><?xml version="1.0" encoding="utf-8"?>
<p:tagLst xmlns:a="http://schemas.openxmlformats.org/drawingml/2006/main" xmlns:r="http://schemas.openxmlformats.org/officeDocument/2006/relationships" xmlns:p="http://schemas.openxmlformats.org/presentationml/2006/main">
  <p:tag name="TIMING" val="|17.7|20.3"/>
</p:tagLst>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191</TotalTime>
  <Words>1040</Words>
  <Application>Microsoft Office PowerPoint</Application>
  <PresentationFormat>Widescreen</PresentationFormat>
  <Paragraphs>76</Paragraphs>
  <Slides>10</Slides>
  <Notes>0</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Droplet</vt:lpstr>
      <vt:lpstr>Evidence-Based Practice-Digital Revolution</vt:lpstr>
      <vt:lpstr>introduction</vt:lpstr>
      <vt:lpstr>When was it discovered</vt:lpstr>
      <vt:lpstr>Measures put in place by employer</vt:lpstr>
      <vt:lpstr>Employees responsibility</vt:lpstr>
      <vt:lpstr>Why is it important</vt:lpstr>
      <vt:lpstr>Types of Work related injuries</vt:lpstr>
      <vt:lpstr>Type of risk assessment</vt:lpstr>
      <vt:lpstr>Has it been effective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Practice-Digital Revolution</dc:title>
  <dc:creator>sarah  louise howells</dc:creator>
  <cp:lastModifiedBy>sarah  louise howells</cp:lastModifiedBy>
  <cp:revision>28</cp:revision>
  <dcterms:created xsi:type="dcterms:W3CDTF">2021-03-18T14:58:12Z</dcterms:created>
  <dcterms:modified xsi:type="dcterms:W3CDTF">2021-03-18T19:17:56Z</dcterms:modified>
</cp:coreProperties>
</file>