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4" r:id="rId6"/>
    <p:sldId id="265" r:id="rId7"/>
    <p:sldId id="266" r:id="rId8"/>
    <p:sldId id="267" r:id="rId9"/>
    <p:sldId id="262" r:id="rId10"/>
    <p:sldId id="260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E92B925-CB76-4D82-8D3C-B48E6B4164FA}">
          <p14:sldIdLst>
            <p14:sldId id="257"/>
            <p14:sldId id="258"/>
            <p14:sldId id="259"/>
            <p14:sldId id="261"/>
            <p14:sldId id="264"/>
            <p14:sldId id="265"/>
            <p14:sldId id="266"/>
            <p14:sldId id="267"/>
            <p14:sldId id="262"/>
            <p14:sldId id="260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21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814CF-32C5-8369-BC8B-F8CC64E6E4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54F445-265F-F7C8-F2B6-DA2210F5D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0305E-3E1E-3BE0-94B8-B7D0559AA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56AC4-C0AD-8AE8-045C-5AFA04D8C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028EB8-7888-F454-DE7E-74F26A87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692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013B9-7111-EB96-7621-3D401893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C1049-4507-F688-8EE2-BEF00E7D5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D7CD9-C164-8AD8-4E6A-EDCFF125D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E95C6-CD1F-9AAF-722F-B5ADD2036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0AEF6-0D56-8C2C-CE21-53FCB8AAD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71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4789D-19DA-1CB1-74FC-DF18FAB88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59D676-105C-13E2-A5A2-39E11B590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77C23-4378-70E1-D54E-DE531EB4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3DC5DD-603C-7DF2-4135-6AD25559E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1D6A4D-8A0B-E808-7D22-E9CD7E579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550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97E9C-6CA6-E0AE-1293-CADAD2250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2032A-BD80-5BB4-DE06-DDB8B9060E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F76446-278E-4DC2-8730-DCECA06BE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08488-4F6E-F778-4FE7-37A18489F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91CE8-B5D8-44CD-BFA1-658F8B9C7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A4F547-669E-885D-82B3-8194AA64F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695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CF43-91C1-BCA3-892A-674218CA3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8DC74-FAE5-3B90-D846-49697AE54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DFECCF-09E8-3353-8F49-1B46D5704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EAF7E5-A7E5-5236-889B-BB4A001649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456229-E5B4-1DB7-C040-82726BA7B7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3E93AF-6028-B369-1484-736CDB548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76E944-3BA4-FC9F-13FD-5DD46CDC6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0E4AE1-0186-31FB-D21B-ACB642E27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3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88AB7-CDCE-1C61-E4C0-3D6620507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7F1A4F-C7DE-7625-38AE-DF1C52BBB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923D01-5A00-BA27-F205-0996B878C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61D8CF-D03E-371A-4FA6-8F43B264E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658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37B10-8656-A0B4-0B05-8BA6E10CE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16A386-19DC-3884-29C2-9C1BDA623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A81BA-C7C2-B7CA-A0CF-C9D16A5F2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891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3A3E9-A9ED-DCA3-3077-17C865843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BEE324-5667-07B9-CAD5-3CF67F2D5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3CCCD8-DCEB-ACB8-1E13-1C6616F0C6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1F94D5-7EB7-CAC9-8CE4-0B1A50152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6DCEC6-77D7-B71A-8B31-291C28969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D15175-1801-10E8-AA20-5DD68F3F1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541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F0C81-0F58-40CC-BDBE-4C378D2E6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36E3ED-4748-3B7C-9B39-69DE3EFC2A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E8CB2C-1593-F6CA-0DF4-D87B2C8BB2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35FB74-CDEC-B8BB-423B-FDB570577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F84B42-9491-9E4B-5E53-E0DA96B7A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51DD1A-07B3-45C8-7BDF-4A7DB0A50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70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DEE6E-6012-4B74-BCB2-D4C37EA55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857C39-47DC-066A-D210-3CBDA2856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14B16-8556-2D95-7198-85E48354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D8F05-FDAB-3E9D-4638-188247CDC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68A8D7-DFE8-C7BF-7553-9F3F6399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214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1C7968-639B-E555-6218-202C915547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108587-301A-17E0-A9E7-0083ECEE81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59243-A243-03A2-65CA-A5EEEAE31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77A2DC-C9F3-39DE-6207-EC79FDF0E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C81B1-1561-64EB-04F6-75CC1658A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332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30E2A2-1A72-B4CA-11E4-EB38C32C7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F1A07-1554-711A-40D6-A85F508FA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C8B7D-5CDF-1B0A-5BFF-05184A69A6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29C915-3F37-45D1-B29E-1AD5F389CF5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85C429-3908-68EF-2BC0-04AF3BCFCC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40417-4418-1B2C-522B-6871C08C08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102901-DA3B-4810-B393-9EEC78F8F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78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folder/view.php?id=650813" TargetMode="External"/><Relationship Id="rId7" Type="http://schemas.openxmlformats.org/officeDocument/2006/relationships/hyperlink" Target="https://www.thegreenrevolution.it/15-splendidi-fiori-di-marzo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pinterest.com/pin/180495897550603087/" TargetMode="External"/><Relationship Id="rId5" Type="http://schemas.openxmlformats.org/officeDocument/2006/relationships/hyperlink" Target="https://moodle.uwtsd.ac.uk/mod/folder/view.php?id=616204" TargetMode="External"/><Relationship Id="rId4" Type="http://schemas.openxmlformats.org/officeDocument/2006/relationships/hyperlink" Target="https://moodle.uwtsd.ac.uk/mod/folder/view.php?id=668461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DB2E328-AB46-EEB6-626B-C003F6BB869B}"/>
              </a:ext>
            </a:extLst>
          </p:cNvPr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 anchor="ctr">
            <a:noAutofit/>
          </a:bodyPr>
          <a:lstStyle/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 Making</a:t>
            </a:r>
          </a:p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LCLM4004</a:t>
            </a:r>
          </a:p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Cafaro Renato</a:t>
            </a:r>
          </a:p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2511420</a:t>
            </a:r>
          </a:p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Toyin Adisa</a:t>
            </a:r>
          </a:p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54275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1C4D89-068B-0E40-50BD-5190FC319B6A}"/>
              </a:ext>
            </a:extLst>
          </p:cNvPr>
          <p:cNvSpPr txBox="1"/>
          <p:nvPr/>
        </p:nvSpPr>
        <p:spPr>
          <a:xfrm>
            <a:off x="0" y="1695038"/>
            <a:ext cx="1219199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Introduction: Green Haven Florists </a:t>
            </a:r>
          </a:p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Company background</a:t>
            </a:r>
          </a:p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Problem: nature and scope</a:t>
            </a:r>
            <a:endParaRPr lang="en-GB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PESTLE analysis: macro-environmental factors</a:t>
            </a:r>
          </a:p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Fishbone diagram: cause and effect analysis</a:t>
            </a:r>
          </a:p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algn="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F838849-D666-D299-5B18-9BAD37BC1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555182"/>
            <a:ext cx="6096000" cy="937887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E06913-2049-D2EA-4C0E-0EA6DAF732EF}"/>
              </a:ext>
            </a:extLst>
          </p:cNvPr>
          <p:cNvSpPr txBox="1"/>
          <p:nvPr/>
        </p:nvSpPr>
        <p:spPr>
          <a:xfrm>
            <a:off x="-34846" y="6488668"/>
            <a:ext cx="6130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Daffodils-The Green Revolution(2026)</a:t>
            </a:r>
          </a:p>
        </p:txBody>
      </p:sp>
    </p:spTree>
    <p:extLst>
      <p:ext uri="{BB962C8B-B14F-4D97-AF65-F5344CB8AC3E}">
        <p14:creationId xmlns:p14="http://schemas.microsoft.com/office/powerpoint/2010/main" val="376314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31C1F2-1602-2543-8F36-452F4024DBC3}"/>
              </a:ext>
            </a:extLst>
          </p:cNvPr>
          <p:cNvSpPr txBox="1"/>
          <p:nvPr/>
        </p:nvSpPr>
        <p:spPr>
          <a:xfrm>
            <a:off x="1" y="0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812592-8EAB-2007-06C2-DEDD1933FA24}"/>
              </a:ext>
            </a:extLst>
          </p:cNvPr>
          <p:cNvSpPr txBox="1"/>
          <p:nvPr/>
        </p:nvSpPr>
        <p:spPr>
          <a:xfrm>
            <a:off x="0" y="6543148"/>
            <a:ext cx="6378669" cy="41077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Don’t forget me-The Green Revolution(2026)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BDFBDB-80FB-CC75-03C3-7227513A121B}"/>
              </a:ext>
            </a:extLst>
          </p:cNvPr>
          <p:cNvSpPr txBox="1"/>
          <p:nvPr/>
        </p:nvSpPr>
        <p:spPr>
          <a:xfrm>
            <a:off x="0" y="923330"/>
            <a:ext cx="12192000" cy="561981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This presentation analyses the challenges faced by a business called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Green Haven Florist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and evaluates the internal and external factors influencing its performance. The slide deck aims to identify the nature and scope of the problem thanks the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5W2H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framework; a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PESTLE analysis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will be used to examine the macro-environmental influences, while a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Fishbone diagram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framework will help uncover the root causes of the problem providing a structured and analytical evaluation to support strategic decision-making and long-term sustainability.</a:t>
            </a:r>
            <a:endParaRPr lang="en-GB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51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0">
        <p:fade/>
      </p:transition>
    </mc:Choice>
    <mc:Fallback>
      <p:transition spd="med" advClick="0" advTm="5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AEC1E1-E79E-AA19-BEC2-A3EB6372FBE8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Company background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BD7271-E265-0CB7-B144-F0DCB3A2DE42}"/>
              </a:ext>
            </a:extLst>
          </p:cNvPr>
          <p:cNvSpPr txBox="1"/>
          <p:nvPr/>
        </p:nvSpPr>
        <p:spPr>
          <a:xfrm>
            <a:off x="0" y="6488668"/>
            <a:ext cx="4016228" cy="36933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Crocus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minimus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-The Green Revolution(2026)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4E945-1B92-AC8C-A6C2-CC77EA271793}"/>
              </a:ext>
            </a:extLst>
          </p:cNvPr>
          <p:cNvSpPr txBox="1"/>
          <p:nvPr/>
        </p:nvSpPr>
        <p:spPr>
          <a:xfrm>
            <a:off x="0" y="923330"/>
            <a:ext cx="12192000" cy="556533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Small independent florist in competitive local market;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Offers flowers, bouquets, arrangements for all occasions;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Primarily serves local customers, depends on physical store sales, seasonal and event-based orders;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company’s operations include sourcing flowers, in-store arrangement preparation and direct sales to customers;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Faces high competition, price sensitivity, digital shift.</a:t>
            </a:r>
          </a:p>
        </p:txBody>
      </p:sp>
    </p:spTree>
    <p:extLst>
      <p:ext uri="{BB962C8B-B14F-4D97-AF65-F5344CB8AC3E}">
        <p14:creationId xmlns:p14="http://schemas.microsoft.com/office/powerpoint/2010/main" val="203637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0">
        <p:fade/>
      </p:transition>
    </mc:Choice>
    <mc:Fallback>
      <p:transition spd="med" advClick="0" advTm="6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F71FF5C-08DB-BF3A-4F77-450260BCF945}"/>
              </a:ext>
            </a:extLst>
          </p:cNvPr>
          <p:cNvSpPr txBox="1"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Problem: nature and scope </a:t>
            </a:r>
          </a:p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5w2h framework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4C899E-E1BE-E6F1-074C-BBC968ED3850}"/>
              </a:ext>
            </a:extLst>
          </p:cNvPr>
          <p:cNvSpPr txBox="1"/>
          <p:nvPr/>
        </p:nvSpPr>
        <p:spPr>
          <a:xfrm>
            <a:off x="0" y="6280198"/>
            <a:ext cx="3268139" cy="459873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(Adisa,2026)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Mimosa-The Green Revolution(2026)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82DFE7-E5F7-4793-6C09-82DCB3101BA4}"/>
              </a:ext>
            </a:extLst>
          </p:cNvPr>
          <p:cNvSpPr txBox="1"/>
          <p:nvPr/>
        </p:nvSpPr>
        <p:spPr>
          <a:xfrm>
            <a:off x="0" y="1754326"/>
            <a:ext cx="12192000" cy="452587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Declining sales revenue and reduced customer retention.</a:t>
            </a:r>
          </a:p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Competition, online shift, inefficiency and limited presence.</a:t>
            </a:r>
            <a:endParaRPr lang="en-GB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Local market where florist mainly operates.</a:t>
            </a:r>
          </a:p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Issue developed progressively over recent months/years.</a:t>
            </a:r>
          </a:p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Owner, staff, suppliers, and customers affected.</a:t>
            </a:r>
            <a:endParaRPr lang="en-GB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Low foot traffic, poor marketing, high costs.</a:t>
            </a:r>
          </a:p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Much: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Revenue loss, cash flow risk, sustainability threat.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95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0">
        <p:fade/>
      </p:transition>
    </mc:Choice>
    <mc:Fallback>
      <p:transition spd="med" advClick="0" advTm="8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3B2C53-2318-FE44-9835-CC8501131B52}"/>
              </a:ext>
            </a:extLst>
          </p:cNvPr>
          <p:cNvSpPr txBox="1"/>
          <p:nvPr/>
        </p:nvSpPr>
        <p:spPr>
          <a:xfrm>
            <a:off x="0" y="0"/>
            <a:ext cx="12191999" cy="9017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PESTLE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534151-FB9F-6658-D1B1-D16726BAD4C9}"/>
              </a:ext>
            </a:extLst>
          </p:cNvPr>
          <p:cNvSpPr txBox="1"/>
          <p:nvPr/>
        </p:nvSpPr>
        <p:spPr>
          <a:xfrm>
            <a:off x="-1" y="809306"/>
            <a:ext cx="12191999" cy="15870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Local business regulations and licensing requirement.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Government taxation policies affecting small enterprises.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B948C2-C286-F1E4-832F-93BC0EBA2F22}"/>
              </a:ext>
            </a:extLst>
          </p:cNvPr>
          <p:cNvSpPr txBox="1"/>
          <p:nvPr/>
        </p:nvSpPr>
        <p:spPr>
          <a:xfrm>
            <a:off x="-3" y="6278161"/>
            <a:ext cx="5185650" cy="323166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(Adisa,2026)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Daffodils-The Green Revolution(2026)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85D41B-81BF-C21C-011C-8188A5396169}"/>
              </a:ext>
            </a:extLst>
          </p:cNvPr>
          <p:cNvSpPr txBox="1"/>
          <p:nvPr/>
        </p:nvSpPr>
        <p:spPr>
          <a:xfrm>
            <a:off x="0" y="4708501"/>
            <a:ext cx="12191994" cy="1569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  <a:p>
            <a:pPr algn="ctr"/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Changing consumer preferences.</a:t>
            </a:r>
          </a:p>
          <a:p>
            <a:pPr algn="ctr"/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demand for sustainable and eco-friendly products.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662589-48EC-0B7C-79FD-AEB55704883E}"/>
              </a:ext>
            </a:extLst>
          </p:cNvPr>
          <p:cNvSpPr txBox="1"/>
          <p:nvPr/>
        </p:nvSpPr>
        <p:spPr>
          <a:xfrm>
            <a:off x="2" y="2383597"/>
            <a:ext cx="12191998" cy="2324904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r"/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</a:p>
          <a:p>
            <a:pPr algn="r"/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Inflation affecting consumer purchasing power.</a:t>
            </a:r>
          </a:p>
          <a:p>
            <a:pPr algn="r"/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Increased supplier costs.</a:t>
            </a:r>
          </a:p>
        </p:txBody>
      </p:sp>
    </p:spTree>
    <p:extLst>
      <p:ext uri="{BB962C8B-B14F-4D97-AF65-F5344CB8AC3E}">
        <p14:creationId xmlns:p14="http://schemas.microsoft.com/office/powerpoint/2010/main" val="204512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0000">
        <p:fade/>
      </p:transition>
    </mc:Choice>
    <mc:Fallback>
      <p:transition spd="med" advClick="0" advTm="7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D3EB65-99CE-688D-2CD8-43C7BFE4E27F}"/>
              </a:ext>
            </a:extLst>
          </p:cNvPr>
          <p:cNvSpPr txBox="1"/>
          <p:nvPr/>
        </p:nvSpPr>
        <p:spPr>
          <a:xfrm>
            <a:off x="0" y="923330"/>
            <a:ext cx="1219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 </a:t>
            </a:r>
          </a:p>
          <a:p>
            <a:pPr algn="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Growth of e-commerce platforms.</a:t>
            </a:r>
          </a:p>
          <a:p>
            <a:pPr algn="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Online delivery services integration.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288F5E-749F-953C-4EAA-B8722ADEA585}"/>
              </a:ext>
            </a:extLst>
          </p:cNvPr>
          <p:cNvSpPr txBox="1"/>
          <p:nvPr/>
        </p:nvSpPr>
        <p:spPr>
          <a:xfrm flipH="1">
            <a:off x="0" y="6301673"/>
            <a:ext cx="6912864" cy="36094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(Adisa,2026)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Don’t forget me-The Green Revolution(2026)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8E33D6-D374-72DD-4A1B-86DF323DBA2C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PESTLE</a:t>
            </a:r>
            <a:endParaRPr lang="en-GB" sz="5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F32CED-DC26-F25D-E546-C3F7E266D038}"/>
              </a:ext>
            </a:extLst>
          </p:cNvPr>
          <p:cNvSpPr txBox="1"/>
          <p:nvPr/>
        </p:nvSpPr>
        <p:spPr>
          <a:xfrm>
            <a:off x="-1" y="2492989"/>
            <a:ext cx="12191999" cy="2239023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Employment law compliance.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Health &amp; safety regulations.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065E46-9822-8354-C2D8-40D48F62E208}"/>
              </a:ext>
            </a:extLst>
          </p:cNvPr>
          <p:cNvSpPr txBox="1"/>
          <p:nvPr/>
        </p:nvSpPr>
        <p:spPr>
          <a:xfrm>
            <a:off x="0" y="4732013"/>
            <a:ext cx="12191998" cy="1569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Sustainability concerns.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Ethical sourcing of flowers.</a:t>
            </a:r>
          </a:p>
        </p:txBody>
      </p:sp>
    </p:spTree>
    <p:extLst>
      <p:ext uri="{BB962C8B-B14F-4D97-AF65-F5344CB8AC3E}">
        <p14:creationId xmlns:p14="http://schemas.microsoft.com/office/powerpoint/2010/main" val="249831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0000">
        <p:fade/>
      </p:transition>
    </mc:Choice>
    <mc:Fallback>
      <p:transition spd="med" advClick="0" advTm="7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A4305D7-AC90-261D-5069-62D248065EDB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Fishbone diagram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756060-BEFF-32CE-C690-634C35B7569C}"/>
              </a:ext>
            </a:extLst>
          </p:cNvPr>
          <p:cNvSpPr txBox="1"/>
          <p:nvPr/>
        </p:nvSpPr>
        <p:spPr>
          <a:xfrm>
            <a:off x="-4063" y="6014189"/>
            <a:ext cx="6096000" cy="6263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(Adisa,2026)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Fishbone diagram: Pinterest (n.d.)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Crocus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minimus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-The Green Revolution (2026)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22C28F-B5FA-7CC6-3D0C-5B55468F8E7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2" b="11159"/>
          <a:stretch>
            <a:fillRect/>
          </a:stretch>
        </p:blipFill>
        <p:spPr>
          <a:xfrm>
            <a:off x="0" y="923330"/>
            <a:ext cx="12192000" cy="50329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0B30C5-7649-21E8-0104-9E0A16F13ED7}"/>
              </a:ext>
            </a:extLst>
          </p:cNvPr>
          <p:cNvSpPr txBox="1"/>
          <p:nvPr/>
        </p:nvSpPr>
        <p:spPr>
          <a:xfrm>
            <a:off x="695001" y="879087"/>
            <a:ext cx="2425700" cy="51177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Product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209B6B-D516-CFD2-7997-30CF4FB052FA}"/>
              </a:ext>
            </a:extLst>
          </p:cNvPr>
          <p:cNvSpPr txBox="1"/>
          <p:nvPr/>
        </p:nvSpPr>
        <p:spPr>
          <a:xfrm>
            <a:off x="3859670" y="891578"/>
            <a:ext cx="14701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endParaRPr lang="en-GB" sz="3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6C92E6-02CC-132A-9E3D-766F0D2EC7E7}"/>
              </a:ext>
            </a:extLst>
          </p:cNvPr>
          <p:cNvSpPr txBox="1"/>
          <p:nvPr/>
        </p:nvSpPr>
        <p:spPr>
          <a:xfrm>
            <a:off x="5932835" y="856622"/>
            <a:ext cx="304774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External factor</a:t>
            </a:r>
            <a:endParaRPr lang="en-GB" sz="3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7454A3F-9CAA-5785-0321-C65039358E90}"/>
              </a:ext>
            </a:extLst>
          </p:cNvPr>
          <p:cNvSpPr txBox="1"/>
          <p:nvPr/>
        </p:nvSpPr>
        <p:spPr>
          <a:xfrm>
            <a:off x="1125473" y="5410424"/>
            <a:ext cx="19952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en-GB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38F86E-98C2-165A-38E6-D508BA9E9A59}"/>
              </a:ext>
            </a:extLst>
          </p:cNvPr>
          <p:cNvSpPr txBox="1"/>
          <p:nvPr/>
        </p:nvSpPr>
        <p:spPr>
          <a:xfrm>
            <a:off x="3985974" y="5390974"/>
            <a:ext cx="16319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endParaRPr lang="en-GB" sz="3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29A7AD-A171-AA36-49D8-38D6267D9C55}"/>
              </a:ext>
            </a:extLst>
          </p:cNvPr>
          <p:cNvSpPr txBox="1"/>
          <p:nvPr/>
        </p:nvSpPr>
        <p:spPr>
          <a:xfrm>
            <a:off x="6358011" y="5371525"/>
            <a:ext cx="22505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Promotion</a:t>
            </a:r>
            <a:endParaRPr lang="en-GB" sz="3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5BD7F1A-5970-EA14-536A-3D0CDCECA3A5}"/>
              </a:ext>
            </a:extLst>
          </p:cNvPr>
          <p:cNvSpPr txBox="1"/>
          <p:nvPr/>
        </p:nvSpPr>
        <p:spPr>
          <a:xfrm>
            <a:off x="9512967" y="2901206"/>
            <a:ext cx="21175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Declining sales</a:t>
            </a:r>
            <a:endParaRPr lang="en-GB" sz="32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167A582-17BB-D86E-EE3A-49C75EE3A42C}"/>
              </a:ext>
            </a:extLst>
          </p:cNvPr>
          <p:cNvSpPr txBox="1"/>
          <p:nvPr/>
        </p:nvSpPr>
        <p:spPr>
          <a:xfrm>
            <a:off x="292691" y="2587233"/>
            <a:ext cx="305206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Limited product differentiation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52EE251-5B70-BF2B-F0D7-F12AA34BC31E}"/>
              </a:ext>
            </a:extLst>
          </p:cNvPr>
          <p:cNvSpPr txBox="1"/>
          <p:nvPr/>
        </p:nvSpPr>
        <p:spPr>
          <a:xfrm>
            <a:off x="259580" y="2038216"/>
            <a:ext cx="27079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 innovation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7689AFD-0380-8FA9-4D4B-224C2C51A331}"/>
              </a:ext>
            </a:extLst>
          </p:cNvPr>
          <p:cNvSpPr txBox="1"/>
          <p:nvPr/>
        </p:nvSpPr>
        <p:spPr>
          <a:xfrm>
            <a:off x="435754" y="1476556"/>
            <a:ext cx="21175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High price</a:t>
            </a:r>
            <a:endParaRPr lang="en-GB" sz="28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C5C4427-D911-18E9-597B-885621E57D68}"/>
              </a:ext>
            </a:extLst>
          </p:cNvPr>
          <p:cNvSpPr txBox="1"/>
          <p:nvPr/>
        </p:nvSpPr>
        <p:spPr>
          <a:xfrm>
            <a:off x="3043937" y="2047618"/>
            <a:ext cx="23936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Low visibility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5132CDC-AC9F-0C6E-CFBD-7F6D0F835365}"/>
              </a:ext>
            </a:extLst>
          </p:cNvPr>
          <p:cNvSpPr txBox="1"/>
          <p:nvPr/>
        </p:nvSpPr>
        <p:spPr>
          <a:xfrm>
            <a:off x="2707543" y="1476556"/>
            <a:ext cx="21570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Weak online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A3FDE2C-B82B-AB16-3834-A2BB807B9D52}"/>
              </a:ext>
            </a:extLst>
          </p:cNvPr>
          <p:cNvSpPr txBox="1"/>
          <p:nvPr/>
        </p:nvSpPr>
        <p:spPr>
          <a:xfrm>
            <a:off x="5205438" y="1494595"/>
            <a:ext cx="2157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Competition</a:t>
            </a:r>
            <a:endParaRPr lang="en-GB" sz="2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E287EF9-0DB5-D73C-0F76-60B65BD52E38}"/>
              </a:ext>
            </a:extLst>
          </p:cNvPr>
          <p:cNvSpPr txBox="1"/>
          <p:nvPr/>
        </p:nvSpPr>
        <p:spPr>
          <a:xfrm>
            <a:off x="3205937" y="2596957"/>
            <a:ext cx="25608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Few channels distribution</a:t>
            </a:r>
            <a:endParaRPr lang="en-GB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7A6BA37-3B29-6259-E64D-0424AAF47870}"/>
              </a:ext>
            </a:extLst>
          </p:cNvPr>
          <p:cNvSpPr txBox="1"/>
          <p:nvPr/>
        </p:nvSpPr>
        <p:spPr>
          <a:xfrm>
            <a:off x="6078951" y="2561436"/>
            <a:ext cx="250135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Rising supplier cost</a:t>
            </a:r>
            <a:endParaRPr lang="en-GB" sz="28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0615D3C-9437-F3F4-CCC2-ACC61CC69509}"/>
              </a:ext>
            </a:extLst>
          </p:cNvPr>
          <p:cNvSpPr txBox="1"/>
          <p:nvPr/>
        </p:nvSpPr>
        <p:spPr>
          <a:xfrm>
            <a:off x="5205438" y="2035316"/>
            <a:ext cx="33389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Consumer habits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5EB2A2-5421-E4B3-18B5-62720179ECC8}"/>
              </a:ext>
            </a:extLst>
          </p:cNvPr>
          <p:cNvSpPr txBox="1"/>
          <p:nvPr/>
        </p:nvSpPr>
        <p:spPr>
          <a:xfrm>
            <a:off x="470731" y="3394686"/>
            <a:ext cx="277675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Weak marketing strategies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6ECCEA-C126-4796-048A-87D7395A4F7A}"/>
              </a:ext>
            </a:extLst>
          </p:cNvPr>
          <p:cNvSpPr txBox="1"/>
          <p:nvPr/>
        </p:nvSpPr>
        <p:spPr>
          <a:xfrm>
            <a:off x="76872" y="4263949"/>
            <a:ext cx="26847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Inventory issue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A4E29-0C89-80EB-8D4A-6D216D7A964B}"/>
              </a:ext>
            </a:extLst>
          </p:cNvPr>
          <p:cNvSpPr txBox="1"/>
          <p:nvPr/>
        </p:nvSpPr>
        <p:spPr>
          <a:xfrm>
            <a:off x="292691" y="4829315"/>
            <a:ext cx="19952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Online limit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C1F9EF-9D6E-C554-ED30-602FC7B99A82}"/>
              </a:ext>
            </a:extLst>
          </p:cNvPr>
          <p:cNvSpPr txBox="1"/>
          <p:nvPr/>
        </p:nvSpPr>
        <p:spPr>
          <a:xfrm>
            <a:off x="3232364" y="3380671"/>
            <a:ext cx="254905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Limited digital marketing skill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607798-5666-D901-3609-B52E1AEBDDF1}"/>
              </a:ext>
            </a:extLst>
          </p:cNvPr>
          <p:cNvSpPr txBox="1"/>
          <p:nvPr/>
        </p:nvSpPr>
        <p:spPr>
          <a:xfrm>
            <a:off x="2989223" y="4265265"/>
            <a:ext cx="22505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Poor training</a:t>
            </a:r>
            <a:endParaRPr lang="en-GB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D9E031-0DC9-8B56-ED39-3E47E91EC92F}"/>
              </a:ext>
            </a:extLst>
          </p:cNvPr>
          <p:cNvSpPr txBox="1"/>
          <p:nvPr/>
        </p:nvSpPr>
        <p:spPr>
          <a:xfrm>
            <a:off x="2485657" y="4641438"/>
            <a:ext cx="300063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Costumer service inconsistencies</a:t>
            </a:r>
            <a:endParaRPr lang="en-GB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79AF9F-5FE2-E51C-723C-701E57B5DF72}"/>
              </a:ext>
            </a:extLst>
          </p:cNvPr>
          <p:cNvSpPr txBox="1"/>
          <p:nvPr/>
        </p:nvSpPr>
        <p:spPr>
          <a:xfrm>
            <a:off x="5649147" y="4826184"/>
            <a:ext cx="18341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 loyalty</a:t>
            </a:r>
            <a:endParaRPr lang="en-GB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A783CF-2A2E-AE64-76E4-F7FF313C2150}"/>
              </a:ext>
            </a:extLst>
          </p:cNvPr>
          <p:cNvSpPr txBox="1"/>
          <p:nvPr/>
        </p:nvSpPr>
        <p:spPr>
          <a:xfrm>
            <a:off x="5823696" y="3380670"/>
            <a:ext cx="225054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Low use social media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C6E639-02D2-F6F9-EA53-9850B6C7E9EE}"/>
              </a:ext>
            </a:extLst>
          </p:cNvPr>
          <p:cNvSpPr txBox="1"/>
          <p:nvPr/>
        </p:nvSpPr>
        <p:spPr>
          <a:xfrm>
            <a:off x="5185857" y="4310129"/>
            <a:ext cx="32853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Poor advertising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1287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0">
        <p:fade/>
      </p:transition>
    </mc:Choice>
    <mc:Fallback>
      <p:transition spd="med" advClick="0" advTm="10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6A4DDEE-7D41-0BBF-3AAF-0F5A31846B93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9CAE29-18E9-CAA5-1354-AEE6E10757BB}"/>
              </a:ext>
            </a:extLst>
          </p:cNvPr>
          <p:cNvSpPr txBox="1"/>
          <p:nvPr/>
        </p:nvSpPr>
        <p:spPr>
          <a:xfrm>
            <a:off x="0" y="6555874"/>
            <a:ext cx="3268139" cy="302126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Mimosa-The Green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Revoltion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(2026)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C0CF11-59D0-24B3-DE43-6FC8F476E6D2}"/>
              </a:ext>
            </a:extLst>
          </p:cNvPr>
          <p:cNvSpPr txBox="1"/>
          <p:nvPr/>
        </p:nvSpPr>
        <p:spPr>
          <a:xfrm>
            <a:off x="0" y="923330"/>
            <a:ext cx="12192000" cy="5632544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analysis demonstrates that internal weaknesses and external macro-environmental factors are contributing to declining sales.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The PESTLE analysis highlights significant economic and technological pressures, while the Fishbone analysis identifies operational, marketing, and strategic gaps.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To ensure long-term sustainability, Green Haven Florist may need to consider strategic adaptation, including digital transformation, improved marketing strategies, cost management, and enhanced customer engagement.</a:t>
            </a:r>
          </a:p>
          <a:p>
            <a:pPr algn="ctr"/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76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0">
        <p:fade/>
      </p:transition>
    </mc:Choice>
    <mc:Fallback>
      <p:transition spd="med" advClick="0" advTm="6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FDC6413-7E2C-0768-30DA-7A1FA758AA23}"/>
              </a:ext>
            </a:extLst>
          </p:cNvPr>
          <p:cNvSpPr txBox="1"/>
          <p:nvPr/>
        </p:nvSpPr>
        <p:spPr>
          <a:xfrm>
            <a:off x="0" y="0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85E2CD-33AE-D1C9-624B-2B3D4A6610FB}"/>
              </a:ext>
            </a:extLst>
          </p:cNvPr>
          <p:cNvSpPr txBox="1"/>
          <p:nvPr/>
        </p:nvSpPr>
        <p:spPr>
          <a:xfrm>
            <a:off x="-47041" y="6534835"/>
            <a:ext cx="5576783" cy="36933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image: Daffodils-The Green Revolution(2026)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FCC95C-A225-B191-7EB8-023323AFB110}"/>
              </a:ext>
            </a:extLst>
          </p:cNvPr>
          <p:cNvSpPr txBox="1"/>
          <p:nvPr/>
        </p:nvSpPr>
        <p:spPr>
          <a:xfrm>
            <a:off x="1" y="923330"/>
            <a:ext cx="12191998" cy="561150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GB" b="1" dirty="0"/>
              <a:t>Adisa, T. (2026)</a:t>
            </a:r>
            <a:r>
              <a:rPr lang="en-GB" dirty="0"/>
              <a:t> </a:t>
            </a:r>
            <a:r>
              <a:rPr lang="en-GB" i="1" dirty="0"/>
              <a:t>Week 1: Introduction to Problem Solving and Decision Making. </a:t>
            </a:r>
            <a:r>
              <a:rPr lang="en-GB" dirty="0"/>
              <a:t>LCLM4004 Problem Solving and Decision Making. Available at: </a:t>
            </a:r>
            <a:r>
              <a:rPr lang="en-GB" dirty="0">
                <a:hlinkClick r:id="rId3"/>
              </a:rPr>
              <a:t>https://moodle.uwtsd.ac.uk/mod/folder/view.php?id=650813</a:t>
            </a:r>
            <a:r>
              <a:rPr lang="en-GB" dirty="0"/>
              <a:t> (Accessed: 07 March 2026).</a:t>
            </a:r>
          </a:p>
          <a:p>
            <a:endParaRPr lang="en-GB" dirty="0"/>
          </a:p>
          <a:p>
            <a:r>
              <a:rPr lang="en-GB" b="1" dirty="0"/>
              <a:t>Adisa, T. (2026)</a:t>
            </a:r>
            <a:r>
              <a:rPr lang="en-GB" dirty="0"/>
              <a:t> </a:t>
            </a:r>
            <a:r>
              <a:rPr lang="en-GB" i="1" dirty="0"/>
              <a:t>Week 2 PPP.</a:t>
            </a:r>
            <a:r>
              <a:rPr lang="en-GB" dirty="0"/>
              <a:t> LCLM4004 Problem Solving and Decision Making. Available at: </a:t>
            </a:r>
            <a:r>
              <a:rPr lang="en-GB" dirty="0">
                <a:hlinkClick r:id="rId4"/>
              </a:rPr>
              <a:t>https://moodle.uwtsd.ac.uk/mod/folder/view.php?id=668461</a:t>
            </a:r>
            <a:r>
              <a:rPr lang="en-GB" dirty="0"/>
              <a:t> (Accessed: 07 March 2026).</a:t>
            </a:r>
          </a:p>
          <a:p>
            <a:endParaRPr lang="en-GB" dirty="0"/>
          </a:p>
          <a:p>
            <a:r>
              <a:rPr lang="en-GB" b="1" dirty="0"/>
              <a:t>Adisa, T. (2026)</a:t>
            </a:r>
            <a:r>
              <a:rPr lang="en-GB" dirty="0"/>
              <a:t> </a:t>
            </a:r>
            <a:r>
              <a:rPr lang="en-GB" i="1" dirty="0"/>
              <a:t>Week 4: Cause and Effect Diagram (Fishbone)</a:t>
            </a:r>
            <a:r>
              <a:rPr lang="en-GB" dirty="0"/>
              <a:t>. LCLM4004 Problem Solving and Decision Making. Available at: </a:t>
            </a:r>
            <a:r>
              <a:rPr lang="en-GB" dirty="0">
                <a:hlinkClick r:id="rId5"/>
              </a:rPr>
              <a:t>https://moodle.uwtsd.ac.uk/mod/folder/view.php?id=616204</a:t>
            </a:r>
            <a:r>
              <a:rPr lang="en-GB" dirty="0"/>
              <a:t> (Accessed: 07 March 2026).</a:t>
            </a:r>
          </a:p>
          <a:p>
            <a:endParaRPr lang="en-GB" dirty="0"/>
          </a:p>
          <a:p>
            <a:r>
              <a:rPr lang="en-GB" b="1" dirty="0"/>
              <a:t>Pinterest</a:t>
            </a:r>
            <a:r>
              <a:rPr lang="en-GB" dirty="0"/>
              <a:t> </a:t>
            </a:r>
            <a:r>
              <a:rPr lang="en-GB" b="1" dirty="0"/>
              <a:t>(n.d.) </a:t>
            </a:r>
            <a:r>
              <a:rPr lang="en-GB" i="1" dirty="0"/>
              <a:t>Fishbone diagram template</a:t>
            </a:r>
            <a:r>
              <a:rPr lang="en-GB" dirty="0"/>
              <a:t>. Available at: </a:t>
            </a:r>
            <a:r>
              <a:rPr lang="en-GB" dirty="0">
                <a:hlinkClick r:id="rId6"/>
              </a:rPr>
              <a:t>https://uk.pinterest.com/pin/180495897550603087/</a:t>
            </a:r>
            <a:r>
              <a:rPr lang="en-GB" dirty="0"/>
              <a:t> (Accessed: 07 March 2026).</a:t>
            </a:r>
          </a:p>
          <a:p>
            <a:endParaRPr lang="en-GB" dirty="0"/>
          </a:p>
          <a:p>
            <a:r>
              <a:rPr lang="en-GB" b="1" dirty="0"/>
              <a:t>The Green Revolution (2026)</a:t>
            </a:r>
            <a:r>
              <a:rPr lang="en-GB" dirty="0"/>
              <a:t> </a:t>
            </a:r>
            <a:r>
              <a:rPr lang="en-GB" i="1" dirty="0"/>
              <a:t>15 </a:t>
            </a:r>
            <a:r>
              <a:rPr lang="en-GB" i="1" dirty="0" err="1"/>
              <a:t>splendidi</a:t>
            </a:r>
            <a:r>
              <a:rPr lang="en-GB" i="1" dirty="0"/>
              <a:t> </a:t>
            </a:r>
            <a:r>
              <a:rPr lang="en-GB" i="1" dirty="0" err="1"/>
              <a:t>fiori</a:t>
            </a:r>
            <a:r>
              <a:rPr lang="en-GB" i="1" dirty="0"/>
              <a:t> di </a:t>
            </a:r>
            <a:r>
              <a:rPr lang="en-GB" i="1" dirty="0" err="1"/>
              <a:t>marzo</a:t>
            </a:r>
            <a:r>
              <a:rPr lang="en-GB" dirty="0"/>
              <a:t>. Available at: </a:t>
            </a:r>
            <a:r>
              <a:rPr lang="en-GB" dirty="0">
                <a:hlinkClick r:id="rId7"/>
              </a:rPr>
              <a:t>https://www.thegreenrevolution.it/15-splendidi-fiori-di-marzo/</a:t>
            </a:r>
            <a:r>
              <a:rPr lang="en-GB" dirty="0"/>
              <a:t> (Accessed: 07 March 2026).</a:t>
            </a:r>
          </a:p>
        </p:txBody>
      </p:sp>
    </p:spTree>
    <p:extLst>
      <p:ext uri="{BB962C8B-B14F-4D97-AF65-F5344CB8AC3E}">
        <p14:creationId xmlns:p14="http://schemas.microsoft.com/office/powerpoint/2010/main" val="384210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30C5CC-F660-3EA7-2C43-8A29F6F42FA0}"/>
              </a:ext>
            </a:extLst>
          </p:cNvPr>
          <p:cNvSpPr txBox="1"/>
          <p:nvPr/>
        </p:nvSpPr>
        <p:spPr>
          <a:xfrm>
            <a:off x="1308510" y="1091381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702F87-9053-EAFA-177C-9FF2A7ED9899}"/>
              </a:ext>
            </a:extLst>
          </p:cNvPr>
          <p:cNvSpPr txBox="1"/>
          <p:nvPr/>
        </p:nvSpPr>
        <p:spPr>
          <a:xfrm>
            <a:off x="5535971" y="5073035"/>
            <a:ext cx="65453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Question &amp; Answer</a:t>
            </a:r>
          </a:p>
        </p:txBody>
      </p:sp>
    </p:spTree>
    <p:extLst>
      <p:ext uri="{BB962C8B-B14F-4D97-AF65-F5344CB8AC3E}">
        <p14:creationId xmlns:p14="http://schemas.microsoft.com/office/powerpoint/2010/main" val="181652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1818</TotalTime>
  <Words>817</Words>
  <Application>Microsoft Office PowerPoint</Application>
  <PresentationFormat>Widescreen</PresentationFormat>
  <Paragraphs>110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Renato Cafaro</dc:creator>
  <cp:lastModifiedBy>Renato Cafaro</cp:lastModifiedBy>
  <cp:revision>13</cp:revision>
  <dcterms:created xsi:type="dcterms:W3CDTF">2026-02-27T11:01:10Z</dcterms:created>
  <dcterms:modified xsi:type="dcterms:W3CDTF">2026-03-16T04:49:01Z</dcterms:modified>
</cp:coreProperties>
</file>