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embeddedFontLst>
    <p:embeddedFont>
      <p:font typeface="Plus Jakarta Sans"/>
      <p:italic r:id="rId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D5E1"/>
    <a:srgbClr val="33415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8" d="100"/>
          <a:sy n="58" d="100"/>
        </p:scale>
        <p:origin x="58" y="4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4189065"/>
            <a:ext cx="8572500" cy="7048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189065"/>
            <a:ext cx="8572500" cy="9525"/>
          </a:xfrm>
          <a:prstGeom prst="rect">
            <a:avLst/>
          </a:prstGeom>
          <a:solidFill>
            <a:srgbClr val="33415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964084"/>
            <a:ext cx="10715625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Plus Jakarta Sans"/>
              </a:rPr>
              <a:t>UNIVERSITY OF WALES TRINITY SAINT DAVID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2211734"/>
            <a:ext cx="9101137" cy="113913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4484"/>
              </a:lnSpc>
            </a:pPr>
            <a:r>
              <a:rPr sz="3900" b="1" i="0" u="none">
                <a:solidFill>
                  <a:srgbClr val="FFFFFF"/>
                </a:solidFill>
                <a:latin typeface="Plus Jakarta Sans"/>
              </a:rPr>
              <a:t>Self-Awareness &amp; Professional Development Presentation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541365"/>
            <a:ext cx="10715625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650" b="0" i="0" u="none">
                <a:solidFill>
                  <a:srgbClr val="94A3B8"/>
                </a:solidFill>
                <a:latin typeface="Plus Jakarta Sans"/>
              </a:rPr>
              <a:t>Module LCHS4009: Professional Development within Health and Social Care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4465290"/>
            <a:ext cx="1488281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64748B"/>
                </a:solidFill>
                <a:latin typeface="Plus Jakarta Sans"/>
              </a:rPr>
              <a:t>STUDENT NAME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4674840"/>
            <a:ext cx="1038746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US" sz="1350" b="1" i="0" u="none" dirty="0">
                <a:solidFill>
                  <a:srgbClr val="F1F5F9"/>
                </a:solidFill>
                <a:latin typeface="Plus Jakarta Sans"/>
              </a:rPr>
              <a:t>____________</a:t>
            </a:r>
            <a:endParaRPr sz="1350" b="1" i="0" u="none" dirty="0">
              <a:solidFill>
                <a:srgbClr val="F1F5F9"/>
              </a:solidFill>
              <a:latin typeface="Plus Jakarta San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257425" y="4465290"/>
            <a:ext cx="3440906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64748B"/>
                </a:solidFill>
                <a:latin typeface="Plus Jakarta Sans"/>
              </a:rPr>
              <a:t>PROGRAMME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57425" y="4674840"/>
            <a:ext cx="3440906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1F5F9"/>
                </a:solidFill>
                <a:latin typeface="Plus Jakarta Sans"/>
              </a:rPr>
              <a:t>CertHE Skills for Workplace (HSC)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67350" y="4465290"/>
            <a:ext cx="2059781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64748B"/>
                </a:solidFill>
                <a:latin typeface="Plus Jakarta Sans"/>
              </a:rPr>
              <a:t>MODULE LEAD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467350" y="4674840"/>
            <a:ext cx="2059781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1F5F9"/>
                </a:solidFill>
                <a:latin typeface="Plus Jakarta Sans"/>
              </a:rPr>
              <a:t>Olubakola Adegbite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976437"/>
            <a:ext cx="5295900" cy="1543050"/>
          </a:xfrm>
          <a:prstGeom prst="roundRect">
            <a:avLst>
              <a:gd name="adj" fmla="val 7407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3709987"/>
            <a:ext cx="5295900" cy="1800225"/>
          </a:xfrm>
          <a:prstGeom prst="roundRect">
            <a:avLst>
              <a:gd name="adj" fmla="val 6349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09600" y="1976437"/>
            <a:ext cx="38100" cy="154305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3709987"/>
            <a:ext cx="38100" cy="1800225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0" y="1933575"/>
            <a:ext cx="5295900" cy="36195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09600" y="457200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284C7"/>
                </a:solidFill>
                <a:latin typeface="Plus Jakarta Sans"/>
              </a:rPr>
              <a:t>CAREER ALIGNMENT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7048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Target Career &amp; Live Job Advert Overview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76300" y="2205037"/>
            <a:ext cx="6300787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369A1"/>
                </a:solidFill>
                <a:latin typeface="Plus Jakarta Sans"/>
              </a:rPr>
              <a:t>Target Role: Healthcare Assistant (Adult Care)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76300" y="2519362"/>
            <a:ext cx="4895850" cy="6386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350" dirty="0">
                <a:solidFill>
                  <a:srgbClr val="334155"/>
                </a:solidFill>
                <a:latin typeface="Plus Jakarta Sans"/>
              </a:rPr>
              <a:t>Occupation selected from UK NHS and adult social care for the provision of patient-centered and compassionate services. </a:t>
            </a:r>
            <a:r>
              <a:rPr lang="en-US" sz="1400" i="1" dirty="0">
                <a:solidFill>
                  <a:srgbClr val="334155"/>
                </a:solidFill>
              </a:rPr>
              <a:t>(Care Quality Commission, 2023)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76300" y="3938587"/>
            <a:ext cx="6300787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766E"/>
                </a:solidFill>
                <a:latin typeface="Plus Jakarta Sans"/>
              </a:rPr>
              <a:t>Live Job Specifications (CQC Accredited Provider)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68020" y="4252912"/>
            <a:ext cx="4776885" cy="238079"/>
          </a:xfrm>
          <a:prstGeom prst="rect">
            <a:avLst/>
          </a:prstGeom>
          <a:noFill/>
        </p:spPr>
        <p:txBody>
          <a:bodyPr wrap="none" lIns="95250" tIns="0" rIns="0" bIns="0" anchor="t">
            <a:spAutoFit/>
          </a:bodyPr>
          <a:lstStyle/>
          <a:p>
            <a:pPr>
              <a:lnSpc>
                <a:spcPts val="2025"/>
              </a:lnSpc>
            </a:pPr>
            <a:r>
              <a:rPr lang="en-US" sz="1350" b="1" dirty="0">
                <a:solidFill>
                  <a:srgbClr val="334155"/>
                </a:solidFill>
                <a:latin typeface="Plus Jakarta Sans"/>
              </a:rPr>
              <a:t>Occupation Role: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 Patient care and management of their vital signs.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8020" y="4548187"/>
            <a:ext cx="4705350" cy="415498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r>
              <a:rPr lang="en-US" sz="1350" b="1" dirty="0">
                <a:solidFill>
                  <a:srgbClr val="334155"/>
                </a:solidFill>
                <a:latin typeface="Plus Jakarta Sans"/>
              </a:rPr>
              <a:t>Conformity: 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Conformity with basic requirements of care as provided by CQC.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8020" y="5062536"/>
            <a:ext cx="4904130" cy="430887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r>
              <a:rPr lang="en-US" sz="1350" b="1" dirty="0">
                <a:solidFill>
                  <a:srgbClr val="334155"/>
                </a:solidFill>
                <a:latin typeface="Plus Jakarta Sans"/>
              </a:rPr>
              <a:t>Skills Required: 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Inter-professional Communication. </a:t>
            </a:r>
            <a:r>
              <a:rPr lang="en-US" sz="1400" dirty="0">
                <a:solidFill>
                  <a:srgbClr val="334155"/>
                </a:solidFill>
              </a:rPr>
              <a:t>(Gopee &amp; </a:t>
            </a:r>
            <a:r>
              <a:rPr lang="en-US" sz="1400" dirty="0" err="1">
                <a:solidFill>
                  <a:srgbClr val="334155"/>
                </a:solidFill>
              </a:rPr>
              <a:t>Debeaux</a:t>
            </a:r>
            <a:r>
              <a:rPr lang="en-US" sz="1400" dirty="0">
                <a:solidFill>
                  <a:srgbClr val="334155"/>
                </a:solidFill>
              </a:rPr>
              <a:t>, 2019)</a:t>
            </a:r>
            <a:endParaRPr sz="1350" i="0" u="none" dirty="0">
              <a:solidFill>
                <a:srgbClr val="33415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424112"/>
            <a:ext cx="3146970" cy="1352550"/>
          </a:xfrm>
          <a:prstGeom prst="roundRect">
            <a:avLst>
              <a:gd name="adj" fmla="val 845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3908970" y="2424112"/>
            <a:ext cx="3147119" cy="1352550"/>
          </a:xfrm>
          <a:prstGeom prst="roundRect">
            <a:avLst>
              <a:gd name="adj" fmla="val 845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929062"/>
            <a:ext cx="3146970" cy="1133475"/>
          </a:xfrm>
          <a:prstGeom prst="roundRect">
            <a:avLst>
              <a:gd name="adj" fmla="val 10084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3908970" y="3929062"/>
            <a:ext cx="3147119" cy="1133475"/>
          </a:xfrm>
          <a:prstGeom prst="roundRect">
            <a:avLst>
              <a:gd name="adj" fmla="val 10084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09600" y="2424112"/>
            <a:ext cx="3146970" cy="38100"/>
          </a:xfrm>
          <a:prstGeom prst="rect">
            <a:avLst/>
          </a:prstGeom>
          <a:solidFill>
            <a:srgbClr val="16A34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3908970" y="2424112"/>
            <a:ext cx="3147119" cy="38100"/>
          </a:xfrm>
          <a:prstGeom prst="rect">
            <a:avLst/>
          </a:prstGeom>
          <a:solidFill>
            <a:srgbClr val="DC262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09600" y="3929062"/>
            <a:ext cx="3146970" cy="38100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908970" y="3929062"/>
            <a:ext cx="3147119" cy="38100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4690" y="2124075"/>
            <a:ext cx="4297709" cy="32385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09600" y="457200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284C7"/>
                </a:solidFill>
                <a:latin typeface="Plus Jakarta Sans"/>
              </a:rPr>
              <a:t>SELF-EVALUATION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7048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Personal SWOT Analysis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0100" y="2652712"/>
            <a:ext cx="3630336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5803D"/>
                </a:solidFill>
                <a:latin typeface="Plus Jakarta Sans"/>
              </a:rPr>
              <a:t>Strengths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0100" y="2928937"/>
            <a:ext cx="2861220" cy="6386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Being a good listener, showing empathy, good teamwork skills. </a:t>
            </a:r>
            <a:r>
              <a:rPr lang="en-US" sz="1400" dirty="0">
                <a:solidFill>
                  <a:srgbClr val="334155"/>
                </a:solidFill>
              </a:rPr>
              <a:t>(Heads &amp; Evans, 2018)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099470" y="2652712"/>
            <a:ext cx="3630531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B91C1C"/>
                </a:solidFill>
                <a:latin typeface="Plus Jakarta Sans"/>
              </a:rPr>
              <a:t>Weaknesses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099470" y="2928937"/>
            <a:ext cx="2861369" cy="63094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Lack of experience in UK-based clinical practice, apprehensive about speaking in public. </a:t>
            </a:r>
            <a:r>
              <a:rPr lang="en-US" sz="1400" dirty="0">
                <a:solidFill>
                  <a:srgbClr val="334155"/>
                </a:solidFill>
              </a:rPr>
              <a:t>(Gopee &amp; </a:t>
            </a:r>
            <a:r>
              <a:rPr lang="en-US" sz="1400" dirty="0" err="1">
                <a:solidFill>
                  <a:srgbClr val="334155"/>
                </a:solidFill>
              </a:rPr>
              <a:t>Debeaux</a:t>
            </a:r>
            <a:r>
              <a:rPr lang="en-US" sz="1400" dirty="0">
                <a:solidFill>
                  <a:srgbClr val="334155"/>
                </a:solidFill>
              </a:rPr>
              <a:t>, 2019)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00100" y="4157662"/>
            <a:ext cx="3630336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D4ED8"/>
                </a:solidFill>
                <a:latin typeface="Plus Jakarta Sans"/>
              </a:rPr>
              <a:t>Opportunities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00100" y="4433887"/>
            <a:ext cx="2861220" cy="42319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Care Certificate offered by the NHS, CPD workshops. </a:t>
            </a:r>
            <a:r>
              <a:rPr lang="en-US" sz="1400" dirty="0">
                <a:solidFill>
                  <a:srgbClr val="334155"/>
                </a:solidFill>
              </a:rPr>
              <a:t>(Skills for Care, 2024)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099470" y="4157662"/>
            <a:ext cx="3630531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B45309"/>
                </a:solidFill>
                <a:latin typeface="Plus Jakarta Sans"/>
              </a:rPr>
              <a:t>Threats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099470" y="4433887"/>
            <a:ext cx="2861369" cy="6386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High levels of stress caused by workload and regulatory changes. </a:t>
            </a:r>
            <a:r>
              <a:rPr lang="en-US" sz="1400" dirty="0">
                <a:solidFill>
                  <a:srgbClr val="334155"/>
                </a:solidFill>
              </a:rPr>
              <a:t>(Care Quality Commission, 2023)</a:t>
            </a:r>
            <a:endParaRPr sz="1350" i="0" u="none" dirty="0">
              <a:solidFill>
                <a:srgbClr val="33415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5756969" y="2233612"/>
            <a:ext cx="5825430" cy="1543050"/>
          </a:xfrm>
          <a:prstGeom prst="roundRect">
            <a:avLst>
              <a:gd name="adj" fmla="val 7407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5756969" y="3967162"/>
            <a:ext cx="5825430" cy="1285875"/>
          </a:xfrm>
          <a:prstGeom prst="roundRect">
            <a:avLst>
              <a:gd name="adj" fmla="val 8888"/>
            </a:avLst>
          </a:prstGeom>
          <a:solidFill>
            <a:srgbClr val="F0FD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2028825"/>
            <a:ext cx="4766369" cy="3429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" y="457200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284C7"/>
                </a:solidFill>
                <a:latin typeface="Plus Jakarta Sans"/>
              </a:rPr>
              <a:t>PRACTICAL STRATEGY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7048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Overcoming Weaknesses &amp; Minimising Threats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85569" y="2462212"/>
            <a:ext cx="6206430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369A1"/>
                </a:solidFill>
                <a:latin typeface="Plus Jakarta Sans"/>
              </a:rPr>
              <a:t>1. Strengths to Overcome Weaknesses (S-W)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85569" y="2776537"/>
            <a:ext cx="5463480" cy="63094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350" b="1" dirty="0">
                <a:solidFill>
                  <a:srgbClr val="334155"/>
                </a:solidFill>
                <a:latin typeface="Plus Jakarta Sans"/>
              </a:rPr>
              <a:t>Action: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 Employ effective teamwork and communication to receive mentoring at senior levels while in clinical roles and gain UK healthcare experience fast. </a:t>
            </a:r>
            <a:r>
              <a:rPr lang="en-US" sz="1400" dirty="0">
                <a:solidFill>
                  <a:srgbClr val="334155"/>
                </a:solidFill>
              </a:rPr>
              <a:t>(Heads &amp; Evans, 2018)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85569" y="4195762"/>
            <a:ext cx="6206430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5803D"/>
                </a:solidFill>
                <a:latin typeface="Plus Jakarta Sans"/>
              </a:rPr>
              <a:t>2. Opportunities to Minimise Threats (O-T)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85569" y="4510087"/>
            <a:ext cx="5463480" cy="6386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ct val="100000"/>
              </a:lnSpc>
            </a:pPr>
            <a:r>
              <a:rPr sz="1350" i="0" u="none" dirty="0">
                <a:solidFill>
                  <a:srgbClr val="334155"/>
                </a:solidFill>
                <a:latin typeface="Plus Jakarta Sans"/>
              </a:rPr>
              <a:t>Action:</a:t>
            </a:r>
            <a:r>
              <a:rPr lang="en-US" sz="1350" i="0" u="none" dirty="0">
                <a:solidFill>
                  <a:srgbClr val="334155"/>
                </a:solidFill>
                <a:latin typeface="Plus Jakarta Sans"/>
              </a:rPr>
              <a:t> </a:t>
            </a:r>
            <a:r>
              <a:rPr lang="en-US" sz="1350" dirty="0">
                <a:solidFill>
                  <a:srgbClr val="334155"/>
                </a:solidFill>
                <a:latin typeface="Plus Jakarta Sans"/>
              </a:rPr>
              <a:t>Complete e-learning courses provided by Skills for Care to be compliant with CQC and not to run the risk of breaking the rules. </a:t>
            </a:r>
            <a:r>
              <a:rPr lang="en-US" sz="1400" i="1" dirty="0">
                <a:solidFill>
                  <a:srgbClr val="334155"/>
                </a:solidFill>
              </a:rPr>
              <a:t>(Skills for Care, 2024)</a:t>
            </a:r>
            <a:endParaRPr sz="1350" i="0" u="none" dirty="0">
              <a:solidFill>
                <a:srgbClr val="33415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1766887"/>
            <a:ext cx="5825430" cy="1190625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1766887"/>
            <a:ext cx="57150" cy="1190625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148012"/>
            <a:ext cx="5825430" cy="1190625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3148012"/>
            <a:ext cx="57150" cy="1190625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09600" y="4529137"/>
            <a:ext cx="5825430" cy="1190625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09600" y="4529137"/>
            <a:ext cx="57150" cy="1190625"/>
          </a:xfrm>
          <a:prstGeom prst="rect">
            <a:avLst/>
          </a:prstGeom>
          <a:solidFill>
            <a:srgbClr val="7C3AE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030" y="1933575"/>
            <a:ext cx="4766369" cy="36195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09600" y="457200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284C7"/>
                </a:solidFill>
                <a:latin typeface="Plus Jakarta Sans"/>
              </a:rPr>
              <a:t>CAREER ROADMAP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7048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Action Plan &amp; Professional Milestones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8200" y="1995487"/>
            <a:ext cx="5463480" cy="733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 dirty="0">
                <a:solidFill>
                  <a:srgbClr val="2563EB"/>
                </a:solidFill>
                <a:latin typeface="Plus Jakarta Sans"/>
              </a:rPr>
              <a:t>SHORT-TERM (0–6 MONTHS)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8200" y="3376612"/>
            <a:ext cx="5463480" cy="733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D9488"/>
                </a:solidFill>
                <a:latin typeface="Plus Jakarta Sans"/>
              </a:rPr>
              <a:t>MEDIUM-TERM (1–2 YEARS)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38200" y="4757737"/>
            <a:ext cx="5463480" cy="733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7C3AED"/>
                </a:solidFill>
                <a:latin typeface="Plus Jakarta Sans"/>
              </a:rPr>
              <a:t>LONG-TERM (3–5 YEARS)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95350" y="2233612"/>
            <a:ext cx="697079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Care Certificate &amp; Level 4 Completion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5350" y="2509836"/>
            <a:ext cx="540633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Comply fully with the mandatory competencies for patient care. </a:t>
            </a:r>
            <a:r>
              <a:rPr lang="en-US" sz="1400" i="1" dirty="0">
                <a:solidFill>
                  <a:srgbClr val="334155"/>
                </a:solidFill>
              </a:rPr>
              <a:t>(Skills for Care, 2024)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5350" y="3614737"/>
            <a:ext cx="697079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NHS Healthcare Support Worker Role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95351" y="3890961"/>
            <a:ext cx="520065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Get a Band 3 job in the NHS Trust for patient care. </a:t>
            </a:r>
            <a:r>
              <a:rPr lang="en-US" sz="1400" dirty="0">
                <a:solidFill>
                  <a:srgbClr val="334155"/>
                </a:solidFill>
              </a:rPr>
              <a:t>(Department of Health and Social Care, 2022)</a:t>
            </a:r>
            <a:endParaRPr lang="en-US" sz="1350" dirty="0">
              <a:solidFill>
                <a:srgbClr val="334155"/>
              </a:solidFill>
              <a:latin typeface="Plus Jakarta San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95350" y="4995862"/>
            <a:ext cx="697079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Senior Care Coordinator Advancement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95350" y="5272087"/>
            <a:ext cx="5252976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r>
              <a:rPr lang="en-US" sz="1350" dirty="0">
                <a:solidFill>
                  <a:srgbClr val="334155"/>
                </a:solidFill>
                <a:latin typeface="Plus Jakarta Sans"/>
              </a:rPr>
              <a:t>Lead the team and ensure quality compliance. </a:t>
            </a:r>
            <a:r>
              <a:rPr lang="en-US" sz="1400" dirty="0">
                <a:solidFill>
                  <a:srgbClr val="334155"/>
                </a:solidFill>
              </a:rPr>
              <a:t>(Gopee &amp; </a:t>
            </a:r>
            <a:r>
              <a:rPr lang="en-US" sz="1400" dirty="0" err="1">
                <a:solidFill>
                  <a:srgbClr val="334155"/>
                </a:solidFill>
              </a:rPr>
              <a:t>Debeaux</a:t>
            </a:r>
            <a:r>
              <a:rPr lang="en-US" sz="1400" dirty="0">
                <a:solidFill>
                  <a:srgbClr val="334155"/>
                </a:solidFill>
              </a:rPr>
              <a:t>, 2019)</a:t>
            </a:r>
            <a:endParaRPr sz="1350" i="0" u="none" dirty="0">
              <a:solidFill>
                <a:srgbClr val="33415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490787"/>
            <a:ext cx="10972800" cy="1952625"/>
          </a:xfrm>
          <a:prstGeom prst="roundRect">
            <a:avLst>
              <a:gd name="adj" fmla="val 5853"/>
            </a:avLst>
          </a:prstGeom>
          <a:solidFill>
            <a:srgbClr val="1E293B"/>
          </a:solidFill>
          <a:ln w="9525">
            <a:solidFill>
              <a:srgbClr val="3341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786312"/>
            <a:ext cx="10972800" cy="52387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09600" y="4786312"/>
            <a:ext cx="10972800" cy="9525"/>
          </a:xfrm>
          <a:prstGeom prst="rect">
            <a:avLst/>
          </a:prstGeom>
          <a:solidFill>
            <a:srgbClr val="33415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09600" y="1547812"/>
            <a:ext cx="11582400" cy="1714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Plus Jakarta Sans"/>
              </a:rPr>
              <a:t>ACADEMIC INTEGRITY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1795462"/>
            <a:ext cx="1655903" cy="415498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 dirty="0">
                <a:solidFill>
                  <a:srgbClr val="FFFFFF"/>
                </a:solidFill>
                <a:latin typeface="Plus Jakarta Sans"/>
              </a:rPr>
              <a:t>References</a:t>
            </a:r>
            <a:r>
              <a:rPr lang="en-US" sz="2700" b="1" i="0" u="none" dirty="0">
                <a:solidFill>
                  <a:srgbClr val="FFFFFF"/>
                </a:solidFill>
                <a:latin typeface="Plus Jakarta Sans"/>
              </a:rPr>
              <a:t> </a:t>
            </a:r>
            <a:endParaRPr sz="2700" b="1" i="0" u="none" dirty="0">
              <a:solidFill>
                <a:srgbClr val="FFFFFF"/>
              </a:solidFill>
              <a:latin typeface="Plus Jakarta San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496043" y="5024437"/>
            <a:ext cx="3199915" cy="2769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800" b="1" i="0" u="none" dirty="0">
                <a:solidFill>
                  <a:srgbClr val="38BDF8"/>
                </a:solidFill>
                <a:latin typeface="Plus Jakarta Sans"/>
              </a:rPr>
              <a:t>Thank You </a:t>
            </a:r>
            <a:r>
              <a:rPr lang="en-US" sz="1800" b="1" i="0" u="none" dirty="0">
                <a:solidFill>
                  <a:srgbClr val="38BDF8"/>
                </a:solidFill>
                <a:latin typeface="Plus Jakarta Sans"/>
              </a:rPr>
              <a:t>-</a:t>
            </a:r>
            <a:r>
              <a:rPr sz="1800" b="1" i="0" u="none" dirty="0">
                <a:solidFill>
                  <a:srgbClr val="38BDF8"/>
                </a:solidFill>
                <a:latin typeface="Plus Jakarta Sans"/>
              </a:rPr>
              <a:t> Questions &amp; Answers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85825" y="2767012"/>
            <a:ext cx="1051560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CBD5E1"/>
                </a:solidFill>
                <a:latin typeface="Plus Jakarta Sans"/>
              </a:rPr>
              <a:t>Care Quality Commission (CQC) (2023)</a:t>
            </a:r>
            <a:r>
              <a:rPr sz="1350" b="0" i="0" u="none">
                <a:solidFill>
                  <a:srgbClr val="CBD5E1"/>
                </a:solidFill>
                <a:latin typeface="Plus Jakarta Sans"/>
              </a:rPr>
              <a:t> </a:t>
            </a:r>
            <a:r>
              <a:rPr sz="1350" b="0" i="1" u="none">
                <a:solidFill>
                  <a:srgbClr val="CBD5E1"/>
                </a:solidFill>
                <a:latin typeface="Plus Jakarta Sans"/>
              </a:rPr>
              <a:t>The state of health care and adult social care in England 2022/23</a:t>
            </a:r>
            <a:r>
              <a:rPr sz="1350" b="0" i="0" u="none">
                <a:solidFill>
                  <a:srgbClr val="CBD5E1"/>
                </a:solidFill>
                <a:latin typeface="Plus Jakarta Sans"/>
              </a:rPr>
              <a:t>. Newcastle upon Tyne: CQC Publications.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85825" y="3105771"/>
            <a:ext cx="1051560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CBD5E1"/>
                </a:solidFill>
                <a:latin typeface="Plus Jakarta Sans"/>
              </a:rPr>
              <a:t>Department of Health and Social Care (2022)</a:t>
            </a:r>
            <a:r>
              <a:rPr sz="1350" b="0" i="0" u="none" dirty="0">
                <a:solidFill>
                  <a:srgbClr val="CBD5E1"/>
                </a:solidFill>
                <a:latin typeface="Plus Jakarta Sans"/>
              </a:rPr>
              <a:t> </a:t>
            </a:r>
            <a:r>
              <a:rPr sz="1350" b="0" i="1" u="none" dirty="0">
                <a:solidFill>
                  <a:srgbClr val="CBD5E1"/>
                </a:solidFill>
                <a:latin typeface="Plus Jakarta Sans"/>
              </a:rPr>
              <a:t>Health and Social Care Integration: Joining up care for people, places and populations</a:t>
            </a:r>
            <a:r>
              <a:rPr sz="1350" b="0" i="0" u="none" dirty="0">
                <a:solidFill>
                  <a:srgbClr val="CBD5E1"/>
                </a:solidFill>
                <a:latin typeface="Plus Jakarta Sans"/>
              </a:rPr>
              <a:t>. London: HMSO.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5825" y="3423761"/>
            <a:ext cx="8992270" cy="116570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sz="1350" b="1" i="0" u="none" dirty="0">
                <a:solidFill>
                  <a:srgbClr val="CBD5E1"/>
                </a:solidFill>
                <a:latin typeface="Plus Jakarta Sans"/>
              </a:rPr>
              <a:t>Skills for Care (2024)</a:t>
            </a:r>
            <a:r>
              <a:rPr sz="1350" b="0" i="0" u="none" dirty="0">
                <a:solidFill>
                  <a:srgbClr val="CBD5E1"/>
                </a:solidFill>
                <a:latin typeface="Plus Jakarta Sans"/>
              </a:rPr>
              <a:t> </a:t>
            </a:r>
            <a:r>
              <a:rPr sz="1350" b="0" i="1" u="none" dirty="0">
                <a:solidFill>
                  <a:srgbClr val="CBD5E1"/>
                </a:solidFill>
                <a:latin typeface="Plus Jakarta Sans"/>
              </a:rPr>
              <a:t>The state of the adult social care sector and workforce in England</a:t>
            </a:r>
            <a:r>
              <a:rPr sz="1350" b="0" i="0" u="none" dirty="0">
                <a:solidFill>
                  <a:srgbClr val="CBD5E1"/>
                </a:solidFill>
                <a:latin typeface="Plus Jakarta Sans"/>
              </a:rPr>
              <a:t>. Leeds: Skills for Care.</a:t>
            </a:r>
            <a:endParaRPr lang="en-US" sz="1350" b="0" i="0" u="none" dirty="0">
              <a:solidFill>
                <a:srgbClr val="CBD5E1"/>
              </a:solidFill>
              <a:latin typeface="Plus Jakarta Sans"/>
            </a:endParaRPr>
          </a:p>
          <a:p>
            <a:pPr lvl="0">
              <a:lnSpc>
                <a:spcPct val="150000"/>
              </a:lnSpc>
            </a:pPr>
            <a:r>
              <a:rPr lang="en-US" sz="1400" b="1" dirty="0">
                <a:solidFill>
                  <a:srgbClr val="CBD5E1"/>
                </a:solidFill>
              </a:rPr>
              <a:t>Gopee, N. and </a:t>
            </a:r>
            <a:r>
              <a:rPr lang="en-US" sz="1400" b="1" dirty="0" err="1">
                <a:solidFill>
                  <a:srgbClr val="CBD5E1"/>
                </a:solidFill>
              </a:rPr>
              <a:t>Debeaux</a:t>
            </a:r>
            <a:r>
              <a:rPr lang="en-US" sz="1400" b="1" dirty="0">
                <a:solidFill>
                  <a:srgbClr val="CBD5E1"/>
                </a:solidFill>
              </a:rPr>
              <a:t>, P. (2019)</a:t>
            </a:r>
            <a:r>
              <a:rPr lang="en-US" sz="1400" dirty="0">
                <a:solidFill>
                  <a:srgbClr val="CBD5E1"/>
                </a:solidFill>
              </a:rPr>
              <a:t> </a:t>
            </a:r>
            <a:r>
              <a:rPr lang="en-US" sz="1400" i="1" dirty="0">
                <a:solidFill>
                  <a:srgbClr val="CBD5E1"/>
                </a:solidFill>
              </a:rPr>
              <a:t>Practice Teaching in Health and Social Care</a:t>
            </a:r>
            <a:r>
              <a:rPr lang="en-US" sz="1400" dirty="0">
                <a:solidFill>
                  <a:srgbClr val="CBD5E1"/>
                </a:solidFill>
              </a:rPr>
              <a:t>. 3rd </a:t>
            </a:r>
            <a:r>
              <a:rPr lang="en-US" sz="1400" dirty="0" err="1">
                <a:solidFill>
                  <a:srgbClr val="CBD5E1"/>
                </a:solidFill>
              </a:rPr>
              <a:t>edn</a:t>
            </a:r>
            <a:r>
              <a:rPr lang="en-US" sz="1400" dirty="0">
                <a:solidFill>
                  <a:srgbClr val="CBD5E1"/>
                </a:solidFill>
              </a:rPr>
              <a:t>. London: SAGE Publications. </a:t>
            </a:r>
          </a:p>
          <a:p>
            <a:pPr lvl="0">
              <a:lnSpc>
                <a:spcPct val="150000"/>
              </a:lnSpc>
            </a:pPr>
            <a:r>
              <a:rPr lang="en-US" sz="1400" b="1" dirty="0">
                <a:solidFill>
                  <a:srgbClr val="CBD5E1"/>
                </a:solidFill>
              </a:rPr>
              <a:t>Heads, G. and Evans, L. (2018)</a:t>
            </a:r>
            <a:r>
              <a:rPr lang="en-US" sz="1400" dirty="0">
                <a:solidFill>
                  <a:srgbClr val="CBD5E1"/>
                </a:solidFill>
              </a:rPr>
              <a:t> </a:t>
            </a:r>
            <a:r>
              <a:rPr lang="en-US" sz="1400" i="1" dirty="0">
                <a:solidFill>
                  <a:srgbClr val="CBD5E1"/>
                </a:solidFill>
              </a:rPr>
              <a:t>Self-Awareness and Personal Development in Care Practice</a:t>
            </a:r>
            <a:r>
              <a:rPr lang="en-US" sz="1400" dirty="0">
                <a:solidFill>
                  <a:srgbClr val="CBD5E1"/>
                </a:solidFill>
              </a:rPr>
              <a:t>. Oxford: Elsevier Health Sciences.</a:t>
            </a:r>
          </a:p>
          <a:p>
            <a:pPr algn="l"/>
            <a:endParaRPr sz="1350" b="0" i="0" u="none" dirty="0">
              <a:solidFill>
                <a:srgbClr val="CBD5E1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535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Plus Jakarta Sans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Abdul Rahman</dc:creator>
  <cp:keywords/>
  <dc:description>generated using python-pptx</dc:description>
  <cp:lastModifiedBy>Abdul Rahman</cp:lastModifiedBy>
  <cp:revision>4</cp:revision>
  <dcterms:created xsi:type="dcterms:W3CDTF">2013-01-27T09:14:16Z</dcterms:created>
  <dcterms:modified xsi:type="dcterms:W3CDTF">2026-09-21T20:50:36Z</dcterms:modified>
  <cp:category/>
</cp:coreProperties>
</file>