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48" r:id="rId2"/>
  </p:sldMasterIdLst>
  <p:notesMasterIdLst>
    <p:notesMasterId r:id="rId39"/>
  </p:notesMasterIdLst>
  <p:sldIdLst>
    <p:sldId id="256" r:id="rId3"/>
    <p:sldId id="257" r:id="rId4"/>
    <p:sldId id="258" r:id="rId5"/>
    <p:sldId id="259" r:id="rId6"/>
    <p:sldId id="260" r:id="rId7"/>
    <p:sldId id="261" r:id="rId8"/>
    <p:sldId id="262" r:id="rId9"/>
    <p:sldId id="264" r:id="rId10"/>
    <p:sldId id="29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38DF61-FAD5-4E0E-987B-CBA284F1316E}" v="27" dt="2024-01-19T16:14:55.5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93" autoAdjust="0"/>
    <p:restoredTop sz="66176" autoAdjust="0"/>
  </p:normalViewPr>
  <p:slideViewPr>
    <p:cSldViewPr snapToGrid="0">
      <p:cViewPr varScale="1">
        <p:scale>
          <a:sx n="75" d="100"/>
          <a:sy n="75" d="100"/>
        </p:scale>
        <p:origin x="1440" y="72"/>
      </p:cViewPr>
      <p:guideLst/>
    </p:cSldViewPr>
  </p:slideViewPr>
  <p:outlineViewPr>
    <p:cViewPr>
      <p:scale>
        <a:sx n="33" d="100"/>
        <a:sy n="33" d="100"/>
      </p:scale>
      <p:origin x="0" y="-10026"/>
    </p:cViewPr>
  </p:outlineViewPr>
  <p:notesTextViewPr>
    <p:cViewPr>
      <p:scale>
        <a:sx n="1" d="1"/>
        <a:sy n="1" d="1"/>
      </p:scale>
      <p:origin x="0" y="0"/>
    </p:cViewPr>
  </p:notesTextViewPr>
  <p:notesViewPr>
    <p:cSldViewPr snapToGrid="0">
      <p:cViewPr varScale="1">
        <p:scale>
          <a:sx n="80" d="100"/>
          <a:sy n="80" d="100"/>
        </p:scale>
        <p:origin x="2331"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CB02F7-E46B-49D7-AB89-6BDD4437F88A}" type="datetimeFigureOut">
              <a:t>1/31/2024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7B5ECF-E61F-4BB0-8DEF-7F905D39C75F}" type="slidenum">
              <a:t>‹#›</a:t>
            </a:fld>
            <a:endParaRPr lang="en-GB"/>
          </a:p>
        </p:txBody>
      </p:sp>
    </p:spTree>
    <p:extLst>
      <p:ext uri="{BB962C8B-B14F-4D97-AF65-F5344CB8AC3E}">
        <p14:creationId xmlns:p14="http://schemas.microsoft.com/office/powerpoint/2010/main" val="2780092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7B5ECF-E61F-4BB0-8DEF-7F905D39C75F}" type="slidenum">
              <a:rPr lang="en-GB" smtClean="0"/>
              <a:t>1</a:t>
            </a:fld>
            <a:endParaRPr lang="en-GB"/>
          </a:p>
        </p:txBody>
      </p:sp>
    </p:spTree>
    <p:extLst>
      <p:ext uri="{BB962C8B-B14F-4D97-AF65-F5344CB8AC3E}">
        <p14:creationId xmlns:p14="http://schemas.microsoft.com/office/powerpoint/2010/main" val="534721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a:t>
            </a:fld>
            <a:endParaRPr lang="en-GB"/>
          </a:p>
        </p:txBody>
      </p:sp>
    </p:spTree>
    <p:extLst>
      <p:ext uri="{BB962C8B-B14F-4D97-AF65-F5344CB8AC3E}">
        <p14:creationId xmlns:p14="http://schemas.microsoft.com/office/powerpoint/2010/main" val="2182263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3</a:t>
            </a:fld>
            <a:endParaRPr lang="en-GB"/>
          </a:p>
        </p:txBody>
      </p:sp>
    </p:spTree>
    <p:extLst>
      <p:ext uri="{BB962C8B-B14F-4D97-AF65-F5344CB8AC3E}">
        <p14:creationId xmlns:p14="http://schemas.microsoft.com/office/powerpoint/2010/main" val="3679181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4</a:t>
            </a:fld>
            <a:endParaRPr lang="en-GB"/>
          </a:p>
        </p:txBody>
      </p:sp>
    </p:spTree>
    <p:extLst>
      <p:ext uri="{BB962C8B-B14F-4D97-AF65-F5344CB8AC3E}">
        <p14:creationId xmlns:p14="http://schemas.microsoft.com/office/powerpoint/2010/main" val="3349544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5</a:t>
            </a:fld>
            <a:endParaRPr lang="en-GB"/>
          </a:p>
        </p:txBody>
      </p:sp>
    </p:spTree>
    <p:extLst>
      <p:ext uri="{BB962C8B-B14F-4D97-AF65-F5344CB8AC3E}">
        <p14:creationId xmlns:p14="http://schemas.microsoft.com/office/powerpoint/2010/main" val="2800091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Sherman is an American Criminologist and Police educator </a:t>
            </a:r>
          </a:p>
        </p:txBody>
      </p:sp>
      <p:sp>
        <p:nvSpPr>
          <p:cNvPr id="4" name="Slide Number Placeholder 3"/>
          <p:cNvSpPr>
            <a:spLocks noGrp="1"/>
          </p:cNvSpPr>
          <p:nvPr>
            <p:ph type="sldNum" sz="quarter" idx="5"/>
          </p:nvPr>
        </p:nvSpPr>
        <p:spPr/>
        <p:txBody>
          <a:bodyPr/>
          <a:lstStyle/>
          <a:p>
            <a:fld id="{237B5ECF-E61F-4BB0-8DEF-7F905D39C75F}" type="slidenum">
              <a:t>6</a:t>
            </a:fld>
            <a:endParaRPr lang="en-GB"/>
          </a:p>
        </p:txBody>
      </p:sp>
    </p:spTree>
    <p:extLst>
      <p:ext uri="{BB962C8B-B14F-4D97-AF65-F5344CB8AC3E}">
        <p14:creationId xmlns:p14="http://schemas.microsoft.com/office/powerpoint/2010/main" val="2222925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t>7</a:t>
            </a:fld>
            <a:endParaRPr lang="en-GB"/>
          </a:p>
        </p:txBody>
      </p:sp>
    </p:spTree>
    <p:extLst>
      <p:ext uri="{BB962C8B-B14F-4D97-AF65-F5344CB8AC3E}">
        <p14:creationId xmlns:p14="http://schemas.microsoft.com/office/powerpoint/2010/main" val="1726070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Medical intervention has grown immensely due to evidence based practice- what works, and what doesn’t.</a:t>
            </a:r>
          </a:p>
        </p:txBody>
      </p:sp>
      <p:sp>
        <p:nvSpPr>
          <p:cNvPr id="4" name="Slide Number Placeholder 3"/>
          <p:cNvSpPr>
            <a:spLocks noGrp="1"/>
          </p:cNvSpPr>
          <p:nvPr>
            <p:ph type="sldNum" sz="quarter" idx="5"/>
          </p:nvPr>
        </p:nvSpPr>
        <p:spPr/>
        <p:txBody>
          <a:bodyPr/>
          <a:lstStyle/>
          <a:p>
            <a:fld id="{237B5ECF-E61F-4BB0-8DEF-7F905D39C75F}" type="slidenum">
              <a:t>8</a:t>
            </a:fld>
            <a:endParaRPr lang="en-GB"/>
          </a:p>
        </p:txBody>
      </p:sp>
    </p:spTree>
    <p:extLst>
      <p:ext uri="{BB962C8B-B14F-4D97-AF65-F5344CB8AC3E}">
        <p14:creationId xmlns:p14="http://schemas.microsoft.com/office/powerpoint/2010/main" val="1658056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7B5ECF-E61F-4BB0-8DEF-7F905D39C75F}" type="slidenum">
              <a:rPr lang="en-GB" smtClean="0"/>
              <a:t>9</a:t>
            </a:fld>
            <a:endParaRPr lang="en-GB"/>
          </a:p>
        </p:txBody>
      </p:sp>
    </p:spTree>
    <p:extLst>
      <p:ext uri="{BB962C8B-B14F-4D97-AF65-F5344CB8AC3E}">
        <p14:creationId xmlns:p14="http://schemas.microsoft.com/office/powerpoint/2010/main" val="25535618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10</a:t>
            </a:fld>
            <a:endParaRPr lang="en-GB"/>
          </a:p>
        </p:txBody>
      </p:sp>
    </p:spTree>
    <p:extLst>
      <p:ext uri="{BB962C8B-B14F-4D97-AF65-F5344CB8AC3E}">
        <p14:creationId xmlns:p14="http://schemas.microsoft.com/office/powerpoint/2010/main" val="2641515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11</a:t>
            </a:fld>
            <a:endParaRPr lang="en-GB"/>
          </a:p>
        </p:txBody>
      </p:sp>
    </p:spTree>
    <p:extLst>
      <p:ext uri="{BB962C8B-B14F-4D97-AF65-F5344CB8AC3E}">
        <p14:creationId xmlns:p14="http://schemas.microsoft.com/office/powerpoint/2010/main" val="2361761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12</a:t>
            </a:fld>
            <a:endParaRPr lang="en-GB"/>
          </a:p>
        </p:txBody>
      </p:sp>
    </p:spTree>
    <p:extLst>
      <p:ext uri="{BB962C8B-B14F-4D97-AF65-F5344CB8AC3E}">
        <p14:creationId xmlns:p14="http://schemas.microsoft.com/office/powerpoint/2010/main" val="13828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Secondary- You will be able to access and learn from it. To do this you will draw on material, usually literature that has already been produced. It is important that you critically review this to ascertain how it relates to your own research project and how it helps provide evidence.</a:t>
            </a:r>
          </a:p>
          <a:p>
            <a:r>
              <a:rPr lang="en-US" dirty="0">
                <a:ea typeface="Calibri"/>
                <a:cs typeface="Calibri"/>
              </a:rPr>
              <a:t>Primary- This is gathered by trialling, testing and evaluating interventions. The evidence needs to be valid and reliable which requires a robust methodology for collecting data.</a:t>
            </a: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13</a:t>
            </a:fld>
            <a:endParaRPr lang="en-GB"/>
          </a:p>
        </p:txBody>
      </p:sp>
    </p:spTree>
    <p:extLst>
      <p:ext uri="{BB962C8B-B14F-4D97-AF65-F5344CB8AC3E}">
        <p14:creationId xmlns:p14="http://schemas.microsoft.com/office/powerpoint/2010/main" val="8029827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14</a:t>
            </a:fld>
            <a:endParaRPr lang="en-GB"/>
          </a:p>
        </p:txBody>
      </p:sp>
    </p:spTree>
    <p:extLst>
      <p:ext uri="{BB962C8B-B14F-4D97-AF65-F5344CB8AC3E}">
        <p14:creationId xmlns:p14="http://schemas.microsoft.com/office/powerpoint/2010/main" val="1638547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15</a:t>
            </a:fld>
            <a:endParaRPr lang="en-GB"/>
          </a:p>
        </p:txBody>
      </p:sp>
    </p:spTree>
    <p:extLst>
      <p:ext uri="{BB962C8B-B14F-4D97-AF65-F5344CB8AC3E}">
        <p14:creationId xmlns:p14="http://schemas.microsoft.com/office/powerpoint/2010/main" val="4027591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When Sherman was discussing the emergence of EBP he made the following observation.</a:t>
            </a:r>
          </a:p>
          <a:p>
            <a:r>
              <a:rPr lang="en-US" dirty="0">
                <a:ea typeface="Calibri"/>
                <a:cs typeface="Calibri"/>
              </a:rPr>
              <a:t>Within policing, one of the many ways newly recruited officers learn is through observations. Observation allows you to identify how to behave in a certain situation which you may adopt and start to imitate, learning through the social environment.</a:t>
            </a:r>
          </a:p>
          <a:p>
            <a:r>
              <a:rPr lang="en-US" dirty="0">
                <a:ea typeface="Calibri"/>
                <a:cs typeface="Calibri"/>
              </a:rPr>
              <a:t>Officers also undertake experiential learning, learning from own experiences. By doing this they are likely to adapt their practices and thinking based on their own experiences.</a:t>
            </a:r>
          </a:p>
          <a:p>
            <a:r>
              <a:rPr lang="en-US" dirty="0">
                <a:ea typeface="Calibri"/>
                <a:cs typeface="Calibri"/>
              </a:rPr>
              <a:t>The danger is the view and approach can be narrow.</a:t>
            </a: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16</a:t>
            </a:fld>
            <a:endParaRPr lang="en-GB"/>
          </a:p>
        </p:txBody>
      </p:sp>
    </p:spTree>
    <p:extLst>
      <p:ext uri="{BB962C8B-B14F-4D97-AF65-F5344CB8AC3E}">
        <p14:creationId xmlns:p14="http://schemas.microsoft.com/office/powerpoint/2010/main" val="16629734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17</a:t>
            </a:fld>
            <a:endParaRPr lang="en-GB"/>
          </a:p>
        </p:txBody>
      </p:sp>
    </p:spTree>
    <p:extLst>
      <p:ext uri="{BB962C8B-B14F-4D97-AF65-F5344CB8AC3E}">
        <p14:creationId xmlns:p14="http://schemas.microsoft.com/office/powerpoint/2010/main" val="40515976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18</a:t>
            </a:fld>
            <a:endParaRPr lang="en-GB"/>
          </a:p>
        </p:txBody>
      </p:sp>
    </p:spTree>
    <p:extLst>
      <p:ext uri="{BB962C8B-B14F-4D97-AF65-F5344CB8AC3E}">
        <p14:creationId xmlns:p14="http://schemas.microsoft.com/office/powerpoint/2010/main" val="4102994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19</a:t>
            </a:fld>
            <a:endParaRPr lang="en-GB"/>
          </a:p>
        </p:txBody>
      </p:sp>
    </p:spTree>
    <p:extLst>
      <p:ext uri="{BB962C8B-B14F-4D97-AF65-F5344CB8AC3E}">
        <p14:creationId xmlns:p14="http://schemas.microsoft.com/office/powerpoint/2010/main" val="34398072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20</a:t>
            </a:fld>
            <a:endParaRPr lang="en-GB"/>
          </a:p>
        </p:txBody>
      </p:sp>
    </p:spTree>
    <p:extLst>
      <p:ext uri="{BB962C8B-B14F-4D97-AF65-F5344CB8AC3E}">
        <p14:creationId xmlns:p14="http://schemas.microsoft.com/office/powerpoint/2010/main" val="39477990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21</a:t>
            </a:fld>
            <a:endParaRPr lang="en-GB"/>
          </a:p>
        </p:txBody>
      </p:sp>
    </p:spTree>
    <p:extLst>
      <p:ext uri="{BB962C8B-B14F-4D97-AF65-F5344CB8AC3E}">
        <p14:creationId xmlns:p14="http://schemas.microsoft.com/office/powerpoint/2010/main" val="13288792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22</a:t>
            </a:fld>
            <a:endParaRPr lang="en-GB"/>
          </a:p>
        </p:txBody>
      </p:sp>
    </p:spTree>
    <p:extLst>
      <p:ext uri="{BB962C8B-B14F-4D97-AF65-F5344CB8AC3E}">
        <p14:creationId xmlns:p14="http://schemas.microsoft.com/office/powerpoint/2010/main" val="40217884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23</a:t>
            </a:fld>
            <a:endParaRPr lang="en-GB"/>
          </a:p>
        </p:txBody>
      </p:sp>
    </p:spTree>
    <p:extLst>
      <p:ext uri="{BB962C8B-B14F-4D97-AF65-F5344CB8AC3E}">
        <p14:creationId xmlns:p14="http://schemas.microsoft.com/office/powerpoint/2010/main" val="358896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24</a:t>
            </a:fld>
            <a:endParaRPr lang="en-GB"/>
          </a:p>
        </p:txBody>
      </p:sp>
    </p:spTree>
    <p:extLst>
      <p:ext uri="{BB962C8B-B14F-4D97-AF65-F5344CB8AC3E}">
        <p14:creationId xmlns:p14="http://schemas.microsoft.com/office/powerpoint/2010/main" val="41342265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25</a:t>
            </a:fld>
            <a:endParaRPr lang="en-GB"/>
          </a:p>
        </p:txBody>
      </p:sp>
    </p:spTree>
    <p:extLst>
      <p:ext uri="{BB962C8B-B14F-4D97-AF65-F5344CB8AC3E}">
        <p14:creationId xmlns:p14="http://schemas.microsoft.com/office/powerpoint/2010/main" val="3422446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26</a:t>
            </a:fld>
            <a:endParaRPr lang="en-GB"/>
          </a:p>
        </p:txBody>
      </p:sp>
    </p:spTree>
    <p:extLst>
      <p:ext uri="{BB962C8B-B14F-4D97-AF65-F5344CB8AC3E}">
        <p14:creationId xmlns:p14="http://schemas.microsoft.com/office/powerpoint/2010/main" val="41919824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27</a:t>
            </a:fld>
            <a:endParaRPr lang="en-GB"/>
          </a:p>
        </p:txBody>
      </p:sp>
    </p:spTree>
    <p:extLst>
      <p:ext uri="{BB962C8B-B14F-4D97-AF65-F5344CB8AC3E}">
        <p14:creationId xmlns:p14="http://schemas.microsoft.com/office/powerpoint/2010/main" val="26991217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237B5ECF-E61F-4BB0-8DEF-7F905D39C75F}" type="slidenum">
              <a:rPr lang="en-GB"/>
              <a:t>28</a:t>
            </a:fld>
            <a:endParaRPr lang="en-GB"/>
          </a:p>
        </p:txBody>
      </p:sp>
      <p:sp>
        <p:nvSpPr>
          <p:cNvPr id="6" name="Notes Placeholder 5">
            <a:extLst>
              <a:ext uri="{FF2B5EF4-FFF2-40B4-BE49-F238E27FC236}">
                <a16:creationId xmlns:a16="http://schemas.microsoft.com/office/drawing/2014/main" id="{A14C2E4E-2369-FA96-2F31-87B29664BACA}"/>
              </a:ext>
            </a:extLst>
          </p:cNvPr>
          <p:cNvSpPr>
            <a:spLocks noGrp="1"/>
          </p:cNvSpPr>
          <p:nvPr>
            <p:ph type="body" sz="quarter" idx="3"/>
          </p:nvPr>
        </p:nvSpPr>
        <p:spPr/>
        <p:txBody>
          <a:bodyPr/>
          <a:lstStyle/>
          <a:p>
            <a:endParaRPr lang="en-GB"/>
          </a:p>
        </p:txBody>
      </p:sp>
    </p:spTree>
    <p:extLst>
      <p:ext uri="{BB962C8B-B14F-4D97-AF65-F5344CB8AC3E}">
        <p14:creationId xmlns:p14="http://schemas.microsoft.com/office/powerpoint/2010/main" val="2837340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29</a:t>
            </a:fld>
            <a:endParaRPr lang="en-GB"/>
          </a:p>
        </p:txBody>
      </p:sp>
    </p:spTree>
    <p:extLst>
      <p:ext uri="{BB962C8B-B14F-4D97-AF65-F5344CB8AC3E}">
        <p14:creationId xmlns:p14="http://schemas.microsoft.com/office/powerpoint/2010/main" val="8510029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OSARA model is an approach adopted by Problem- oriented policing (POP) and is used to help approach an evidence based project.</a:t>
            </a:r>
          </a:p>
        </p:txBody>
      </p:sp>
      <p:sp>
        <p:nvSpPr>
          <p:cNvPr id="4" name="Slide Number Placeholder 3"/>
          <p:cNvSpPr>
            <a:spLocks noGrp="1"/>
          </p:cNvSpPr>
          <p:nvPr>
            <p:ph type="sldNum" sz="quarter" idx="5"/>
          </p:nvPr>
        </p:nvSpPr>
        <p:spPr/>
        <p:txBody>
          <a:bodyPr/>
          <a:lstStyle/>
          <a:p>
            <a:fld id="{237B5ECF-E61F-4BB0-8DEF-7F905D39C75F}" type="slidenum">
              <a:rPr lang="en-GB"/>
              <a:t>30</a:t>
            </a:fld>
            <a:endParaRPr lang="en-GB"/>
          </a:p>
        </p:txBody>
      </p:sp>
    </p:spTree>
    <p:extLst>
      <p:ext uri="{BB962C8B-B14F-4D97-AF65-F5344CB8AC3E}">
        <p14:creationId xmlns:p14="http://schemas.microsoft.com/office/powerpoint/2010/main" val="7733469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31</a:t>
            </a:fld>
            <a:endParaRPr lang="en-GB"/>
          </a:p>
        </p:txBody>
      </p:sp>
    </p:spTree>
    <p:extLst>
      <p:ext uri="{BB962C8B-B14F-4D97-AF65-F5344CB8AC3E}">
        <p14:creationId xmlns:p14="http://schemas.microsoft.com/office/powerpoint/2010/main" val="23357754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Who is affected? • </a:t>
            </a:r>
          </a:p>
          <a:p>
            <a:r>
              <a:rPr lang="en-US" dirty="0"/>
              <a:t>Why is this person or item being targeted (e.g., person harassed each day as pass offender on way to work)? </a:t>
            </a:r>
            <a:endParaRPr lang="en-US" dirty="0" err="1"/>
          </a:p>
          <a:p>
            <a:r>
              <a:rPr lang="en-US" dirty="0"/>
              <a:t>• What characteristics make the problem likely to recur (e.g., loneliness increases likelihood of romance fraud)? </a:t>
            </a:r>
          </a:p>
          <a:p>
            <a:r>
              <a:rPr lang="en-US" dirty="0"/>
              <a:t>• Is repeat </a:t>
            </a:r>
            <a:r>
              <a:rPr lang="en-US" err="1"/>
              <a:t>victimisation</a:t>
            </a:r>
            <a:r>
              <a:rPr lang="en-US" dirty="0"/>
              <a:t> occurring? </a:t>
            </a:r>
            <a:endParaRPr lang="en-US"/>
          </a:p>
          <a:p>
            <a:r>
              <a:rPr lang="en-US"/>
              <a:t>• Why is this person vulnerable to this specific problem (e.g., victim’s dementia increases the chance of them going missing) Who or what is the cause?</a:t>
            </a:r>
          </a:p>
          <a:p>
            <a:r>
              <a:rPr lang="en-US" dirty="0"/>
              <a:t> • Why are they causing the problem? </a:t>
            </a:r>
            <a:endParaRPr lang="en-US"/>
          </a:p>
          <a:p>
            <a:r>
              <a:rPr lang="en-US" dirty="0"/>
              <a:t>• What objectives/motives do they have (e.g., cancelled after-school clubs mean youths gather and cause ASB)? </a:t>
            </a:r>
          </a:p>
          <a:p>
            <a:r>
              <a:rPr lang="en-US" dirty="0"/>
              <a:t>• What are their characteristics that mean the problem recurs? • What risks (or lack of) come with offending?</a:t>
            </a:r>
          </a:p>
          <a:p>
            <a:r>
              <a:rPr lang="en-US" dirty="0"/>
              <a:t> • What facilitates their offending (e.g., drinking alcohol increases the offender's propensity for violence)? </a:t>
            </a:r>
            <a:endParaRPr lang="en-US"/>
          </a:p>
          <a:p>
            <a:r>
              <a:rPr lang="en-US" dirty="0"/>
              <a:t>• How do they access the location (e.g., by car or on foot)? • What is their MO (mode of operating)? </a:t>
            </a:r>
          </a:p>
          <a:p>
            <a:r>
              <a:rPr lang="en-US" dirty="0"/>
              <a:t>• What skills/resources enable them to cause the problem? Where is it happening? </a:t>
            </a:r>
          </a:p>
          <a:p>
            <a:r>
              <a:rPr lang="en-US" dirty="0"/>
              <a:t>• Why does it occur here (e.g., poor physical design, secluded, lack of lighting, hiding spots, Broken Windows Theory)? </a:t>
            </a:r>
          </a:p>
          <a:p>
            <a:r>
              <a:rPr lang="en-US"/>
              <a:t>• Is there a hot spot? If there is- why, if not- what do different locations have in common (e.g., is there a high footfall- so there are lots of potential victims, or low security measures)?</a:t>
            </a:r>
          </a:p>
          <a:p>
            <a:r>
              <a:rPr lang="en-US" dirty="0"/>
              <a:t> • Is there anything else in the area that contributes to the problem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32</a:t>
            </a:fld>
            <a:endParaRPr lang="en-GB"/>
          </a:p>
        </p:txBody>
      </p:sp>
    </p:spTree>
    <p:extLst>
      <p:ext uri="{BB962C8B-B14F-4D97-AF65-F5344CB8AC3E}">
        <p14:creationId xmlns:p14="http://schemas.microsoft.com/office/powerpoint/2010/main" val="29809479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33</a:t>
            </a:fld>
            <a:endParaRPr lang="en-GB"/>
          </a:p>
        </p:txBody>
      </p:sp>
    </p:spTree>
    <p:extLst>
      <p:ext uri="{BB962C8B-B14F-4D97-AF65-F5344CB8AC3E}">
        <p14:creationId xmlns:p14="http://schemas.microsoft.com/office/powerpoint/2010/main" val="10494580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Assessment:- This is where you evaluate the effectiveness of your response. It may include: </a:t>
            </a:r>
          </a:p>
          <a:p>
            <a:r>
              <a:rPr lang="en-US" dirty="0"/>
              <a:t>• Total elimination of the problem </a:t>
            </a:r>
          </a:p>
          <a:p>
            <a:r>
              <a:rPr lang="en-US" dirty="0"/>
              <a:t>• Less serious or harmful problems </a:t>
            </a:r>
          </a:p>
          <a:p>
            <a:r>
              <a:rPr lang="en-US" dirty="0"/>
              <a:t>• Better handling and improved response to the problem A way to see if the assessment has had any impact on the community could be: </a:t>
            </a:r>
          </a:p>
          <a:p>
            <a:r>
              <a:rPr lang="en-US" dirty="0"/>
              <a:t>• Reduced fear from the community in relation to the problem </a:t>
            </a:r>
          </a:p>
          <a:p>
            <a:r>
              <a:rPr lang="en-US" dirty="0"/>
              <a:t>• Increased use or footfall in an area </a:t>
            </a:r>
            <a:endParaRPr lang="en-US" dirty="0">
              <a:ea typeface="Calibri" panose="020F0502020204030204"/>
              <a:cs typeface="Calibri" panose="020F0502020204030204"/>
            </a:endParaRPr>
          </a:p>
          <a:p>
            <a:r>
              <a:rPr lang="en-US" dirty="0"/>
              <a:t>• Decrease in crime and incidents in relation to that location Assessment allows us to look at what effect the response had on a problem.</a:t>
            </a:r>
          </a:p>
        </p:txBody>
      </p:sp>
      <p:sp>
        <p:nvSpPr>
          <p:cNvPr id="4" name="Slide Number Placeholder 3"/>
          <p:cNvSpPr>
            <a:spLocks noGrp="1"/>
          </p:cNvSpPr>
          <p:nvPr>
            <p:ph type="sldNum" sz="quarter" idx="5"/>
          </p:nvPr>
        </p:nvSpPr>
        <p:spPr/>
        <p:txBody>
          <a:bodyPr/>
          <a:lstStyle/>
          <a:p>
            <a:fld id="{237B5ECF-E61F-4BB0-8DEF-7F905D39C75F}" type="slidenum">
              <a:rPr lang="en-GB"/>
              <a:t>34</a:t>
            </a:fld>
            <a:endParaRPr lang="en-GB"/>
          </a:p>
        </p:txBody>
      </p:sp>
    </p:spTree>
    <p:extLst>
      <p:ext uri="{BB962C8B-B14F-4D97-AF65-F5344CB8AC3E}">
        <p14:creationId xmlns:p14="http://schemas.microsoft.com/office/powerpoint/2010/main" val="16174263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35</a:t>
            </a:fld>
            <a:endParaRPr lang="en-GB"/>
          </a:p>
        </p:txBody>
      </p:sp>
    </p:spTree>
    <p:extLst>
      <p:ext uri="{BB962C8B-B14F-4D97-AF65-F5344CB8AC3E}">
        <p14:creationId xmlns:p14="http://schemas.microsoft.com/office/powerpoint/2010/main" val="20974609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36</a:t>
            </a:fld>
            <a:endParaRPr lang="en-GB"/>
          </a:p>
        </p:txBody>
      </p:sp>
    </p:spTree>
    <p:extLst>
      <p:ext uri="{BB962C8B-B14F-4D97-AF65-F5344CB8AC3E}">
        <p14:creationId xmlns:p14="http://schemas.microsoft.com/office/powerpoint/2010/main" val="3786909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72817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0539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006368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539714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647380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539978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29123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320661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136093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171279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F3E8B1C-86EF-43CF-8304-249481088644}" type="datetimeFigureOut">
              <a:rPr lang="en-US" smtClean="0"/>
              <a:t>1/31/2024</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12195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1/31/2024</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817190"/>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31/01/2024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0.svg"/></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bfyBsRR6b1o"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604552" y="871758"/>
            <a:ext cx="5825448" cy="3871143"/>
          </a:xfrm>
        </p:spPr>
        <p:txBody>
          <a:bodyPr>
            <a:normAutofit/>
          </a:bodyPr>
          <a:lstStyle/>
          <a:p>
            <a:r>
              <a:rPr lang="en-GB" dirty="0">
                <a:ea typeface="Calibri Light"/>
                <a:cs typeface="Calibri Light"/>
              </a:rPr>
              <a:t>Evidence Based Policing</a:t>
            </a:r>
            <a:endParaRPr lang="en-GB" dirty="0"/>
          </a:p>
        </p:txBody>
      </p:sp>
      <p:sp>
        <p:nvSpPr>
          <p:cNvPr id="3" name="Subtitle 2"/>
          <p:cNvSpPr>
            <a:spLocks noGrp="1"/>
          </p:cNvSpPr>
          <p:nvPr>
            <p:ph type="subTitle" idx="1"/>
          </p:nvPr>
        </p:nvSpPr>
        <p:spPr>
          <a:xfrm>
            <a:off x="5619964" y="4785543"/>
            <a:ext cx="5322013" cy="1005657"/>
          </a:xfrm>
        </p:spPr>
        <p:txBody>
          <a:bodyPr vert="horz" lIns="91440" tIns="45720" rIns="91440" bIns="45720" rtlCol="0">
            <a:normAutofit fontScale="70000" lnSpcReduction="20000"/>
          </a:bodyPr>
          <a:lstStyle/>
          <a:p>
            <a:r>
              <a:rPr lang="en-GB" dirty="0">
                <a:ea typeface="Calibri"/>
                <a:cs typeface="Calibri"/>
              </a:rPr>
              <a:t>(BMCP4000)</a:t>
            </a:r>
          </a:p>
          <a:p>
            <a:endParaRPr lang="en-GB" dirty="0">
              <a:ea typeface="Calibri"/>
              <a:cs typeface="Calibri"/>
            </a:endParaRPr>
          </a:p>
          <a:p>
            <a:r>
              <a:rPr lang="en-GB" dirty="0">
                <a:ea typeface="Calibri"/>
                <a:cs typeface="Calibri"/>
              </a:rPr>
              <a:t>Bluelightacademy@uwtsd.ac.uk</a:t>
            </a:r>
          </a:p>
        </p:txBody>
      </p:sp>
      <p:pic>
        <p:nvPicPr>
          <p:cNvPr id="64" name="Picture 63" descr="Pen placed on top of a signature line">
            <a:extLst>
              <a:ext uri="{FF2B5EF4-FFF2-40B4-BE49-F238E27FC236}">
                <a16:creationId xmlns:a16="http://schemas.microsoft.com/office/drawing/2014/main" id="{92063B88-6BED-03E1-F8D3-F00E4F407FE4}"/>
              </a:ext>
            </a:extLst>
          </p:cNvPr>
          <p:cNvPicPr>
            <a:picLocks noChangeAspect="1"/>
          </p:cNvPicPr>
          <p:nvPr/>
        </p:nvPicPr>
        <p:blipFill rotWithShape="1">
          <a:blip r:embed="rId3"/>
          <a:srcRect l="52285" r="318" b="-3"/>
          <a:stretch/>
        </p:blipFill>
        <p:spPr>
          <a:xfrm>
            <a:off x="1" y="10"/>
            <a:ext cx="4876799" cy="6857989"/>
          </a:xfrm>
          <a:prstGeom prst="rect">
            <a:avLst/>
          </a:prstGeom>
        </p:spPr>
      </p:pic>
      <p:cxnSp>
        <p:nvCxnSpPr>
          <p:cNvPr id="65" name="Straight Connector 64">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723900"/>
            <a:ext cx="5706224"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2CF06E40-3ECB-4820-95B5-8A70B07D4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6134100"/>
            <a:ext cx="5668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A blue sign with white text&#10;&#10;Description automatically generated">
            <a:extLst>
              <a:ext uri="{FF2B5EF4-FFF2-40B4-BE49-F238E27FC236}">
                <a16:creationId xmlns:a16="http://schemas.microsoft.com/office/drawing/2014/main" id="{0BD799D9-2739-89BB-2134-9C8E94739980}"/>
              </a:ext>
            </a:extLst>
          </p:cNvPr>
          <p:cNvPicPr>
            <a:picLocks noChangeAspect="1"/>
          </p:cNvPicPr>
          <p:nvPr/>
        </p:nvPicPr>
        <p:blipFill>
          <a:blip r:embed="rId4"/>
          <a:stretch>
            <a:fillRect/>
          </a:stretch>
        </p:blipFill>
        <p:spPr>
          <a:xfrm>
            <a:off x="7270173" y="6216697"/>
            <a:ext cx="2743200" cy="624516"/>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700"/>
                                        <p:tgtEl>
                                          <p:spTgt spid="3">
                                            <p:txEl>
                                              <p:pRg st="2" end="2"/>
                                            </p:txEl>
                                          </p:spTgt>
                                        </p:tgtEl>
                                      </p:cBhvr>
                                    </p:animEffect>
                                  </p:childTnLst>
                                </p:cTn>
                              </p:par>
                              <p:par>
                                <p:cTn id="13" presetID="10" presetClass="entr" presetSubtype="0" fill="hold" grpId="0" nodeType="withEffect">
                                  <p:stCondLst>
                                    <p:cond delay="1000"/>
                                  </p:stCondLst>
                                  <p:iterate>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5DE52-8CAE-5F73-6F0A-914218833957}"/>
              </a:ext>
            </a:extLst>
          </p:cNvPr>
          <p:cNvSpPr>
            <a:spLocks noGrp="1"/>
          </p:cNvSpPr>
          <p:nvPr>
            <p:ph type="title"/>
          </p:nvPr>
        </p:nvSpPr>
        <p:spPr/>
        <p:txBody>
          <a:bodyPr/>
          <a:lstStyle/>
          <a:p>
            <a:r>
              <a:rPr lang="en-GB" dirty="0"/>
              <a:t>Scheme of work </a:t>
            </a:r>
          </a:p>
        </p:txBody>
      </p:sp>
      <p:sp>
        <p:nvSpPr>
          <p:cNvPr id="6" name="TextBox 5">
            <a:extLst>
              <a:ext uri="{FF2B5EF4-FFF2-40B4-BE49-F238E27FC236}">
                <a16:creationId xmlns:a16="http://schemas.microsoft.com/office/drawing/2014/main" id="{E9CFF65C-F1D0-4051-CAC0-2ADD1853CF6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4" name="Content Placeholder 3">
            <a:extLst>
              <a:ext uri="{FF2B5EF4-FFF2-40B4-BE49-F238E27FC236}">
                <a16:creationId xmlns:a16="http://schemas.microsoft.com/office/drawing/2014/main" id="{C413FFD9-8352-0E63-20F8-1E0093C76A1E}"/>
              </a:ext>
            </a:extLst>
          </p:cNvPr>
          <p:cNvSpPr>
            <a:spLocks noGrp="1"/>
          </p:cNvSpPr>
          <p:nvPr>
            <p:ph idx="1"/>
          </p:nvPr>
        </p:nvSpPr>
        <p:spPr/>
        <p:txBody>
          <a:bodyPr vert="horz" lIns="91440" tIns="45720" rIns="91440" bIns="45720" rtlCol="0" anchor="t">
            <a:normAutofit/>
          </a:bodyPr>
          <a:lstStyle/>
          <a:p>
            <a:pPr marL="0" indent="0">
              <a:buNone/>
            </a:pPr>
            <a:endParaRPr lang="en-GB" dirty="0"/>
          </a:p>
        </p:txBody>
      </p:sp>
    </p:spTree>
    <p:extLst>
      <p:ext uri="{BB962C8B-B14F-4D97-AF65-F5344CB8AC3E}">
        <p14:creationId xmlns:p14="http://schemas.microsoft.com/office/powerpoint/2010/main" val="2766456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C6A6C-2E9A-78CC-FCE6-4807CC1E5821}"/>
              </a:ext>
            </a:extLst>
          </p:cNvPr>
          <p:cNvSpPr>
            <a:spLocks noGrp="1"/>
          </p:cNvSpPr>
          <p:nvPr>
            <p:ph type="title"/>
          </p:nvPr>
        </p:nvSpPr>
        <p:spPr/>
        <p:txBody>
          <a:bodyPr/>
          <a:lstStyle/>
          <a:p>
            <a:r>
              <a:rPr lang="en-GB" dirty="0"/>
              <a:t>Reading lists/ Moodle</a:t>
            </a:r>
          </a:p>
        </p:txBody>
      </p:sp>
      <p:sp>
        <p:nvSpPr>
          <p:cNvPr id="3" name="Content Placeholder 2">
            <a:extLst>
              <a:ext uri="{FF2B5EF4-FFF2-40B4-BE49-F238E27FC236}">
                <a16:creationId xmlns:a16="http://schemas.microsoft.com/office/drawing/2014/main" id="{D1B34A68-43E5-15D1-32AF-4678DD34C801}"/>
              </a:ext>
            </a:extLst>
          </p:cNvPr>
          <p:cNvSpPr>
            <a:spLocks noGrp="1"/>
          </p:cNvSpPr>
          <p:nvPr>
            <p:ph idx="1"/>
          </p:nvPr>
        </p:nvSpPr>
        <p:spPr/>
        <p:txBody>
          <a:bodyPr vert="horz" lIns="91440" tIns="45720" rIns="91440" bIns="45720" rtlCol="0" anchor="t">
            <a:normAutofit/>
          </a:bodyPr>
          <a:lstStyle/>
          <a:p>
            <a:r>
              <a:rPr lang="en-GB" dirty="0"/>
              <a:t>Please access the essential reading resources</a:t>
            </a:r>
            <a:endParaRPr lang="en-US" dirty="0"/>
          </a:p>
          <a:p>
            <a:r>
              <a:rPr lang="en-GB" dirty="0"/>
              <a:t>Online library</a:t>
            </a:r>
          </a:p>
          <a:p>
            <a:r>
              <a:rPr lang="en-GB" dirty="0"/>
              <a:t>All content will be posted to Moodle </a:t>
            </a:r>
          </a:p>
          <a:p>
            <a:r>
              <a:rPr lang="en-GB" dirty="0"/>
              <a:t>Assignments briefs</a:t>
            </a:r>
          </a:p>
          <a:p>
            <a:r>
              <a:rPr lang="en-GB" dirty="0"/>
              <a:t>Turnitin links</a:t>
            </a:r>
          </a:p>
          <a:p>
            <a:endParaRPr lang="en-GB" dirty="0"/>
          </a:p>
        </p:txBody>
      </p:sp>
    </p:spTree>
    <p:extLst>
      <p:ext uri="{BB962C8B-B14F-4D97-AF65-F5344CB8AC3E}">
        <p14:creationId xmlns:p14="http://schemas.microsoft.com/office/powerpoint/2010/main" val="1227930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43CB0-EDC1-7B59-036E-A0819573EB8A}"/>
              </a:ext>
            </a:extLst>
          </p:cNvPr>
          <p:cNvSpPr>
            <a:spLocks noGrp="1"/>
          </p:cNvSpPr>
          <p:nvPr>
            <p:ph type="title"/>
          </p:nvPr>
        </p:nvSpPr>
        <p:spPr/>
        <p:txBody>
          <a:bodyPr/>
          <a:lstStyle/>
          <a:p>
            <a:r>
              <a:rPr lang="en-GB" dirty="0"/>
              <a:t>Assignment 1 </a:t>
            </a:r>
          </a:p>
        </p:txBody>
      </p:sp>
      <p:sp>
        <p:nvSpPr>
          <p:cNvPr id="11" name="TextBox 10">
            <a:extLst>
              <a:ext uri="{FF2B5EF4-FFF2-40B4-BE49-F238E27FC236}">
                <a16:creationId xmlns:a16="http://schemas.microsoft.com/office/drawing/2014/main" id="{3E9971D5-ABE5-6D3D-4EC8-1CE8044468E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16" name="TextBox 15">
            <a:extLst>
              <a:ext uri="{FF2B5EF4-FFF2-40B4-BE49-F238E27FC236}">
                <a16:creationId xmlns:a16="http://schemas.microsoft.com/office/drawing/2014/main" id="{2BF38850-DC34-D717-4025-382EB3A628F8}"/>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26" name="TextBox 25">
            <a:extLst>
              <a:ext uri="{FF2B5EF4-FFF2-40B4-BE49-F238E27FC236}">
                <a16:creationId xmlns:a16="http://schemas.microsoft.com/office/drawing/2014/main" id="{BB084FB1-0F45-FD46-8320-369FAE4CB475}"/>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33" name="Content Placeholder 32">
            <a:extLst>
              <a:ext uri="{FF2B5EF4-FFF2-40B4-BE49-F238E27FC236}">
                <a16:creationId xmlns:a16="http://schemas.microsoft.com/office/drawing/2014/main" id="{A60D7129-FB6D-5C3A-3926-C99BCC025DEE}"/>
              </a:ext>
            </a:extLst>
          </p:cNvPr>
          <p:cNvSpPr>
            <a:spLocks noGrp="1"/>
          </p:cNvSpPr>
          <p:nvPr>
            <p:ph idx="1"/>
          </p:nvPr>
        </p:nvSpPr>
        <p:spPr/>
        <p:txBody>
          <a:bodyPr vert="horz" lIns="91440" tIns="45720" rIns="91440" bIns="45720" rtlCol="0" anchor="t">
            <a:normAutofit/>
          </a:bodyPr>
          <a:lstStyle/>
          <a:p>
            <a:pPr marL="342900" indent="-342900"/>
            <a:r>
              <a:rPr lang="en-GB" dirty="0"/>
              <a:t>•1500 word report</a:t>
            </a:r>
            <a:endParaRPr lang="en-US" dirty="0"/>
          </a:p>
          <a:p>
            <a:pPr marL="342900" indent="-342900"/>
            <a:r>
              <a:rPr lang="en-GB" dirty="0"/>
              <a:t>•Due 15th March by 23:59pm on Turnitin on the Moodle Tile</a:t>
            </a:r>
          </a:p>
          <a:p>
            <a:pPr marL="342900" indent="-342900"/>
            <a:r>
              <a:rPr lang="en-GB" dirty="0"/>
              <a:t>If submitted late by up to 7 days- capped at 40%</a:t>
            </a:r>
          </a:p>
          <a:p>
            <a:pPr marL="342900" indent="-342900"/>
            <a:r>
              <a:rPr lang="en-GB" b="1" dirty="0">
                <a:solidFill>
                  <a:srgbClr val="FF0000"/>
                </a:solidFill>
              </a:rPr>
              <a:t>If submitted later than 7 days- 0 FAIL!</a:t>
            </a:r>
          </a:p>
          <a:p>
            <a:pPr marL="342900" indent="-342900"/>
            <a:r>
              <a:rPr lang="en-GB" dirty="0"/>
              <a:t>Unless an EC is upheld by AO</a:t>
            </a:r>
          </a:p>
          <a:p>
            <a:pPr marL="342900" indent="-342900"/>
            <a:r>
              <a:rPr lang="en-GB" dirty="0"/>
              <a:t>Now lets take a look at your assignment.....</a:t>
            </a:r>
          </a:p>
          <a:p>
            <a:pPr marL="0" indent="0">
              <a:buNone/>
            </a:pPr>
            <a:endParaRPr lang="en-GB" dirty="0"/>
          </a:p>
        </p:txBody>
      </p:sp>
    </p:spTree>
    <p:extLst>
      <p:ext uri="{BB962C8B-B14F-4D97-AF65-F5344CB8AC3E}">
        <p14:creationId xmlns:p14="http://schemas.microsoft.com/office/powerpoint/2010/main" val="8690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6BC1A9-2EFC-E627-E45C-3EB4DEFA857A}"/>
              </a:ext>
            </a:extLst>
          </p:cNvPr>
          <p:cNvSpPr>
            <a:spLocks noGrp="1"/>
          </p:cNvSpPr>
          <p:nvPr>
            <p:ph type="title"/>
          </p:nvPr>
        </p:nvSpPr>
        <p:spPr>
          <a:xfrm>
            <a:off x="690587" y="907128"/>
            <a:ext cx="6699564" cy="1378871"/>
          </a:xfrm>
        </p:spPr>
        <p:txBody>
          <a:bodyPr>
            <a:normAutofit/>
          </a:bodyPr>
          <a:lstStyle/>
          <a:p>
            <a:r>
              <a:rPr lang="en-GB" dirty="0"/>
              <a:t>What will be covered in the module?</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65151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8A207A3-C2A3-C4C3-8B35-850B21CF9A17}"/>
              </a:ext>
            </a:extLst>
          </p:cNvPr>
          <p:cNvSpPr>
            <a:spLocks noGrp="1"/>
          </p:cNvSpPr>
          <p:nvPr>
            <p:ph idx="1"/>
          </p:nvPr>
        </p:nvSpPr>
        <p:spPr>
          <a:xfrm>
            <a:off x="695326" y="2285999"/>
            <a:ext cx="6766748" cy="3649080"/>
          </a:xfrm>
        </p:spPr>
        <p:txBody>
          <a:bodyPr vert="horz" lIns="91440" tIns="45720" rIns="91440" bIns="45720" rtlCol="0" anchor="t">
            <a:normAutofit/>
          </a:bodyPr>
          <a:lstStyle/>
          <a:p>
            <a:pPr>
              <a:lnSpc>
                <a:spcPct val="110000"/>
              </a:lnSpc>
              <a:buFont typeface="Arial"/>
              <a:buChar char="•"/>
            </a:pPr>
            <a:r>
              <a:rPr lang="en-GB" sz="1800" dirty="0">
                <a:ea typeface="+mn-lt"/>
                <a:cs typeface="+mn-lt"/>
              </a:rPr>
              <a:t>Problem solving techniques</a:t>
            </a:r>
          </a:p>
          <a:p>
            <a:pPr>
              <a:lnSpc>
                <a:spcPct val="110000"/>
              </a:lnSpc>
              <a:buFont typeface="Arial"/>
              <a:buChar char="•"/>
            </a:pPr>
            <a:r>
              <a:rPr lang="en-GB" sz="1800" dirty="0">
                <a:ea typeface="+mn-lt"/>
                <a:cs typeface="+mn-lt"/>
              </a:rPr>
              <a:t>Principles of problem solving and crime prevention</a:t>
            </a:r>
          </a:p>
          <a:p>
            <a:pPr>
              <a:lnSpc>
                <a:spcPct val="110000"/>
              </a:lnSpc>
              <a:buFont typeface="Arial"/>
              <a:buChar char="•"/>
            </a:pPr>
            <a:r>
              <a:rPr lang="en-GB" sz="1800" dirty="0">
                <a:ea typeface="+mn-lt"/>
                <a:cs typeface="+mn-lt"/>
              </a:rPr>
              <a:t>Tools for effective problem solving</a:t>
            </a:r>
          </a:p>
          <a:p>
            <a:pPr>
              <a:lnSpc>
                <a:spcPct val="110000"/>
              </a:lnSpc>
              <a:buFont typeface="Arial"/>
              <a:buChar char="•"/>
            </a:pPr>
            <a:r>
              <a:rPr lang="en-GB" sz="1800" dirty="0">
                <a:ea typeface="+mn-lt"/>
                <a:cs typeface="+mn-lt"/>
              </a:rPr>
              <a:t>OSARA</a:t>
            </a:r>
          </a:p>
          <a:p>
            <a:pPr>
              <a:lnSpc>
                <a:spcPct val="110000"/>
              </a:lnSpc>
              <a:buFont typeface="Arial"/>
              <a:buChar char="•"/>
            </a:pPr>
            <a:r>
              <a:rPr lang="en-GB" sz="1800" dirty="0">
                <a:ea typeface="+mn-lt"/>
                <a:cs typeface="+mn-lt"/>
              </a:rPr>
              <a:t>Professional standards and ethical considerations </a:t>
            </a:r>
          </a:p>
          <a:p>
            <a:pPr>
              <a:lnSpc>
                <a:spcPct val="110000"/>
              </a:lnSpc>
              <a:buFont typeface="Arial"/>
              <a:buChar char="•"/>
            </a:pPr>
            <a:r>
              <a:rPr lang="en-GB" sz="1800" dirty="0">
                <a:ea typeface="+mn-lt"/>
                <a:cs typeface="+mn-lt"/>
              </a:rPr>
              <a:t>Evidence-based  Policing- MODELS</a:t>
            </a:r>
          </a:p>
          <a:p>
            <a:pPr>
              <a:lnSpc>
                <a:spcPct val="110000"/>
              </a:lnSpc>
              <a:buFont typeface="Arial"/>
              <a:buChar char="•"/>
            </a:pPr>
            <a:r>
              <a:rPr lang="en-GB" sz="1800" dirty="0">
                <a:ea typeface="+mn-lt"/>
                <a:cs typeface="+mn-lt"/>
              </a:rPr>
              <a:t>Influences of bias</a:t>
            </a:r>
          </a:p>
          <a:p>
            <a:pPr>
              <a:lnSpc>
                <a:spcPct val="110000"/>
              </a:lnSpc>
              <a:buFont typeface="Arial"/>
              <a:buChar char="•"/>
            </a:pPr>
            <a:r>
              <a:rPr lang="en-GB" sz="1800" dirty="0">
                <a:ea typeface="+mn-lt"/>
                <a:cs typeface="+mn-lt"/>
              </a:rPr>
              <a:t>Risk</a:t>
            </a:r>
          </a:p>
          <a:p>
            <a:pPr marL="0" indent="0">
              <a:lnSpc>
                <a:spcPct val="110000"/>
              </a:lnSpc>
              <a:buNone/>
            </a:pPr>
            <a:endParaRPr lang="en-GB" sz="1000">
              <a:latin typeface="Calibri"/>
              <a:ea typeface="Calibri"/>
              <a:cs typeface="Calibri"/>
            </a:endParaRPr>
          </a:p>
          <a:p>
            <a:pPr>
              <a:lnSpc>
                <a:spcPct val="110000"/>
              </a:lnSpc>
            </a:pPr>
            <a:endParaRPr lang="en-GB" sz="1000">
              <a:latin typeface="Calibri"/>
              <a:ea typeface="Calibri"/>
              <a:cs typeface="Calibri"/>
            </a:endParaRPr>
          </a:p>
        </p:txBody>
      </p:sp>
      <p:cxnSp>
        <p:nvCxnSpPr>
          <p:cNvPr id="13" name="Straight Connector 12">
            <a:extLst>
              <a:ext uri="{FF2B5EF4-FFF2-40B4-BE49-F238E27FC236}">
                <a16:creationId xmlns:a16="http://schemas.microsoft.com/office/drawing/2014/main" id="{CBA3C59D-8641-484F-A35C-361AD7E155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2521"/>
            <a:ext cx="65151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Sticky notes on a wall">
            <a:extLst>
              <a:ext uri="{FF2B5EF4-FFF2-40B4-BE49-F238E27FC236}">
                <a16:creationId xmlns:a16="http://schemas.microsoft.com/office/drawing/2014/main" id="{C757652C-A6F1-679C-FEA5-5B7459A33428}"/>
              </a:ext>
            </a:extLst>
          </p:cNvPr>
          <p:cNvPicPr>
            <a:picLocks noChangeAspect="1"/>
          </p:cNvPicPr>
          <p:nvPr/>
        </p:nvPicPr>
        <p:blipFill rotWithShape="1">
          <a:blip r:embed="rId3"/>
          <a:srcRect l="28381" r="30175" b="10"/>
          <a:stretch/>
        </p:blipFill>
        <p:spPr>
          <a:xfrm>
            <a:off x="8115300" y="10"/>
            <a:ext cx="4076700" cy="6857990"/>
          </a:xfrm>
          <a:prstGeom prst="rect">
            <a:avLst/>
          </a:prstGeom>
        </p:spPr>
      </p:pic>
    </p:spTree>
    <p:extLst>
      <p:ext uri="{BB962C8B-B14F-4D97-AF65-F5344CB8AC3E}">
        <p14:creationId xmlns:p14="http://schemas.microsoft.com/office/powerpoint/2010/main" val="3422393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CE8392-B00B-E7F8-3DDA-6A954C9CD82A}"/>
              </a:ext>
            </a:extLst>
          </p:cNvPr>
          <p:cNvSpPr>
            <a:spLocks noGrp="1"/>
          </p:cNvSpPr>
          <p:nvPr>
            <p:ph type="title"/>
          </p:nvPr>
        </p:nvSpPr>
        <p:spPr>
          <a:xfrm>
            <a:off x="694111" y="909637"/>
            <a:ext cx="5933795" cy="1362073"/>
          </a:xfrm>
        </p:spPr>
        <p:txBody>
          <a:bodyPr>
            <a:normAutofit/>
          </a:bodyPr>
          <a:lstStyle/>
          <a:p>
            <a:r>
              <a:rPr lang="en-GB" dirty="0"/>
              <a:t>What is evidence based policing (EBP)?</a:t>
            </a:r>
          </a:p>
        </p:txBody>
      </p:sp>
      <p:cxnSp>
        <p:nvCxnSpPr>
          <p:cNvPr id="11" name="Straight Connector 10">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F339DBD-F240-72BB-8363-FB602F16D559}"/>
              </a:ext>
            </a:extLst>
          </p:cNvPr>
          <p:cNvSpPr>
            <a:spLocks noGrp="1"/>
          </p:cNvSpPr>
          <p:nvPr>
            <p:ph idx="1"/>
          </p:nvPr>
        </p:nvSpPr>
        <p:spPr>
          <a:xfrm>
            <a:off x="700088" y="2276474"/>
            <a:ext cx="6041371" cy="3553109"/>
          </a:xfrm>
        </p:spPr>
        <p:txBody>
          <a:bodyPr vert="horz" lIns="91440" tIns="45720" rIns="91440" bIns="45720" rtlCol="0">
            <a:normAutofit/>
          </a:bodyPr>
          <a:lstStyle/>
          <a:p>
            <a:r>
              <a:rPr lang="en-GB" dirty="0"/>
              <a:t>Defined by Lawrence Sherman in 1998</a:t>
            </a:r>
            <a:endParaRPr lang="en-US" dirty="0"/>
          </a:p>
          <a:p>
            <a:pPr marL="0" indent="0">
              <a:buNone/>
            </a:pPr>
            <a:r>
              <a:rPr lang="en-GB" i="1" dirty="0"/>
              <a:t>" The use of the best available research on the outcomes of police work to implement guidelines and evaluate agencies, units, and officers. Put more simply, evidence based policing uses research to guide practice and evaluate practitioners. It uses the best evidence to shape the best practice".</a:t>
            </a:r>
          </a:p>
          <a:p>
            <a:pPr marL="0" indent="0">
              <a:buNone/>
            </a:pPr>
            <a:endParaRPr lang="en-GB" dirty="0"/>
          </a:p>
        </p:txBody>
      </p:sp>
      <p:pic>
        <p:nvPicPr>
          <p:cNvPr id="4" name="Picture 3" descr="Professor Lawrence W. Sherman — Cambridge Centre for ...">
            <a:extLst>
              <a:ext uri="{FF2B5EF4-FFF2-40B4-BE49-F238E27FC236}">
                <a16:creationId xmlns:a16="http://schemas.microsoft.com/office/drawing/2014/main" id="{87662AD2-84A6-0666-8F0A-2AA386A64790}"/>
              </a:ext>
            </a:extLst>
          </p:cNvPr>
          <p:cNvPicPr>
            <a:picLocks noChangeAspect="1"/>
          </p:cNvPicPr>
          <p:nvPr/>
        </p:nvPicPr>
        <p:blipFill rotWithShape="1">
          <a:blip r:embed="rId3"/>
          <a:srcRect b="308"/>
          <a:stretch/>
        </p:blipFill>
        <p:spPr>
          <a:xfrm>
            <a:off x="7315200" y="715218"/>
            <a:ext cx="4076700" cy="5418871"/>
          </a:xfrm>
          <a:prstGeom prst="rect">
            <a:avLst/>
          </a:prstGeom>
        </p:spPr>
      </p:pic>
      <p:cxnSp>
        <p:nvCxnSpPr>
          <p:cNvPr id="13" name="Straight Connector 12">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6385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74B40-BA2B-E173-2A59-27A434556260}"/>
              </a:ext>
            </a:extLst>
          </p:cNvPr>
          <p:cNvSpPr>
            <a:spLocks noGrp="1"/>
          </p:cNvSpPr>
          <p:nvPr>
            <p:ph type="title"/>
          </p:nvPr>
        </p:nvSpPr>
        <p:spPr/>
        <p:txBody>
          <a:bodyPr/>
          <a:lstStyle/>
          <a:p>
            <a:r>
              <a:rPr lang="en-GB" dirty="0"/>
              <a:t>TWO PROCESSES</a:t>
            </a:r>
          </a:p>
        </p:txBody>
      </p:sp>
      <p:sp>
        <p:nvSpPr>
          <p:cNvPr id="3" name="Content Placeholder 2">
            <a:extLst>
              <a:ext uri="{FF2B5EF4-FFF2-40B4-BE49-F238E27FC236}">
                <a16:creationId xmlns:a16="http://schemas.microsoft.com/office/drawing/2014/main" id="{FB4A57DB-F215-3C4B-5A00-0429C959A602}"/>
              </a:ext>
            </a:extLst>
          </p:cNvPr>
          <p:cNvSpPr>
            <a:spLocks noGrp="1"/>
          </p:cNvSpPr>
          <p:nvPr>
            <p:ph idx="1"/>
          </p:nvPr>
        </p:nvSpPr>
        <p:spPr/>
        <p:txBody>
          <a:bodyPr vert="horz" lIns="91440" tIns="45720" rIns="91440" bIns="45720" rtlCol="0" anchor="t">
            <a:normAutofit/>
          </a:bodyPr>
          <a:lstStyle/>
          <a:p>
            <a:r>
              <a:rPr lang="en-GB" b="1" dirty="0"/>
              <a:t>1- </a:t>
            </a:r>
            <a:r>
              <a:rPr lang="en-GB" dirty="0"/>
              <a:t>Use evidence to underpin and develop practice</a:t>
            </a:r>
            <a:endParaRPr lang="en-US" dirty="0"/>
          </a:p>
          <a:p>
            <a:endParaRPr lang="en-GB" dirty="0"/>
          </a:p>
          <a:p>
            <a:r>
              <a:rPr lang="en-GB" b="1" dirty="0"/>
              <a:t>2- </a:t>
            </a:r>
            <a:r>
              <a:rPr lang="en-GB" dirty="0"/>
              <a:t>Use evidence to evaluate the effectiveness of ongoing practices</a:t>
            </a:r>
          </a:p>
          <a:p>
            <a:endParaRPr lang="en-GB" dirty="0"/>
          </a:p>
          <a:p>
            <a:r>
              <a:rPr lang="en-GB" dirty="0"/>
              <a:t>College of Policing has adopted "What works" approach incorporating EBP as the Cornerstone of practice.</a:t>
            </a:r>
          </a:p>
          <a:p>
            <a:r>
              <a:rPr lang="en-GB" dirty="0"/>
              <a:t>Practitioners are encouraged to create, review and use the best available evidence to inform and challenge policies, practices and decisions (College of Policing, 2021)</a:t>
            </a:r>
          </a:p>
        </p:txBody>
      </p:sp>
    </p:spTree>
    <p:extLst>
      <p:ext uri="{BB962C8B-B14F-4D97-AF65-F5344CB8AC3E}">
        <p14:creationId xmlns:p14="http://schemas.microsoft.com/office/powerpoint/2010/main" val="3803852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53615EE-C559-4E03-999B-5477F1626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84A4C3-8CD6-61F7-2CA4-E587A3A93D06}"/>
              </a:ext>
            </a:extLst>
          </p:cNvPr>
          <p:cNvSpPr>
            <a:spLocks noGrp="1"/>
          </p:cNvSpPr>
          <p:nvPr>
            <p:ph type="title"/>
          </p:nvPr>
        </p:nvSpPr>
        <p:spPr>
          <a:xfrm>
            <a:off x="700088" y="909637"/>
            <a:ext cx="5958216" cy="1362073"/>
          </a:xfrm>
        </p:spPr>
        <p:txBody>
          <a:bodyPr>
            <a:normAutofit/>
          </a:bodyPr>
          <a:lstStyle/>
          <a:p>
            <a:r>
              <a:rPr lang="en-GB" dirty="0"/>
              <a:t>FOR EXAMPLE...</a:t>
            </a:r>
            <a:br>
              <a:rPr lang="en-GB" dirty="0"/>
            </a:br>
            <a:r>
              <a:rPr lang="en-GB" dirty="0"/>
              <a:t>Medical intervention</a:t>
            </a:r>
          </a:p>
        </p:txBody>
      </p:sp>
      <p:cxnSp>
        <p:nvCxnSpPr>
          <p:cNvPr id="21" name="Straight Connector 20">
            <a:extLst>
              <a:ext uri="{FF2B5EF4-FFF2-40B4-BE49-F238E27FC236}">
                <a16:creationId xmlns:a16="http://schemas.microsoft.com/office/drawing/2014/main" id="{799A8EBD-049C-48E6-97ED-C9102D78FC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52710"/>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E513DB-EC00-1997-2940-CF6492170703}"/>
              </a:ext>
            </a:extLst>
          </p:cNvPr>
          <p:cNvSpPr>
            <a:spLocks noGrp="1"/>
          </p:cNvSpPr>
          <p:nvPr>
            <p:ph idx="1"/>
          </p:nvPr>
        </p:nvSpPr>
        <p:spPr>
          <a:xfrm>
            <a:off x="700088" y="2276474"/>
            <a:ext cx="6000258" cy="3553109"/>
          </a:xfrm>
        </p:spPr>
        <p:txBody>
          <a:bodyPr vert="horz" lIns="91440" tIns="45720" rIns="91440" bIns="45720" rtlCol="0">
            <a:normAutofit/>
          </a:bodyPr>
          <a:lstStyle/>
          <a:p>
            <a:r>
              <a:rPr lang="en-GB" dirty="0"/>
              <a:t>How do we know what medical intervention works?</a:t>
            </a:r>
          </a:p>
          <a:p>
            <a:r>
              <a:rPr lang="en-GB"/>
              <a:t>How has medicine changed over the years?</a:t>
            </a:r>
          </a:p>
          <a:p>
            <a:r>
              <a:rPr lang="en-GB" dirty="0"/>
              <a:t>Like doctors, police officers serve a role in society to reduce harm where possible </a:t>
            </a:r>
          </a:p>
        </p:txBody>
      </p:sp>
      <p:pic>
        <p:nvPicPr>
          <p:cNvPr id="6" name="Picture 5">
            <a:extLst>
              <a:ext uri="{FF2B5EF4-FFF2-40B4-BE49-F238E27FC236}">
                <a16:creationId xmlns:a16="http://schemas.microsoft.com/office/drawing/2014/main" id="{EDA626E7-AE0C-9E67-108F-AA8A272D452D}"/>
              </a:ext>
            </a:extLst>
          </p:cNvPr>
          <p:cNvPicPr>
            <a:picLocks noChangeAspect="1"/>
          </p:cNvPicPr>
          <p:nvPr/>
        </p:nvPicPr>
        <p:blipFill>
          <a:blip r:embed="rId3"/>
          <a:stretch>
            <a:fillRect/>
          </a:stretch>
        </p:blipFill>
        <p:spPr>
          <a:xfrm>
            <a:off x="7635587" y="3382299"/>
            <a:ext cx="4327813" cy="2440347"/>
          </a:xfrm>
          <a:prstGeom prst="rect">
            <a:avLst/>
          </a:prstGeom>
        </p:spPr>
      </p:pic>
      <p:cxnSp>
        <p:nvCxnSpPr>
          <p:cNvPr id="23" name="Straight Connector 22">
            <a:extLst>
              <a:ext uri="{FF2B5EF4-FFF2-40B4-BE49-F238E27FC236}">
                <a16:creationId xmlns:a16="http://schemas.microsoft.com/office/drawing/2014/main" id="{07AB7C5C-C091-4C25-B1BD-93E2F6948C9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8546"/>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Morphinomania in the 19th century | National Trust for Scotland">
            <a:extLst>
              <a:ext uri="{FF2B5EF4-FFF2-40B4-BE49-F238E27FC236}">
                <a16:creationId xmlns:a16="http://schemas.microsoft.com/office/drawing/2014/main" id="{801C4364-C72C-6863-D7B3-CB3A1BE518C0}"/>
              </a:ext>
            </a:extLst>
          </p:cNvPr>
          <p:cNvPicPr>
            <a:picLocks noChangeAspect="1"/>
          </p:cNvPicPr>
          <p:nvPr/>
        </p:nvPicPr>
        <p:blipFill rotWithShape="1">
          <a:blip r:embed="rId4"/>
          <a:srcRect l="21106" r="12019"/>
          <a:stretch/>
        </p:blipFill>
        <p:spPr>
          <a:xfrm>
            <a:off x="9179627" y="225649"/>
            <a:ext cx="3014845" cy="2535851"/>
          </a:xfrm>
          <a:prstGeom prst="rect">
            <a:avLst/>
          </a:prstGeom>
        </p:spPr>
      </p:pic>
    </p:spTree>
    <p:extLst>
      <p:ext uri="{BB962C8B-B14F-4D97-AF65-F5344CB8AC3E}">
        <p14:creationId xmlns:p14="http://schemas.microsoft.com/office/powerpoint/2010/main" val="2465561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D3D88-97C6-1043-8F12-E5442F4D28DC}"/>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7F42E27-A835-DCE5-CF4A-74823116EF7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46D9E9E-DBFE-C05C-0203-578CB6A1CE06}"/>
              </a:ext>
            </a:extLst>
          </p:cNvPr>
          <p:cNvPicPr>
            <a:picLocks noChangeAspect="1"/>
          </p:cNvPicPr>
          <p:nvPr/>
        </p:nvPicPr>
        <p:blipFill>
          <a:blip r:embed="rId3"/>
          <a:stretch>
            <a:fillRect/>
          </a:stretch>
        </p:blipFill>
        <p:spPr>
          <a:xfrm>
            <a:off x="254857" y="571500"/>
            <a:ext cx="11682285" cy="5919787"/>
          </a:xfrm>
          <a:prstGeom prst="rect">
            <a:avLst/>
          </a:prstGeom>
        </p:spPr>
      </p:pic>
    </p:spTree>
    <p:extLst>
      <p:ext uri="{BB962C8B-B14F-4D97-AF65-F5344CB8AC3E}">
        <p14:creationId xmlns:p14="http://schemas.microsoft.com/office/powerpoint/2010/main" val="4051553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searcher examining growth in a petrie dish">
            <a:extLst>
              <a:ext uri="{FF2B5EF4-FFF2-40B4-BE49-F238E27FC236}">
                <a16:creationId xmlns:a16="http://schemas.microsoft.com/office/drawing/2014/main" id="{F809EDF6-B3D6-B8A6-7481-3031882AAE09}"/>
              </a:ext>
            </a:extLst>
          </p:cNvPr>
          <p:cNvPicPr>
            <a:picLocks noChangeAspect="1"/>
          </p:cNvPicPr>
          <p:nvPr/>
        </p:nvPicPr>
        <p:blipFill rotWithShape="1">
          <a:blip r:embed="rId3"/>
          <a:srcRect t="5941" r="-2" b="9785"/>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4539"/>
            <a:ext cx="12188952" cy="2368866"/>
          </a:xfrm>
          <a:prstGeom prst="rect">
            <a:avLst/>
          </a:prstGeom>
          <a:gradFill>
            <a:gsLst>
              <a:gs pos="42000">
                <a:srgbClr val="000000">
                  <a:alpha val="16000"/>
                </a:srgbClr>
              </a:gs>
              <a:gs pos="0">
                <a:srgbClr val="000000">
                  <a:alpha val="0"/>
                </a:srgbClr>
              </a:gs>
              <a:gs pos="100000">
                <a:srgbClr val="000000">
                  <a:alpha val="28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A94B0D-E5F0-4B4E-33F6-5FB8B6A9A1F5}"/>
              </a:ext>
            </a:extLst>
          </p:cNvPr>
          <p:cNvSpPr>
            <a:spLocks noGrp="1"/>
          </p:cNvSpPr>
          <p:nvPr>
            <p:ph type="title"/>
          </p:nvPr>
        </p:nvSpPr>
        <p:spPr>
          <a:xfrm>
            <a:off x="647700" y="871758"/>
            <a:ext cx="9906000" cy="3871143"/>
          </a:xfrm>
        </p:spPr>
        <p:txBody>
          <a:bodyPr vert="horz" lIns="91440" tIns="45720" rIns="91440" bIns="45720" rtlCol="0" anchor="t">
            <a:normAutofit/>
          </a:bodyPr>
          <a:lstStyle/>
          <a:p>
            <a:r>
              <a:rPr lang="en-US" sz="5400">
                <a:solidFill>
                  <a:srgbClr val="FFFFFF"/>
                </a:solidFill>
              </a:rPr>
              <a:t>WHAT IS EVIDENCE?</a:t>
            </a:r>
          </a:p>
        </p:txBody>
      </p:sp>
      <p:sp>
        <p:nvSpPr>
          <p:cNvPr id="17" name="Rectangle 16">
            <a:extLst>
              <a:ext uri="{FF2B5EF4-FFF2-40B4-BE49-F238E27FC236}">
                <a16:creationId xmlns:a16="http://schemas.microsoft.com/office/drawing/2014/main" id="{612349FF-7742-42ED-ADF3-238B5DDD1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888006"/>
            <a:ext cx="12188952" cy="1969994"/>
          </a:xfrm>
          <a:prstGeom prst="rect">
            <a:avLst/>
          </a:prstGeom>
          <a:gradFill>
            <a:gsLst>
              <a:gs pos="42000">
                <a:srgbClr val="000000">
                  <a:alpha val="14000"/>
                </a:srgbClr>
              </a:gs>
              <a:gs pos="0">
                <a:srgbClr val="000000">
                  <a:alpha val="0"/>
                </a:srgbClr>
              </a:gs>
              <a:gs pos="100000">
                <a:srgbClr val="000000">
                  <a:alpha val="3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CF06E40-3ECB-4820-95B5-8A70B07D4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10591800" cy="0"/>
          </a:xfrm>
          <a:prstGeom prst="line">
            <a:avLst/>
          </a:prstGeom>
          <a:ln w="1270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3615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DEF92653-5D6D-47E6-8744-0DAF76E049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D08E9D-6074-E81D-8C25-F7DEB624CAA5}"/>
              </a:ext>
            </a:extLst>
          </p:cNvPr>
          <p:cNvSpPr>
            <a:spLocks noGrp="1"/>
          </p:cNvSpPr>
          <p:nvPr>
            <p:ph type="title"/>
          </p:nvPr>
        </p:nvSpPr>
        <p:spPr>
          <a:xfrm>
            <a:off x="695324" y="871758"/>
            <a:ext cx="10283452" cy="3871143"/>
          </a:xfrm>
        </p:spPr>
        <p:txBody>
          <a:bodyPr vert="horz" lIns="91440" tIns="45720" rIns="91440" bIns="45720" rtlCol="0" anchor="t">
            <a:normAutofit/>
          </a:bodyPr>
          <a:lstStyle/>
          <a:p>
            <a:r>
              <a:rPr lang="en-US" sz="5400">
                <a:solidFill>
                  <a:schemeClr val="bg2"/>
                </a:solidFill>
              </a:rPr>
              <a:t>Oxford English dictionary (2013)</a:t>
            </a:r>
          </a:p>
        </p:txBody>
      </p:sp>
      <p:sp>
        <p:nvSpPr>
          <p:cNvPr id="3" name="Content Placeholder 2">
            <a:extLst>
              <a:ext uri="{FF2B5EF4-FFF2-40B4-BE49-F238E27FC236}">
                <a16:creationId xmlns:a16="http://schemas.microsoft.com/office/drawing/2014/main" id="{387B9B35-E3A6-5BD3-0BCA-7C08426AFC3F}"/>
              </a:ext>
            </a:extLst>
          </p:cNvPr>
          <p:cNvSpPr>
            <a:spLocks noGrp="1"/>
          </p:cNvSpPr>
          <p:nvPr>
            <p:ph idx="1"/>
          </p:nvPr>
        </p:nvSpPr>
        <p:spPr>
          <a:xfrm>
            <a:off x="687085" y="4742900"/>
            <a:ext cx="10238935" cy="1048299"/>
          </a:xfrm>
        </p:spPr>
        <p:txBody>
          <a:bodyPr vert="horz" lIns="91440" tIns="45720" rIns="91440" bIns="45720" rtlCol="0" anchor="b">
            <a:noAutofit/>
          </a:bodyPr>
          <a:lstStyle/>
          <a:p>
            <a:pPr marL="0" indent="0">
              <a:buNone/>
            </a:pPr>
            <a:r>
              <a:rPr lang="en-US" sz="3600" i="1" dirty="0">
                <a:solidFill>
                  <a:schemeClr val="bg2"/>
                </a:solidFill>
              </a:rPr>
              <a:t>"Information indicating whether something is true or valid"</a:t>
            </a:r>
            <a:endParaRPr lang="en-US" sz="3600" dirty="0">
              <a:solidFill>
                <a:schemeClr val="bg2"/>
              </a:solidFill>
            </a:endParaRPr>
          </a:p>
        </p:txBody>
      </p:sp>
      <p:cxnSp>
        <p:nvCxnSpPr>
          <p:cNvPr id="14" name="Straight Connector 13">
            <a:extLst>
              <a:ext uri="{FF2B5EF4-FFF2-40B4-BE49-F238E27FC236}">
                <a16:creationId xmlns:a16="http://schemas.microsoft.com/office/drawing/2014/main" id="{9CA98CE3-81A7-4FFE-A047-9AA65998D8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D91C2B-BDB9-49BE-9C44-E0CFE597AB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105918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0955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47EE78-7735-9048-A17F-88161E17F001}"/>
              </a:ext>
            </a:extLst>
          </p:cNvPr>
          <p:cNvSpPr>
            <a:spLocks noGrp="1"/>
          </p:cNvSpPr>
          <p:nvPr>
            <p:ph type="title"/>
          </p:nvPr>
        </p:nvSpPr>
        <p:spPr>
          <a:xfrm>
            <a:off x="5604846" y="860615"/>
            <a:ext cx="5922279" cy="1272986"/>
          </a:xfrm>
        </p:spPr>
        <p:txBody>
          <a:bodyPr>
            <a:normAutofit/>
          </a:bodyPr>
          <a:lstStyle/>
          <a:p>
            <a:pPr>
              <a:lnSpc>
                <a:spcPct val="90000"/>
              </a:lnSpc>
            </a:pPr>
            <a:r>
              <a:rPr lang="en-GB" dirty="0"/>
              <a:t>How do  you know if something works?</a:t>
            </a:r>
            <a:endParaRPr lang="en-GB"/>
          </a:p>
        </p:txBody>
      </p:sp>
      <p:pic>
        <p:nvPicPr>
          <p:cNvPr id="5" name="Picture 4" descr="White puzzle with one red piece">
            <a:extLst>
              <a:ext uri="{FF2B5EF4-FFF2-40B4-BE49-F238E27FC236}">
                <a16:creationId xmlns:a16="http://schemas.microsoft.com/office/drawing/2014/main" id="{F548CED4-E036-6B2F-A0A0-DA5C5B4178F9}"/>
              </a:ext>
            </a:extLst>
          </p:cNvPr>
          <p:cNvPicPr>
            <a:picLocks noChangeAspect="1"/>
          </p:cNvPicPr>
          <p:nvPr/>
        </p:nvPicPr>
        <p:blipFill rotWithShape="1">
          <a:blip r:embed="rId3"/>
          <a:srcRect l="30873" r="29234" b="5"/>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5B0FEA9-1A1B-03E4-CE67-6B3B02761123}"/>
              </a:ext>
            </a:extLst>
          </p:cNvPr>
          <p:cNvSpPr>
            <a:spLocks noGrp="1"/>
          </p:cNvSpPr>
          <p:nvPr>
            <p:ph idx="1"/>
          </p:nvPr>
        </p:nvSpPr>
        <p:spPr>
          <a:xfrm>
            <a:off x="5566943" y="2133600"/>
            <a:ext cx="6005933" cy="3774464"/>
          </a:xfrm>
        </p:spPr>
        <p:txBody>
          <a:bodyPr vert="horz" lIns="91440" tIns="45720" rIns="91440" bIns="45720" rtlCol="0" anchor="t">
            <a:normAutofit/>
          </a:bodyPr>
          <a:lstStyle/>
          <a:p>
            <a:r>
              <a:rPr lang="en-GB" sz="2400" dirty="0"/>
              <a:t>What types of evidence can you think of to support if something works?</a:t>
            </a:r>
          </a:p>
          <a:p>
            <a:r>
              <a:rPr lang="en-GB" sz="2400" dirty="0"/>
              <a:t>Are some stronger than others?</a:t>
            </a:r>
          </a:p>
          <a:p>
            <a:endParaRPr lang="en-GB" dirty="0"/>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182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B37037-2AF7-E52A-344C-684484DC84D5}"/>
              </a:ext>
            </a:extLst>
          </p:cNvPr>
          <p:cNvSpPr>
            <a:spLocks noGrp="1"/>
          </p:cNvSpPr>
          <p:nvPr>
            <p:ph type="title"/>
          </p:nvPr>
        </p:nvSpPr>
        <p:spPr>
          <a:xfrm>
            <a:off x="5604846" y="860615"/>
            <a:ext cx="5922279" cy="1272986"/>
          </a:xfrm>
        </p:spPr>
        <p:txBody>
          <a:bodyPr>
            <a:normAutofit/>
          </a:bodyPr>
          <a:lstStyle/>
          <a:p>
            <a:r>
              <a:rPr lang="en-GB" dirty="0"/>
              <a:t>2 types of evidence</a:t>
            </a:r>
          </a:p>
        </p:txBody>
      </p:sp>
      <p:pic>
        <p:nvPicPr>
          <p:cNvPr id="5" name="Picture 4" descr="Graph on document with pen">
            <a:extLst>
              <a:ext uri="{FF2B5EF4-FFF2-40B4-BE49-F238E27FC236}">
                <a16:creationId xmlns:a16="http://schemas.microsoft.com/office/drawing/2014/main" id="{BB2554A7-6141-EDA4-44A2-5A4417578542}"/>
              </a:ext>
            </a:extLst>
          </p:cNvPr>
          <p:cNvPicPr>
            <a:picLocks noChangeAspect="1"/>
          </p:cNvPicPr>
          <p:nvPr/>
        </p:nvPicPr>
        <p:blipFill rotWithShape="1">
          <a:blip r:embed="rId3"/>
          <a:srcRect l="33390" r="19335" b="-6"/>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626E585-2A30-D1A3-326F-0CF382AFB0F3}"/>
              </a:ext>
            </a:extLst>
          </p:cNvPr>
          <p:cNvSpPr>
            <a:spLocks noGrp="1"/>
          </p:cNvSpPr>
          <p:nvPr>
            <p:ph idx="1"/>
          </p:nvPr>
        </p:nvSpPr>
        <p:spPr>
          <a:xfrm>
            <a:off x="5566943" y="2133600"/>
            <a:ext cx="6005933" cy="3774464"/>
          </a:xfrm>
        </p:spPr>
        <p:txBody>
          <a:bodyPr vert="horz" lIns="91440" tIns="45720" rIns="91440" bIns="45720" rtlCol="0" anchor="t">
            <a:normAutofit fontScale="85000" lnSpcReduction="20000"/>
          </a:bodyPr>
          <a:lstStyle/>
          <a:p>
            <a:pPr>
              <a:lnSpc>
                <a:spcPct val="110000"/>
              </a:lnSpc>
            </a:pPr>
            <a:r>
              <a:rPr lang="en-GB" sz="2400" dirty="0"/>
              <a:t>Pre- existing- what is already known and is available (Secondary)</a:t>
            </a:r>
            <a:endParaRPr lang="en-US" sz="2400" dirty="0"/>
          </a:p>
          <a:p>
            <a:pPr>
              <a:lnSpc>
                <a:spcPct val="110000"/>
              </a:lnSpc>
            </a:pPr>
            <a:endParaRPr lang="en-GB" sz="2400" dirty="0"/>
          </a:p>
          <a:p>
            <a:pPr>
              <a:lnSpc>
                <a:spcPct val="110000"/>
              </a:lnSpc>
            </a:pPr>
            <a:r>
              <a:rPr lang="en-GB" sz="2400" dirty="0"/>
              <a:t>Evidence that you generate directly through your own research (Primary)</a:t>
            </a:r>
          </a:p>
          <a:p>
            <a:pPr>
              <a:lnSpc>
                <a:spcPct val="110000"/>
              </a:lnSpc>
            </a:pPr>
            <a:endParaRPr lang="en-GB" sz="2400" dirty="0"/>
          </a:p>
          <a:p>
            <a:pPr>
              <a:lnSpc>
                <a:spcPct val="110000"/>
              </a:lnSpc>
            </a:pPr>
            <a:endParaRPr lang="en-GB" sz="2400" dirty="0"/>
          </a:p>
          <a:p>
            <a:pPr marL="0" indent="0">
              <a:lnSpc>
                <a:spcPct val="110000"/>
              </a:lnSpc>
              <a:buNone/>
            </a:pPr>
            <a:r>
              <a:rPr lang="en-GB" sz="2400" i="1" dirty="0"/>
              <a:t>"A research project which gathers low- level evidence that is well designed and carried out is much better than one which aims to gather higher- level evidence but is poorly constructed and conducted"</a:t>
            </a:r>
            <a:r>
              <a:rPr lang="en-GB" sz="1600" i="1" dirty="0"/>
              <a:t> </a:t>
            </a:r>
            <a:r>
              <a:rPr lang="en-GB" sz="1600" dirty="0"/>
              <a:t>(Spooner et al, 2022)</a:t>
            </a: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3858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F29140-F8C9-8B4F-EDEF-D2A5853EF309}"/>
              </a:ext>
            </a:extLst>
          </p:cNvPr>
          <p:cNvSpPr>
            <a:spLocks noGrp="1"/>
          </p:cNvSpPr>
          <p:nvPr>
            <p:ph type="title"/>
          </p:nvPr>
        </p:nvSpPr>
        <p:spPr>
          <a:xfrm>
            <a:off x="695324" y="897752"/>
            <a:ext cx="3601757" cy="1955927"/>
          </a:xfrm>
        </p:spPr>
        <p:txBody>
          <a:bodyPr>
            <a:normAutofit/>
          </a:bodyPr>
          <a:lstStyle/>
          <a:p>
            <a:r>
              <a:rPr lang="en-GB" sz="3700"/>
              <a:t>The value of evidence -based policing</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D42E723-8F6B-77B0-EF3B-C2303DFE181C}"/>
              </a:ext>
            </a:extLst>
          </p:cNvPr>
          <p:cNvSpPr>
            <a:spLocks noGrp="1"/>
          </p:cNvSpPr>
          <p:nvPr>
            <p:ph idx="1"/>
          </p:nvPr>
        </p:nvSpPr>
        <p:spPr>
          <a:xfrm>
            <a:off x="683373" y="2853679"/>
            <a:ext cx="3613708" cy="3391733"/>
          </a:xfrm>
        </p:spPr>
        <p:txBody>
          <a:bodyPr vert="horz" lIns="91440" tIns="45720" rIns="91440" bIns="45720" rtlCol="0">
            <a:normAutofit/>
          </a:bodyPr>
          <a:lstStyle/>
          <a:p>
            <a:pPr>
              <a:lnSpc>
                <a:spcPct val="110000"/>
              </a:lnSpc>
            </a:pPr>
            <a:r>
              <a:rPr lang="en-GB" sz="1600"/>
              <a:t>It is a practical tool for policing, rather than a theoretical academic exercise.</a:t>
            </a:r>
          </a:p>
          <a:p>
            <a:pPr marL="0" indent="0">
              <a:lnSpc>
                <a:spcPct val="110000"/>
              </a:lnSpc>
              <a:buNone/>
            </a:pPr>
            <a:r>
              <a:rPr lang="en-GB" sz="1600" i="1"/>
              <a:t>"Policing related research will help us to improve police learning and development, and can directly inform practical, frontline policing"</a:t>
            </a:r>
            <a:r>
              <a:rPr lang="en-GB" sz="1600"/>
              <a:t> (College of Policing, 2020).</a:t>
            </a:r>
          </a:p>
          <a:p>
            <a:pPr>
              <a:lnSpc>
                <a:spcPct val="110000"/>
              </a:lnSpc>
            </a:pPr>
            <a:r>
              <a:rPr lang="en-GB" sz="1600"/>
              <a:t>EBP adopts a pragmatic approach, looking at how research can support real-life policing issues in practice.</a:t>
            </a:r>
          </a:p>
        </p:txBody>
      </p:sp>
      <p:pic>
        <p:nvPicPr>
          <p:cNvPr id="5" name="Picture 4" descr="White bulbs with a yellow one standing out">
            <a:extLst>
              <a:ext uri="{FF2B5EF4-FFF2-40B4-BE49-F238E27FC236}">
                <a16:creationId xmlns:a16="http://schemas.microsoft.com/office/drawing/2014/main" id="{3E79C272-95E7-077D-FF85-215A44903144}"/>
              </a:ext>
            </a:extLst>
          </p:cNvPr>
          <p:cNvPicPr>
            <a:picLocks noChangeAspect="1"/>
          </p:cNvPicPr>
          <p:nvPr/>
        </p:nvPicPr>
        <p:blipFill rotWithShape="1">
          <a:blip r:embed="rId3"/>
          <a:srcRect l="24407" r="4496" b="-3"/>
          <a:stretch/>
        </p:blipFill>
        <p:spPr>
          <a:xfrm>
            <a:off x="4876800" y="10"/>
            <a:ext cx="7315200" cy="6857990"/>
          </a:xfrm>
          <a:prstGeom prst="rect">
            <a:avLst/>
          </a:prstGeom>
        </p:spPr>
      </p:pic>
    </p:spTree>
    <p:extLst>
      <p:ext uri="{BB962C8B-B14F-4D97-AF65-F5344CB8AC3E}">
        <p14:creationId xmlns:p14="http://schemas.microsoft.com/office/powerpoint/2010/main" val="615139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FCAE-5E98-8296-C75D-A550CA312857}"/>
              </a:ext>
            </a:extLst>
          </p:cNvPr>
          <p:cNvSpPr>
            <a:spLocks noGrp="1"/>
          </p:cNvSpPr>
          <p:nvPr>
            <p:ph type="title"/>
          </p:nvPr>
        </p:nvSpPr>
        <p:spPr/>
        <p:txBody>
          <a:bodyPr/>
          <a:lstStyle/>
          <a:p>
            <a:r>
              <a:rPr lang="en-GB" dirty="0" err="1"/>
              <a:t>Ebp</a:t>
            </a:r>
            <a:r>
              <a:rPr lang="en-GB" dirty="0"/>
              <a:t> challenges accepted practices</a:t>
            </a:r>
          </a:p>
        </p:txBody>
      </p:sp>
      <p:sp>
        <p:nvSpPr>
          <p:cNvPr id="3" name="Content Placeholder 2">
            <a:extLst>
              <a:ext uri="{FF2B5EF4-FFF2-40B4-BE49-F238E27FC236}">
                <a16:creationId xmlns:a16="http://schemas.microsoft.com/office/drawing/2014/main" id="{F4383053-3F92-E94D-E8F8-39F8EE29B060}"/>
              </a:ext>
            </a:extLst>
          </p:cNvPr>
          <p:cNvSpPr>
            <a:spLocks noGrp="1"/>
          </p:cNvSpPr>
          <p:nvPr>
            <p:ph idx="1"/>
          </p:nvPr>
        </p:nvSpPr>
        <p:spPr/>
        <p:txBody>
          <a:bodyPr vert="horz" lIns="91440" tIns="45720" rIns="91440" bIns="45720" rtlCol="0" anchor="t">
            <a:normAutofit/>
          </a:bodyPr>
          <a:lstStyle/>
          <a:p>
            <a:r>
              <a:rPr lang="en-GB" dirty="0"/>
              <a:t>Do we really understand the problem?</a:t>
            </a:r>
          </a:p>
          <a:p>
            <a:r>
              <a:rPr lang="en-GB" dirty="0"/>
              <a:t>What impact is this approach having?</a:t>
            </a:r>
          </a:p>
          <a:p>
            <a:r>
              <a:rPr lang="en-GB" dirty="0"/>
              <a:t>Are we being effective?</a:t>
            </a:r>
          </a:p>
          <a:p>
            <a:r>
              <a:rPr lang="en-GB" dirty="0"/>
              <a:t>Why do we do things the way we do?</a:t>
            </a:r>
          </a:p>
          <a:p>
            <a:endParaRPr lang="en-GB" dirty="0"/>
          </a:p>
          <a:p>
            <a:pPr marL="0" indent="0">
              <a:buNone/>
            </a:pPr>
            <a:r>
              <a:rPr lang="en-GB" i="1" dirty="0"/>
              <a:t>"The benefits of Evidence based policing is maximising the policing response for the public and minimising the risk of causing harm through policing practices" </a:t>
            </a:r>
            <a:r>
              <a:rPr lang="en-GB" dirty="0"/>
              <a:t>(Kime and Wheller, 2018).</a:t>
            </a:r>
          </a:p>
          <a:p>
            <a:pPr marL="0" indent="0">
              <a:buNone/>
            </a:pPr>
            <a:endParaRPr lang="en-GB" dirty="0"/>
          </a:p>
        </p:txBody>
      </p:sp>
    </p:spTree>
    <p:extLst>
      <p:ext uri="{BB962C8B-B14F-4D97-AF65-F5344CB8AC3E}">
        <p14:creationId xmlns:p14="http://schemas.microsoft.com/office/powerpoint/2010/main" val="346011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BC49-4BDC-0815-3952-7F486323B9EB}"/>
              </a:ext>
            </a:extLst>
          </p:cNvPr>
          <p:cNvSpPr>
            <a:spLocks noGrp="1"/>
          </p:cNvSpPr>
          <p:nvPr>
            <p:ph type="title"/>
          </p:nvPr>
        </p:nvSpPr>
        <p:spPr/>
        <p:txBody>
          <a:bodyPr/>
          <a:lstStyle/>
          <a:p>
            <a:r>
              <a:rPr lang="en-GB" dirty="0"/>
              <a:t>Decision making- experience, routine and habit</a:t>
            </a:r>
          </a:p>
        </p:txBody>
      </p:sp>
      <p:sp>
        <p:nvSpPr>
          <p:cNvPr id="3" name="Content Placeholder 2">
            <a:extLst>
              <a:ext uri="{FF2B5EF4-FFF2-40B4-BE49-F238E27FC236}">
                <a16:creationId xmlns:a16="http://schemas.microsoft.com/office/drawing/2014/main" id="{D6AF7843-5745-94C0-6C14-6956B7771738}"/>
              </a:ext>
            </a:extLst>
          </p:cNvPr>
          <p:cNvSpPr>
            <a:spLocks noGrp="1"/>
          </p:cNvSpPr>
          <p:nvPr>
            <p:ph idx="1"/>
          </p:nvPr>
        </p:nvSpPr>
        <p:spPr/>
        <p:txBody>
          <a:bodyPr vert="horz" lIns="91440" tIns="45720" rIns="91440" bIns="45720" rtlCol="0" anchor="t">
            <a:normAutofit/>
          </a:bodyPr>
          <a:lstStyle/>
          <a:p>
            <a:pPr marL="0" indent="0">
              <a:buNone/>
            </a:pPr>
            <a:r>
              <a:rPr lang="en-GB" sz="2400" i="1" dirty="0"/>
              <a:t>"Most police practice is still shaped by local custom, opinions, theories and subjective impressions"</a:t>
            </a:r>
            <a:r>
              <a:rPr lang="en-GB" dirty="0"/>
              <a:t> (Sherman, 1998)</a:t>
            </a:r>
          </a:p>
          <a:p>
            <a:r>
              <a:rPr lang="en-GB" dirty="0"/>
              <a:t>Observational learning</a:t>
            </a:r>
          </a:p>
          <a:p>
            <a:r>
              <a:rPr lang="en-GB" dirty="0"/>
              <a:t>Experiential learning</a:t>
            </a:r>
          </a:p>
          <a:p>
            <a:r>
              <a:rPr lang="en-GB"/>
              <a:t>Start to develop habits, routines and standard ways of working due to repeated exposure to similar experiences</a:t>
            </a:r>
          </a:p>
          <a:p>
            <a:r>
              <a:rPr lang="en-GB"/>
              <a:t>What do you think is the danger of relying on observations and experiences alone?</a:t>
            </a:r>
            <a:endParaRPr lang="en-GB" dirty="0"/>
          </a:p>
          <a:p>
            <a:endParaRPr lang="en-GB" dirty="0"/>
          </a:p>
        </p:txBody>
      </p:sp>
    </p:spTree>
    <p:extLst>
      <p:ext uri="{BB962C8B-B14F-4D97-AF65-F5344CB8AC3E}">
        <p14:creationId xmlns:p14="http://schemas.microsoft.com/office/powerpoint/2010/main" val="32849111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3234E6-C25B-35A4-B7F3-C2E8780D5ADF}"/>
              </a:ext>
            </a:extLst>
          </p:cNvPr>
          <p:cNvSpPr>
            <a:spLocks noGrp="1"/>
          </p:cNvSpPr>
          <p:nvPr>
            <p:ph type="title"/>
          </p:nvPr>
        </p:nvSpPr>
        <p:spPr>
          <a:xfrm>
            <a:off x="5604846" y="860615"/>
            <a:ext cx="5922279" cy="1272986"/>
          </a:xfrm>
        </p:spPr>
        <p:txBody>
          <a:bodyPr>
            <a:normAutofit/>
          </a:bodyPr>
          <a:lstStyle/>
          <a:p>
            <a:r>
              <a:rPr lang="en-GB"/>
              <a:t>Group task</a:t>
            </a:r>
          </a:p>
        </p:txBody>
      </p:sp>
      <p:pic>
        <p:nvPicPr>
          <p:cNvPr id="5" name="Picture 4" descr="Red scooter in the road">
            <a:extLst>
              <a:ext uri="{FF2B5EF4-FFF2-40B4-BE49-F238E27FC236}">
                <a16:creationId xmlns:a16="http://schemas.microsoft.com/office/drawing/2014/main" id="{323ECC58-BAEF-2DF2-ADED-4D477EF1A458}"/>
              </a:ext>
            </a:extLst>
          </p:cNvPr>
          <p:cNvPicPr>
            <a:picLocks noChangeAspect="1"/>
          </p:cNvPicPr>
          <p:nvPr/>
        </p:nvPicPr>
        <p:blipFill rotWithShape="1">
          <a:blip r:embed="rId3"/>
          <a:srcRect l="24813" r="27912" b="-6"/>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E4D28C6-D499-8CEF-6365-AD8F0A932FA4}"/>
              </a:ext>
            </a:extLst>
          </p:cNvPr>
          <p:cNvSpPr>
            <a:spLocks noGrp="1"/>
          </p:cNvSpPr>
          <p:nvPr>
            <p:ph idx="1"/>
          </p:nvPr>
        </p:nvSpPr>
        <p:spPr>
          <a:xfrm>
            <a:off x="5566943" y="2133600"/>
            <a:ext cx="6005933" cy="3774464"/>
          </a:xfrm>
        </p:spPr>
        <p:txBody>
          <a:bodyPr vert="horz" lIns="91440" tIns="45720" rIns="91440" bIns="45720" rtlCol="0">
            <a:normAutofit/>
          </a:bodyPr>
          <a:lstStyle/>
          <a:p>
            <a:pPr>
              <a:lnSpc>
                <a:spcPct val="110000"/>
              </a:lnSpc>
            </a:pPr>
            <a:r>
              <a:rPr lang="en-GB" sz="1600"/>
              <a:t>There has been a spate of moped thefts. It if your first day off after 4 rest days. Your sergeant asks you to develop a patrol strategy so he can target visible police presence to the maximum effect. </a:t>
            </a:r>
          </a:p>
          <a:p>
            <a:pPr>
              <a:lnSpc>
                <a:spcPct val="110000"/>
              </a:lnSpc>
            </a:pPr>
            <a:r>
              <a:rPr lang="en-GB" sz="1600"/>
              <a:t>You were working last weekend when several moped thefts took place in a suburb on the outskirts of town at about 10:30pm. The crime analyst then emails you to an analysis of all the thefts over the last month which shows 80% of the thefts have been concentrated within a 200 metre radius of an underpass to the town centre. A total of 95% of the thefts have occurred between 9pm-12am but over the last 3 nights, 75% of the thefts have occurred between 11pm-12am.</a:t>
            </a: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41826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B1DDB-148C-03D2-7A9E-3882D7D7A0A5}"/>
              </a:ext>
            </a:extLst>
          </p:cNvPr>
          <p:cNvSpPr>
            <a:spLocks noGrp="1"/>
          </p:cNvSpPr>
          <p:nvPr>
            <p:ph type="title"/>
          </p:nvPr>
        </p:nvSpPr>
        <p:spPr/>
        <p:txBody>
          <a:bodyPr/>
          <a:lstStyle/>
          <a:p>
            <a:r>
              <a:rPr lang="en-GB"/>
              <a:t>What would you do?</a:t>
            </a:r>
          </a:p>
        </p:txBody>
      </p:sp>
      <p:sp>
        <p:nvSpPr>
          <p:cNvPr id="5" name="Content Placeholder 4">
            <a:extLst>
              <a:ext uri="{FF2B5EF4-FFF2-40B4-BE49-F238E27FC236}">
                <a16:creationId xmlns:a16="http://schemas.microsoft.com/office/drawing/2014/main" id="{0702E91E-56BD-3A75-E815-FBC74CA4FC64}"/>
              </a:ext>
            </a:extLst>
          </p:cNvPr>
          <p:cNvSpPr>
            <a:spLocks noGrp="1"/>
          </p:cNvSpPr>
          <p:nvPr>
            <p:ph idx="1"/>
          </p:nvPr>
        </p:nvSpPr>
        <p:spPr/>
        <p:txBody>
          <a:bodyPr vert="horz" lIns="91440" tIns="45720" rIns="91440" bIns="45720" rtlCol="0" anchor="t">
            <a:normAutofit/>
          </a:bodyPr>
          <a:lstStyle/>
          <a:p>
            <a:pPr rtl="0"/>
            <a:r>
              <a:rPr lang="en-US">
                <a:solidFill>
                  <a:srgbClr val="444444"/>
                </a:solidFill>
                <a:latin typeface="Calisto MT"/>
                <a:ea typeface="Calibri"/>
                <a:cs typeface="Calibri"/>
              </a:rPr>
              <a:t>A) Decide if you would base the patrol strategy on you own experience or on the analysts product?​</a:t>
            </a:r>
          </a:p>
          <a:p>
            <a:pPr rtl="0"/>
            <a:r>
              <a:rPr lang="en-US">
                <a:solidFill>
                  <a:srgbClr val="444444"/>
                </a:solidFill>
                <a:latin typeface="Calisto MT"/>
                <a:ea typeface="Calibri"/>
                <a:cs typeface="Calibri"/>
              </a:rPr>
              <a:t>B) Compare the advantages of using the analysts product to develop your patrol strategy to your own experience of where and when robberies took place.</a:t>
            </a:r>
            <a:endParaRPr lang="en-GB" dirty="0">
              <a:solidFill>
                <a:srgbClr val="242424"/>
              </a:solidFill>
              <a:latin typeface="Calisto MT"/>
            </a:endParaRPr>
          </a:p>
        </p:txBody>
      </p:sp>
    </p:spTree>
    <p:extLst>
      <p:ext uri="{BB962C8B-B14F-4D97-AF65-F5344CB8AC3E}">
        <p14:creationId xmlns:p14="http://schemas.microsoft.com/office/powerpoint/2010/main" val="29282310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F5CE6-EBA8-DE37-D298-CD2696EF31D9}"/>
              </a:ext>
            </a:extLst>
          </p:cNvPr>
          <p:cNvSpPr>
            <a:spLocks noGrp="1"/>
          </p:cNvSpPr>
          <p:nvPr>
            <p:ph type="title"/>
          </p:nvPr>
        </p:nvSpPr>
        <p:spPr/>
        <p:txBody>
          <a:bodyPr/>
          <a:lstStyle/>
          <a:p>
            <a:r>
              <a:rPr lang="en-GB" dirty="0"/>
              <a:t>ANSWER</a:t>
            </a:r>
          </a:p>
        </p:txBody>
      </p:sp>
      <p:sp>
        <p:nvSpPr>
          <p:cNvPr id="3" name="Content Placeholder 2">
            <a:extLst>
              <a:ext uri="{FF2B5EF4-FFF2-40B4-BE49-F238E27FC236}">
                <a16:creationId xmlns:a16="http://schemas.microsoft.com/office/drawing/2014/main" id="{93758270-F5F0-4D2E-585F-AF18A9C034E9}"/>
              </a:ext>
            </a:extLst>
          </p:cNvPr>
          <p:cNvSpPr>
            <a:spLocks noGrp="1"/>
          </p:cNvSpPr>
          <p:nvPr>
            <p:ph idx="1"/>
          </p:nvPr>
        </p:nvSpPr>
        <p:spPr/>
        <p:txBody>
          <a:bodyPr vert="horz" lIns="91440" tIns="45720" rIns="91440" bIns="45720" rtlCol="0" anchor="t">
            <a:normAutofit/>
          </a:bodyPr>
          <a:lstStyle/>
          <a:p>
            <a:r>
              <a:rPr lang="en-GB" dirty="0"/>
              <a:t>A) You should be basing your decisions on the most reliable data you can obtain and also on the fullest data set that you can proportionately gather. Therefore, in this scenario using the analysts information would be the recommended option.</a:t>
            </a:r>
          </a:p>
          <a:p>
            <a:endParaRPr lang="en-GB" dirty="0"/>
          </a:p>
          <a:p>
            <a:r>
              <a:rPr lang="en-GB" dirty="0"/>
              <a:t>B) Your own experience is limited to only a few examples. The analyst has oversight of many incidents and can provide a fuller and more detailed and complete analysis. It provided an auditable trail and clear rationale to support your decision making about the deployment of resources.</a:t>
            </a:r>
          </a:p>
        </p:txBody>
      </p:sp>
    </p:spTree>
    <p:extLst>
      <p:ext uri="{BB962C8B-B14F-4D97-AF65-F5344CB8AC3E}">
        <p14:creationId xmlns:p14="http://schemas.microsoft.com/office/powerpoint/2010/main" val="2150385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F222C-C354-FC1E-9162-41EADAD64DC6}"/>
              </a:ext>
            </a:extLst>
          </p:cNvPr>
          <p:cNvSpPr>
            <a:spLocks noGrp="1"/>
          </p:cNvSpPr>
          <p:nvPr>
            <p:ph type="title"/>
          </p:nvPr>
        </p:nvSpPr>
        <p:spPr/>
        <p:txBody>
          <a:bodyPr/>
          <a:lstStyle/>
          <a:p>
            <a:r>
              <a:rPr lang="en-GB" dirty="0"/>
              <a:t>EVIDENCE BASED POLICING APPROACHES- ATLAS</a:t>
            </a:r>
          </a:p>
        </p:txBody>
      </p:sp>
      <p:sp>
        <p:nvSpPr>
          <p:cNvPr id="3" name="Content Placeholder 2">
            <a:extLst>
              <a:ext uri="{FF2B5EF4-FFF2-40B4-BE49-F238E27FC236}">
                <a16:creationId xmlns:a16="http://schemas.microsoft.com/office/drawing/2014/main" id="{27EE14C5-2210-ED13-E48F-66BEE3900AE2}"/>
              </a:ext>
            </a:extLst>
          </p:cNvPr>
          <p:cNvSpPr>
            <a:spLocks noGrp="1"/>
          </p:cNvSpPr>
          <p:nvPr>
            <p:ph idx="1"/>
          </p:nvPr>
        </p:nvSpPr>
        <p:spPr/>
        <p:txBody>
          <a:bodyPr/>
          <a:lstStyle/>
          <a:p>
            <a:endParaRPr lang="en-GB"/>
          </a:p>
        </p:txBody>
      </p:sp>
      <p:sp>
        <p:nvSpPr>
          <p:cNvPr id="4" name="Callout: Right Arrow 10">
            <a:extLst>
              <a:ext uri="{FF2B5EF4-FFF2-40B4-BE49-F238E27FC236}">
                <a16:creationId xmlns:a16="http://schemas.microsoft.com/office/drawing/2014/main" id="{A465CE84-2205-2C79-5C08-ABFEB19DCA76}"/>
              </a:ext>
            </a:extLst>
          </p:cNvPr>
          <p:cNvSpPr/>
          <p:nvPr/>
        </p:nvSpPr>
        <p:spPr>
          <a:xfrm>
            <a:off x="3394364" y="2299405"/>
            <a:ext cx="2651903" cy="3454143"/>
          </a:xfrm>
          <a:custGeom>
            <a:avLst/>
            <a:gdLst>
              <a:gd name="connsiteX0" fmla="*/ 0 w 2651903"/>
              <a:gd name="connsiteY0" fmla="*/ 0 h 3454143"/>
              <a:gd name="connsiteX1" fmla="*/ 557144 w 2651903"/>
              <a:gd name="connsiteY1" fmla="*/ 0 h 3454143"/>
              <a:gd name="connsiteX2" fmla="*/ 1131520 w 2651903"/>
              <a:gd name="connsiteY2" fmla="*/ 0 h 3454143"/>
              <a:gd name="connsiteX3" fmla="*/ 1723127 w 2651903"/>
              <a:gd name="connsiteY3" fmla="*/ 0 h 3454143"/>
              <a:gd name="connsiteX4" fmla="*/ 1723127 w 2651903"/>
              <a:gd name="connsiteY4" fmla="*/ 655924 h 3454143"/>
              <a:gd name="connsiteX5" fmla="*/ 1723127 w 2651903"/>
              <a:gd name="connsiteY5" fmla="*/ 1395584 h 3454143"/>
              <a:gd name="connsiteX6" fmla="*/ 1988927 w 2651903"/>
              <a:gd name="connsiteY6" fmla="*/ 1395584 h 3454143"/>
              <a:gd name="connsiteX7" fmla="*/ 1988927 w 2651903"/>
              <a:gd name="connsiteY7" fmla="*/ 1064096 h 3454143"/>
              <a:gd name="connsiteX8" fmla="*/ 2333675 w 2651903"/>
              <a:gd name="connsiteY8" fmla="*/ 1408844 h 3454143"/>
              <a:gd name="connsiteX9" fmla="*/ 2651903 w 2651903"/>
              <a:gd name="connsiteY9" fmla="*/ 1727072 h 3454143"/>
              <a:gd name="connsiteX10" fmla="*/ 2313785 w 2651903"/>
              <a:gd name="connsiteY10" fmla="*/ 2065189 h 3454143"/>
              <a:gd name="connsiteX11" fmla="*/ 1988927 w 2651903"/>
              <a:gd name="connsiteY11" fmla="*/ 2390047 h 3454143"/>
              <a:gd name="connsiteX12" fmla="*/ 1988927 w 2651903"/>
              <a:gd name="connsiteY12" fmla="*/ 2058559 h 3454143"/>
              <a:gd name="connsiteX13" fmla="*/ 1723127 w 2651903"/>
              <a:gd name="connsiteY13" fmla="*/ 2058559 h 3454143"/>
              <a:gd name="connsiteX14" fmla="*/ 1723127 w 2651903"/>
              <a:gd name="connsiteY14" fmla="*/ 2742395 h 3454143"/>
              <a:gd name="connsiteX15" fmla="*/ 1723127 w 2651903"/>
              <a:gd name="connsiteY15" fmla="*/ 3454143 h 3454143"/>
              <a:gd name="connsiteX16" fmla="*/ 1200445 w 2651903"/>
              <a:gd name="connsiteY16" fmla="*/ 3454143 h 3454143"/>
              <a:gd name="connsiteX17" fmla="*/ 608838 w 2651903"/>
              <a:gd name="connsiteY17" fmla="*/ 3454143 h 3454143"/>
              <a:gd name="connsiteX18" fmla="*/ 0 w 2651903"/>
              <a:gd name="connsiteY18" fmla="*/ 3454143 h 3454143"/>
              <a:gd name="connsiteX19" fmla="*/ 0 w 2651903"/>
              <a:gd name="connsiteY19" fmla="*/ 2763314 h 3454143"/>
              <a:gd name="connsiteX20" fmla="*/ 0 w 2651903"/>
              <a:gd name="connsiteY20" fmla="*/ 2037944 h 3454143"/>
              <a:gd name="connsiteX21" fmla="*/ 0 w 2651903"/>
              <a:gd name="connsiteY21" fmla="*/ 1278033 h 3454143"/>
              <a:gd name="connsiteX22" fmla="*/ 0 w 2651903"/>
              <a:gd name="connsiteY22" fmla="*/ 690829 h 3454143"/>
              <a:gd name="connsiteX23" fmla="*/ 0 w 2651903"/>
              <a:gd name="connsiteY23" fmla="*/ 0 h 3454143"/>
              <a:gd name="connsiteX0" fmla="*/ 0 w 2651903"/>
              <a:gd name="connsiteY0" fmla="*/ 0 h 3454143"/>
              <a:gd name="connsiteX1" fmla="*/ 608838 w 2651903"/>
              <a:gd name="connsiteY1" fmla="*/ 0 h 3454143"/>
              <a:gd name="connsiteX2" fmla="*/ 1200445 w 2651903"/>
              <a:gd name="connsiteY2" fmla="*/ 0 h 3454143"/>
              <a:gd name="connsiteX3" fmla="*/ 1723127 w 2651903"/>
              <a:gd name="connsiteY3" fmla="*/ 0 h 3454143"/>
              <a:gd name="connsiteX4" fmla="*/ 1723127 w 2651903"/>
              <a:gd name="connsiteY4" fmla="*/ 711748 h 3454143"/>
              <a:gd name="connsiteX5" fmla="*/ 1723127 w 2651903"/>
              <a:gd name="connsiteY5" fmla="*/ 1395584 h 3454143"/>
              <a:gd name="connsiteX6" fmla="*/ 1988927 w 2651903"/>
              <a:gd name="connsiteY6" fmla="*/ 1395584 h 3454143"/>
              <a:gd name="connsiteX7" fmla="*/ 1988927 w 2651903"/>
              <a:gd name="connsiteY7" fmla="*/ 1064096 h 3454143"/>
              <a:gd name="connsiteX8" fmla="*/ 2300526 w 2651903"/>
              <a:gd name="connsiteY8" fmla="*/ 1375695 h 3454143"/>
              <a:gd name="connsiteX9" fmla="*/ 2651903 w 2651903"/>
              <a:gd name="connsiteY9" fmla="*/ 1727072 h 3454143"/>
              <a:gd name="connsiteX10" fmla="*/ 2327045 w 2651903"/>
              <a:gd name="connsiteY10" fmla="*/ 2051930 h 3454143"/>
              <a:gd name="connsiteX11" fmla="*/ 1988927 w 2651903"/>
              <a:gd name="connsiteY11" fmla="*/ 2390047 h 3454143"/>
              <a:gd name="connsiteX12" fmla="*/ 1988927 w 2651903"/>
              <a:gd name="connsiteY12" fmla="*/ 2058559 h 3454143"/>
              <a:gd name="connsiteX13" fmla="*/ 1723127 w 2651903"/>
              <a:gd name="connsiteY13" fmla="*/ 2058559 h 3454143"/>
              <a:gd name="connsiteX14" fmla="*/ 1723127 w 2651903"/>
              <a:gd name="connsiteY14" fmla="*/ 2756351 h 3454143"/>
              <a:gd name="connsiteX15" fmla="*/ 1723127 w 2651903"/>
              <a:gd name="connsiteY15" fmla="*/ 3454143 h 3454143"/>
              <a:gd name="connsiteX16" fmla="*/ 1114289 w 2651903"/>
              <a:gd name="connsiteY16" fmla="*/ 3454143 h 3454143"/>
              <a:gd name="connsiteX17" fmla="*/ 557144 w 2651903"/>
              <a:gd name="connsiteY17" fmla="*/ 3454143 h 3454143"/>
              <a:gd name="connsiteX18" fmla="*/ 0 w 2651903"/>
              <a:gd name="connsiteY18" fmla="*/ 3454143 h 3454143"/>
              <a:gd name="connsiteX19" fmla="*/ 0 w 2651903"/>
              <a:gd name="connsiteY19" fmla="*/ 2797856 h 3454143"/>
              <a:gd name="connsiteX20" fmla="*/ 0 w 2651903"/>
              <a:gd name="connsiteY20" fmla="*/ 2210652 h 3454143"/>
              <a:gd name="connsiteX21" fmla="*/ 0 w 2651903"/>
              <a:gd name="connsiteY21" fmla="*/ 1588906 h 3454143"/>
              <a:gd name="connsiteX22" fmla="*/ 0 w 2651903"/>
              <a:gd name="connsiteY22" fmla="*/ 828994 h 3454143"/>
              <a:gd name="connsiteX23" fmla="*/ 0 w 2651903"/>
              <a:gd name="connsiteY23"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651903" h="3454143" fill="none" extrusionOk="0">
                <a:moveTo>
                  <a:pt x="0" y="0"/>
                </a:moveTo>
                <a:cubicBezTo>
                  <a:pt x="109330" y="-9476"/>
                  <a:pt x="365741" y="61862"/>
                  <a:pt x="557144" y="0"/>
                </a:cubicBezTo>
                <a:cubicBezTo>
                  <a:pt x="719031" y="-45704"/>
                  <a:pt x="987188" y="4808"/>
                  <a:pt x="1131520" y="0"/>
                </a:cubicBezTo>
                <a:cubicBezTo>
                  <a:pt x="1267875" y="3799"/>
                  <a:pt x="1536792" y="10620"/>
                  <a:pt x="1723127" y="0"/>
                </a:cubicBezTo>
                <a:cubicBezTo>
                  <a:pt x="1725483" y="189223"/>
                  <a:pt x="1720669" y="512733"/>
                  <a:pt x="1723127" y="655924"/>
                </a:cubicBezTo>
                <a:cubicBezTo>
                  <a:pt x="1705857" y="796322"/>
                  <a:pt x="1770581" y="1099841"/>
                  <a:pt x="1723127" y="1395584"/>
                </a:cubicBezTo>
                <a:cubicBezTo>
                  <a:pt x="1795422" y="1420756"/>
                  <a:pt x="1903122" y="1401247"/>
                  <a:pt x="1988927" y="1395584"/>
                </a:cubicBezTo>
                <a:cubicBezTo>
                  <a:pt x="1980915" y="1275419"/>
                  <a:pt x="1990711" y="1226432"/>
                  <a:pt x="1988927" y="1064096"/>
                </a:cubicBezTo>
                <a:cubicBezTo>
                  <a:pt x="2095354" y="1193087"/>
                  <a:pt x="2212080" y="1331170"/>
                  <a:pt x="2333675" y="1408844"/>
                </a:cubicBezTo>
                <a:cubicBezTo>
                  <a:pt x="2444898" y="1491637"/>
                  <a:pt x="2518988" y="1625690"/>
                  <a:pt x="2651903" y="1727072"/>
                </a:cubicBezTo>
                <a:cubicBezTo>
                  <a:pt x="2538546" y="1847353"/>
                  <a:pt x="2416800" y="1959253"/>
                  <a:pt x="2313785" y="2065189"/>
                </a:cubicBezTo>
                <a:cubicBezTo>
                  <a:pt x="2201611" y="2168902"/>
                  <a:pt x="2099958" y="2287104"/>
                  <a:pt x="1988927" y="2390047"/>
                </a:cubicBezTo>
                <a:cubicBezTo>
                  <a:pt x="1995395" y="2285006"/>
                  <a:pt x="1956248" y="2195116"/>
                  <a:pt x="1988927" y="2058559"/>
                </a:cubicBezTo>
                <a:cubicBezTo>
                  <a:pt x="1927552" y="2055430"/>
                  <a:pt x="1807962" y="2047251"/>
                  <a:pt x="1723127" y="2058559"/>
                </a:cubicBezTo>
                <a:cubicBezTo>
                  <a:pt x="1748635" y="2302026"/>
                  <a:pt x="1734207" y="2557304"/>
                  <a:pt x="1723127" y="2742395"/>
                </a:cubicBezTo>
                <a:cubicBezTo>
                  <a:pt x="1712908" y="2912640"/>
                  <a:pt x="1653047" y="3247856"/>
                  <a:pt x="1723127" y="3454143"/>
                </a:cubicBezTo>
                <a:cubicBezTo>
                  <a:pt x="1563511" y="3444484"/>
                  <a:pt x="1461971" y="3442174"/>
                  <a:pt x="1200445" y="3454143"/>
                </a:cubicBezTo>
                <a:cubicBezTo>
                  <a:pt x="962023" y="3464701"/>
                  <a:pt x="880476" y="3458078"/>
                  <a:pt x="608838" y="3454143"/>
                </a:cubicBezTo>
                <a:cubicBezTo>
                  <a:pt x="305695" y="3455510"/>
                  <a:pt x="181644" y="3475062"/>
                  <a:pt x="0" y="3454143"/>
                </a:cubicBezTo>
                <a:cubicBezTo>
                  <a:pt x="-17779" y="3173911"/>
                  <a:pt x="17132" y="2911517"/>
                  <a:pt x="0" y="2763314"/>
                </a:cubicBezTo>
                <a:cubicBezTo>
                  <a:pt x="-46079" y="2608833"/>
                  <a:pt x="8483" y="2193505"/>
                  <a:pt x="0" y="2037944"/>
                </a:cubicBezTo>
                <a:cubicBezTo>
                  <a:pt x="-3003" y="1929203"/>
                  <a:pt x="-71011" y="1665036"/>
                  <a:pt x="0" y="1278033"/>
                </a:cubicBezTo>
                <a:cubicBezTo>
                  <a:pt x="26638" y="935067"/>
                  <a:pt x="-15580" y="911215"/>
                  <a:pt x="0" y="690829"/>
                </a:cubicBezTo>
                <a:cubicBezTo>
                  <a:pt x="-6881" y="476177"/>
                  <a:pt x="28646" y="346089"/>
                  <a:pt x="0" y="0"/>
                </a:cubicBezTo>
                <a:close/>
              </a:path>
              <a:path w="2651903" h="3454143" stroke="0" extrusionOk="0">
                <a:moveTo>
                  <a:pt x="0" y="0"/>
                </a:moveTo>
                <a:cubicBezTo>
                  <a:pt x="198116" y="-7894"/>
                  <a:pt x="313449" y="-7742"/>
                  <a:pt x="608838" y="0"/>
                </a:cubicBezTo>
                <a:cubicBezTo>
                  <a:pt x="883478" y="9179"/>
                  <a:pt x="921643" y="-6930"/>
                  <a:pt x="1200445" y="0"/>
                </a:cubicBezTo>
                <a:cubicBezTo>
                  <a:pt x="1377972" y="-13953"/>
                  <a:pt x="1491594" y="-20601"/>
                  <a:pt x="1723127" y="0"/>
                </a:cubicBezTo>
                <a:cubicBezTo>
                  <a:pt x="1746247" y="181183"/>
                  <a:pt x="1740608" y="513495"/>
                  <a:pt x="1723127" y="711748"/>
                </a:cubicBezTo>
                <a:cubicBezTo>
                  <a:pt x="1702386" y="936672"/>
                  <a:pt x="1722189" y="1094951"/>
                  <a:pt x="1723127" y="1395584"/>
                </a:cubicBezTo>
                <a:cubicBezTo>
                  <a:pt x="1812611" y="1379496"/>
                  <a:pt x="1901079" y="1397165"/>
                  <a:pt x="1988927" y="1395584"/>
                </a:cubicBezTo>
                <a:cubicBezTo>
                  <a:pt x="1997991" y="1287308"/>
                  <a:pt x="1990696" y="1221529"/>
                  <a:pt x="1988927" y="1064096"/>
                </a:cubicBezTo>
                <a:cubicBezTo>
                  <a:pt x="2064092" y="1122236"/>
                  <a:pt x="2172367" y="1290303"/>
                  <a:pt x="2300526" y="1375695"/>
                </a:cubicBezTo>
                <a:cubicBezTo>
                  <a:pt x="2399096" y="1474173"/>
                  <a:pt x="2511727" y="1559430"/>
                  <a:pt x="2651903" y="1727072"/>
                </a:cubicBezTo>
                <a:cubicBezTo>
                  <a:pt x="2535105" y="1804108"/>
                  <a:pt x="2484920" y="1878329"/>
                  <a:pt x="2327045" y="2051930"/>
                </a:cubicBezTo>
                <a:cubicBezTo>
                  <a:pt x="2172135" y="2216403"/>
                  <a:pt x="2146055" y="2254667"/>
                  <a:pt x="1988927" y="2390047"/>
                </a:cubicBezTo>
                <a:cubicBezTo>
                  <a:pt x="1988586" y="2256521"/>
                  <a:pt x="1992988" y="2170565"/>
                  <a:pt x="1988927" y="2058559"/>
                </a:cubicBezTo>
                <a:cubicBezTo>
                  <a:pt x="1859846" y="2038502"/>
                  <a:pt x="1790512" y="2070566"/>
                  <a:pt x="1723127" y="2058559"/>
                </a:cubicBezTo>
                <a:cubicBezTo>
                  <a:pt x="1701469" y="2340042"/>
                  <a:pt x="1764913" y="2422068"/>
                  <a:pt x="1723127" y="2756351"/>
                </a:cubicBezTo>
                <a:cubicBezTo>
                  <a:pt x="1709553" y="3105124"/>
                  <a:pt x="1746394" y="3228009"/>
                  <a:pt x="1723127" y="3454143"/>
                </a:cubicBezTo>
                <a:cubicBezTo>
                  <a:pt x="1518186" y="3426078"/>
                  <a:pt x="1400947" y="3496015"/>
                  <a:pt x="1114289" y="3454143"/>
                </a:cubicBezTo>
                <a:cubicBezTo>
                  <a:pt x="834687" y="3433759"/>
                  <a:pt x="698236" y="3452225"/>
                  <a:pt x="557144" y="3454143"/>
                </a:cubicBezTo>
                <a:cubicBezTo>
                  <a:pt x="415836" y="3482184"/>
                  <a:pt x="229512" y="3493059"/>
                  <a:pt x="0" y="3454143"/>
                </a:cubicBezTo>
                <a:cubicBezTo>
                  <a:pt x="-11620" y="3328241"/>
                  <a:pt x="-20309" y="2955452"/>
                  <a:pt x="0" y="2797856"/>
                </a:cubicBezTo>
                <a:cubicBezTo>
                  <a:pt x="11788" y="2637445"/>
                  <a:pt x="-22642" y="2354718"/>
                  <a:pt x="0" y="2210652"/>
                </a:cubicBezTo>
                <a:cubicBezTo>
                  <a:pt x="40128" y="2045217"/>
                  <a:pt x="-56118" y="1785818"/>
                  <a:pt x="0" y="1588906"/>
                </a:cubicBezTo>
                <a:cubicBezTo>
                  <a:pt x="29645" y="1346554"/>
                  <a:pt x="-9296" y="1143186"/>
                  <a:pt x="0" y="828994"/>
                </a:cubicBezTo>
                <a:cubicBezTo>
                  <a:pt x="26857" y="526507"/>
                  <a:pt x="42823" y="395957"/>
                  <a:pt x="0" y="0"/>
                </a:cubicBezTo>
                <a:close/>
              </a:path>
              <a:path w="2651903" h="3454143" fill="none" stroke="0" extrusionOk="0">
                <a:moveTo>
                  <a:pt x="0" y="0"/>
                </a:moveTo>
                <a:cubicBezTo>
                  <a:pt x="172324" y="-22333"/>
                  <a:pt x="359005" y="52633"/>
                  <a:pt x="557144" y="0"/>
                </a:cubicBezTo>
                <a:cubicBezTo>
                  <a:pt x="733108" y="-1573"/>
                  <a:pt x="969892" y="22189"/>
                  <a:pt x="1131520" y="0"/>
                </a:cubicBezTo>
                <a:cubicBezTo>
                  <a:pt x="1283266" y="3043"/>
                  <a:pt x="1518872" y="30473"/>
                  <a:pt x="1723127" y="0"/>
                </a:cubicBezTo>
                <a:cubicBezTo>
                  <a:pt x="1699705" y="195171"/>
                  <a:pt x="1672961" y="506487"/>
                  <a:pt x="1723127" y="655924"/>
                </a:cubicBezTo>
                <a:cubicBezTo>
                  <a:pt x="1758667" y="800326"/>
                  <a:pt x="1754355" y="1060373"/>
                  <a:pt x="1723127" y="1395584"/>
                </a:cubicBezTo>
                <a:cubicBezTo>
                  <a:pt x="1807543" y="1414602"/>
                  <a:pt x="1885253" y="1417437"/>
                  <a:pt x="1988927" y="1395584"/>
                </a:cubicBezTo>
                <a:cubicBezTo>
                  <a:pt x="1977568" y="1268660"/>
                  <a:pt x="1987348" y="1232849"/>
                  <a:pt x="1988927" y="1064096"/>
                </a:cubicBezTo>
                <a:cubicBezTo>
                  <a:pt x="2118928" y="1184374"/>
                  <a:pt x="2219812" y="1320217"/>
                  <a:pt x="2333675" y="1408844"/>
                </a:cubicBezTo>
                <a:cubicBezTo>
                  <a:pt x="2456684" y="1503508"/>
                  <a:pt x="2530887" y="1632951"/>
                  <a:pt x="2651903" y="1727072"/>
                </a:cubicBezTo>
                <a:cubicBezTo>
                  <a:pt x="2538868" y="1872601"/>
                  <a:pt x="2414638" y="1963990"/>
                  <a:pt x="2313785" y="2065189"/>
                </a:cubicBezTo>
                <a:cubicBezTo>
                  <a:pt x="2212915" y="2174421"/>
                  <a:pt x="2074100" y="2276467"/>
                  <a:pt x="1988927" y="2390047"/>
                </a:cubicBezTo>
                <a:cubicBezTo>
                  <a:pt x="2006239" y="2289569"/>
                  <a:pt x="1971652" y="2187548"/>
                  <a:pt x="1988927" y="2058559"/>
                </a:cubicBezTo>
                <a:cubicBezTo>
                  <a:pt x="1945984" y="2060076"/>
                  <a:pt x="1797819" y="2041209"/>
                  <a:pt x="1723127" y="2058559"/>
                </a:cubicBezTo>
                <a:cubicBezTo>
                  <a:pt x="1737816" y="2263855"/>
                  <a:pt x="1713373" y="2567508"/>
                  <a:pt x="1723127" y="2742395"/>
                </a:cubicBezTo>
                <a:cubicBezTo>
                  <a:pt x="1691023" y="2935343"/>
                  <a:pt x="1681832" y="3266910"/>
                  <a:pt x="1723127" y="3454143"/>
                </a:cubicBezTo>
                <a:cubicBezTo>
                  <a:pt x="1555087" y="3485174"/>
                  <a:pt x="1430220" y="3450176"/>
                  <a:pt x="1200445" y="3454143"/>
                </a:cubicBezTo>
                <a:cubicBezTo>
                  <a:pt x="948335" y="3448492"/>
                  <a:pt x="879590" y="3464357"/>
                  <a:pt x="608838" y="3454143"/>
                </a:cubicBezTo>
                <a:cubicBezTo>
                  <a:pt x="330908" y="3452380"/>
                  <a:pt x="135018" y="3493108"/>
                  <a:pt x="0" y="3454143"/>
                </a:cubicBezTo>
                <a:cubicBezTo>
                  <a:pt x="-17228" y="3173942"/>
                  <a:pt x="11475" y="2885575"/>
                  <a:pt x="0" y="2763314"/>
                </a:cubicBezTo>
                <a:cubicBezTo>
                  <a:pt x="10117" y="2621823"/>
                  <a:pt x="36351" y="2214208"/>
                  <a:pt x="0" y="2037944"/>
                </a:cubicBezTo>
                <a:cubicBezTo>
                  <a:pt x="-2650" y="1818238"/>
                  <a:pt x="3624" y="1605205"/>
                  <a:pt x="0" y="1278033"/>
                </a:cubicBezTo>
                <a:cubicBezTo>
                  <a:pt x="21491" y="923811"/>
                  <a:pt x="-16921" y="919127"/>
                  <a:pt x="0" y="690829"/>
                </a:cubicBezTo>
                <a:cubicBezTo>
                  <a:pt x="21426" y="501557"/>
                  <a:pt x="38280" y="323559"/>
                  <a:pt x="0" y="0"/>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431465825">
                  <a:custGeom>
                    <a:avLst/>
                    <a:gdLst>
                      <a:gd name="connsiteX0" fmla="*/ 0 w 2651903"/>
                      <a:gd name="connsiteY0" fmla="*/ 0 h 3454143"/>
                      <a:gd name="connsiteX1" fmla="*/ 557144 w 2651903"/>
                      <a:gd name="connsiteY1" fmla="*/ 0 h 3454143"/>
                      <a:gd name="connsiteX2" fmla="*/ 1131520 w 2651903"/>
                      <a:gd name="connsiteY2" fmla="*/ 0 h 3454143"/>
                      <a:gd name="connsiteX3" fmla="*/ 1723127 w 2651903"/>
                      <a:gd name="connsiteY3" fmla="*/ 0 h 3454143"/>
                      <a:gd name="connsiteX4" fmla="*/ 1723127 w 2651903"/>
                      <a:gd name="connsiteY4" fmla="*/ 655924 h 3454143"/>
                      <a:gd name="connsiteX5" fmla="*/ 1723127 w 2651903"/>
                      <a:gd name="connsiteY5" fmla="*/ 1395584 h 3454143"/>
                      <a:gd name="connsiteX6" fmla="*/ 1988927 w 2651903"/>
                      <a:gd name="connsiteY6" fmla="*/ 1395584 h 3454143"/>
                      <a:gd name="connsiteX7" fmla="*/ 1988927 w 2651903"/>
                      <a:gd name="connsiteY7" fmla="*/ 1064096 h 3454143"/>
                      <a:gd name="connsiteX8" fmla="*/ 2333675 w 2651903"/>
                      <a:gd name="connsiteY8" fmla="*/ 1408844 h 3454143"/>
                      <a:gd name="connsiteX9" fmla="*/ 2651903 w 2651903"/>
                      <a:gd name="connsiteY9" fmla="*/ 1727072 h 3454143"/>
                      <a:gd name="connsiteX10" fmla="*/ 2313785 w 2651903"/>
                      <a:gd name="connsiteY10" fmla="*/ 2065189 h 3454143"/>
                      <a:gd name="connsiteX11" fmla="*/ 1988927 w 2651903"/>
                      <a:gd name="connsiteY11" fmla="*/ 2390047 h 3454143"/>
                      <a:gd name="connsiteX12" fmla="*/ 1988927 w 2651903"/>
                      <a:gd name="connsiteY12" fmla="*/ 2058559 h 3454143"/>
                      <a:gd name="connsiteX13" fmla="*/ 1723127 w 2651903"/>
                      <a:gd name="connsiteY13" fmla="*/ 2058559 h 3454143"/>
                      <a:gd name="connsiteX14" fmla="*/ 1723127 w 2651903"/>
                      <a:gd name="connsiteY14" fmla="*/ 2742395 h 3454143"/>
                      <a:gd name="connsiteX15" fmla="*/ 1723127 w 2651903"/>
                      <a:gd name="connsiteY15" fmla="*/ 3454143 h 3454143"/>
                      <a:gd name="connsiteX16" fmla="*/ 1200445 w 2651903"/>
                      <a:gd name="connsiteY16" fmla="*/ 3454143 h 3454143"/>
                      <a:gd name="connsiteX17" fmla="*/ 608838 w 2651903"/>
                      <a:gd name="connsiteY17" fmla="*/ 3454143 h 3454143"/>
                      <a:gd name="connsiteX18" fmla="*/ 0 w 2651903"/>
                      <a:gd name="connsiteY18" fmla="*/ 3454143 h 3454143"/>
                      <a:gd name="connsiteX19" fmla="*/ 0 w 2651903"/>
                      <a:gd name="connsiteY19" fmla="*/ 2763314 h 3454143"/>
                      <a:gd name="connsiteX20" fmla="*/ 0 w 2651903"/>
                      <a:gd name="connsiteY20" fmla="*/ 2037944 h 3454143"/>
                      <a:gd name="connsiteX21" fmla="*/ 0 w 2651903"/>
                      <a:gd name="connsiteY21" fmla="*/ 1278033 h 3454143"/>
                      <a:gd name="connsiteX22" fmla="*/ 0 w 2651903"/>
                      <a:gd name="connsiteY22" fmla="*/ 690829 h 3454143"/>
                      <a:gd name="connsiteX23" fmla="*/ 0 w 2651903"/>
                      <a:gd name="connsiteY23"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651903" h="3454143" fill="none" extrusionOk="0">
                        <a:moveTo>
                          <a:pt x="0" y="0"/>
                        </a:moveTo>
                        <a:cubicBezTo>
                          <a:pt x="141871" y="-7413"/>
                          <a:pt x="369569" y="27105"/>
                          <a:pt x="557144" y="0"/>
                        </a:cubicBezTo>
                        <a:cubicBezTo>
                          <a:pt x="744719" y="-27105"/>
                          <a:pt x="993718" y="20218"/>
                          <a:pt x="1131520" y="0"/>
                        </a:cubicBezTo>
                        <a:cubicBezTo>
                          <a:pt x="1269322" y="-20218"/>
                          <a:pt x="1536998" y="19767"/>
                          <a:pt x="1723127" y="0"/>
                        </a:cubicBezTo>
                        <a:cubicBezTo>
                          <a:pt x="1724850" y="213342"/>
                          <a:pt x="1697108" y="502089"/>
                          <a:pt x="1723127" y="655924"/>
                        </a:cubicBezTo>
                        <a:cubicBezTo>
                          <a:pt x="1749146" y="809759"/>
                          <a:pt x="1740528" y="1055369"/>
                          <a:pt x="1723127" y="1395584"/>
                        </a:cubicBezTo>
                        <a:cubicBezTo>
                          <a:pt x="1800093" y="1399060"/>
                          <a:pt x="1898175" y="1404597"/>
                          <a:pt x="1988927" y="1395584"/>
                        </a:cubicBezTo>
                        <a:cubicBezTo>
                          <a:pt x="1977168" y="1270048"/>
                          <a:pt x="1991621" y="1228082"/>
                          <a:pt x="1988927" y="1064096"/>
                        </a:cubicBezTo>
                        <a:cubicBezTo>
                          <a:pt x="2114334" y="1174677"/>
                          <a:pt x="2223030" y="1319400"/>
                          <a:pt x="2333675" y="1408844"/>
                        </a:cubicBezTo>
                        <a:cubicBezTo>
                          <a:pt x="2444320" y="1498288"/>
                          <a:pt x="2532090" y="1621505"/>
                          <a:pt x="2651903" y="1727072"/>
                        </a:cubicBezTo>
                        <a:cubicBezTo>
                          <a:pt x="2535078" y="1863146"/>
                          <a:pt x="2408255" y="1971960"/>
                          <a:pt x="2313785" y="2065189"/>
                        </a:cubicBezTo>
                        <a:cubicBezTo>
                          <a:pt x="2219315" y="2158418"/>
                          <a:pt x="2092146" y="2286682"/>
                          <a:pt x="1988927" y="2390047"/>
                        </a:cubicBezTo>
                        <a:cubicBezTo>
                          <a:pt x="2000802" y="2289839"/>
                          <a:pt x="1978934" y="2195033"/>
                          <a:pt x="1988927" y="2058559"/>
                        </a:cubicBezTo>
                        <a:cubicBezTo>
                          <a:pt x="1932853" y="2068312"/>
                          <a:pt x="1795590" y="2049833"/>
                          <a:pt x="1723127" y="2058559"/>
                        </a:cubicBezTo>
                        <a:cubicBezTo>
                          <a:pt x="1742907" y="2263348"/>
                          <a:pt x="1744887" y="2577863"/>
                          <a:pt x="1723127" y="2742395"/>
                        </a:cubicBezTo>
                        <a:cubicBezTo>
                          <a:pt x="1701367" y="2906927"/>
                          <a:pt x="1692590" y="3268673"/>
                          <a:pt x="1723127" y="3454143"/>
                        </a:cubicBezTo>
                        <a:cubicBezTo>
                          <a:pt x="1558617" y="3459559"/>
                          <a:pt x="1447231" y="3449491"/>
                          <a:pt x="1200445" y="3454143"/>
                        </a:cubicBezTo>
                        <a:cubicBezTo>
                          <a:pt x="953659" y="3458795"/>
                          <a:pt x="881243" y="3459614"/>
                          <a:pt x="608838" y="3454143"/>
                        </a:cubicBezTo>
                        <a:cubicBezTo>
                          <a:pt x="336433" y="3448672"/>
                          <a:pt x="149278" y="3477181"/>
                          <a:pt x="0" y="3454143"/>
                        </a:cubicBezTo>
                        <a:cubicBezTo>
                          <a:pt x="-23368" y="3170092"/>
                          <a:pt x="14653" y="2924393"/>
                          <a:pt x="0" y="2763314"/>
                        </a:cubicBezTo>
                        <a:cubicBezTo>
                          <a:pt x="-14653" y="2602235"/>
                          <a:pt x="13088" y="2206125"/>
                          <a:pt x="0" y="2037944"/>
                        </a:cubicBezTo>
                        <a:cubicBezTo>
                          <a:pt x="-13088" y="1869763"/>
                          <a:pt x="-32943" y="1627499"/>
                          <a:pt x="0" y="1278033"/>
                        </a:cubicBezTo>
                        <a:cubicBezTo>
                          <a:pt x="32943" y="928567"/>
                          <a:pt x="-13295" y="909876"/>
                          <a:pt x="0" y="690829"/>
                        </a:cubicBezTo>
                        <a:cubicBezTo>
                          <a:pt x="13295" y="471782"/>
                          <a:pt x="15186" y="334528"/>
                          <a:pt x="0" y="0"/>
                        </a:cubicBezTo>
                        <a:close/>
                      </a:path>
                      <a:path w="2651903" h="3454143" stroke="0" extrusionOk="0">
                        <a:moveTo>
                          <a:pt x="0" y="0"/>
                        </a:moveTo>
                        <a:cubicBezTo>
                          <a:pt x="203457" y="-13727"/>
                          <a:pt x="333948" y="-7668"/>
                          <a:pt x="608838" y="0"/>
                        </a:cubicBezTo>
                        <a:cubicBezTo>
                          <a:pt x="883728" y="7668"/>
                          <a:pt x="921434" y="-2495"/>
                          <a:pt x="1200445" y="0"/>
                        </a:cubicBezTo>
                        <a:cubicBezTo>
                          <a:pt x="1479456" y="2495"/>
                          <a:pt x="1590829" y="-1132"/>
                          <a:pt x="1723127" y="0"/>
                        </a:cubicBezTo>
                        <a:cubicBezTo>
                          <a:pt x="1742062" y="187333"/>
                          <a:pt x="1758463" y="460153"/>
                          <a:pt x="1723127" y="711748"/>
                        </a:cubicBezTo>
                        <a:cubicBezTo>
                          <a:pt x="1687791" y="963343"/>
                          <a:pt x="1716217" y="1103628"/>
                          <a:pt x="1723127" y="1395584"/>
                        </a:cubicBezTo>
                        <a:cubicBezTo>
                          <a:pt x="1799828" y="1391479"/>
                          <a:pt x="1911901" y="1383535"/>
                          <a:pt x="1988927" y="1395584"/>
                        </a:cubicBezTo>
                        <a:cubicBezTo>
                          <a:pt x="1995441" y="1280898"/>
                          <a:pt x="1985890" y="1224507"/>
                          <a:pt x="1988927" y="1064096"/>
                        </a:cubicBezTo>
                        <a:cubicBezTo>
                          <a:pt x="2083256" y="1140644"/>
                          <a:pt x="2195890" y="1266114"/>
                          <a:pt x="2300526" y="1375695"/>
                        </a:cubicBezTo>
                        <a:cubicBezTo>
                          <a:pt x="2405162" y="1485276"/>
                          <a:pt x="2496840" y="1548231"/>
                          <a:pt x="2651903" y="1727072"/>
                        </a:cubicBezTo>
                        <a:cubicBezTo>
                          <a:pt x="2553006" y="1808302"/>
                          <a:pt x="2481258" y="1886551"/>
                          <a:pt x="2327045" y="2051930"/>
                        </a:cubicBezTo>
                        <a:cubicBezTo>
                          <a:pt x="2172831" y="2217309"/>
                          <a:pt x="2151453" y="2252682"/>
                          <a:pt x="1988927" y="2390047"/>
                        </a:cubicBezTo>
                        <a:cubicBezTo>
                          <a:pt x="1988251" y="2260759"/>
                          <a:pt x="1974654" y="2160189"/>
                          <a:pt x="1988927" y="2058559"/>
                        </a:cubicBezTo>
                        <a:cubicBezTo>
                          <a:pt x="1858372" y="2046378"/>
                          <a:pt x="1783160" y="2070174"/>
                          <a:pt x="1723127" y="2058559"/>
                        </a:cubicBezTo>
                        <a:cubicBezTo>
                          <a:pt x="1689601" y="2342850"/>
                          <a:pt x="1743879" y="2426900"/>
                          <a:pt x="1723127" y="2756351"/>
                        </a:cubicBezTo>
                        <a:cubicBezTo>
                          <a:pt x="1702375" y="3085802"/>
                          <a:pt x="1735768" y="3244506"/>
                          <a:pt x="1723127" y="3454143"/>
                        </a:cubicBezTo>
                        <a:cubicBezTo>
                          <a:pt x="1520808" y="3424179"/>
                          <a:pt x="1393436" y="3469139"/>
                          <a:pt x="1114289" y="3454143"/>
                        </a:cubicBezTo>
                        <a:cubicBezTo>
                          <a:pt x="835142" y="3439147"/>
                          <a:pt x="692397" y="3458295"/>
                          <a:pt x="557144" y="3454143"/>
                        </a:cubicBezTo>
                        <a:cubicBezTo>
                          <a:pt x="421892" y="3449991"/>
                          <a:pt x="240437" y="3476153"/>
                          <a:pt x="0" y="3454143"/>
                        </a:cubicBezTo>
                        <a:cubicBezTo>
                          <a:pt x="-3398" y="3308470"/>
                          <a:pt x="-14675" y="2952634"/>
                          <a:pt x="0" y="2797856"/>
                        </a:cubicBezTo>
                        <a:cubicBezTo>
                          <a:pt x="14675" y="2643078"/>
                          <a:pt x="-17553" y="2372985"/>
                          <a:pt x="0" y="2210652"/>
                        </a:cubicBezTo>
                        <a:cubicBezTo>
                          <a:pt x="17553" y="2048319"/>
                          <a:pt x="-23964" y="1806761"/>
                          <a:pt x="0" y="1588906"/>
                        </a:cubicBezTo>
                        <a:cubicBezTo>
                          <a:pt x="23964" y="1371051"/>
                          <a:pt x="-31629" y="1128121"/>
                          <a:pt x="0" y="828994"/>
                        </a:cubicBezTo>
                        <a:cubicBezTo>
                          <a:pt x="31629" y="529867"/>
                          <a:pt x="12858" y="40251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32104">
              <a:spcAft>
                <a:spcPts val="600"/>
              </a:spcAft>
            </a:pPr>
            <a:r>
              <a:rPr lang="en-GB" sz="3640" b="1" kern="1200">
                <a:solidFill>
                  <a:schemeClr val="tx1"/>
                </a:solidFill>
                <a:latin typeface="+mn-lt"/>
                <a:ea typeface="+mn-ea"/>
                <a:cs typeface="+mn-cs"/>
              </a:rPr>
              <a:t>A</a:t>
            </a:r>
          </a:p>
          <a:p>
            <a:pPr algn="ctr" defTabSz="832104">
              <a:spcAft>
                <a:spcPts val="600"/>
              </a:spcAft>
            </a:pPr>
            <a:r>
              <a:rPr lang="en-GB" sz="3640" b="1" kern="1200">
                <a:solidFill>
                  <a:schemeClr val="tx1"/>
                </a:solidFill>
                <a:latin typeface="+mn-lt"/>
                <a:ea typeface="+mn-ea"/>
                <a:cs typeface="+mn-cs"/>
              </a:rPr>
              <a:t>T</a:t>
            </a:r>
          </a:p>
          <a:p>
            <a:pPr algn="ctr" defTabSz="832104">
              <a:spcAft>
                <a:spcPts val="600"/>
              </a:spcAft>
            </a:pPr>
            <a:r>
              <a:rPr lang="en-GB" sz="3640" b="1" kern="1200">
                <a:solidFill>
                  <a:schemeClr val="tx1"/>
                </a:solidFill>
                <a:latin typeface="+mn-lt"/>
                <a:ea typeface="+mn-ea"/>
                <a:cs typeface="+mn-cs"/>
              </a:rPr>
              <a:t>L</a:t>
            </a:r>
          </a:p>
          <a:p>
            <a:pPr algn="ctr" defTabSz="832104">
              <a:spcAft>
                <a:spcPts val="600"/>
              </a:spcAft>
            </a:pPr>
            <a:r>
              <a:rPr lang="en-GB" sz="3640" b="1" kern="1200">
                <a:solidFill>
                  <a:schemeClr val="tx1"/>
                </a:solidFill>
                <a:latin typeface="+mn-lt"/>
                <a:ea typeface="+mn-ea"/>
                <a:cs typeface="+mn-cs"/>
              </a:rPr>
              <a:t>A</a:t>
            </a:r>
          </a:p>
          <a:p>
            <a:pPr algn="ctr" defTabSz="832104">
              <a:spcAft>
                <a:spcPts val="600"/>
              </a:spcAft>
            </a:pPr>
            <a:r>
              <a:rPr lang="en-GB" sz="3640" b="1" kern="1200">
                <a:solidFill>
                  <a:schemeClr val="tx1"/>
                </a:solidFill>
                <a:latin typeface="+mn-lt"/>
                <a:ea typeface="+mn-ea"/>
                <a:cs typeface="+mn-cs"/>
              </a:rPr>
              <a:t>S</a:t>
            </a:r>
            <a:endParaRPr lang="en-GB" sz="4000" b="1">
              <a:solidFill>
                <a:schemeClr val="tx1"/>
              </a:solidFill>
            </a:endParaRPr>
          </a:p>
        </p:txBody>
      </p:sp>
      <p:sp>
        <p:nvSpPr>
          <p:cNvPr id="5" name="Content Placeholder 4">
            <a:extLst>
              <a:ext uri="{FF2B5EF4-FFF2-40B4-BE49-F238E27FC236}">
                <a16:creationId xmlns:a16="http://schemas.microsoft.com/office/drawing/2014/main" id="{AFA25CB1-82B4-09E2-965B-8FCAA72F0B3C}"/>
              </a:ext>
            </a:extLst>
          </p:cNvPr>
          <p:cNvSpPr txBox="1">
            <a:spLocks/>
          </p:cNvSpPr>
          <p:nvPr/>
        </p:nvSpPr>
        <p:spPr>
          <a:xfrm>
            <a:off x="6442550" y="2385996"/>
            <a:ext cx="1832379" cy="3454143"/>
          </a:xfrm>
          <a:custGeom>
            <a:avLst/>
            <a:gdLst>
              <a:gd name="connsiteX0" fmla="*/ 0 w 1832379"/>
              <a:gd name="connsiteY0" fmla="*/ 0 h 3454143"/>
              <a:gd name="connsiteX1" fmla="*/ 610793 w 1832379"/>
              <a:gd name="connsiteY1" fmla="*/ 0 h 3454143"/>
              <a:gd name="connsiteX2" fmla="*/ 1184938 w 1832379"/>
              <a:gd name="connsiteY2" fmla="*/ 0 h 3454143"/>
              <a:gd name="connsiteX3" fmla="*/ 1832379 w 1832379"/>
              <a:gd name="connsiteY3" fmla="*/ 0 h 3454143"/>
              <a:gd name="connsiteX4" fmla="*/ 1832379 w 1832379"/>
              <a:gd name="connsiteY4" fmla="*/ 587204 h 3454143"/>
              <a:gd name="connsiteX5" fmla="*/ 1832379 w 1832379"/>
              <a:gd name="connsiteY5" fmla="*/ 1347116 h 3454143"/>
              <a:gd name="connsiteX6" fmla="*/ 1832379 w 1832379"/>
              <a:gd name="connsiteY6" fmla="*/ 2107027 h 3454143"/>
              <a:gd name="connsiteX7" fmla="*/ 1832379 w 1832379"/>
              <a:gd name="connsiteY7" fmla="*/ 2694232 h 3454143"/>
              <a:gd name="connsiteX8" fmla="*/ 1832379 w 1832379"/>
              <a:gd name="connsiteY8" fmla="*/ 3454143 h 3454143"/>
              <a:gd name="connsiteX9" fmla="*/ 1258234 w 1832379"/>
              <a:gd name="connsiteY9" fmla="*/ 3454143 h 3454143"/>
              <a:gd name="connsiteX10" fmla="*/ 610793 w 1832379"/>
              <a:gd name="connsiteY10" fmla="*/ 3454143 h 3454143"/>
              <a:gd name="connsiteX11" fmla="*/ 0 w 1832379"/>
              <a:gd name="connsiteY11" fmla="*/ 3454143 h 3454143"/>
              <a:gd name="connsiteX12" fmla="*/ 0 w 1832379"/>
              <a:gd name="connsiteY12" fmla="*/ 2763314 h 3454143"/>
              <a:gd name="connsiteX13" fmla="*/ 0 w 1832379"/>
              <a:gd name="connsiteY13" fmla="*/ 2176110 h 3454143"/>
              <a:gd name="connsiteX14" fmla="*/ 0 w 1832379"/>
              <a:gd name="connsiteY14" fmla="*/ 1416199 h 3454143"/>
              <a:gd name="connsiteX15" fmla="*/ 0 w 1832379"/>
              <a:gd name="connsiteY15" fmla="*/ 794453 h 3454143"/>
              <a:gd name="connsiteX16" fmla="*/ 0 w 1832379"/>
              <a:gd name="connsiteY16" fmla="*/ 0 h 3454143"/>
              <a:gd name="connsiteX0" fmla="*/ 0 w 1832379"/>
              <a:gd name="connsiteY0" fmla="*/ 0 h 3454143"/>
              <a:gd name="connsiteX1" fmla="*/ 574145 w 1832379"/>
              <a:gd name="connsiteY1" fmla="*/ 0 h 3454143"/>
              <a:gd name="connsiteX2" fmla="*/ 1166615 w 1832379"/>
              <a:gd name="connsiteY2" fmla="*/ 0 h 3454143"/>
              <a:gd name="connsiteX3" fmla="*/ 1832379 w 1832379"/>
              <a:gd name="connsiteY3" fmla="*/ 0 h 3454143"/>
              <a:gd name="connsiteX4" fmla="*/ 1832379 w 1832379"/>
              <a:gd name="connsiteY4" fmla="*/ 690829 h 3454143"/>
              <a:gd name="connsiteX5" fmla="*/ 1832379 w 1832379"/>
              <a:gd name="connsiteY5" fmla="*/ 1416199 h 3454143"/>
              <a:gd name="connsiteX6" fmla="*/ 1832379 w 1832379"/>
              <a:gd name="connsiteY6" fmla="*/ 2037944 h 3454143"/>
              <a:gd name="connsiteX7" fmla="*/ 1832379 w 1832379"/>
              <a:gd name="connsiteY7" fmla="*/ 2763314 h 3454143"/>
              <a:gd name="connsiteX8" fmla="*/ 1832379 w 1832379"/>
              <a:gd name="connsiteY8" fmla="*/ 3454143 h 3454143"/>
              <a:gd name="connsiteX9" fmla="*/ 1221586 w 1832379"/>
              <a:gd name="connsiteY9" fmla="*/ 3454143 h 3454143"/>
              <a:gd name="connsiteX10" fmla="*/ 574145 w 1832379"/>
              <a:gd name="connsiteY10" fmla="*/ 3454143 h 3454143"/>
              <a:gd name="connsiteX11" fmla="*/ 0 w 1832379"/>
              <a:gd name="connsiteY11" fmla="*/ 3454143 h 3454143"/>
              <a:gd name="connsiteX12" fmla="*/ 0 w 1832379"/>
              <a:gd name="connsiteY12" fmla="*/ 2763314 h 3454143"/>
              <a:gd name="connsiteX13" fmla="*/ 0 w 1832379"/>
              <a:gd name="connsiteY13" fmla="*/ 2107027 h 3454143"/>
              <a:gd name="connsiteX14" fmla="*/ 0 w 1832379"/>
              <a:gd name="connsiteY14" fmla="*/ 1347116 h 3454143"/>
              <a:gd name="connsiteX15" fmla="*/ 0 w 1832379"/>
              <a:gd name="connsiteY15" fmla="*/ 759911 h 3454143"/>
              <a:gd name="connsiteX16" fmla="*/ 0 w 1832379"/>
              <a:gd name="connsiteY16"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32379" h="3454143" fill="none" extrusionOk="0">
                <a:moveTo>
                  <a:pt x="0" y="0"/>
                </a:moveTo>
                <a:cubicBezTo>
                  <a:pt x="158770" y="7845"/>
                  <a:pt x="319865" y="-1438"/>
                  <a:pt x="610793" y="0"/>
                </a:cubicBezTo>
                <a:cubicBezTo>
                  <a:pt x="910034" y="-10228"/>
                  <a:pt x="988017" y="-32338"/>
                  <a:pt x="1184938" y="0"/>
                </a:cubicBezTo>
                <a:cubicBezTo>
                  <a:pt x="1377858" y="69882"/>
                  <a:pt x="1595293" y="13549"/>
                  <a:pt x="1832379" y="0"/>
                </a:cubicBezTo>
                <a:cubicBezTo>
                  <a:pt x="1862102" y="197492"/>
                  <a:pt x="1840474" y="345195"/>
                  <a:pt x="1832379" y="587204"/>
                </a:cubicBezTo>
                <a:cubicBezTo>
                  <a:pt x="1816259" y="792530"/>
                  <a:pt x="1865328" y="1098912"/>
                  <a:pt x="1832379" y="1347116"/>
                </a:cubicBezTo>
                <a:cubicBezTo>
                  <a:pt x="1832636" y="1605058"/>
                  <a:pt x="1864134" y="1836559"/>
                  <a:pt x="1832379" y="2107027"/>
                </a:cubicBezTo>
                <a:cubicBezTo>
                  <a:pt x="1841406" y="2347740"/>
                  <a:pt x="1862549" y="2516742"/>
                  <a:pt x="1832379" y="2694232"/>
                </a:cubicBezTo>
                <a:cubicBezTo>
                  <a:pt x="1789815" y="2880792"/>
                  <a:pt x="1812497" y="3190336"/>
                  <a:pt x="1832379" y="3454143"/>
                </a:cubicBezTo>
                <a:cubicBezTo>
                  <a:pt x="1584438" y="3426281"/>
                  <a:pt x="1491216" y="3469188"/>
                  <a:pt x="1258234" y="3454143"/>
                </a:cubicBezTo>
                <a:cubicBezTo>
                  <a:pt x="1036299" y="3428265"/>
                  <a:pt x="844490" y="3450534"/>
                  <a:pt x="610793" y="3454143"/>
                </a:cubicBezTo>
                <a:cubicBezTo>
                  <a:pt x="402513" y="3480442"/>
                  <a:pt x="140132" y="3470846"/>
                  <a:pt x="0" y="3454143"/>
                </a:cubicBezTo>
                <a:cubicBezTo>
                  <a:pt x="35007" y="3209282"/>
                  <a:pt x="1593" y="2995806"/>
                  <a:pt x="0" y="2763314"/>
                </a:cubicBezTo>
                <a:cubicBezTo>
                  <a:pt x="38569" y="2508773"/>
                  <a:pt x="-5043" y="2361854"/>
                  <a:pt x="0" y="2176110"/>
                </a:cubicBezTo>
                <a:cubicBezTo>
                  <a:pt x="6095" y="2013669"/>
                  <a:pt x="-23550" y="1589895"/>
                  <a:pt x="0" y="1416199"/>
                </a:cubicBezTo>
                <a:cubicBezTo>
                  <a:pt x="50556" y="1256181"/>
                  <a:pt x="4104" y="941962"/>
                  <a:pt x="0" y="794453"/>
                </a:cubicBezTo>
                <a:cubicBezTo>
                  <a:pt x="-15773" y="643944"/>
                  <a:pt x="10995" y="215421"/>
                  <a:pt x="0" y="0"/>
                </a:cubicBezTo>
                <a:close/>
              </a:path>
              <a:path w="1832379" h="3454143" stroke="0" extrusionOk="0">
                <a:moveTo>
                  <a:pt x="0" y="0"/>
                </a:moveTo>
                <a:cubicBezTo>
                  <a:pt x="166649" y="-42909"/>
                  <a:pt x="449642" y="31870"/>
                  <a:pt x="574145" y="0"/>
                </a:cubicBezTo>
                <a:cubicBezTo>
                  <a:pt x="704549" y="-14182"/>
                  <a:pt x="1040771" y="-14961"/>
                  <a:pt x="1166615" y="0"/>
                </a:cubicBezTo>
                <a:cubicBezTo>
                  <a:pt x="1319306" y="19206"/>
                  <a:pt x="1566565" y="19150"/>
                  <a:pt x="1832379" y="0"/>
                </a:cubicBezTo>
                <a:cubicBezTo>
                  <a:pt x="1897438" y="207337"/>
                  <a:pt x="1824707" y="390094"/>
                  <a:pt x="1832379" y="690829"/>
                </a:cubicBezTo>
                <a:cubicBezTo>
                  <a:pt x="1868694" y="1016697"/>
                  <a:pt x="1817389" y="1247988"/>
                  <a:pt x="1832379" y="1416199"/>
                </a:cubicBezTo>
                <a:cubicBezTo>
                  <a:pt x="1816247" y="1591671"/>
                  <a:pt x="1829392" y="1815216"/>
                  <a:pt x="1832379" y="2037944"/>
                </a:cubicBezTo>
                <a:cubicBezTo>
                  <a:pt x="1879664" y="2253366"/>
                  <a:pt x="1850748" y="2529631"/>
                  <a:pt x="1832379" y="2763314"/>
                </a:cubicBezTo>
                <a:cubicBezTo>
                  <a:pt x="1787958" y="3037461"/>
                  <a:pt x="1855299" y="3118767"/>
                  <a:pt x="1832379" y="3454143"/>
                </a:cubicBezTo>
                <a:cubicBezTo>
                  <a:pt x="1648103" y="3490674"/>
                  <a:pt x="1350618" y="3487944"/>
                  <a:pt x="1221586" y="3454143"/>
                </a:cubicBezTo>
                <a:cubicBezTo>
                  <a:pt x="1103101" y="3437513"/>
                  <a:pt x="801689" y="3468519"/>
                  <a:pt x="574145" y="3454143"/>
                </a:cubicBezTo>
                <a:cubicBezTo>
                  <a:pt x="382355" y="3470000"/>
                  <a:pt x="260912" y="3450295"/>
                  <a:pt x="0" y="3454143"/>
                </a:cubicBezTo>
                <a:cubicBezTo>
                  <a:pt x="38892" y="3207606"/>
                  <a:pt x="27252" y="3025932"/>
                  <a:pt x="0" y="2763314"/>
                </a:cubicBezTo>
                <a:cubicBezTo>
                  <a:pt x="-8039" y="2465874"/>
                  <a:pt x="19672" y="2422032"/>
                  <a:pt x="0" y="2107027"/>
                </a:cubicBezTo>
                <a:cubicBezTo>
                  <a:pt x="2520" y="1772467"/>
                  <a:pt x="43924" y="1628759"/>
                  <a:pt x="0" y="1347116"/>
                </a:cubicBezTo>
                <a:cubicBezTo>
                  <a:pt x="-22176" y="1046805"/>
                  <a:pt x="26879" y="960816"/>
                  <a:pt x="0" y="759911"/>
                </a:cubicBezTo>
                <a:cubicBezTo>
                  <a:pt x="-21702" y="538632"/>
                  <a:pt x="-1908" y="372924"/>
                  <a:pt x="0" y="0"/>
                </a:cubicBezTo>
                <a:close/>
              </a:path>
              <a:path w="1832379" h="3454143" fill="none" stroke="0" extrusionOk="0">
                <a:moveTo>
                  <a:pt x="0" y="0"/>
                </a:moveTo>
                <a:cubicBezTo>
                  <a:pt x="167806" y="15953"/>
                  <a:pt x="294854" y="8828"/>
                  <a:pt x="610793" y="0"/>
                </a:cubicBezTo>
                <a:cubicBezTo>
                  <a:pt x="893941" y="-28965"/>
                  <a:pt x="1000529" y="-35108"/>
                  <a:pt x="1184938" y="0"/>
                </a:cubicBezTo>
                <a:cubicBezTo>
                  <a:pt x="1386510" y="10361"/>
                  <a:pt x="1595673" y="-2402"/>
                  <a:pt x="1832379" y="0"/>
                </a:cubicBezTo>
                <a:cubicBezTo>
                  <a:pt x="1890927" y="196238"/>
                  <a:pt x="1842588" y="370273"/>
                  <a:pt x="1832379" y="587204"/>
                </a:cubicBezTo>
                <a:cubicBezTo>
                  <a:pt x="1831315" y="769837"/>
                  <a:pt x="1822126" y="1047891"/>
                  <a:pt x="1832379" y="1347116"/>
                </a:cubicBezTo>
                <a:cubicBezTo>
                  <a:pt x="1830160" y="1627586"/>
                  <a:pt x="1794507" y="1871926"/>
                  <a:pt x="1832379" y="2107027"/>
                </a:cubicBezTo>
                <a:cubicBezTo>
                  <a:pt x="1823797" y="2369148"/>
                  <a:pt x="1851957" y="2531722"/>
                  <a:pt x="1832379" y="2694232"/>
                </a:cubicBezTo>
                <a:cubicBezTo>
                  <a:pt x="1783000" y="2875002"/>
                  <a:pt x="1810239" y="3214513"/>
                  <a:pt x="1832379" y="3454143"/>
                </a:cubicBezTo>
                <a:cubicBezTo>
                  <a:pt x="1595851" y="3442627"/>
                  <a:pt x="1512149" y="3465335"/>
                  <a:pt x="1258234" y="3454143"/>
                </a:cubicBezTo>
                <a:cubicBezTo>
                  <a:pt x="1022225" y="3458984"/>
                  <a:pt x="840419" y="3408757"/>
                  <a:pt x="610793" y="3454143"/>
                </a:cubicBezTo>
                <a:cubicBezTo>
                  <a:pt x="378456" y="3448732"/>
                  <a:pt x="137137" y="3445720"/>
                  <a:pt x="0" y="3454143"/>
                </a:cubicBezTo>
                <a:cubicBezTo>
                  <a:pt x="-2492" y="3173826"/>
                  <a:pt x="-38735" y="3006412"/>
                  <a:pt x="0" y="2763314"/>
                </a:cubicBezTo>
                <a:cubicBezTo>
                  <a:pt x="10037" y="2495122"/>
                  <a:pt x="-8431" y="2339405"/>
                  <a:pt x="0" y="2176110"/>
                </a:cubicBezTo>
                <a:cubicBezTo>
                  <a:pt x="31371" y="1992761"/>
                  <a:pt x="-32409" y="1580684"/>
                  <a:pt x="0" y="1416199"/>
                </a:cubicBezTo>
                <a:cubicBezTo>
                  <a:pt x="22990" y="1257344"/>
                  <a:pt x="-23948" y="922230"/>
                  <a:pt x="0" y="794453"/>
                </a:cubicBezTo>
                <a:cubicBezTo>
                  <a:pt x="29394" y="651138"/>
                  <a:pt x="55244" y="252703"/>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1715501858">
                  <a:custGeom>
                    <a:avLst/>
                    <a:gdLst>
                      <a:gd name="connsiteX0" fmla="*/ 0 w 1832379"/>
                      <a:gd name="connsiteY0" fmla="*/ 0 h 3454143"/>
                      <a:gd name="connsiteX1" fmla="*/ 610793 w 1832379"/>
                      <a:gd name="connsiteY1" fmla="*/ 0 h 3454143"/>
                      <a:gd name="connsiteX2" fmla="*/ 1184938 w 1832379"/>
                      <a:gd name="connsiteY2" fmla="*/ 0 h 3454143"/>
                      <a:gd name="connsiteX3" fmla="*/ 1832379 w 1832379"/>
                      <a:gd name="connsiteY3" fmla="*/ 0 h 3454143"/>
                      <a:gd name="connsiteX4" fmla="*/ 1832379 w 1832379"/>
                      <a:gd name="connsiteY4" fmla="*/ 587204 h 3454143"/>
                      <a:gd name="connsiteX5" fmla="*/ 1832379 w 1832379"/>
                      <a:gd name="connsiteY5" fmla="*/ 1347116 h 3454143"/>
                      <a:gd name="connsiteX6" fmla="*/ 1832379 w 1832379"/>
                      <a:gd name="connsiteY6" fmla="*/ 2107027 h 3454143"/>
                      <a:gd name="connsiteX7" fmla="*/ 1832379 w 1832379"/>
                      <a:gd name="connsiteY7" fmla="*/ 2694232 h 3454143"/>
                      <a:gd name="connsiteX8" fmla="*/ 1832379 w 1832379"/>
                      <a:gd name="connsiteY8" fmla="*/ 3454143 h 3454143"/>
                      <a:gd name="connsiteX9" fmla="*/ 1258234 w 1832379"/>
                      <a:gd name="connsiteY9" fmla="*/ 3454143 h 3454143"/>
                      <a:gd name="connsiteX10" fmla="*/ 610793 w 1832379"/>
                      <a:gd name="connsiteY10" fmla="*/ 3454143 h 3454143"/>
                      <a:gd name="connsiteX11" fmla="*/ 0 w 1832379"/>
                      <a:gd name="connsiteY11" fmla="*/ 3454143 h 3454143"/>
                      <a:gd name="connsiteX12" fmla="*/ 0 w 1832379"/>
                      <a:gd name="connsiteY12" fmla="*/ 2763314 h 3454143"/>
                      <a:gd name="connsiteX13" fmla="*/ 0 w 1832379"/>
                      <a:gd name="connsiteY13" fmla="*/ 2176110 h 3454143"/>
                      <a:gd name="connsiteX14" fmla="*/ 0 w 1832379"/>
                      <a:gd name="connsiteY14" fmla="*/ 1416199 h 3454143"/>
                      <a:gd name="connsiteX15" fmla="*/ 0 w 1832379"/>
                      <a:gd name="connsiteY15" fmla="*/ 794453 h 3454143"/>
                      <a:gd name="connsiteX16" fmla="*/ 0 w 1832379"/>
                      <a:gd name="connsiteY16"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32379" h="3454143" fill="none" extrusionOk="0">
                        <a:moveTo>
                          <a:pt x="0" y="0"/>
                        </a:moveTo>
                        <a:cubicBezTo>
                          <a:pt x="169568" y="11640"/>
                          <a:pt x="313774" y="13829"/>
                          <a:pt x="610793" y="0"/>
                        </a:cubicBezTo>
                        <a:cubicBezTo>
                          <a:pt x="907812" y="-13829"/>
                          <a:pt x="1005919" y="-26707"/>
                          <a:pt x="1184938" y="0"/>
                        </a:cubicBezTo>
                        <a:cubicBezTo>
                          <a:pt x="1363957" y="26707"/>
                          <a:pt x="1603678" y="-6153"/>
                          <a:pt x="1832379" y="0"/>
                        </a:cubicBezTo>
                        <a:cubicBezTo>
                          <a:pt x="1849984" y="187207"/>
                          <a:pt x="1856294" y="358412"/>
                          <a:pt x="1832379" y="587204"/>
                        </a:cubicBezTo>
                        <a:cubicBezTo>
                          <a:pt x="1808464" y="815996"/>
                          <a:pt x="1844353" y="1083851"/>
                          <a:pt x="1832379" y="1347116"/>
                        </a:cubicBezTo>
                        <a:cubicBezTo>
                          <a:pt x="1820405" y="1610381"/>
                          <a:pt x="1832683" y="1852713"/>
                          <a:pt x="1832379" y="2107027"/>
                        </a:cubicBezTo>
                        <a:cubicBezTo>
                          <a:pt x="1832075" y="2361341"/>
                          <a:pt x="1839705" y="2533532"/>
                          <a:pt x="1832379" y="2694232"/>
                        </a:cubicBezTo>
                        <a:cubicBezTo>
                          <a:pt x="1825053" y="2854933"/>
                          <a:pt x="1824127" y="3184272"/>
                          <a:pt x="1832379" y="3454143"/>
                        </a:cubicBezTo>
                        <a:cubicBezTo>
                          <a:pt x="1577730" y="3441960"/>
                          <a:pt x="1505598" y="3457825"/>
                          <a:pt x="1258234" y="3454143"/>
                        </a:cubicBezTo>
                        <a:cubicBezTo>
                          <a:pt x="1010870" y="3450461"/>
                          <a:pt x="827299" y="3435903"/>
                          <a:pt x="610793" y="3454143"/>
                        </a:cubicBezTo>
                        <a:cubicBezTo>
                          <a:pt x="394287" y="3472383"/>
                          <a:pt x="157351" y="3468724"/>
                          <a:pt x="0" y="3454143"/>
                        </a:cubicBezTo>
                        <a:cubicBezTo>
                          <a:pt x="11176" y="3218595"/>
                          <a:pt x="-2910" y="3006615"/>
                          <a:pt x="0" y="2763314"/>
                        </a:cubicBezTo>
                        <a:cubicBezTo>
                          <a:pt x="2910" y="2520013"/>
                          <a:pt x="418" y="2346817"/>
                          <a:pt x="0" y="2176110"/>
                        </a:cubicBezTo>
                        <a:cubicBezTo>
                          <a:pt x="-418" y="2005403"/>
                          <a:pt x="-27224" y="1585696"/>
                          <a:pt x="0" y="1416199"/>
                        </a:cubicBezTo>
                        <a:cubicBezTo>
                          <a:pt x="27224" y="1246702"/>
                          <a:pt x="-399" y="940585"/>
                          <a:pt x="0" y="794453"/>
                        </a:cubicBezTo>
                        <a:cubicBezTo>
                          <a:pt x="399" y="648321"/>
                          <a:pt x="10942" y="242094"/>
                          <a:pt x="0" y="0"/>
                        </a:cubicBezTo>
                        <a:close/>
                      </a:path>
                      <a:path w="1832379" h="3454143" stroke="0" extrusionOk="0">
                        <a:moveTo>
                          <a:pt x="0" y="0"/>
                        </a:moveTo>
                        <a:cubicBezTo>
                          <a:pt x="165053" y="-13690"/>
                          <a:pt x="452621" y="28309"/>
                          <a:pt x="574145" y="0"/>
                        </a:cubicBezTo>
                        <a:cubicBezTo>
                          <a:pt x="695670" y="-28309"/>
                          <a:pt x="1022305" y="-25876"/>
                          <a:pt x="1166615" y="0"/>
                        </a:cubicBezTo>
                        <a:cubicBezTo>
                          <a:pt x="1310925" y="25876"/>
                          <a:pt x="1592070" y="20322"/>
                          <a:pt x="1832379" y="0"/>
                        </a:cubicBezTo>
                        <a:cubicBezTo>
                          <a:pt x="1861380" y="217542"/>
                          <a:pt x="1820759" y="381428"/>
                          <a:pt x="1832379" y="690829"/>
                        </a:cubicBezTo>
                        <a:cubicBezTo>
                          <a:pt x="1843999" y="1000230"/>
                          <a:pt x="1820757" y="1252335"/>
                          <a:pt x="1832379" y="1416199"/>
                        </a:cubicBezTo>
                        <a:cubicBezTo>
                          <a:pt x="1844002" y="1580063"/>
                          <a:pt x="1824911" y="1819876"/>
                          <a:pt x="1832379" y="2037944"/>
                        </a:cubicBezTo>
                        <a:cubicBezTo>
                          <a:pt x="1839847" y="2256012"/>
                          <a:pt x="1856028" y="2492156"/>
                          <a:pt x="1832379" y="2763314"/>
                        </a:cubicBezTo>
                        <a:cubicBezTo>
                          <a:pt x="1808731" y="3034472"/>
                          <a:pt x="1841855" y="3124400"/>
                          <a:pt x="1832379" y="3454143"/>
                        </a:cubicBezTo>
                        <a:cubicBezTo>
                          <a:pt x="1640996" y="3465342"/>
                          <a:pt x="1365170" y="3476188"/>
                          <a:pt x="1221586" y="3454143"/>
                        </a:cubicBezTo>
                        <a:cubicBezTo>
                          <a:pt x="1078002" y="3432098"/>
                          <a:pt x="777210" y="3438414"/>
                          <a:pt x="574145" y="3454143"/>
                        </a:cubicBezTo>
                        <a:cubicBezTo>
                          <a:pt x="371080" y="3469872"/>
                          <a:pt x="261841" y="3454007"/>
                          <a:pt x="0" y="3454143"/>
                        </a:cubicBezTo>
                        <a:cubicBezTo>
                          <a:pt x="11777" y="3201338"/>
                          <a:pt x="9390" y="3048284"/>
                          <a:pt x="0" y="2763314"/>
                        </a:cubicBezTo>
                        <a:cubicBezTo>
                          <a:pt x="-9390" y="2478344"/>
                          <a:pt x="18124" y="2421251"/>
                          <a:pt x="0" y="2107027"/>
                        </a:cubicBezTo>
                        <a:cubicBezTo>
                          <a:pt x="-18124" y="1792803"/>
                          <a:pt x="12730" y="1643337"/>
                          <a:pt x="0" y="1347116"/>
                        </a:cubicBezTo>
                        <a:cubicBezTo>
                          <a:pt x="-12730" y="1050895"/>
                          <a:pt x="22244" y="970135"/>
                          <a:pt x="0" y="759911"/>
                        </a:cubicBezTo>
                        <a:cubicBezTo>
                          <a:pt x="-22244" y="549687"/>
                          <a:pt x="22532" y="365813"/>
                          <a:pt x="0" y="0"/>
                        </a:cubicBezTo>
                        <a:close/>
                      </a:path>
                    </a:pathLst>
                  </a:custGeom>
                  <ask:type>
                    <ask:lineSketchFreehand/>
                  </ask:type>
                </ask:lineSketchStyleProps>
              </a:ext>
            </a:extLst>
          </a:ln>
        </p:spPr>
        <p:txBody>
          <a:bodyPr>
            <a:norm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defTabSz="832104">
              <a:spcBef>
                <a:spcPts val="910"/>
              </a:spcBef>
              <a:buNone/>
            </a:pPr>
            <a:r>
              <a:rPr lang="en-GB" sz="3640" b="1" i="1" u="sng" kern="1200">
                <a:solidFill>
                  <a:schemeClr val="tx1"/>
                </a:solidFill>
                <a:latin typeface="+mn-lt"/>
                <a:ea typeface="+mn-ea"/>
                <a:cs typeface="+mn-cs"/>
              </a:rPr>
              <a:t>A</a:t>
            </a:r>
            <a:r>
              <a:rPr lang="en-GB" sz="3276" b="1" kern="1200">
                <a:solidFill>
                  <a:schemeClr val="tx1"/>
                </a:solidFill>
                <a:latin typeface="+mn-lt"/>
                <a:ea typeface="+mn-ea"/>
                <a:cs typeface="+mn-cs"/>
              </a:rPr>
              <a:t>sk</a:t>
            </a:r>
          </a:p>
          <a:p>
            <a:pPr marL="0" indent="0" defTabSz="832104">
              <a:spcBef>
                <a:spcPts val="910"/>
              </a:spcBef>
              <a:buNone/>
            </a:pPr>
            <a:r>
              <a:rPr lang="en-GB" sz="3640" b="1" i="1" u="sng" kern="1200">
                <a:solidFill>
                  <a:schemeClr val="tx1"/>
                </a:solidFill>
                <a:latin typeface="+mn-lt"/>
                <a:ea typeface="+mn-ea"/>
                <a:cs typeface="+mn-cs"/>
              </a:rPr>
              <a:t>T</a:t>
            </a:r>
            <a:r>
              <a:rPr lang="en-GB" sz="3276" b="1" kern="1200">
                <a:solidFill>
                  <a:schemeClr val="tx1"/>
                </a:solidFill>
                <a:latin typeface="+mn-lt"/>
                <a:ea typeface="+mn-ea"/>
                <a:cs typeface="+mn-cs"/>
              </a:rPr>
              <a:t>est</a:t>
            </a:r>
          </a:p>
          <a:p>
            <a:pPr marL="0" indent="0" defTabSz="832104">
              <a:spcBef>
                <a:spcPts val="910"/>
              </a:spcBef>
              <a:buNone/>
            </a:pPr>
            <a:r>
              <a:rPr lang="en-GB" sz="3276" b="1" i="1" u="sng" kern="1200">
                <a:solidFill>
                  <a:schemeClr val="tx1"/>
                </a:solidFill>
                <a:latin typeface="+mn-lt"/>
                <a:ea typeface="+mn-ea"/>
                <a:cs typeface="+mn-cs"/>
              </a:rPr>
              <a:t>L</a:t>
            </a:r>
            <a:r>
              <a:rPr lang="en-GB" sz="3276" b="1" kern="1200">
                <a:solidFill>
                  <a:schemeClr val="tx1"/>
                </a:solidFill>
                <a:latin typeface="+mn-lt"/>
                <a:ea typeface="+mn-ea"/>
                <a:cs typeface="+mn-cs"/>
              </a:rPr>
              <a:t>earn</a:t>
            </a:r>
          </a:p>
          <a:p>
            <a:pPr marL="0" indent="0" defTabSz="832104">
              <a:spcBef>
                <a:spcPts val="910"/>
              </a:spcBef>
              <a:buNone/>
            </a:pPr>
            <a:r>
              <a:rPr lang="en-GB" sz="3276" b="1" i="1" u="sng" kern="1200">
                <a:solidFill>
                  <a:schemeClr val="tx1"/>
                </a:solidFill>
                <a:latin typeface="+mn-lt"/>
                <a:ea typeface="+mn-ea"/>
                <a:cs typeface="+mn-cs"/>
              </a:rPr>
              <a:t>A</a:t>
            </a:r>
            <a:r>
              <a:rPr lang="en-GB" sz="3276" b="1" kern="1200">
                <a:solidFill>
                  <a:schemeClr val="tx1"/>
                </a:solidFill>
                <a:latin typeface="+mn-lt"/>
                <a:ea typeface="+mn-ea"/>
                <a:cs typeface="+mn-cs"/>
              </a:rPr>
              <a:t>dapt</a:t>
            </a:r>
          </a:p>
          <a:p>
            <a:pPr marL="0" indent="0" defTabSz="832104">
              <a:spcBef>
                <a:spcPts val="910"/>
              </a:spcBef>
              <a:buNone/>
            </a:pPr>
            <a:r>
              <a:rPr lang="en-GB" sz="3276" b="1" i="1" u="sng" kern="1200">
                <a:solidFill>
                  <a:schemeClr val="tx1"/>
                </a:solidFill>
                <a:latin typeface="+mn-lt"/>
                <a:ea typeface="+mn-ea"/>
                <a:cs typeface="+mn-cs"/>
              </a:rPr>
              <a:t>S</a:t>
            </a:r>
            <a:r>
              <a:rPr lang="en-GB" sz="3276" b="1" kern="1200">
                <a:solidFill>
                  <a:schemeClr val="tx1"/>
                </a:solidFill>
                <a:latin typeface="+mn-lt"/>
                <a:ea typeface="+mn-ea"/>
                <a:cs typeface="+mn-cs"/>
              </a:rPr>
              <a:t>hare</a:t>
            </a:r>
            <a:endParaRPr lang="en-GB" sz="3600" b="1"/>
          </a:p>
        </p:txBody>
      </p:sp>
      <p:pic>
        <p:nvPicPr>
          <p:cNvPr id="7" name="Picture 6">
            <a:extLst>
              <a:ext uri="{FF2B5EF4-FFF2-40B4-BE49-F238E27FC236}">
                <a16:creationId xmlns:a16="http://schemas.microsoft.com/office/drawing/2014/main" id="{F7192BB8-1601-F3EF-2641-9579EA3BA7C8}"/>
              </a:ext>
            </a:extLst>
          </p:cNvPr>
          <p:cNvPicPr>
            <a:picLocks noChangeAspect="1"/>
          </p:cNvPicPr>
          <p:nvPr/>
        </p:nvPicPr>
        <p:blipFill>
          <a:blip r:embed="rId3"/>
          <a:stretch>
            <a:fillRect/>
          </a:stretch>
        </p:blipFill>
        <p:spPr>
          <a:xfrm>
            <a:off x="464740" y="247304"/>
            <a:ext cx="11262519" cy="6363392"/>
          </a:xfrm>
          <a:prstGeom prst="rect">
            <a:avLst/>
          </a:prstGeom>
        </p:spPr>
      </p:pic>
    </p:spTree>
    <p:extLst>
      <p:ext uri="{BB962C8B-B14F-4D97-AF65-F5344CB8AC3E}">
        <p14:creationId xmlns:p14="http://schemas.microsoft.com/office/powerpoint/2010/main" val="174700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A02DD0-4A57-F798-1584-88C59031A642}"/>
              </a:ext>
            </a:extLst>
          </p:cNvPr>
          <p:cNvSpPr>
            <a:spLocks noGrp="1"/>
          </p:cNvSpPr>
          <p:nvPr>
            <p:ph type="title"/>
          </p:nvPr>
        </p:nvSpPr>
        <p:spPr>
          <a:xfrm>
            <a:off x="690587" y="907128"/>
            <a:ext cx="6699564" cy="1378871"/>
          </a:xfrm>
        </p:spPr>
        <p:txBody>
          <a:bodyPr>
            <a:normAutofit/>
          </a:bodyPr>
          <a:lstStyle/>
          <a:p>
            <a:r>
              <a:rPr lang="en-GB"/>
              <a:t>ATLAS</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65151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275FA9-9411-2DC2-5CF9-99695252A4D8}"/>
              </a:ext>
            </a:extLst>
          </p:cNvPr>
          <p:cNvSpPr>
            <a:spLocks noGrp="1"/>
          </p:cNvSpPr>
          <p:nvPr>
            <p:ph idx="1"/>
          </p:nvPr>
        </p:nvSpPr>
        <p:spPr>
          <a:xfrm>
            <a:off x="158463" y="1593272"/>
            <a:ext cx="7875110" cy="4341807"/>
          </a:xfrm>
        </p:spPr>
        <p:txBody>
          <a:bodyPr vert="horz" lIns="91440" tIns="45720" rIns="91440" bIns="45720" rtlCol="0" anchor="t">
            <a:normAutofit fontScale="92500" lnSpcReduction="10000"/>
          </a:bodyPr>
          <a:lstStyle/>
          <a:p>
            <a:pPr marL="0" indent="0" rtl="0">
              <a:lnSpc>
                <a:spcPct val="110000"/>
              </a:lnSpc>
              <a:buNone/>
            </a:pPr>
            <a:r>
              <a:rPr lang="en-GB" sz="1800" b="1" kern="1200">
                <a:latin typeface="Calibri"/>
                <a:ea typeface="+mn-ea"/>
                <a:cs typeface="+mn-cs"/>
              </a:rPr>
              <a:t>‘Using the best available evidence to inform decisions about practices and polices’</a:t>
            </a:r>
            <a:endParaRPr lang="en-US">
              <a:ea typeface="+mn-ea"/>
              <a:cs typeface="+mn-cs"/>
            </a:endParaRPr>
          </a:p>
          <a:p>
            <a:pPr rtl="0">
              <a:lnSpc>
                <a:spcPct val="110000"/>
              </a:lnSpc>
            </a:pPr>
            <a:endParaRPr lang="en-GB" sz="1400"/>
          </a:p>
          <a:p>
            <a:pPr rtl="0">
              <a:lnSpc>
                <a:spcPct val="110000"/>
              </a:lnSpc>
            </a:pPr>
            <a:r>
              <a:rPr lang="en-GB" b="1" kern="1200">
                <a:latin typeface="Calibri"/>
                <a:ea typeface="+mn-ea"/>
                <a:cs typeface="+mn-cs"/>
              </a:rPr>
              <a:t>ASK  </a:t>
            </a:r>
            <a:r>
              <a:rPr lang="en-GB" kern="1200">
                <a:latin typeface="Calibri"/>
                <a:ea typeface="+mn-ea"/>
                <a:cs typeface="+mn-cs"/>
              </a:rPr>
              <a:t>       Reflect on practice, build hypotheses</a:t>
            </a:r>
            <a:endParaRPr lang="en-GB" kern="1200">
              <a:latin typeface="Calibri"/>
              <a:ea typeface="Calibri"/>
              <a:cs typeface="Calibri"/>
            </a:endParaRPr>
          </a:p>
          <a:p>
            <a:pPr rtl="0">
              <a:lnSpc>
                <a:spcPct val="110000"/>
              </a:lnSpc>
            </a:pPr>
            <a:r>
              <a:rPr lang="en-GB" b="1" u="sng" kern="1200">
                <a:solidFill>
                  <a:srgbClr val="FF0000"/>
                </a:solidFill>
                <a:latin typeface="Calibri"/>
                <a:ea typeface="+mn-ea"/>
                <a:cs typeface="+mn-cs"/>
              </a:rPr>
              <a:t>SHARE</a:t>
            </a:r>
            <a:endParaRPr lang="en-GB" b="1" u="sng" kern="1200">
              <a:solidFill>
                <a:srgbClr val="FF0000"/>
              </a:solidFill>
              <a:latin typeface="Calibri"/>
              <a:ea typeface="Calibri"/>
              <a:cs typeface="Calibri"/>
            </a:endParaRPr>
          </a:p>
          <a:p>
            <a:pPr rtl="0">
              <a:lnSpc>
                <a:spcPct val="110000"/>
              </a:lnSpc>
            </a:pPr>
            <a:r>
              <a:rPr lang="en-GB" b="1" kern="1200">
                <a:latin typeface="Calibri"/>
                <a:ea typeface="+mn-ea"/>
                <a:cs typeface="+mn-cs"/>
              </a:rPr>
              <a:t>TEST</a:t>
            </a:r>
            <a:r>
              <a:rPr lang="en-GB" kern="1200">
                <a:latin typeface="Calibri"/>
                <a:ea typeface="+mn-ea"/>
                <a:cs typeface="+mn-cs"/>
              </a:rPr>
              <a:t>        Seek to answer the question through rigorous testing (e.g.   experimental   trials, systematic reviews)</a:t>
            </a:r>
            <a:endParaRPr lang="en-GB" kern="1200">
              <a:latin typeface="Calibri"/>
              <a:ea typeface="Calibri"/>
              <a:cs typeface="Calibri"/>
            </a:endParaRPr>
          </a:p>
          <a:p>
            <a:pPr rtl="0">
              <a:lnSpc>
                <a:spcPct val="110000"/>
              </a:lnSpc>
            </a:pPr>
            <a:r>
              <a:rPr lang="en-GB" b="1" u="sng" kern="1200">
                <a:solidFill>
                  <a:srgbClr val="FF0000"/>
                </a:solidFill>
                <a:latin typeface="Calibri"/>
                <a:ea typeface="+mn-ea"/>
                <a:cs typeface="+mn-cs"/>
              </a:rPr>
              <a:t>SHARE</a:t>
            </a:r>
            <a:endParaRPr lang="en-GB" b="1" u="sng" kern="1200">
              <a:solidFill>
                <a:srgbClr val="FF0000"/>
              </a:solidFill>
              <a:latin typeface="Calibri"/>
              <a:ea typeface="Calibri"/>
              <a:cs typeface="Calibri"/>
            </a:endParaRPr>
          </a:p>
          <a:p>
            <a:pPr>
              <a:lnSpc>
                <a:spcPct val="110000"/>
              </a:lnSpc>
            </a:pPr>
            <a:r>
              <a:rPr lang="en-GB" b="1" kern="1200">
                <a:latin typeface="Calibri"/>
                <a:ea typeface="+mn-ea"/>
                <a:cs typeface="+mn-cs"/>
              </a:rPr>
              <a:t>LEARN</a:t>
            </a:r>
            <a:r>
              <a:rPr lang="en-GB" b="1">
                <a:latin typeface="Calibri"/>
              </a:rPr>
              <a:t> </a:t>
            </a:r>
            <a:r>
              <a:rPr lang="en-GB">
                <a:latin typeface="Calibri"/>
              </a:rPr>
              <a:t>   </a:t>
            </a:r>
            <a:r>
              <a:rPr lang="en-GB" kern="1200">
                <a:latin typeface="Calibri"/>
                <a:ea typeface="+mn-ea"/>
                <a:cs typeface="+mn-cs"/>
              </a:rPr>
              <a:t> Find out about ‘what works?’ (or doesn’t…)</a:t>
            </a:r>
            <a:endParaRPr lang="en-GB" kern="1200">
              <a:latin typeface="Calibri"/>
              <a:ea typeface="Calibri"/>
              <a:cs typeface="Calibri"/>
            </a:endParaRPr>
          </a:p>
          <a:p>
            <a:pPr rtl="0">
              <a:lnSpc>
                <a:spcPct val="110000"/>
              </a:lnSpc>
            </a:pPr>
            <a:r>
              <a:rPr lang="en-GB" b="1" u="sng" kern="1200">
                <a:solidFill>
                  <a:srgbClr val="FF0000"/>
                </a:solidFill>
                <a:latin typeface="Calibri"/>
                <a:ea typeface="+mn-ea"/>
                <a:cs typeface="+mn-cs"/>
              </a:rPr>
              <a:t>SHARE</a:t>
            </a:r>
            <a:endParaRPr lang="en-GB" b="1" u="sng" kern="1200">
              <a:solidFill>
                <a:srgbClr val="FF0000"/>
              </a:solidFill>
              <a:latin typeface="Calibri"/>
              <a:ea typeface="Calibri"/>
              <a:cs typeface="Calibri"/>
            </a:endParaRPr>
          </a:p>
          <a:p>
            <a:pPr>
              <a:lnSpc>
                <a:spcPct val="110000"/>
              </a:lnSpc>
            </a:pPr>
            <a:r>
              <a:rPr lang="en-GB" b="1" kern="1200">
                <a:latin typeface="Calibri"/>
                <a:ea typeface="+mn-ea"/>
                <a:cs typeface="+mn-cs"/>
              </a:rPr>
              <a:t>ADAPT</a:t>
            </a:r>
            <a:r>
              <a:rPr lang="en-GB" b="1">
                <a:latin typeface="Calibri"/>
              </a:rPr>
              <a:t>  </a:t>
            </a:r>
            <a:r>
              <a:rPr lang="en-GB">
                <a:latin typeface="Calibri"/>
              </a:rPr>
              <a:t>  </a:t>
            </a:r>
            <a:r>
              <a:rPr lang="en-GB" kern="1200">
                <a:latin typeface="Calibri"/>
                <a:ea typeface="+mn-ea"/>
                <a:cs typeface="+mn-cs"/>
              </a:rPr>
              <a:t> Change policy/practice to reflect findings</a:t>
            </a:r>
            <a:endParaRPr lang="en-GB" kern="1200">
              <a:latin typeface="Calibri"/>
              <a:ea typeface="Calibri"/>
              <a:cs typeface="Calibri"/>
            </a:endParaRPr>
          </a:p>
          <a:p>
            <a:pPr>
              <a:lnSpc>
                <a:spcPct val="110000"/>
              </a:lnSpc>
            </a:pPr>
            <a:r>
              <a:rPr lang="en-GB" b="1">
                <a:latin typeface="Calibri"/>
                <a:ea typeface="Calibri"/>
                <a:cs typeface="Calibri"/>
              </a:rPr>
              <a:t>SHARE</a:t>
            </a:r>
            <a:endParaRPr lang="en-GB" u="sng" dirty="0">
              <a:latin typeface="Calibri"/>
              <a:ea typeface="Calibri"/>
              <a:cs typeface="Calibri"/>
            </a:endParaRPr>
          </a:p>
        </p:txBody>
      </p:sp>
      <p:cxnSp>
        <p:nvCxnSpPr>
          <p:cNvPr id="13" name="Straight Connector 12">
            <a:extLst>
              <a:ext uri="{FF2B5EF4-FFF2-40B4-BE49-F238E27FC236}">
                <a16:creationId xmlns:a16="http://schemas.microsoft.com/office/drawing/2014/main" id="{CBA3C59D-8641-484F-A35C-361AD7E155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2521"/>
            <a:ext cx="65151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Question mark on green pastel background">
            <a:extLst>
              <a:ext uri="{FF2B5EF4-FFF2-40B4-BE49-F238E27FC236}">
                <a16:creationId xmlns:a16="http://schemas.microsoft.com/office/drawing/2014/main" id="{4DB4AFB6-8BF0-AC6F-F1D6-42EE2DE155DD}"/>
              </a:ext>
            </a:extLst>
          </p:cNvPr>
          <p:cNvPicPr>
            <a:picLocks noChangeAspect="1"/>
          </p:cNvPicPr>
          <p:nvPr/>
        </p:nvPicPr>
        <p:blipFill rotWithShape="1">
          <a:blip r:embed="rId3"/>
          <a:srcRect l="47888" r="7530" b="4"/>
          <a:stretch/>
        </p:blipFill>
        <p:spPr>
          <a:xfrm>
            <a:off x="8115300" y="10"/>
            <a:ext cx="4076700" cy="6857990"/>
          </a:xfrm>
          <a:prstGeom prst="rect">
            <a:avLst/>
          </a:prstGeom>
        </p:spPr>
      </p:pic>
    </p:spTree>
    <p:extLst>
      <p:ext uri="{BB962C8B-B14F-4D97-AF65-F5344CB8AC3E}">
        <p14:creationId xmlns:p14="http://schemas.microsoft.com/office/powerpoint/2010/main" val="2991967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DFE406-5094-7011-B4B2-1747D1C9A49C}"/>
              </a:ext>
            </a:extLst>
          </p:cNvPr>
          <p:cNvSpPr>
            <a:spLocks noGrp="1"/>
          </p:cNvSpPr>
          <p:nvPr>
            <p:ph type="title"/>
          </p:nvPr>
        </p:nvSpPr>
        <p:spPr>
          <a:xfrm>
            <a:off x="5604846" y="860615"/>
            <a:ext cx="5922279" cy="1272986"/>
          </a:xfrm>
        </p:spPr>
        <p:txBody>
          <a:bodyPr>
            <a:normAutofit/>
          </a:bodyPr>
          <a:lstStyle/>
          <a:p>
            <a:r>
              <a:rPr lang="en-GB"/>
              <a:t>ask</a:t>
            </a:r>
          </a:p>
        </p:txBody>
      </p:sp>
      <p:pic>
        <p:nvPicPr>
          <p:cNvPr id="5" name="Picture 4" descr="Magnifying glass and question mark">
            <a:extLst>
              <a:ext uri="{FF2B5EF4-FFF2-40B4-BE49-F238E27FC236}">
                <a16:creationId xmlns:a16="http://schemas.microsoft.com/office/drawing/2014/main" id="{A7746E90-044E-92C2-7F4A-2F307F7A83E2}"/>
              </a:ext>
            </a:extLst>
          </p:cNvPr>
          <p:cNvPicPr>
            <a:picLocks noChangeAspect="1"/>
          </p:cNvPicPr>
          <p:nvPr/>
        </p:nvPicPr>
        <p:blipFill rotWithShape="1">
          <a:blip r:embed="rId3"/>
          <a:srcRect l="31454" r="28653" b="5"/>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CEE91EE-F7D3-A4A3-0A46-C35F65A88193}"/>
              </a:ext>
            </a:extLst>
          </p:cNvPr>
          <p:cNvSpPr>
            <a:spLocks noGrp="1"/>
          </p:cNvSpPr>
          <p:nvPr>
            <p:ph idx="1"/>
          </p:nvPr>
        </p:nvSpPr>
        <p:spPr>
          <a:xfrm>
            <a:off x="5566943" y="2133600"/>
            <a:ext cx="6005933" cy="3774464"/>
          </a:xfrm>
        </p:spPr>
        <p:txBody>
          <a:bodyPr vert="horz" lIns="91440" tIns="45720" rIns="91440" bIns="45720" rtlCol="0">
            <a:normAutofit/>
          </a:bodyPr>
          <a:lstStyle/>
          <a:p>
            <a:pPr marL="0" indent="0">
              <a:buNone/>
            </a:pPr>
            <a:r>
              <a:rPr lang="en-GB" kern="1200">
                <a:latin typeface="Calibri"/>
                <a:ea typeface="+mn-ea"/>
                <a:cs typeface="+mn-cs"/>
              </a:rPr>
              <a:t>The start of the problem-solving cycle involves asking questions that will help to understand a particular problem or area of policing better and then using this understanding to develop a theory (or hypothesis) about the effect of doing things differently.</a:t>
            </a:r>
            <a:endParaRPr lang="en-GB" dirty="0"/>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5996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B93A68-1323-D5E1-DB9E-5A2858520959}"/>
              </a:ext>
            </a:extLst>
          </p:cNvPr>
          <p:cNvSpPr>
            <a:spLocks noGrp="1"/>
          </p:cNvSpPr>
          <p:nvPr>
            <p:ph type="title"/>
          </p:nvPr>
        </p:nvSpPr>
        <p:spPr>
          <a:xfrm>
            <a:off x="5604846" y="860615"/>
            <a:ext cx="5922279" cy="1272986"/>
          </a:xfrm>
        </p:spPr>
        <p:txBody>
          <a:bodyPr>
            <a:normAutofit/>
          </a:bodyPr>
          <a:lstStyle/>
          <a:p>
            <a:r>
              <a:rPr lang="en-GB"/>
              <a:t>test</a:t>
            </a:r>
          </a:p>
        </p:txBody>
      </p:sp>
      <p:pic>
        <p:nvPicPr>
          <p:cNvPr id="5" name="Picture 4" descr="One in a crowd">
            <a:extLst>
              <a:ext uri="{FF2B5EF4-FFF2-40B4-BE49-F238E27FC236}">
                <a16:creationId xmlns:a16="http://schemas.microsoft.com/office/drawing/2014/main" id="{C03AF2EB-EA26-F173-3806-1217A818CB28}"/>
              </a:ext>
            </a:extLst>
          </p:cNvPr>
          <p:cNvPicPr>
            <a:picLocks noChangeAspect="1"/>
          </p:cNvPicPr>
          <p:nvPr/>
        </p:nvPicPr>
        <p:blipFill rotWithShape="1">
          <a:blip r:embed="rId3"/>
          <a:srcRect l="27039" r="19773" b="11"/>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90DE9BA-5BAD-D6D9-0073-46CCF09D2D9B}"/>
              </a:ext>
            </a:extLst>
          </p:cNvPr>
          <p:cNvSpPr>
            <a:spLocks noGrp="1"/>
          </p:cNvSpPr>
          <p:nvPr>
            <p:ph idx="1"/>
          </p:nvPr>
        </p:nvSpPr>
        <p:spPr>
          <a:xfrm>
            <a:off x="5566943" y="2133600"/>
            <a:ext cx="6005933" cy="3774464"/>
          </a:xfrm>
        </p:spPr>
        <p:txBody>
          <a:bodyPr vert="horz" lIns="91440" tIns="45720" rIns="91440" bIns="45720" rtlCol="0" anchor="t">
            <a:normAutofit/>
          </a:bodyPr>
          <a:lstStyle/>
          <a:p>
            <a:r>
              <a:rPr lang="en-GB" kern="1200" dirty="0">
                <a:latin typeface="Calibri"/>
                <a:ea typeface="+mn-ea"/>
                <a:cs typeface="+mn-cs"/>
              </a:rPr>
              <a:t>This stage helps you to understand whether your response will achieve the effect that you wanted e.g. reduce antisocial behaviour.</a:t>
            </a:r>
            <a:r>
              <a:rPr lang="en-GB" dirty="0">
                <a:latin typeface="Calibri"/>
              </a:rPr>
              <a:t> </a:t>
            </a:r>
            <a:endParaRPr lang="en-GB" kern="1200">
              <a:latin typeface="Calibri"/>
              <a:ea typeface="+mn-ea"/>
              <a:cs typeface="+mn-cs"/>
            </a:endParaRPr>
          </a:p>
          <a:p>
            <a:r>
              <a:rPr lang="en-GB" kern="1200" dirty="0">
                <a:latin typeface="Calibri"/>
                <a:ea typeface="+mn-ea"/>
                <a:cs typeface="+mn-cs"/>
              </a:rPr>
              <a:t>When testing a new </a:t>
            </a:r>
            <a:r>
              <a:rPr lang="en-GB" dirty="0">
                <a:latin typeface="Calibri"/>
              </a:rPr>
              <a:t>response </a:t>
            </a:r>
            <a:r>
              <a:rPr lang="en-GB" kern="1200" dirty="0">
                <a:latin typeface="Calibri"/>
                <a:ea typeface="+mn-ea"/>
                <a:cs typeface="+mn-cs"/>
              </a:rPr>
              <a:t>you need to be clear about what you did (how the response was implemented) and what change you are expecting to see and how this will be measured (the outcome).</a:t>
            </a:r>
            <a:r>
              <a:rPr lang="en-GB" dirty="0">
                <a:latin typeface="Calibri"/>
              </a:rPr>
              <a:t> </a:t>
            </a:r>
            <a:endParaRPr lang="en-GB" kern="1200" dirty="0">
              <a:latin typeface="Calibri"/>
              <a:ea typeface="Calibri"/>
              <a:cs typeface="Calibri"/>
            </a:endParaRPr>
          </a:p>
          <a:p>
            <a:pPr rtl="0"/>
            <a:r>
              <a:rPr lang="en-GB" kern="1200" dirty="0">
                <a:latin typeface="Calibri"/>
                <a:ea typeface="+mn-ea"/>
                <a:cs typeface="+mn-cs"/>
              </a:rPr>
              <a:t>How could you measure ASB?</a:t>
            </a:r>
            <a:endParaRPr lang="en-GB" dirty="0"/>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45104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7189D8-59B9-598E-23A3-95C47B21A98F}"/>
              </a:ext>
            </a:extLst>
          </p:cNvPr>
          <p:cNvSpPr>
            <a:spLocks noGrp="1"/>
          </p:cNvSpPr>
          <p:nvPr>
            <p:ph type="title"/>
          </p:nvPr>
        </p:nvSpPr>
        <p:spPr>
          <a:xfrm>
            <a:off x="5604846" y="860615"/>
            <a:ext cx="5922279" cy="1272986"/>
          </a:xfrm>
        </p:spPr>
        <p:txBody>
          <a:bodyPr>
            <a:normAutofit/>
          </a:bodyPr>
          <a:lstStyle/>
          <a:p>
            <a:r>
              <a:rPr lang="en-GB"/>
              <a:t>learn</a:t>
            </a:r>
          </a:p>
        </p:txBody>
      </p:sp>
      <p:pic>
        <p:nvPicPr>
          <p:cNvPr id="5" name="Picture 4" descr="Sunlit desk">
            <a:extLst>
              <a:ext uri="{FF2B5EF4-FFF2-40B4-BE49-F238E27FC236}">
                <a16:creationId xmlns:a16="http://schemas.microsoft.com/office/drawing/2014/main" id="{18CCC31A-5755-E616-5DF8-B20FA8474CC9}"/>
              </a:ext>
            </a:extLst>
          </p:cNvPr>
          <p:cNvPicPr>
            <a:picLocks noChangeAspect="1"/>
          </p:cNvPicPr>
          <p:nvPr/>
        </p:nvPicPr>
        <p:blipFill rotWithShape="1">
          <a:blip r:embed="rId3"/>
          <a:srcRect l="21032" r="31693" b="-6"/>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19C4EC0-254F-EF02-8842-DE4DF8CD73CD}"/>
              </a:ext>
            </a:extLst>
          </p:cNvPr>
          <p:cNvSpPr>
            <a:spLocks noGrp="1"/>
          </p:cNvSpPr>
          <p:nvPr>
            <p:ph idx="1"/>
          </p:nvPr>
        </p:nvSpPr>
        <p:spPr>
          <a:xfrm>
            <a:off x="5566943" y="2133600"/>
            <a:ext cx="6005933" cy="3774464"/>
          </a:xfrm>
        </p:spPr>
        <p:txBody>
          <a:bodyPr>
            <a:normAutofit/>
          </a:bodyPr>
          <a:lstStyle/>
          <a:p>
            <a:pPr rtl="0">
              <a:buChar char="•"/>
            </a:pPr>
            <a:r>
              <a:rPr lang="en-US" kern="1200">
                <a:latin typeface="Calibri"/>
                <a:ea typeface="+mn-ea"/>
                <a:cs typeface="+mn-cs"/>
              </a:rPr>
              <a:t>Once you have introduced your intervention then you need to measure your outcomes. </a:t>
            </a:r>
          </a:p>
          <a:p>
            <a:pPr rtl="0"/>
            <a:r>
              <a:rPr lang="en-US" kern="1200">
                <a:latin typeface="Calibri"/>
                <a:ea typeface="+mn-ea"/>
                <a:cs typeface="+mn-cs"/>
              </a:rPr>
              <a:t>The timing of your measurement will depend on how quickly you think your response will work and this will vary depending on the intervention. </a:t>
            </a:r>
            <a:endParaRPr lang="en-GB"/>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72641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EFAD4B-DBA1-CC62-0B05-EA4F1C3FE97E}"/>
              </a:ext>
            </a:extLst>
          </p:cNvPr>
          <p:cNvSpPr>
            <a:spLocks noGrp="1"/>
          </p:cNvSpPr>
          <p:nvPr>
            <p:ph type="title"/>
          </p:nvPr>
        </p:nvSpPr>
        <p:spPr>
          <a:xfrm>
            <a:off x="5604846" y="860615"/>
            <a:ext cx="5922279" cy="1272986"/>
          </a:xfrm>
        </p:spPr>
        <p:txBody>
          <a:bodyPr>
            <a:normAutofit/>
          </a:bodyPr>
          <a:lstStyle/>
          <a:p>
            <a:r>
              <a:rPr lang="en-GB"/>
              <a:t>adapt</a:t>
            </a:r>
          </a:p>
        </p:txBody>
      </p:sp>
      <p:pic>
        <p:nvPicPr>
          <p:cNvPr id="5" name="Picture 4" descr="Magnifying glass on clear background">
            <a:extLst>
              <a:ext uri="{FF2B5EF4-FFF2-40B4-BE49-F238E27FC236}">
                <a16:creationId xmlns:a16="http://schemas.microsoft.com/office/drawing/2014/main" id="{040851B6-07F9-DD0D-6BDC-6FD292F57AB3}"/>
              </a:ext>
            </a:extLst>
          </p:cNvPr>
          <p:cNvPicPr>
            <a:picLocks noChangeAspect="1"/>
          </p:cNvPicPr>
          <p:nvPr/>
        </p:nvPicPr>
        <p:blipFill rotWithShape="1">
          <a:blip r:embed="rId3"/>
          <a:srcRect l="39333" r="13326" b="1"/>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104A4C8-DAD2-328C-B8E7-3022BB1E3118}"/>
              </a:ext>
            </a:extLst>
          </p:cNvPr>
          <p:cNvSpPr>
            <a:spLocks noGrp="1"/>
          </p:cNvSpPr>
          <p:nvPr>
            <p:ph idx="1"/>
          </p:nvPr>
        </p:nvSpPr>
        <p:spPr>
          <a:xfrm>
            <a:off x="5566943" y="2133600"/>
            <a:ext cx="6005933" cy="3774464"/>
          </a:xfrm>
        </p:spPr>
        <p:txBody>
          <a:bodyPr vert="horz" lIns="91440" tIns="45720" rIns="91440" bIns="45720" rtlCol="0" anchor="t">
            <a:normAutofit/>
          </a:bodyPr>
          <a:lstStyle/>
          <a:p>
            <a:r>
              <a:rPr lang="en-GB" kern="1200" dirty="0">
                <a:latin typeface="Calibri"/>
                <a:ea typeface="+mn-ea"/>
                <a:cs typeface="+mn-cs"/>
              </a:rPr>
              <a:t>Once you have measured your outcome you should adapt your response to reflect what you found.</a:t>
            </a:r>
            <a:r>
              <a:rPr lang="en-GB" dirty="0">
                <a:latin typeface="Calibri"/>
              </a:rPr>
              <a:t> </a:t>
            </a:r>
            <a:endParaRPr lang="en-GB" kern="1200">
              <a:latin typeface="Calibri"/>
              <a:ea typeface="+mn-ea"/>
              <a:cs typeface="+mn-cs"/>
            </a:endParaRPr>
          </a:p>
          <a:p>
            <a:r>
              <a:rPr lang="en-GB" kern="1200" dirty="0">
                <a:latin typeface="Calibri"/>
                <a:ea typeface="+mn-ea"/>
                <a:cs typeface="+mn-cs"/>
              </a:rPr>
              <a:t>If you find that your intervention isn’t having any effect</a:t>
            </a:r>
            <a:r>
              <a:rPr lang="en-GB" dirty="0">
                <a:latin typeface="Calibri"/>
              </a:rPr>
              <a:t>,</a:t>
            </a:r>
            <a:r>
              <a:rPr lang="en-GB" kern="1200" dirty="0">
                <a:latin typeface="Calibri"/>
                <a:ea typeface="+mn-ea"/>
                <a:cs typeface="+mn-cs"/>
              </a:rPr>
              <a:t> then you should stop using the resources in this way and use the findings to adapt your understanding of the problem.</a:t>
            </a:r>
            <a:r>
              <a:rPr lang="en-GB" dirty="0">
                <a:latin typeface="Calibri"/>
              </a:rPr>
              <a:t> </a:t>
            </a:r>
            <a:endParaRPr lang="en-GB" kern="1200" dirty="0">
              <a:latin typeface="Calibri"/>
              <a:ea typeface="Calibri"/>
              <a:cs typeface="Calibri"/>
            </a:endParaRPr>
          </a:p>
          <a:p>
            <a:pPr rtl="0"/>
            <a:r>
              <a:rPr lang="en-GB" kern="1200" dirty="0">
                <a:latin typeface="Calibri"/>
                <a:ea typeface="+mn-ea"/>
                <a:cs typeface="+mn-cs"/>
              </a:rPr>
              <a:t>If you find that it is working</a:t>
            </a:r>
            <a:r>
              <a:rPr lang="en-GB" dirty="0">
                <a:latin typeface="Calibri"/>
              </a:rPr>
              <a:t>,</a:t>
            </a:r>
            <a:r>
              <a:rPr lang="en-GB" kern="1200" dirty="0">
                <a:latin typeface="Calibri"/>
                <a:ea typeface="+mn-ea"/>
                <a:cs typeface="+mn-cs"/>
              </a:rPr>
              <a:t> then you might want to suggest trying it in areas which are experiencing similar problems.</a:t>
            </a:r>
            <a:endParaRPr lang="en-GB" dirty="0"/>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38907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01BDF1-7905-BFD3-2E45-6F6CA3A61354}"/>
              </a:ext>
            </a:extLst>
          </p:cNvPr>
          <p:cNvSpPr>
            <a:spLocks noGrp="1"/>
          </p:cNvSpPr>
          <p:nvPr>
            <p:ph type="title"/>
          </p:nvPr>
        </p:nvSpPr>
        <p:spPr>
          <a:xfrm>
            <a:off x="700635" y="922096"/>
            <a:ext cx="10691265" cy="864072"/>
          </a:xfrm>
        </p:spPr>
        <p:txBody>
          <a:bodyPr>
            <a:normAutofit/>
          </a:bodyPr>
          <a:lstStyle/>
          <a:p>
            <a:r>
              <a:rPr lang="en-GB"/>
              <a:t>share</a:t>
            </a:r>
          </a:p>
        </p:txBody>
      </p:sp>
      <p:cxnSp>
        <p:nvCxnSpPr>
          <p:cNvPr id="12" name="Straight Connector 11">
            <a:extLst>
              <a:ext uri="{FF2B5EF4-FFF2-40B4-BE49-F238E27FC236}">
                <a16:creationId xmlns:a16="http://schemas.microsoft.com/office/drawing/2014/main" id="{5EF1A8C6-8F60-4EF2-B4D7-A5A5E94F69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Graphic 6" descr="Workflow">
            <a:extLst>
              <a:ext uri="{FF2B5EF4-FFF2-40B4-BE49-F238E27FC236}">
                <a16:creationId xmlns:a16="http://schemas.microsoft.com/office/drawing/2014/main" id="{18B2FE56-7081-C9A7-9822-0143806434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00099" y="2130573"/>
            <a:ext cx="3398089" cy="3398089"/>
          </a:xfrm>
          <a:prstGeom prst="rect">
            <a:avLst/>
          </a:prstGeom>
        </p:spPr>
      </p:pic>
      <p:sp>
        <p:nvSpPr>
          <p:cNvPr id="3" name="Content Placeholder 2">
            <a:extLst>
              <a:ext uri="{FF2B5EF4-FFF2-40B4-BE49-F238E27FC236}">
                <a16:creationId xmlns:a16="http://schemas.microsoft.com/office/drawing/2014/main" id="{0BED200A-BCD0-D58C-D44C-1788B0D6E28C}"/>
              </a:ext>
            </a:extLst>
          </p:cNvPr>
          <p:cNvSpPr>
            <a:spLocks noGrp="1"/>
          </p:cNvSpPr>
          <p:nvPr>
            <p:ph idx="1"/>
          </p:nvPr>
        </p:nvSpPr>
        <p:spPr>
          <a:xfrm>
            <a:off x="4797971" y="1906418"/>
            <a:ext cx="6693941" cy="3923165"/>
          </a:xfrm>
        </p:spPr>
        <p:txBody>
          <a:bodyPr vert="horz" lIns="91440" tIns="45720" rIns="91440" bIns="45720" rtlCol="0" anchor="t">
            <a:normAutofit/>
          </a:bodyPr>
          <a:lstStyle/>
          <a:p>
            <a:r>
              <a:rPr lang="en-GB" dirty="0">
                <a:latin typeface="Calibri"/>
                <a:ea typeface="Calibri"/>
                <a:cs typeface="Calibri"/>
              </a:rPr>
              <a:t>At all points in the process you should share, for example, your questions, your plans, your findings, your lessons, your experiences of change – and your new questions! </a:t>
            </a:r>
            <a:endParaRPr lang="en-GB"/>
          </a:p>
          <a:p>
            <a:r>
              <a:rPr lang="en-GB" dirty="0">
                <a:latin typeface="Calibri"/>
                <a:ea typeface="Calibri"/>
                <a:cs typeface="Calibri"/>
              </a:rPr>
              <a:t>By sharing your questions and findings you might identify others trying to tackle similar problems or you can stop somebody using their resources on something you have found doesn’t work</a:t>
            </a:r>
            <a:endParaRPr lang="en-GB" dirty="0"/>
          </a:p>
        </p:txBody>
      </p:sp>
      <p:cxnSp>
        <p:nvCxnSpPr>
          <p:cNvPr id="14" name="Straight Connector 13">
            <a:extLst>
              <a:ext uri="{FF2B5EF4-FFF2-40B4-BE49-F238E27FC236}">
                <a16:creationId xmlns:a16="http://schemas.microsoft.com/office/drawing/2014/main" id="{FD9760AA-CA3F-4C65-B688-B44307731F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7826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diagram of a software&#10;&#10;Description automatically generated">
            <a:extLst>
              <a:ext uri="{FF2B5EF4-FFF2-40B4-BE49-F238E27FC236}">
                <a16:creationId xmlns:a16="http://schemas.microsoft.com/office/drawing/2014/main" id="{F0A0A0C8-3192-4FF6-26AD-5D75B806E2E1}"/>
              </a:ext>
            </a:extLst>
          </p:cNvPr>
          <p:cNvPicPr>
            <a:picLocks noGrp="1" noChangeAspect="1"/>
          </p:cNvPicPr>
          <p:nvPr>
            <p:ph idx="1"/>
          </p:nvPr>
        </p:nvPicPr>
        <p:blipFill rotWithShape="1">
          <a:blip r:embed="rId3"/>
          <a:srcRect r="6666"/>
          <a:stretch/>
        </p:blipFill>
        <p:spPr>
          <a:xfrm>
            <a:off x="-294389" y="10"/>
            <a:ext cx="12191979" cy="6857989"/>
          </a:xfrm>
          <a:prstGeom prst="rect">
            <a:avLst/>
          </a:prstGeom>
        </p:spPr>
      </p:pic>
    </p:spTree>
    <p:extLst>
      <p:ext uri="{BB962C8B-B14F-4D97-AF65-F5344CB8AC3E}">
        <p14:creationId xmlns:p14="http://schemas.microsoft.com/office/powerpoint/2010/main" val="32118404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341BFA31-6544-45C2-9DA0-9E1C5E0B1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6945D2-45BA-BD51-7644-C8BB95B7F2EB}"/>
              </a:ext>
            </a:extLst>
          </p:cNvPr>
          <p:cNvSpPr>
            <a:spLocks noGrp="1"/>
          </p:cNvSpPr>
          <p:nvPr>
            <p:ph type="title"/>
          </p:nvPr>
        </p:nvSpPr>
        <p:spPr>
          <a:xfrm>
            <a:off x="695326" y="4742029"/>
            <a:ext cx="10765912" cy="925950"/>
          </a:xfrm>
        </p:spPr>
        <p:txBody>
          <a:bodyPr vert="horz" lIns="91440" tIns="45720" rIns="91440" bIns="45720" rtlCol="0" anchor="t">
            <a:normAutofit/>
          </a:bodyPr>
          <a:lstStyle/>
          <a:p>
            <a:r>
              <a:rPr lang="en-US" sz="5400"/>
              <a:t>SCARED STRAIGHT PROGRAMME</a:t>
            </a:r>
          </a:p>
        </p:txBody>
      </p:sp>
      <p:sp>
        <p:nvSpPr>
          <p:cNvPr id="9" name="Content Placeholder 8">
            <a:extLst>
              <a:ext uri="{FF2B5EF4-FFF2-40B4-BE49-F238E27FC236}">
                <a16:creationId xmlns:a16="http://schemas.microsoft.com/office/drawing/2014/main" id="{D7B7329C-62A6-044B-2B22-6E64E464875A}"/>
              </a:ext>
            </a:extLst>
          </p:cNvPr>
          <p:cNvSpPr>
            <a:spLocks noGrp="1"/>
          </p:cNvSpPr>
          <p:nvPr>
            <p:ph idx="1"/>
          </p:nvPr>
        </p:nvSpPr>
        <p:spPr>
          <a:xfrm>
            <a:off x="695325" y="5731877"/>
            <a:ext cx="8829674" cy="429622"/>
          </a:xfrm>
        </p:spPr>
        <p:txBody>
          <a:bodyPr vert="horz" lIns="91440" tIns="45720" rIns="91440" bIns="45720" rtlCol="0" anchor="t">
            <a:normAutofit/>
          </a:bodyPr>
          <a:lstStyle/>
          <a:p>
            <a:pPr marL="0" indent="0">
              <a:buNone/>
            </a:pPr>
            <a:r>
              <a:rPr lang="en-US">
                <a:hlinkClick r:id="rId3"/>
              </a:rPr>
              <a:t>Beyond Scared Straight Ethan's Prison Experience S9, E2 - YouTube</a:t>
            </a:r>
            <a:endParaRPr lang="en-US"/>
          </a:p>
        </p:txBody>
      </p:sp>
      <p:pic>
        <p:nvPicPr>
          <p:cNvPr id="4" name="Content Placeholder 3" descr="A person standing in a hallway&#10;&#10;Description automatically generated">
            <a:extLst>
              <a:ext uri="{FF2B5EF4-FFF2-40B4-BE49-F238E27FC236}">
                <a16:creationId xmlns:a16="http://schemas.microsoft.com/office/drawing/2014/main" id="{AC13766C-97C6-63C4-D798-DD40AD863A31}"/>
              </a:ext>
            </a:extLst>
          </p:cNvPr>
          <p:cNvPicPr>
            <a:picLocks noChangeAspect="1"/>
          </p:cNvPicPr>
          <p:nvPr/>
        </p:nvPicPr>
        <p:blipFill>
          <a:blip r:embed="rId4"/>
          <a:stretch>
            <a:fillRect/>
          </a:stretch>
        </p:blipFill>
        <p:spPr>
          <a:xfrm>
            <a:off x="800100" y="2331299"/>
            <a:ext cx="5134573" cy="1976810"/>
          </a:xfrm>
          <a:prstGeom prst="rect">
            <a:avLst/>
          </a:prstGeom>
        </p:spPr>
      </p:pic>
      <p:cxnSp>
        <p:nvCxnSpPr>
          <p:cNvPr id="18" name="Straight Connector 17">
            <a:extLst>
              <a:ext uri="{FF2B5EF4-FFF2-40B4-BE49-F238E27FC236}">
                <a16:creationId xmlns:a16="http://schemas.microsoft.com/office/drawing/2014/main" id="{DC36F877-5419-44C1-A2CD-376BDDDC3E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667603"/>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51328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7174FA-E83C-6A46-C2AA-1ABDD7058731}"/>
              </a:ext>
            </a:extLst>
          </p:cNvPr>
          <p:cNvSpPr>
            <a:spLocks noGrp="1"/>
          </p:cNvSpPr>
          <p:nvPr>
            <p:ph type="title"/>
          </p:nvPr>
        </p:nvSpPr>
        <p:spPr>
          <a:xfrm>
            <a:off x="695324" y="897752"/>
            <a:ext cx="3601757" cy="1955927"/>
          </a:xfrm>
        </p:spPr>
        <p:txBody>
          <a:bodyPr>
            <a:normAutofit/>
          </a:bodyPr>
          <a:lstStyle/>
          <a:p>
            <a:r>
              <a:rPr lang="en-GB"/>
              <a:t>Task- in pairs</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C72952-2EE4-F0B9-3F89-8322A15CD177}"/>
              </a:ext>
            </a:extLst>
          </p:cNvPr>
          <p:cNvSpPr>
            <a:spLocks noGrp="1"/>
          </p:cNvSpPr>
          <p:nvPr>
            <p:ph idx="1"/>
          </p:nvPr>
        </p:nvSpPr>
        <p:spPr>
          <a:xfrm>
            <a:off x="683373" y="2853679"/>
            <a:ext cx="3613708" cy="3391733"/>
          </a:xfrm>
        </p:spPr>
        <p:txBody>
          <a:bodyPr vert="horz" lIns="91440" tIns="45720" rIns="91440" bIns="45720" rtlCol="0">
            <a:normAutofit/>
          </a:bodyPr>
          <a:lstStyle/>
          <a:p>
            <a:r>
              <a:rPr lang="en-GB"/>
              <a:t>What were your thoughts on the programme?</a:t>
            </a:r>
          </a:p>
          <a:p>
            <a:endParaRPr lang="en-GB" dirty="0"/>
          </a:p>
          <a:p>
            <a:r>
              <a:rPr lang="en-GB"/>
              <a:t>What are the pro's and con's to this programme?</a:t>
            </a:r>
            <a:endParaRPr lang="en-GB" dirty="0"/>
          </a:p>
        </p:txBody>
      </p:sp>
      <p:pic>
        <p:nvPicPr>
          <p:cNvPr id="5" name="Picture 4" descr="Light bulb on yellow background with sketched light beams and cord">
            <a:extLst>
              <a:ext uri="{FF2B5EF4-FFF2-40B4-BE49-F238E27FC236}">
                <a16:creationId xmlns:a16="http://schemas.microsoft.com/office/drawing/2014/main" id="{D3D020FE-5481-9E4E-E074-BE51520100A3}"/>
              </a:ext>
            </a:extLst>
          </p:cNvPr>
          <p:cNvPicPr>
            <a:picLocks noChangeAspect="1"/>
          </p:cNvPicPr>
          <p:nvPr/>
        </p:nvPicPr>
        <p:blipFill rotWithShape="1">
          <a:blip r:embed="rId3"/>
          <a:srcRect l="34374" r="3" b="3"/>
          <a:stretch/>
        </p:blipFill>
        <p:spPr>
          <a:xfrm>
            <a:off x="4876800" y="10"/>
            <a:ext cx="7315200" cy="6857990"/>
          </a:xfrm>
          <a:prstGeom prst="rect">
            <a:avLst/>
          </a:prstGeom>
        </p:spPr>
      </p:pic>
    </p:spTree>
    <p:extLst>
      <p:ext uri="{BB962C8B-B14F-4D97-AF65-F5344CB8AC3E}">
        <p14:creationId xmlns:p14="http://schemas.microsoft.com/office/powerpoint/2010/main" val="40626646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D0F8ED-DEE6-22FB-EA35-E342E994D22C}"/>
              </a:ext>
            </a:extLst>
          </p:cNvPr>
          <p:cNvSpPr>
            <a:spLocks noGrp="1"/>
          </p:cNvSpPr>
          <p:nvPr>
            <p:ph type="title"/>
          </p:nvPr>
        </p:nvSpPr>
        <p:spPr>
          <a:xfrm>
            <a:off x="695325" y="897753"/>
            <a:ext cx="3635046" cy="1575391"/>
          </a:xfrm>
        </p:spPr>
        <p:txBody>
          <a:bodyPr>
            <a:normAutofit fontScale="90000"/>
          </a:bodyPr>
          <a:lstStyle/>
          <a:p>
            <a:r>
              <a:rPr lang="en-GB" dirty="0"/>
              <a:t>(O)SARA MODEL</a:t>
            </a:r>
            <a:br>
              <a:rPr lang="en-GB" dirty="0"/>
            </a:br>
            <a:br>
              <a:rPr lang="en-GB" dirty="0"/>
            </a:br>
            <a:br>
              <a:rPr lang="en-GB" dirty="0"/>
            </a:br>
            <a:br>
              <a:rPr lang="en-GB" dirty="0"/>
            </a:br>
            <a:br>
              <a:rPr lang="en-GB" dirty="0"/>
            </a:br>
            <a:r>
              <a:rPr lang="en-GB" dirty="0" err="1"/>
              <a:t>oBJECTIVE</a:t>
            </a:r>
            <a:br>
              <a:rPr lang="en-GB" dirty="0"/>
            </a:br>
            <a:r>
              <a:rPr lang="en-GB" dirty="0"/>
              <a:t>SCAN</a:t>
            </a:r>
            <a:br>
              <a:rPr lang="en-GB" dirty="0"/>
            </a:br>
            <a:r>
              <a:rPr lang="en-GB" dirty="0"/>
              <a:t>ANALYSE</a:t>
            </a:r>
            <a:br>
              <a:rPr lang="en-GB" dirty="0"/>
            </a:br>
            <a:r>
              <a:rPr lang="en-GB" dirty="0"/>
              <a:t>RESPOND</a:t>
            </a:r>
            <a:br>
              <a:rPr lang="en-GB" dirty="0"/>
            </a:br>
            <a:r>
              <a:rPr lang="en-GB" dirty="0"/>
              <a:t>ASSESS</a:t>
            </a:r>
          </a:p>
        </p:txBody>
      </p:sp>
      <p:cxnSp>
        <p:nvCxnSpPr>
          <p:cNvPr id="22" name="Straight Connector 21">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Content Placeholder 16">
            <a:extLst>
              <a:ext uri="{FF2B5EF4-FFF2-40B4-BE49-F238E27FC236}">
                <a16:creationId xmlns:a16="http://schemas.microsoft.com/office/drawing/2014/main" id="{77D14F1C-5856-9DA0-6632-823AE1D17AFD}"/>
              </a:ext>
            </a:extLst>
          </p:cNvPr>
          <p:cNvSpPr>
            <a:spLocks noGrp="1"/>
          </p:cNvSpPr>
          <p:nvPr>
            <p:ph idx="1"/>
          </p:nvPr>
        </p:nvSpPr>
        <p:spPr>
          <a:xfrm>
            <a:off x="332468" y="3130949"/>
            <a:ext cx="3587668" cy="3500265"/>
          </a:xfrm>
        </p:spPr>
        <p:txBody>
          <a:bodyPr vert="horz" lIns="91440" tIns="45720" rIns="91440" bIns="45720" rtlCol="0" anchor="t">
            <a:normAutofit/>
          </a:bodyPr>
          <a:lstStyle/>
          <a:p>
            <a:endParaRPr lang="en-US" dirty="0"/>
          </a:p>
        </p:txBody>
      </p:sp>
      <p:pic>
        <p:nvPicPr>
          <p:cNvPr id="5" name="Content Placeholder 4" descr="A diagram of a problem solving process&#10;&#10;Description automatically generated">
            <a:extLst>
              <a:ext uri="{FF2B5EF4-FFF2-40B4-BE49-F238E27FC236}">
                <a16:creationId xmlns:a16="http://schemas.microsoft.com/office/drawing/2014/main" id="{9D0EC85F-794A-40DA-00EC-4B30F0BD9F8C}"/>
              </a:ext>
            </a:extLst>
          </p:cNvPr>
          <p:cNvPicPr>
            <a:picLocks noChangeAspect="1"/>
          </p:cNvPicPr>
          <p:nvPr/>
        </p:nvPicPr>
        <p:blipFill>
          <a:blip r:embed="rId3"/>
          <a:stretch>
            <a:fillRect/>
          </a:stretch>
        </p:blipFill>
        <p:spPr>
          <a:xfrm>
            <a:off x="4876800" y="985837"/>
            <a:ext cx="6515100" cy="4886325"/>
          </a:xfrm>
          <a:prstGeom prst="rect">
            <a:avLst/>
          </a:prstGeom>
        </p:spPr>
      </p:pic>
      <p:sp>
        <p:nvSpPr>
          <p:cNvPr id="3" name="TextBox 2">
            <a:extLst>
              <a:ext uri="{FF2B5EF4-FFF2-40B4-BE49-F238E27FC236}">
                <a16:creationId xmlns:a16="http://schemas.microsoft.com/office/drawing/2014/main" id="{A10C3EDC-4710-26A1-F143-BCDF239DBC37}"/>
              </a:ext>
            </a:extLst>
          </p:cNvPr>
          <p:cNvSpPr txBox="1"/>
          <p:nvPr/>
        </p:nvSpPr>
        <p:spPr>
          <a:xfrm>
            <a:off x="5558971" y="6052457"/>
            <a:ext cx="48768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(College of Policing, 2022)</a:t>
            </a:r>
          </a:p>
        </p:txBody>
      </p:sp>
    </p:spTree>
    <p:extLst>
      <p:ext uri="{BB962C8B-B14F-4D97-AF65-F5344CB8AC3E}">
        <p14:creationId xmlns:p14="http://schemas.microsoft.com/office/powerpoint/2010/main" val="2677547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15CC0-4459-1453-4232-2EF934D8B078}"/>
              </a:ext>
            </a:extLst>
          </p:cNvPr>
          <p:cNvSpPr>
            <a:spLocks noGrp="1"/>
          </p:cNvSpPr>
          <p:nvPr>
            <p:ph type="title"/>
          </p:nvPr>
        </p:nvSpPr>
        <p:spPr/>
        <p:txBody>
          <a:bodyPr/>
          <a:lstStyle/>
          <a:p>
            <a:r>
              <a:rPr lang="en-GB"/>
              <a:t>Sara- scanning</a:t>
            </a:r>
          </a:p>
        </p:txBody>
      </p:sp>
      <p:sp>
        <p:nvSpPr>
          <p:cNvPr id="3" name="Content Placeholder 2">
            <a:extLst>
              <a:ext uri="{FF2B5EF4-FFF2-40B4-BE49-F238E27FC236}">
                <a16:creationId xmlns:a16="http://schemas.microsoft.com/office/drawing/2014/main" id="{D16F6564-054B-AFDA-CA67-313733C015B6}"/>
              </a:ext>
            </a:extLst>
          </p:cNvPr>
          <p:cNvSpPr>
            <a:spLocks noGrp="1"/>
          </p:cNvSpPr>
          <p:nvPr>
            <p:ph idx="1"/>
          </p:nvPr>
        </p:nvSpPr>
        <p:spPr/>
        <p:txBody>
          <a:bodyPr vert="horz" lIns="91440" tIns="45720" rIns="91440" bIns="45720" rtlCol="0" anchor="t">
            <a:normAutofit/>
          </a:bodyPr>
          <a:lstStyle/>
          <a:p>
            <a:r>
              <a:rPr lang="en-GB" dirty="0"/>
              <a:t>Identify problems and the consequences of those problems. Within this phase you may explore how frequent the problem is occurring and whether it is a long-term problem or a short- term one.</a:t>
            </a:r>
          </a:p>
          <a:p>
            <a:pPr marL="0" indent="0">
              <a:buNone/>
            </a:pPr>
            <a:r>
              <a:rPr lang="en-GB" b="1" u="sng" dirty="0"/>
              <a:t>How it supports EBP:-</a:t>
            </a:r>
          </a:p>
          <a:p>
            <a:pPr marL="0" indent="0">
              <a:buNone/>
            </a:pPr>
            <a:r>
              <a:rPr lang="en-GB" dirty="0"/>
              <a:t>Understanding an issue</a:t>
            </a:r>
          </a:p>
          <a:p>
            <a:endParaRPr lang="en-GB" dirty="0"/>
          </a:p>
          <a:p>
            <a:endParaRPr lang="en-GB" dirty="0"/>
          </a:p>
        </p:txBody>
      </p:sp>
    </p:spTree>
    <p:extLst>
      <p:ext uri="{BB962C8B-B14F-4D97-AF65-F5344CB8AC3E}">
        <p14:creationId xmlns:p14="http://schemas.microsoft.com/office/powerpoint/2010/main" val="587001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0C904-5196-220B-2BD6-3E48B1E5E628}"/>
              </a:ext>
            </a:extLst>
          </p:cNvPr>
          <p:cNvSpPr>
            <a:spLocks noGrp="1"/>
          </p:cNvSpPr>
          <p:nvPr>
            <p:ph type="title"/>
          </p:nvPr>
        </p:nvSpPr>
        <p:spPr/>
        <p:txBody>
          <a:bodyPr/>
          <a:lstStyle/>
          <a:p>
            <a:r>
              <a:rPr lang="en-GB" dirty="0"/>
              <a:t>Analysis</a:t>
            </a:r>
          </a:p>
        </p:txBody>
      </p:sp>
      <p:sp>
        <p:nvSpPr>
          <p:cNvPr id="3" name="Content Placeholder 2">
            <a:extLst>
              <a:ext uri="{FF2B5EF4-FFF2-40B4-BE49-F238E27FC236}">
                <a16:creationId xmlns:a16="http://schemas.microsoft.com/office/drawing/2014/main" id="{4DC7D524-9C62-50FE-FA29-776BAF7034CF}"/>
              </a:ext>
            </a:extLst>
          </p:cNvPr>
          <p:cNvSpPr>
            <a:spLocks noGrp="1"/>
          </p:cNvSpPr>
          <p:nvPr>
            <p:ph idx="1"/>
          </p:nvPr>
        </p:nvSpPr>
        <p:spPr/>
        <p:txBody>
          <a:bodyPr vert="horz" lIns="91440" tIns="45720" rIns="91440" bIns="45720" rtlCol="0" anchor="t">
            <a:normAutofit/>
          </a:bodyPr>
          <a:lstStyle/>
          <a:p>
            <a:r>
              <a:rPr lang="en-GB" dirty="0"/>
              <a:t>Understanding the factors impacting on this problem, identify what is already known about the problem and how it is currently being addressed. In this phase you also identify the relevant data that you need to collect to help you better understand the problem.</a:t>
            </a:r>
          </a:p>
          <a:p>
            <a:endParaRPr lang="en-GB" dirty="0"/>
          </a:p>
          <a:p>
            <a:pPr marL="0" indent="0">
              <a:buNone/>
            </a:pPr>
            <a:r>
              <a:rPr lang="en-GB" b="1" u="sng" dirty="0"/>
              <a:t>How it supports EBP:-</a:t>
            </a:r>
          </a:p>
          <a:p>
            <a:pPr marL="0" indent="0">
              <a:buNone/>
            </a:pPr>
            <a:r>
              <a:rPr lang="en-GB" dirty="0"/>
              <a:t>Understanding an issue</a:t>
            </a:r>
          </a:p>
          <a:p>
            <a:endParaRPr lang="en-GB" dirty="0"/>
          </a:p>
        </p:txBody>
      </p:sp>
    </p:spTree>
    <p:extLst>
      <p:ext uri="{BB962C8B-B14F-4D97-AF65-F5344CB8AC3E}">
        <p14:creationId xmlns:p14="http://schemas.microsoft.com/office/powerpoint/2010/main" val="1269021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661ED-E59E-908D-D170-D900B10378A6}"/>
              </a:ext>
            </a:extLst>
          </p:cNvPr>
          <p:cNvSpPr>
            <a:spLocks noGrp="1"/>
          </p:cNvSpPr>
          <p:nvPr>
            <p:ph type="title"/>
          </p:nvPr>
        </p:nvSpPr>
        <p:spPr/>
        <p:txBody>
          <a:bodyPr/>
          <a:lstStyle/>
          <a:p>
            <a:r>
              <a:rPr lang="en-GB" dirty="0"/>
              <a:t>response</a:t>
            </a:r>
          </a:p>
        </p:txBody>
      </p:sp>
      <p:sp>
        <p:nvSpPr>
          <p:cNvPr id="3" name="Content Placeholder 2">
            <a:extLst>
              <a:ext uri="{FF2B5EF4-FFF2-40B4-BE49-F238E27FC236}">
                <a16:creationId xmlns:a16="http://schemas.microsoft.com/office/drawing/2014/main" id="{2E451175-DBBF-B9EB-9A71-2EB7B62C5000}"/>
              </a:ext>
            </a:extLst>
          </p:cNvPr>
          <p:cNvSpPr>
            <a:spLocks noGrp="1"/>
          </p:cNvSpPr>
          <p:nvPr>
            <p:ph idx="1"/>
          </p:nvPr>
        </p:nvSpPr>
        <p:spPr/>
        <p:txBody>
          <a:bodyPr vert="horz" lIns="91440" tIns="45720" rIns="91440" bIns="45720" rtlCol="0" anchor="t">
            <a:normAutofit/>
          </a:bodyPr>
          <a:lstStyle/>
          <a:p>
            <a:r>
              <a:rPr lang="en-GB" dirty="0"/>
              <a:t>In this phase you move on to identifying possible interventions, choosing an intervention and </a:t>
            </a:r>
            <a:r>
              <a:rPr lang="en-GB"/>
              <a:t>then implementing that intervention.</a:t>
            </a:r>
            <a:endParaRPr lang="en-US"/>
          </a:p>
          <a:p>
            <a:endParaRPr lang="en-GB" dirty="0"/>
          </a:p>
          <a:p>
            <a:pPr marL="0" indent="0">
              <a:buNone/>
            </a:pPr>
            <a:r>
              <a:rPr lang="en-GB" b="1" u="sng" dirty="0"/>
              <a:t>How it supports EBP:-</a:t>
            </a:r>
          </a:p>
          <a:p>
            <a:pPr marL="0" indent="0">
              <a:buNone/>
            </a:pPr>
            <a:r>
              <a:rPr lang="en-GB" dirty="0"/>
              <a:t>Trialling an intervention</a:t>
            </a:r>
          </a:p>
        </p:txBody>
      </p:sp>
    </p:spTree>
    <p:extLst>
      <p:ext uri="{BB962C8B-B14F-4D97-AF65-F5344CB8AC3E}">
        <p14:creationId xmlns:p14="http://schemas.microsoft.com/office/powerpoint/2010/main" val="28939571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A8FF6-CF9B-2F3F-185C-CE2FB1BC654B}"/>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F184AF3C-BA56-63B8-73C4-D998BF1465B4}"/>
              </a:ext>
            </a:extLst>
          </p:cNvPr>
          <p:cNvSpPr>
            <a:spLocks noGrp="1"/>
          </p:cNvSpPr>
          <p:nvPr>
            <p:ph idx="1"/>
          </p:nvPr>
        </p:nvSpPr>
        <p:spPr/>
        <p:txBody>
          <a:bodyPr vert="horz" lIns="91440" tIns="45720" rIns="91440" bIns="45720" rtlCol="0" anchor="t">
            <a:normAutofit/>
          </a:bodyPr>
          <a:lstStyle/>
          <a:p>
            <a:r>
              <a:rPr lang="en-GB" dirty="0"/>
              <a:t>In this phase you need to evaluate the intervention, compare data gathered before and after the intervention, check to see if goals have been achieved, identify any additional strategies required and importantly maintain an ongoing assessment to make sure the effectiveness of the measure continues.</a:t>
            </a:r>
          </a:p>
          <a:p>
            <a:pPr marL="0" indent="0">
              <a:buNone/>
            </a:pPr>
            <a:r>
              <a:rPr lang="en-GB" b="1" u="sng" dirty="0"/>
              <a:t>How it supports EBP:-</a:t>
            </a:r>
          </a:p>
          <a:p>
            <a:pPr marL="0" indent="0">
              <a:buNone/>
            </a:pPr>
            <a:r>
              <a:rPr lang="en-GB" dirty="0"/>
              <a:t>Assessing an intervention</a:t>
            </a:r>
          </a:p>
        </p:txBody>
      </p:sp>
    </p:spTree>
    <p:extLst>
      <p:ext uri="{BB962C8B-B14F-4D97-AF65-F5344CB8AC3E}">
        <p14:creationId xmlns:p14="http://schemas.microsoft.com/office/powerpoint/2010/main" val="13161366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12BEE-3EBD-1FB5-85AE-A78584358A8C}"/>
              </a:ext>
            </a:extLst>
          </p:cNvPr>
          <p:cNvSpPr>
            <a:spLocks noGrp="1"/>
          </p:cNvSpPr>
          <p:nvPr>
            <p:ph type="title"/>
          </p:nvPr>
        </p:nvSpPr>
        <p:spPr/>
        <p:txBody>
          <a:bodyPr/>
          <a:lstStyle/>
          <a:p>
            <a:r>
              <a:rPr lang="en-GB" dirty="0"/>
              <a:t>INTERVENTIONS</a:t>
            </a:r>
          </a:p>
        </p:txBody>
      </p:sp>
      <p:sp>
        <p:nvSpPr>
          <p:cNvPr id="3" name="Content Placeholder 2">
            <a:extLst>
              <a:ext uri="{FF2B5EF4-FFF2-40B4-BE49-F238E27FC236}">
                <a16:creationId xmlns:a16="http://schemas.microsoft.com/office/drawing/2014/main" id="{D0ED12B3-E366-E183-40E3-1872E2A8505F}"/>
              </a:ext>
            </a:extLst>
          </p:cNvPr>
          <p:cNvSpPr>
            <a:spLocks noGrp="1"/>
          </p:cNvSpPr>
          <p:nvPr>
            <p:ph idx="1"/>
          </p:nvPr>
        </p:nvSpPr>
        <p:spPr/>
        <p:txBody>
          <a:bodyPr vert="horz" lIns="91440" tIns="45720" rIns="91440" bIns="45720" rtlCol="0" anchor="t">
            <a:normAutofit fontScale="92500" lnSpcReduction="10000"/>
          </a:bodyPr>
          <a:lstStyle/>
          <a:p>
            <a:r>
              <a:rPr lang="en-GB" dirty="0"/>
              <a:t>EBP is about trialling and evaluating interventions. Some may include:-</a:t>
            </a:r>
          </a:p>
          <a:p>
            <a:r>
              <a:rPr lang="en-GB" dirty="0"/>
              <a:t>Trial by tactic</a:t>
            </a:r>
          </a:p>
          <a:p>
            <a:r>
              <a:rPr lang="en-GB" dirty="0"/>
              <a:t>A new policy</a:t>
            </a:r>
          </a:p>
          <a:p>
            <a:r>
              <a:rPr lang="en-GB" dirty="0"/>
              <a:t>A project</a:t>
            </a:r>
          </a:p>
          <a:p>
            <a:r>
              <a:rPr lang="en-GB"/>
              <a:t>A piece of training, software, technology</a:t>
            </a:r>
            <a:endParaRPr lang="en-GB" dirty="0"/>
          </a:p>
          <a:p>
            <a:r>
              <a:rPr lang="en-GB"/>
              <a:t>A different way of working</a:t>
            </a:r>
          </a:p>
          <a:p>
            <a:r>
              <a:rPr lang="en-GB" dirty="0"/>
              <a:t>New forms </a:t>
            </a:r>
          </a:p>
          <a:p>
            <a:r>
              <a:rPr lang="en-GB" dirty="0"/>
              <a:t>New strategies</a:t>
            </a:r>
          </a:p>
        </p:txBody>
      </p:sp>
    </p:spTree>
    <p:extLst>
      <p:ext uri="{BB962C8B-B14F-4D97-AF65-F5344CB8AC3E}">
        <p14:creationId xmlns:p14="http://schemas.microsoft.com/office/powerpoint/2010/main" val="67890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089F1-34B6-0A19-3590-F919FA31E6F3}"/>
              </a:ext>
            </a:extLst>
          </p:cNvPr>
          <p:cNvSpPr>
            <a:spLocks noGrp="1"/>
          </p:cNvSpPr>
          <p:nvPr>
            <p:ph type="title"/>
          </p:nvPr>
        </p:nvSpPr>
        <p:spPr/>
        <p:txBody>
          <a:bodyPr/>
          <a:lstStyle/>
          <a:p>
            <a:r>
              <a:rPr lang="en-GB" dirty="0"/>
              <a:t>To conclude</a:t>
            </a:r>
          </a:p>
        </p:txBody>
      </p:sp>
      <p:sp>
        <p:nvSpPr>
          <p:cNvPr id="3" name="Content Placeholder 2">
            <a:extLst>
              <a:ext uri="{FF2B5EF4-FFF2-40B4-BE49-F238E27FC236}">
                <a16:creationId xmlns:a16="http://schemas.microsoft.com/office/drawing/2014/main" id="{B2D7167D-7DD8-8BA2-F2FA-96830DEE58E3}"/>
              </a:ext>
            </a:extLst>
          </p:cNvPr>
          <p:cNvSpPr>
            <a:spLocks noGrp="1"/>
          </p:cNvSpPr>
          <p:nvPr>
            <p:ph idx="1"/>
          </p:nvPr>
        </p:nvSpPr>
        <p:spPr/>
        <p:txBody>
          <a:bodyPr vert="horz" lIns="91440" tIns="45720" rIns="91440" bIns="45720" rtlCol="0" anchor="t">
            <a:normAutofit/>
          </a:bodyPr>
          <a:lstStyle/>
          <a:p>
            <a:r>
              <a:rPr lang="en-GB" dirty="0"/>
              <a:t>Introduction to the module</a:t>
            </a:r>
          </a:p>
          <a:p>
            <a:r>
              <a:rPr lang="en-GB" dirty="0"/>
              <a:t>Looked at assignment, where to access the brief and where to submit</a:t>
            </a:r>
          </a:p>
          <a:p>
            <a:r>
              <a:rPr lang="en-GB" dirty="0"/>
              <a:t>What EBP is and why it's important</a:t>
            </a:r>
          </a:p>
          <a:p>
            <a:r>
              <a:rPr lang="en-GB" dirty="0"/>
              <a:t>ATLAS</a:t>
            </a:r>
          </a:p>
          <a:p>
            <a:r>
              <a:rPr lang="en-GB" dirty="0"/>
              <a:t>OSARA</a:t>
            </a:r>
          </a:p>
          <a:p>
            <a:r>
              <a:rPr lang="en-GB" dirty="0"/>
              <a:t>Any questions?</a:t>
            </a:r>
          </a:p>
          <a:p>
            <a:endParaRPr lang="en-GB" dirty="0"/>
          </a:p>
        </p:txBody>
      </p:sp>
    </p:spTree>
    <p:extLst>
      <p:ext uri="{BB962C8B-B14F-4D97-AF65-F5344CB8AC3E}">
        <p14:creationId xmlns:p14="http://schemas.microsoft.com/office/powerpoint/2010/main" val="452563159"/>
      </p:ext>
    </p:extLst>
  </p:cSld>
  <p:clrMapOvr>
    <a:masterClrMapping/>
  </p:clrMapOvr>
</p:sld>
</file>

<file path=ppt/theme/theme1.xml><?xml version="1.0" encoding="utf-8"?>
<a:theme xmlns:a="http://schemas.openxmlformats.org/drawingml/2006/main" name="ChronicleVTI">
  <a:themeElements>
    <a:clrScheme name="AnalogousFromLightSeedLeftStep">
      <a:dk1>
        <a:srgbClr val="000000"/>
      </a:dk1>
      <a:lt1>
        <a:srgbClr val="FFFFFF"/>
      </a:lt1>
      <a:dk2>
        <a:srgbClr val="412724"/>
      </a:dk2>
      <a:lt2>
        <a:srgbClr val="E6E2E8"/>
      </a:lt2>
      <a:accent1>
        <a:srgbClr val="8BAA80"/>
      </a:accent1>
      <a:accent2>
        <a:srgbClr val="96A872"/>
      </a:accent2>
      <a:accent3>
        <a:srgbClr val="A6A27D"/>
      </a:accent3>
      <a:accent4>
        <a:srgbClr val="BA9C7F"/>
      </a:accent4>
      <a:accent5>
        <a:srgbClr val="C59793"/>
      </a:accent5>
      <a:accent6>
        <a:srgbClr val="BA7F93"/>
      </a:accent6>
      <a:hlink>
        <a:srgbClr val="9C69AE"/>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2260</Words>
  <Application>Microsoft Office PowerPoint</Application>
  <PresentationFormat>Widescreen</PresentationFormat>
  <Paragraphs>227</Paragraphs>
  <Slides>36</Slides>
  <Notes>36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Arial</vt:lpstr>
      <vt:lpstr>Calibri</vt:lpstr>
      <vt:lpstr>Calibri Light</vt:lpstr>
      <vt:lpstr>Calisto MT</vt:lpstr>
      <vt:lpstr>Microsoft Sans Serif</vt:lpstr>
      <vt:lpstr>Univers Condensed</vt:lpstr>
      <vt:lpstr>ChronicleVTI</vt:lpstr>
      <vt:lpstr>Office Theme</vt:lpstr>
      <vt:lpstr>Evidence Based Policing</vt:lpstr>
      <vt:lpstr>Scheme of work </vt:lpstr>
      <vt:lpstr>Reading lists/ Moodle</vt:lpstr>
      <vt:lpstr>Assignment 1 </vt:lpstr>
      <vt:lpstr>What will be covered in the module?</vt:lpstr>
      <vt:lpstr>What is evidence based policing (EBP)?</vt:lpstr>
      <vt:lpstr>TWO PROCESSES</vt:lpstr>
      <vt:lpstr>FOR EXAMPLE... Medical intervention</vt:lpstr>
      <vt:lpstr>PowerPoint Presentation</vt:lpstr>
      <vt:lpstr>WHAT IS EVIDENCE?</vt:lpstr>
      <vt:lpstr>Oxford English dictionary (2013)</vt:lpstr>
      <vt:lpstr>How do  you know if something works?</vt:lpstr>
      <vt:lpstr>2 types of evidence</vt:lpstr>
      <vt:lpstr>The value of evidence -based policing</vt:lpstr>
      <vt:lpstr>Ebp challenges accepted practices</vt:lpstr>
      <vt:lpstr>Decision making- experience, routine and habit</vt:lpstr>
      <vt:lpstr>Group task</vt:lpstr>
      <vt:lpstr>What would you do?</vt:lpstr>
      <vt:lpstr>ANSWER</vt:lpstr>
      <vt:lpstr>EVIDENCE BASED POLICING APPROACHES- ATLAS</vt:lpstr>
      <vt:lpstr>ATLAS</vt:lpstr>
      <vt:lpstr>ask</vt:lpstr>
      <vt:lpstr>test</vt:lpstr>
      <vt:lpstr>learn</vt:lpstr>
      <vt:lpstr>adapt</vt:lpstr>
      <vt:lpstr>share</vt:lpstr>
      <vt:lpstr>PowerPoint Presentation</vt:lpstr>
      <vt:lpstr>SCARED STRAIGHT PROGRAMME</vt:lpstr>
      <vt:lpstr>Task- in pairs</vt:lpstr>
      <vt:lpstr>(O)SARA MODEL     oBJECTIVE SCAN ANALYSE RESPOND ASSESS</vt:lpstr>
      <vt:lpstr>Sara- scanning</vt:lpstr>
      <vt:lpstr>Analysis</vt:lpstr>
      <vt:lpstr>response</vt:lpstr>
      <vt:lpstr>Assessment</vt:lpstr>
      <vt:lpstr>INTERVENTIONS</vt:lpstr>
      <vt:lpstr>To conclude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Sadie France</dc:creator>
  <cp:lastModifiedBy>Kelly Andrews</cp:lastModifiedBy>
  <cp:revision>977</cp:revision>
  <dcterms:created xsi:type="dcterms:W3CDTF">2023-09-27T09:56:07Z</dcterms:created>
  <dcterms:modified xsi:type="dcterms:W3CDTF">2024-01-31T14:47:21Z</dcterms:modified>
</cp:coreProperties>
</file>