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71" r:id="rId3"/>
    <p:sldId id="391" r:id="rId4"/>
    <p:sldId id="351" r:id="rId5"/>
    <p:sldId id="380" r:id="rId6"/>
    <p:sldId id="394" r:id="rId7"/>
    <p:sldId id="345" r:id="rId8"/>
    <p:sldId id="390" r:id="rId9"/>
    <p:sldId id="398" r:id="rId10"/>
    <p:sldId id="399" r:id="rId11"/>
    <p:sldId id="395" r:id="rId12"/>
    <p:sldId id="396" r:id="rId13"/>
    <p:sldId id="259" r:id="rId14"/>
    <p:sldId id="260" r:id="rId15"/>
    <p:sldId id="261" r:id="rId16"/>
    <p:sldId id="262" r:id="rId17"/>
    <p:sldId id="263" r:id="rId18"/>
    <p:sldId id="264" r:id="rId19"/>
    <p:sldId id="270" r:id="rId20"/>
    <p:sldId id="265" r:id="rId21"/>
    <p:sldId id="266" r:id="rId22"/>
    <p:sldId id="267" r:id="rId23"/>
    <p:sldId id="269" r:id="rId24"/>
    <p:sldId id="268" r:id="rId25"/>
    <p:sldId id="40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2268957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3810957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1936527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1530266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813898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3322585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4242342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2222814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214256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3030283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E3CDD5-26CE-4B32-AD04-B12247269902}"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4078A5-E37F-4583-A102-44BDD8487806}" type="slidenum">
              <a:rPr lang="en-GB" smtClean="0"/>
              <a:t>‹#›</a:t>
            </a:fld>
            <a:endParaRPr lang="en-GB" dirty="0"/>
          </a:p>
        </p:txBody>
      </p:sp>
    </p:spTree>
    <p:extLst>
      <p:ext uri="{BB962C8B-B14F-4D97-AF65-F5344CB8AC3E}">
        <p14:creationId xmlns:p14="http://schemas.microsoft.com/office/powerpoint/2010/main" val="42079601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6_標題投影片">
    <p:spTree>
      <p:nvGrpSpPr>
        <p:cNvPr id="1" name=""/>
        <p:cNvGrpSpPr/>
        <p:nvPr/>
      </p:nvGrpSpPr>
      <p:grpSpPr>
        <a:xfrm>
          <a:off x="0" y="0"/>
          <a:ext cx="0" cy="0"/>
          <a:chOff x="0" y="0"/>
          <a:chExt cx="0" cy="0"/>
        </a:xfrm>
      </p:grpSpPr>
      <p:sp>
        <p:nvSpPr>
          <p:cNvPr id="2" name="Rectangle 2"/>
          <p:cNvSpPr>
            <a:spLocks noGrp="1" noChangeArrowheads="1"/>
          </p:cNvSpPr>
          <p:nvPr/>
        </p:nvSpPr>
        <p:spPr bwMode="auto">
          <a:xfrm>
            <a:off x="457200" y="274638"/>
            <a:ext cx="8229600" cy="1143000"/>
          </a:xfrm>
          <a:prstGeom prst="rect">
            <a:avLst/>
          </a:prstGeom>
          <a:noFill/>
          <a:ln w="9525">
            <a:noFill/>
            <a:miter lim="800000"/>
            <a:headEnd/>
            <a:tailEnd/>
          </a:ln>
        </p:spPr>
        <p:txBody>
          <a:bodyPr anchor="ctr"/>
          <a:lstStyle/>
          <a:p>
            <a:pPr algn="ctr" eaLnBrk="0" hangingPunct="0">
              <a:defRPr/>
            </a:pPr>
            <a:endParaRPr lang="zh-TW" altLang="en-US" sz="4400">
              <a:solidFill>
                <a:schemeClr val="tx2"/>
              </a:solidFill>
            </a:endParaRPr>
          </a:p>
        </p:txBody>
      </p:sp>
      <p:sp>
        <p:nvSpPr>
          <p:cNvPr id="3" name="Rectangle 3"/>
          <p:cNvSpPr>
            <a:spLocks noGrp="1" noChangeArrowheads="1"/>
          </p:cNvSpPr>
          <p:nvPr/>
        </p:nvSpPr>
        <p:spPr bwMode="auto">
          <a:xfrm>
            <a:off x="457200" y="1600200"/>
            <a:ext cx="8229600" cy="4525963"/>
          </a:xfrm>
          <a:prstGeom prst="rect">
            <a:avLst/>
          </a:prstGeom>
          <a:noFill/>
          <a:ln w="9525">
            <a:noFill/>
            <a:miter lim="800000"/>
            <a:headEnd/>
            <a:tailEnd/>
          </a:ln>
        </p:spPr>
        <p:txBody>
          <a:bodyPr/>
          <a:lstStyle/>
          <a:p>
            <a:pPr marL="342900" indent="-342900" eaLnBrk="0" hangingPunct="0">
              <a:spcBef>
                <a:spcPct val="20000"/>
              </a:spcBef>
              <a:buFontTx/>
              <a:buChar char="•"/>
              <a:defRPr/>
            </a:pPr>
            <a:endParaRPr lang="zh-TW" altLang="en-US" sz="3200"/>
          </a:p>
        </p:txBody>
      </p:sp>
    </p:spTree>
    <p:extLst>
      <p:ext uri="{BB962C8B-B14F-4D97-AF65-F5344CB8AC3E}">
        <p14:creationId xmlns:p14="http://schemas.microsoft.com/office/powerpoint/2010/main" val="58904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E3CDD5-26CE-4B32-AD04-B12247269902}" type="datetimeFigureOut">
              <a:rPr lang="en-GB" smtClean="0"/>
              <a:t>01/02/2021</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4078A5-E37F-4583-A102-44BDD8487806}" type="slidenum">
              <a:rPr lang="en-GB" smtClean="0"/>
              <a:t>‹#›</a:t>
            </a:fld>
            <a:endParaRPr lang="en-GB" dirty="0"/>
          </a:p>
        </p:txBody>
      </p:sp>
    </p:spTree>
    <p:extLst>
      <p:ext uri="{BB962C8B-B14F-4D97-AF65-F5344CB8AC3E}">
        <p14:creationId xmlns:p14="http://schemas.microsoft.com/office/powerpoint/2010/main" val="962369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www.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Fgwj3Vlk0cE&amp;feature=youtu.b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conomist.com/1843/2015/01/05/what-is-the-opium-of-the-people" TargetMode="External"/><Relationship Id="rId2" Type="http://schemas.openxmlformats.org/officeDocument/2006/relationships/hyperlink" Target="https://www.theguardian.com/commentisfree/belief/2009/jun/26/religion-philosoph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tomprof.stanford.edu/posting/119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plato.stanford.edu/entries/scientific-objectivity/#FemiStanEpi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p:cNvPicPr>
            <a:picLocks noChangeAspect="1" noChangeArrowheads="1"/>
          </p:cNvPicPr>
          <p:nvPr/>
        </p:nvPicPr>
        <p:blipFill>
          <a:blip r:embed="rId2"/>
          <a:srcRect/>
          <a:stretch>
            <a:fillRect/>
          </a:stretch>
        </p:blipFill>
        <p:spPr bwMode="auto">
          <a:xfrm>
            <a:off x="16659" y="-2"/>
            <a:ext cx="9242518" cy="6858002"/>
          </a:xfrm>
          <a:prstGeom prst="rect">
            <a:avLst/>
          </a:prstGeom>
          <a:ln>
            <a:noFill/>
          </a:ln>
          <a:effectLst>
            <a:outerShdw blurRad="292100" dist="139700" dir="2700000" algn="tl" rotWithShape="0">
              <a:srgbClr val="333333">
                <a:alpha val="65000"/>
              </a:srgbClr>
            </a:outerShdw>
          </a:effectLst>
        </p:spPr>
      </p:pic>
      <p:pic>
        <p:nvPicPr>
          <p:cNvPr id="3075" name="Picture 3"/>
          <p:cNvPicPr>
            <a:picLocks noChangeAspect="1" noChangeArrowheads="1"/>
          </p:cNvPicPr>
          <p:nvPr/>
        </p:nvPicPr>
        <p:blipFill rotWithShape="1">
          <a:blip r:embed="rId3"/>
          <a:srcRect t="20397"/>
          <a:stretch/>
        </p:blipFill>
        <p:spPr bwMode="auto">
          <a:xfrm>
            <a:off x="285720" y="214290"/>
            <a:ext cx="1515618" cy="967257"/>
          </a:xfrm>
          <a:prstGeom prst="rect">
            <a:avLst/>
          </a:prstGeom>
          <a:noFill/>
          <a:ln w="9525">
            <a:noFill/>
            <a:miter lim="800000"/>
            <a:headEnd/>
            <a:tailEnd/>
          </a:ln>
          <a:effectLst/>
        </p:spPr>
      </p:pic>
      <p:sp>
        <p:nvSpPr>
          <p:cNvPr id="3" name="Rectangle 2"/>
          <p:cNvSpPr/>
          <p:nvPr/>
        </p:nvSpPr>
        <p:spPr>
          <a:xfrm>
            <a:off x="322620" y="1700808"/>
            <a:ext cx="8471317" cy="738664"/>
          </a:xfrm>
          <a:prstGeom prst="rect">
            <a:avLst/>
          </a:prstGeom>
        </p:spPr>
        <p:txBody>
          <a:bodyPr wrap="square">
            <a:spAutoFit/>
          </a:bodyPr>
          <a:lstStyle/>
          <a:p>
            <a:pPr>
              <a:spcBef>
                <a:spcPts val="600"/>
              </a:spcBef>
              <a:spcAft>
                <a:spcPts val="600"/>
              </a:spcAft>
            </a:pPr>
            <a:br>
              <a:rPr lang="en-GB" sz="2400" b="1" i="1" dirty="0">
                <a:solidFill>
                  <a:schemeClr val="bg1"/>
                </a:solidFill>
                <a:cs typeface="Arial" pitchFamily="34" charset="0"/>
              </a:rPr>
            </a:br>
            <a:r>
              <a:rPr lang="en-GB" b="1" i="1" dirty="0"/>
              <a:t>welcome!</a:t>
            </a:r>
          </a:p>
        </p:txBody>
      </p:sp>
      <p:sp>
        <p:nvSpPr>
          <p:cNvPr id="2" name="Rectangle 1"/>
          <p:cNvSpPr/>
          <p:nvPr/>
        </p:nvSpPr>
        <p:spPr>
          <a:xfrm>
            <a:off x="1436652" y="1978100"/>
            <a:ext cx="6030416" cy="461665"/>
          </a:xfrm>
          <a:prstGeom prst="rect">
            <a:avLst/>
          </a:prstGeom>
        </p:spPr>
        <p:txBody>
          <a:bodyPr wrap="square">
            <a:spAutoFit/>
          </a:bodyPr>
          <a:lstStyle/>
          <a:p>
            <a:endParaRPr lang="en-GB" sz="2400" b="1" dirty="0">
              <a:solidFill>
                <a:schemeClr val="bg1"/>
              </a:solidFill>
            </a:endParaRPr>
          </a:p>
        </p:txBody>
      </p:sp>
      <p:sp>
        <p:nvSpPr>
          <p:cNvPr id="6" name="Rectangle 5"/>
          <p:cNvSpPr/>
          <p:nvPr/>
        </p:nvSpPr>
        <p:spPr>
          <a:xfrm>
            <a:off x="539551" y="1181547"/>
            <a:ext cx="8352929" cy="5724644"/>
          </a:xfrm>
          <a:prstGeom prst="rect">
            <a:avLst/>
          </a:prstGeom>
        </p:spPr>
        <p:txBody>
          <a:bodyPr wrap="square">
            <a:spAutoFit/>
          </a:bodyPr>
          <a:lstStyle/>
          <a:p>
            <a:pPr algn="ctr"/>
            <a:endParaRPr lang="en-GB" sz="3600" dirty="0">
              <a:solidFill>
                <a:schemeClr val="bg1"/>
              </a:solidFill>
            </a:endParaRPr>
          </a:p>
          <a:p>
            <a:pPr algn="ctr"/>
            <a:r>
              <a:rPr lang="en-GB" sz="3600" dirty="0">
                <a:solidFill>
                  <a:schemeClr val="bg1"/>
                </a:solidFill>
              </a:rPr>
              <a:t>Steve Griffiths, </a:t>
            </a:r>
          </a:p>
          <a:p>
            <a:pPr algn="ctr"/>
            <a:r>
              <a:rPr lang="en-GB" sz="2400" dirty="0">
                <a:solidFill>
                  <a:schemeClr val="bg1"/>
                </a:solidFill>
              </a:rPr>
              <a:t>Visiting tutor, Post Graduate Centre, Institute of Management &amp; Health.</a:t>
            </a:r>
          </a:p>
          <a:p>
            <a:pPr algn="ctr"/>
            <a:endParaRPr lang="en-GB" sz="3200" dirty="0">
              <a:solidFill>
                <a:schemeClr val="bg1"/>
              </a:solidFill>
            </a:endParaRPr>
          </a:p>
          <a:p>
            <a:pPr algn="ctr"/>
            <a:r>
              <a:rPr lang="en-GB" sz="4000" b="1" dirty="0">
                <a:solidFill>
                  <a:schemeClr val="bg1"/>
                </a:solidFill>
              </a:rPr>
              <a:t>‘How do we know what we know?’</a:t>
            </a:r>
          </a:p>
          <a:p>
            <a:pPr algn="ctr"/>
            <a:endParaRPr lang="en-GB" sz="3600" dirty="0">
              <a:solidFill>
                <a:schemeClr val="bg1"/>
              </a:solidFill>
            </a:endParaRPr>
          </a:p>
          <a:p>
            <a:pPr algn="ctr"/>
            <a:r>
              <a:rPr lang="en-GB" sz="3600" dirty="0">
                <a:solidFill>
                  <a:schemeClr val="bg1"/>
                </a:solidFill>
              </a:rPr>
              <a:t>Different ways of seeing the same thing.</a:t>
            </a:r>
          </a:p>
          <a:p>
            <a:pPr algn="ctr"/>
            <a:r>
              <a:rPr lang="en-GB" dirty="0">
                <a:solidFill>
                  <a:schemeClr val="bg1"/>
                </a:solidFill>
              </a:rPr>
              <a:t>02-01-2021</a:t>
            </a:r>
          </a:p>
          <a:p>
            <a:pPr algn="ctr"/>
            <a:endParaRPr lang="en-GB" sz="2400" b="1"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p:txBody>
      </p:sp>
      <p:pic>
        <p:nvPicPr>
          <p:cNvPr id="3074" name="Picture 3" descr="UWTSD new Log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7794" y="332656"/>
            <a:ext cx="33718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3292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850EC-6864-48B5-861F-9C749504A4BB}"/>
              </a:ext>
            </a:extLst>
          </p:cNvPr>
          <p:cNvSpPr>
            <a:spLocks noGrp="1"/>
          </p:cNvSpPr>
          <p:nvPr>
            <p:ph type="title"/>
          </p:nvPr>
        </p:nvSpPr>
        <p:spPr/>
        <p:txBody>
          <a:bodyPr/>
          <a:lstStyle/>
          <a:p>
            <a:r>
              <a:rPr lang="en-GB" dirty="0">
                <a:hlinkClick r:id="rId2"/>
              </a:rPr>
              <a:t>www.uwtsd.ac.uk</a:t>
            </a:r>
            <a:r>
              <a:rPr lang="en-GB" dirty="0"/>
              <a:t> </a:t>
            </a:r>
          </a:p>
        </p:txBody>
      </p:sp>
      <p:pic>
        <p:nvPicPr>
          <p:cNvPr id="5" name="Content Placeholder 4" descr="Graphical user interface, website&#10;&#10;Description automatically generated">
            <a:extLst>
              <a:ext uri="{FF2B5EF4-FFF2-40B4-BE49-F238E27FC236}">
                <a16:creationId xmlns:a16="http://schemas.microsoft.com/office/drawing/2014/main" id="{65ED46AB-1EEC-4780-A505-EFC4199B460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1560" y="1700808"/>
            <a:ext cx="8229600" cy="4104456"/>
          </a:xfrm>
        </p:spPr>
      </p:pic>
    </p:spTree>
    <p:extLst>
      <p:ext uri="{BB962C8B-B14F-4D97-AF65-F5344CB8AC3E}">
        <p14:creationId xmlns:p14="http://schemas.microsoft.com/office/powerpoint/2010/main" val="784566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5D0FDB90-A208-4B2E-9CDC-F323CFCE8D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908720"/>
            <a:ext cx="8208911" cy="5040560"/>
          </a:xfrm>
          <a:prstGeom prst="rect">
            <a:avLst/>
          </a:prstGeom>
        </p:spPr>
      </p:pic>
    </p:spTree>
    <p:extLst>
      <p:ext uri="{BB962C8B-B14F-4D97-AF65-F5344CB8AC3E}">
        <p14:creationId xmlns:p14="http://schemas.microsoft.com/office/powerpoint/2010/main" val="3974333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dirty="0">
                <a:hlinkClick r:id="rId2"/>
              </a:rPr>
              <a:t>https://www.youtube.com/watch?v=Fgwj3Vlk0cE&amp;feature=youtu.be</a:t>
            </a:r>
            <a:br>
              <a:rPr lang="en-US" dirty="0"/>
            </a:br>
            <a:endParaRPr lang="en-US"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46957" y="1412776"/>
            <a:ext cx="8050085"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1583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954" dirty="0"/>
              <a:t>THE UNITED KINGDOM, INCLUDING WALES</a:t>
            </a:r>
            <a:endParaRPr lang="en-GB" sz="2954" dirty="0"/>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endParaRPr lang="en-GB" dirty="0"/>
          </a:p>
        </p:txBody>
      </p:sp>
      <p:pic>
        <p:nvPicPr>
          <p:cNvPr id="6"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33046" y="1600200"/>
            <a:ext cx="7877908" cy="4092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5422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BCF6-78EA-4A87-BE33-101363B199C7}"/>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14AC076F-174B-4F3E-B57C-D98D1B59AC97}"/>
              </a:ext>
            </a:extLst>
          </p:cNvPr>
          <p:cNvPicPr>
            <a:picLocks noGrp="1" noChangeAspect="1"/>
          </p:cNvPicPr>
          <p:nvPr>
            <p:ph idx="1"/>
          </p:nvPr>
        </p:nvPicPr>
        <p:blipFill>
          <a:blip r:embed="rId2"/>
          <a:stretch>
            <a:fillRect/>
          </a:stretch>
        </p:blipFill>
        <p:spPr>
          <a:xfrm>
            <a:off x="-1404664" y="-1107504"/>
            <a:ext cx="12025336" cy="8064895"/>
          </a:xfrm>
        </p:spPr>
      </p:pic>
    </p:spTree>
    <p:extLst>
      <p:ext uri="{BB962C8B-B14F-4D97-AF65-F5344CB8AC3E}">
        <p14:creationId xmlns:p14="http://schemas.microsoft.com/office/powerpoint/2010/main" val="2758379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9" descr="Pobbles Ba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55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8" name="Rectangle 8"/>
          <p:cNvSpPr>
            <a:spLocks noChangeArrowheads="1"/>
          </p:cNvSpPr>
          <p:nvPr/>
        </p:nvSpPr>
        <p:spPr bwMode="auto">
          <a:xfrm>
            <a:off x="0" y="2349500"/>
            <a:ext cx="3736975" cy="646331"/>
          </a:xfrm>
          <a:prstGeom prst="rect">
            <a:avLst/>
          </a:prstGeom>
          <a:noFill/>
          <a:ln>
            <a:noFill/>
          </a:ln>
          <a:effectLst/>
        </p:spPr>
        <p:txBody>
          <a:bodyPr>
            <a:spAutoFit/>
          </a:bodyPr>
          <a:lstStyle/>
          <a:p>
            <a:pPr>
              <a:defRPr/>
            </a:pPr>
            <a:r>
              <a:rPr kumimoji="0" lang="en-GB" altLang="zh-TW" b="1" dirty="0">
                <a:solidFill>
                  <a:schemeClr val="bg1"/>
                </a:solidFill>
                <a:effectLst>
                  <a:outerShdw blurRad="38100" dist="38100" dir="2700000" algn="tl">
                    <a:srgbClr val="C0C0C0"/>
                  </a:outerShdw>
                </a:effectLst>
              </a:rPr>
              <a:t>WALES BY THE SEA –</a:t>
            </a:r>
          </a:p>
          <a:p>
            <a:pPr>
              <a:defRPr/>
            </a:pPr>
            <a:r>
              <a:rPr kumimoji="0" lang="en-GB" altLang="zh-TW" b="1" dirty="0">
                <a:solidFill>
                  <a:schemeClr val="bg1"/>
                </a:solidFill>
                <a:effectLst>
                  <a:outerShdw blurRad="38100" dist="38100" dir="2700000" algn="tl">
                    <a:srgbClr val="C0C0C0"/>
                  </a:outerShdw>
                </a:effectLst>
              </a:rPr>
              <a:t>A BEAUTIFUL ENVIRONMENT</a:t>
            </a:r>
          </a:p>
        </p:txBody>
      </p:sp>
      <p:pic>
        <p:nvPicPr>
          <p:cNvPr id="6" name="Picture 5" descr="UWTSD new Logo"/>
          <p:cNvPicPr/>
          <p:nvPr/>
        </p:nvPicPr>
        <p:blipFill>
          <a:blip r:embed="rId3">
            <a:extLst>
              <a:ext uri="{28A0092B-C50C-407E-A947-70E740481C1C}">
                <a14:useLocalDpi xmlns:a14="http://schemas.microsoft.com/office/drawing/2010/main" val="0"/>
              </a:ext>
            </a:extLst>
          </a:blip>
          <a:srcRect/>
          <a:stretch>
            <a:fillRect/>
          </a:stretch>
        </p:blipFill>
        <p:spPr bwMode="auto">
          <a:xfrm>
            <a:off x="4860032" y="5301208"/>
            <a:ext cx="3371850" cy="1114425"/>
          </a:xfrm>
          <a:prstGeom prst="rect">
            <a:avLst/>
          </a:prstGeom>
          <a:noFill/>
          <a:ln>
            <a:noFill/>
          </a:ln>
        </p:spPr>
      </p:pic>
    </p:spTree>
    <p:extLst>
      <p:ext uri="{BB962C8B-B14F-4D97-AF65-F5344CB8AC3E}">
        <p14:creationId xmlns:p14="http://schemas.microsoft.com/office/powerpoint/2010/main" val="1567847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5536" y="0"/>
            <a:ext cx="57150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7" name="Picture 2" descr="No automatic alt text availa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68" y="3645024"/>
            <a:ext cx="9396536" cy="335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D29B120-5302-42F6-A45A-42455DF557D6}"/>
              </a:ext>
            </a:extLst>
          </p:cNvPr>
          <p:cNvSpPr txBox="1"/>
          <p:nvPr/>
        </p:nvSpPr>
        <p:spPr>
          <a:xfrm>
            <a:off x="6876257" y="267802"/>
            <a:ext cx="1728192" cy="2862322"/>
          </a:xfrm>
          <a:prstGeom prst="rect">
            <a:avLst/>
          </a:prstGeom>
          <a:noFill/>
        </p:spPr>
        <p:txBody>
          <a:bodyPr wrap="square" rtlCol="0">
            <a:spAutoFit/>
          </a:bodyPr>
          <a:lstStyle/>
          <a:p>
            <a:r>
              <a:rPr lang="en-GB" dirty="0"/>
              <a:t>L-R, Prof Simon Haslett (PVC International, UWTSD), Prof </a:t>
            </a:r>
            <a:r>
              <a:rPr lang="en-GB" dirty="0" err="1"/>
              <a:t>Medwin</a:t>
            </a:r>
            <a:r>
              <a:rPr lang="en-GB" dirty="0"/>
              <a:t> Hughes (Vice Chancellor, UWTSD) and Steve Griffiths, (Then DVC of IUMW)</a:t>
            </a:r>
          </a:p>
        </p:txBody>
      </p:sp>
    </p:spTree>
    <p:extLst>
      <p:ext uri="{BB962C8B-B14F-4D97-AF65-F5344CB8AC3E}">
        <p14:creationId xmlns:p14="http://schemas.microsoft.com/office/powerpoint/2010/main" val="4102803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358E2-334E-4A0C-BE2C-412EFF2170FA}"/>
              </a:ext>
            </a:extLst>
          </p:cNvPr>
          <p:cNvSpPr>
            <a:spLocks noGrp="1"/>
          </p:cNvSpPr>
          <p:nvPr>
            <p:ph type="title"/>
          </p:nvPr>
        </p:nvSpPr>
        <p:spPr>
          <a:xfrm>
            <a:off x="457200" y="274638"/>
            <a:ext cx="8229600" cy="58018"/>
          </a:xfrm>
        </p:spPr>
        <p:txBody>
          <a:bodyPr>
            <a:normAutofit fontScale="90000"/>
          </a:bodyPr>
          <a:lstStyle/>
          <a:p>
            <a:endParaRPr lang="en-GB" dirty="0"/>
          </a:p>
        </p:txBody>
      </p:sp>
      <p:pic>
        <p:nvPicPr>
          <p:cNvPr id="8" name="Content Placeholder 4" descr="A picture containing person, ground, outdoor&#10;&#10;Description automatically generated">
            <a:extLst>
              <a:ext uri="{FF2B5EF4-FFF2-40B4-BE49-F238E27FC236}">
                <a16:creationId xmlns:a16="http://schemas.microsoft.com/office/drawing/2014/main" id="{54BF451B-26AC-4000-A9C1-233C12CC714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0459"/>
            <a:ext cx="3394472" cy="4525963"/>
          </a:xfrm>
        </p:spPr>
      </p:pic>
      <p:pic>
        <p:nvPicPr>
          <p:cNvPr id="11" name="Picture 10">
            <a:extLst>
              <a:ext uri="{FF2B5EF4-FFF2-40B4-BE49-F238E27FC236}">
                <a16:creationId xmlns:a16="http://schemas.microsoft.com/office/drawing/2014/main" id="{B3083E95-392C-4284-8ECF-732445D2E0B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459432"/>
            <a:ext cx="9134982" cy="5256584"/>
          </a:xfrm>
          <a:prstGeom prst="rect">
            <a:avLst/>
          </a:prstGeom>
        </p:spPr>
      </p:pic>
      <p:pic>
        <p:nvPicPr>
          <p:cNvPr id="12" name="Picture 11" descr="A picture containing outdoor, person, tree, snow&#10;&#10;Description automatically generated">
            <a:extLst>
              <a:ext uri="{FF2B5EF4-FFF2-40B4-BE49-F238E27FC236}">
                <a16:creationId xmlns:a16="http://schemas.microsoft.com/office/drawing/2014/main" id="{4F2D6C65-0371-4C9D-8FB3-FBFAEC0359D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18" y="3158508"/>
            <a:ext cx="4572000" cy="3717032"/>
          </a:xfrm>
          <a:prstGeom prst="rect">
            <a:avLst/>
          </a:prstGeom>
        </p:spPr>
      </p:pic>
      <p:pic>
        <p:nvPicPr>
          <p:cNvPr id="15" name="Content Placeholder 4" descr="A person smiling for the picture&#10;&#10;Description automatically generated with low confidence">
            <a:extLst>
              <a:ext uri="{FF2B5EF4-FFF2-40B4-BE49-F238E27FC236}">
                <a16:creationId xmlns:a16="http://schemas.microsoft.com/office/drawing/2014/main" id="{F322F21D-284E-46DF-9029-E4ED5A79F599}"/>
              </a:ext>
            </a:extLst>
          </p:cNvPr>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4562982" y="3158508"/>
            <a:ext cx="4703487" cy="4525963"/>
          </a:xfrm>
        </p:spPr>
      </p:pic>
      <p:sp>
        <p:nvSpPr>
          <p:cNvPr id="3" name="TextBox 2">
            <a:extLst>
              <a:ext uri="{FF2B5EF4-FFF2-40B4-BE49-F238E27FC236}">
                <a16:creationId xmlns:a16="http://schemas.microsoft.com/office/drawing/2014/main" id="{A85D2B64-52A1-4759-8949-00646918B540}"/>
              </a:ext>
            </a:extLst>
          </p:cNvPr>
          <p:cNvSpPr txBox="1"/>
          <p:nvPr/>
        </p:nvSpPr>
        <p:spPr>
          <a:xfrm>
            <a:off x="4014347" y="298391"/>
            <a:ext cx="4896544" cy="523220"/>
          </a:xfrm>
          <a:prstGeom prst="rect">
            <a:avLst/>
          </a:prstGeom>
          <a:noFill/>
        </p:spPr>
        <p:txBody>
          <a:bodyPr wrap="square" rtlCol="0">
            <a:spAutoFit/>
          </a:bodyPr>
          <a:lstStyle/>
          <a:p>
            <a:r>
              <a:rPr lang="en-GB" sz="2800" dirty="0">
                <a:solidFill>
                  <a:schemeClr val="bg2"/>
                </a:solidFill>
              </a:rPr>
              <a:t>Who is the real Steve Griffiths?</a:t>
            </a:r>
          </a:p>
        </p:txBody>
      </p:sp>
    </p:spTree>
    <p:extLst>
      <p:ext uri="{BB962C8B-B14F-4D97-AF65-F5344CB8AC3E}">
        <p14:creationId xmlns:p14="http://schemas.microsoft.com/office/powerpoint/2010/main" val="25183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22BF7-468D-446A-A20B-3F6FED7108D7}"/>
              </a:ext>
            </a:extLst>
          </p:cNvPr>
          <p:cNvSpPr>
            <a:spLocks noGrp="1"/>
          </p:cNvSpPr>
          <p:nvPr>
            <p:ph type="title"/>
          </p:nvPr>
        </p:nvSpPr>
        <p:spPr>
          <a:xfrm>
            <a:off x="457200" y="-243408"/>
            <a:ext cx="8229600" cy="1512168"/>
          </a:xfrm>
        </p:spPr>
        <p:txBody>
          <a:bodyPr/>
          <a:lstStyle/>
          <a:p>
            <a:r>
              <a:rPr lang="en-GB" dirty="0"/>
              <a:t>How do we know anything?</a:t>
            </a:r>
          </a:p>
        </p:txBody>
      </p:sp>
      <p:sp>
        <p:nvSpPr>
          <p:cNvPr id="3" name="Content Placeholder 2">
            <a:extLst>
              <a:ext uri="{FF2B5EF4-FFF2-40B4-BE49-F238E27FC236}">
                <a16:creationId xmlns:a16="http://schemas.microsoft.com/office/drawing/2014/main" id="{7B2A261E-1494-4F75-8F51-86971965CE81}"/>
              </a:ext>
            </a:extLst>
          </p:cNvPr>
          <p:cNvSpPr>
            <a:spLocks noGrp="1"/>
          </p:cNvSpPr>
          <p:nvPr>
            <p:ph idx="1"/>
          </p:nvPr>
        </p:nvSpPr>
        <p:spPr>
          <a:xfrm>
            <a:off x="5878488" y="1594400"/>
            <a:ext cx="2808312" cy="4525963"/>
          </a:xfrm>
        </p:spPr>
        <p:txBody>
          <a:bodyPr>
            <a:normAutofit lnSpcReduction="10000"/>
          </a:bodyPr>
          <a:lstStyle/>
          <a:p>
            <a:r>
              <a:rPr lang="en-GB" dirty="0"/>
              <a:t>Thinking</a:t>
            </a:r>
          </a:p>
          <a:p>
            <a:r>
              <a:rPr lang="en-GB" dirty="0"/>
              <a:t>Analysing data</a:t>
            </a:r>
          </a:p>
          <a:p>
            <a:r>
              <a:rPr lang="en-GB" dirty="0"/>
              <a:t>Questioning</a:t>
            </a:r>
          </a:p>
          <a:p>
            <a:r>
              <a:rPr lang="en-GB" dirty="0"/>
              <a:t>Looking for alternatives</a:t>
            </a:r>
          </a:p>
          <a:p>
            <a:r>
              <a:rPr lang="en-GB" dirty="0"/>
              <a:t>There might be more than one reality?</a:t>
            </a:r>
          </a:p>
          <a:p>
            <a:endParaRPr lang="en-GB" dirty="0"/>
          </a:p>
        </p:txBody>
      </p:sp>
      <p:pic>
        <p:nvPicPr>
          <p:cNvPr id="1026" name="Picture 2" descr="Knowledge Management Lifecycle | Knowledge management, Knowledge management  system, Knowledge">
            <a:extLst>
              <a:ext uri="{FF2B5EF4-FFF2-40B4-BE49-F238E27FC236}">
                <a16:creationId xmlns:a16="http://schemas.microsoft.com/office/drawing/2014/main" id="{9B41CF39-ED81-4609-AE44-F057363BAD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634" y="1594400"/>
            <a:ext cx="5657677" cy="5129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878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CA205-1A6C-4B7D-AFA2-36149B83CC29}"/>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287B2E33-14D3-420A-8B34-96F5F9D4AB9D}"/>
              </a:ext>
            </a:extLst>
          </p:cNvPr>
          <p:cNvPicPr>
            <a:picLocks noGrp="1" noChangeAspect="1"/>
          </p:cNvPicPr>
          <p:nvPr>
            <p:ph idx="1"/>
          </p:nvPr>
        </p:nvPicPr>
        <p:blipFill>
          <a:blip r:embed="rId2"/>
          <a:stretch>
            <a:fillRect/>
          </a:stretch>
        </p:blipFill>
        <p:spPr>
          <a:xfrm>
            <a:off x="-1836712" y="-1395536"/>
            <a:ext cx="12457384" cy="9073008"/>
          </a:xfrm>
        </p:spPr>
      </p:pic>
    </p:spTree>
    <p:extLst>
      <p:ext uri="{BB962C8B-B14F-4D97-AF65-F5344CB8AC3E}">
        <p14:creationId xmlns:p14="http://schemas.microsoft.com/office/powerpoint/2010/main" val="3858505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67D09-67CF-4AB8-A5B7-914BD92E7DB2}"/>
              </a:ext>
            </a:extLst>
          </p:cNvPr>
          <p:cNvSpPr>
            <a:spLocks noGrp="1"/>
          </p:cNvSpPr>
          <p:nvPr>
            <p:ph type="title"/>
          </p:nvPr>
        </p:nvSpPr>
        <p:spPr>
          <a:xfrm>
            <a:off x="457200" y="-387424"/>
            <a:ext cx="8229600" cy="1512168"/>
          </a:xfrm>
        </p:spPr>
        <p:txBody>
          <a:bodyPr>
            <a:normAutofit/>
          </a:bodyPr>
          <a:lstStyle/>
          <a:p>
            <a:r>
              <a:rPr lang="en-GB" sz="3600" dirty="0"/>
              <a:t>How do we react to this story?</a:t>
            </a:r>
          </a:p>
        </p:txBody>
      </p:sp>
      <p:sp>
        <p:nvSpPr>
          <p:cNvPr id="3" name="Content Placeholder 2">
            <a:extLst>
              <a:ext uri="{FF2B5EF4-FFF2-40B4-BE49-F238E27FC236}">
                <a16:creationId xmlns:a16="http://schemas.microsoft.com/office/drawing/2014/main" id="{8B8695A7-216F-403F-924B-70B1228228B7}"/>
              </a:ext>
            </a:extLst>
          </p:cNvPr>
          <p:cNvSpPr>
            <a:spLocks noGrp="1"/>
          </p:cNvSpPr>
          <p:nvPr>
            <p:ph idx="1"/>
          </p:nvPr>
        </p:nvSpPr>
        <p:spPr>
          <a:xfrm>
            <a:off x="251520" y="764704"/>
            <a:ext cx="8784976" cy="5904656"/>
          </a:xfrm>
        </p:spPr>
        <p:txBody>
          <a:bodyPr>
            <a:normAutofit fontScale="40000" lnSpcReduction="20000"/>
          </a:bodyPr>
          <a:lstStyle/>
          <a:p>
            <a:pPr marL="0" indent="0">
              <a:buNone/>
            </a:pPr>
            <a:r>
              <a:rPr lang="en-GB" sz="6700" dirty="0"/>
              <a:t>There will always be different interpretations.</a:t>
            </a:r>
          </a:p>
          <a:p>
            <a:pPr marL="0" indent="0">
              <a:buNone/>
            </a:pPr>
            <a:endParaRPr lang="en-GB" sz="6700" dirty="0"/>
          </a:p>
          <a:p>
            <a:pPr marL="514350" indent="-514350">
              <a:buAutoNum type="arabicPeriod"/>
            </a:pPr>
            <a:r>
              <a:rPr lang="en-GB" sz="6700" dirty="0"/>
              <a:t>A religious missionary, Rev. Griffith John, went to China in the mid C19th. He established a hospital in 1866, where Dr Zhidao Xia (now working at The College of Medicine, Swansea) started his work as a doctor in Wuhan. This benefitted local people.</a:t>
            </a:r>
          </a:p>
          <a:p>
            <a:pPr marL="514350" indent="-514350">
              <a:buAutoNum type="arabicPeriod"/>
            </a:pPr>
            <a:r>
              <a:rPr lang="en-GB" sz="6700" dirty="0"/>
              <a:t>Rev. John wanted to convert local people to Christianity, to “save their souls”. Religion often gives comfort to people, particularly when they are suffering hardship.</a:t>
            </a:r>
          </a:p>
          <a:p>
            <a:pPr marL="514350" indent="-514350">
              <a:buAutoNum type="arabicPeriod"/>
            </a:pPr>
            <a:r>
              <a:rPr lang="en-GB" sz="6700" dirty="0"/>
              <a:t>Imperialist powers in the C19th sometimes used religious conversion as part of their power over conquered territories.</a:t>
            </a:r>
          </a:p>
          <a:p>
            <a:pPr marL="514350" indent="-514350">
              <a:buAutoNum type="arabicPeriod"/>
            </a:pPr>
            <a:r>
              <a:rPr lang="en-GB" sz="6700" dirty="0"/>
              <a:t>Karl Marx said religion is “the opium of the people”.</a:t>
            </a:r>
          </a:p>
          <a:p>
            <a:pPr marL="0" indent="0">
              <a:buNone/>
            </a:pPr>
            <a:endParaRPr lang="en-GB" sz="2100" dirty="0">
              <a:hlinkClick r:id="rId2"/>
            </a:endParaRPr>
          </a:p>
          <a:p>
            <a:pPr marL="0" indent="0">
              <a:buNone/>
            </a:pPr>
            <a:r>
              <a:rPr lang="en-GB" sz="3500" dirty="0">
                <a:hlinkClick r:id="rId2"/>
              </a:rPr>
              <a:t>https://www.theguardian.com/commentisfree/belief/2009/jun/26/religion-philosophy</a:t>
            </a:r>
            <a:r>
              <a:rPr lang="en-GB" sz="3500" dirty="0"/>
              <a:t> </a:t>
            </a:r>
          </a:p>
          <a:p>
            <a:pPr marL="514350" indent="-514350">
              <a:buAutoNum type="arabicPeriod"/>
            </a:pPr>
            <a:endParaRPr lang="en-GB" sz="3500" dirty="0"/>
          </a:p>
          <a:p>
            <a:pPr marL="0" indent="0">
              <a:buNone/>
            </a:pPr>
            <a:r>
              <a:rPr lang="en-GB" sz="3500" dirty="0">
                <a:hlinkClick r:id="rId3"/>
              </a:rPr>
              <a:t>https://www.economist.com/1843/2015/01/05/what-is-the-opium-of-the-people</a:t>
            </a:r>
            <a:r>
              <a:rPr lang="en-GB" sz="3500" dirty="0"/>
              <a:t> </a:t>
            </a:r>
          </a:p>
        </p:txBody>
      </p:sp>
    </p:spTree>
    <p:extLst>
      <p:ext uri="{BB962C8B-B14F-4D97-AF65-F5344CB8AC3E}">
        <p14:creationId xmlns:p14="http://schemas.microsoft.com/office/powerpoint/2010/main" val="2312366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916832"/>
          </a:xfrm>
        </p:spPr>
        <p:txBody>
          <a:bodyPr>
            <a:normAutofit/>
          </a:bodyPr>
          <a:lstStyle/>
          <a:p>
            <a:r>
              <a:rPr lang="en-GB" dirty="0"/>
              <a:t>Definitions</a:t>
            </a:r>
            <a:br>
              <a:rPr lang="en-GB" dirty="0"/>
            </a:br>
            <a:r>
              <a:rPr lang="en-GB" sz="2000" dirty="0">
                <a:hlinkClick r:id="rId2"/>
              </a:rPr>
              <a:t>https://tomprof.stanford.edu/posting/1199</a:t>
            </a:r>
            <a:r>
              <a:rPr lang="en-GB" sz="2000" dirty="0"/>
              <a:t> </a:t>
            </a:r>
            <a:br>
              <a:rPr lang="en-GB" sz="2000" i="1" dirty="0"/>
            </a:br>
            <a:r>
              <a:rPr lang="en-GB" sz="2800" i="1" dirty="0"/>
              <a:t> </a:t>
            </a:r>
            <a:r>
              <a:rPr lang="en-GB" sz="2800" dirty="0"/>
              <a:t> </a:t>
            </a:r>
          </a:p>
        </p:txBody>
      </p:sp>
      <p:sp>
        <p:nvSpPr>
          <p:cNvPr id="3" name="Content Placeholder 2"/>
          <p:cNvSpPr>
            <a:spLocks noGrp="1"/>
          </p:cNvSpPr>
          <p:nvPr>
            <p:ph idx="1"/>
          </p:nvPr>
        </p:nvSpPr>
        <p:spPr/>
        <p:txBody>
          <a:bodyPr>
            <a:normAutofit fontScale="85000" lnSpcReduction="20000"/>
          </a:bodyPr>
          <a:lstStyle/>
          <a:p>
            <a:endParaRPr lang="en-GB" dirty="0"/>
          </a:p>
          <a:p>
            <a:pPr marL="0" indent="0">
              <a:buNone/>
            </a:pPr>
            <a:r>
              <a:rPr lang="en-GB" dirty="0"/>
              <a:t>Some things may seem obvious but we need to challenge the way we see and use </a:t>
            </a:r>
            <a:r>
              <a:rPr lang="en-GB" i="1" dirty="0">
                <a:solidFill>
                  <a:srgbClr val="FF0000"/>
                </a:solidFill>
              </a:rPr>
              <a:t>facts</a:t>
            </a:r>
            <a:r>
              <a:rPr lang="en-GB" dirty="0">
                <a:solidFill>
                  <a:srgbClr val="FF0000"/>
                </a:solidFill>
              </a:rPr>
              <a:t>.</a:t>
            </a:r>
          </a:p>
          <a:p>
            <a:pPr marL="0" indent="0">
              <a:buNone/>
            </a:pPr>
            <a:r>
              <a:rPr lang="en-GB" dirty="0"/>
              <a:t>If we are critical we become </a:t>
            </a:r>
            <a:r>
              <a:rPr lang="en-GB" i="1" dirty="0">
                <a:solidFill>
                  <a:srgbClr val="FF0000"/>
                </a:solidFill>
              </a:rPr>
              <a:t>objective</a:t>
            </a:r>
            <a:r>
              <a:rPr lang="en-GB" dirty="0"/>
              <a:t>, when we look for evidence for and against.</a:t>
            </a:r>
          </a:p>
          <a:p>
            <a:pPr marL="0" indent="0">
              <a:buNone/>
            </a:pPr>
            <a:r>
              <a:rPr lang="en-GB" dirty="0"/>
              <a:t>Bias, prejudice, ignorance, ignorance of alternatives, and uncritical acceptance of assertions, lead to </a:t>
            </a:r>
            <a:r>
              <a:rPr lang="en-GB" i="1" dirty="0">
                <a:solidFill>
                  <a:srgbClr val="FF0000"/>
                </a:solidFill>
              </a:rPr>
              <a:t>subjective</a:t>
            </a:r>
            <a:r>
              <a:rPr lang="en-GB" dirty="0"/>
              <a:t> judgements.</a:t>
            </a:r>
          </a:p>
          <a:p>
            <a:pPr marL="0" indent="0">
              <a:buNone/>
            </a:pPr>
            <a:r>
              <a:rPr lang="en-GB" dirty="0"/>
              <a:t>This approach can be quite unsettling if you hold strong beliefs or opinions, because having reviewed the reality of the situation, you may decide that people you disagreed with are correct.</a:t>
            </a:r>
          </a:p>
        </p:txBody>
      </p:sp>
    </p:spTree>
    <p:extLst>
      <p:ext uri="{BB962C8B-B14F-4D97-AF65-F5344CB8AC3E}">
        <p14:creationId xmlns:p14="http://schemas.microsoft.com/office/powerpoint/2010/main" val="3598665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373014"/>
          </a:xfrm>
        </p:spPr>
        <p:txBody>
          <a:bodyPr>
            <a:normAutofit/>
          </a:bodyPr>
          <a:lstStyle/>
          <a:p>
            <a:r>
              <a:rPr lang="en-GB" sz="4000" dirty="0"/>
              <a:t>ONTOLOGY</a:t>
            </a:r>
          </a:p>
        </p:txBody>
      </p:sp>
      <p:sp>
        <p:nvSpPr>
          <p:cNvPr id="3" name="Content Placeholder 2"/>
          <p:cNvSpPr>
            <a:spLocks noGrp="1"/>
          </p:cNvSpPr>
          <p:nvPr>
            <p:ph idx="1"/>
          </p:nvPr>
        </p:nvSpPr>
        <p:spPr>
          <a:xfrm>
            <a:off x="457200" y="1052736"/>
            <a:ext cx="8229600" cy="5904656"/>
          </a:xfrm>
        </p:spPr>
        <p:txBody>
          <a:bodyPr>
            <a:normAutofit/>
          </a:bodyPr>
          <a:lstStyle/>
          <a:p>
            <a:pPr marL="0" indent="0">
              <a:buNone/>
            </a:pPr>
            <a:r>
              <a:rPr lang="en-GB" sz="2000" dirty="0"/>
              <a:t>This word comes from the Greek: ontos = being, and logos = study - i.e. it is the study of being.</a:t>
            </a:r>
            <a:br>
              <a:rPr lang="en-GB" sz="2000" dirty="0"/>
            </a:br>
            <a:br>
              <a:rPr lang="en-GB" sz="2000" dirty="0"/>
            </a:br>
            <a:r>
              <a:rPr lang="en-GB" sz="2000" dirty="0"/>
              <a:t>Your 'ontology' is your answer to the question: </a:t>
            </a:r>
            <a:r>
              <a:rPr lang="en-GB" sz="2000" dirty="0">
                <a:solidFill>
                  <a:srgbClr val="FF0000"/>
                </a:solidFill>
              </a:rPr>
              <a:t>'What is reality?' </a:t>
            </a:r>
            <a:r>
              <a:rPr lang="en-GB" sz="2000" dirty="0"/>
              <a:t>(i.e. what can be said to really exist, or be?)</a:t>
            </a:r>
            <a:br>
              <a:rPr lang="en-GB" sz="2000" dirty="0"/>
            </a:br>
            <a:br>
              <a:rPr lang="en-GB" sz="2000" dirty="0"/>
            </a:br>
            <a:r>
              <a:rPr lang="en-GB" sz="2000" dirty="0"/>
              <a:t>It is important, because whatever assumption you make affects how you approach science.</a:t>
            </a:r>
            <a:br>
              <a:rPr lang="en-GB" sz="2000" dirty="0"/>
            </a:br>
            <a:br>
              <a:rPr lang="en-GB" sz="2000" dirty="0"/>
            </a:br>
            <a:r>
              <a:rPr lang="en-GB" sz="2000" dirty="0"/>
              <a:t>For example, if your ontological view is: </a:t>
            </a:r>
            <a:r>
              <a:rPr lang="en-GB" sz="2000" dirty="0">
                <a:solidFill>
                  <a:srgbClr val="FF0000"/>
                </a:solidFill>
              </a:rPr>
              <a:t>'Reality is a load of facts out there waiting to be discovered' then you are a Realist</a:t>
            </a:r>
            <a:r>
              <a:rPr lang="en-GB" sz="2000" dirty="0"/>
              <a:t>, and you might be comfortable with an experimental approach.</a:t>
            </a:r>
            <a:br>
              <a:rPr lang="en-GB" sz="2000" dirty="0"/>
            </a:br>
            <a:br>
              <a:rPr lang="en-GB" sz="2000" dirty="0"/>
            </a:br>
            <a:r>
              <a:rPr lang="en-GB" sz="2000" dirty="0"/>
              <a:t>Alternatively, if your ontological view is: </a:t>
            </a:r>
            <a:r>
              <a:rPr lang="en-GB" sz="2000" dirty="0">
                <a:solidFill>
                  <a:srgbClr val="FF0000"/>
                </a:solidFill>
              </a:rPr>
              <a:t>'Reality is, ooh, very fluid and elusive, and only exists through people's claims' then you are a Postmodernist</a:t>
            </a:r>
            <a:r>
              <a:rPr lang="en-GB" sz="2000" dirty="0"/>
              <a:t>, and you might be comfortable with a discursive approach, where reality is regarded as a constructed account.</a:t>
            </a:r>
          </a:p>
        </p:txBody>
      </p:sp>
    </p:spTree>
    <p:extLst>
      <p:ext uri="{BB962C8B-B14F-4D97-AF65-F5344CB8AC3E}">
        <p14:creationId xmlns:p14="http://schemas.microsoft.com/office/powerpoint/2010/main" val="764398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EPISTEMOLOGY</a:t>
            </a:r>
          </a:p>
        </p:txBody>
      </p:sp>
      <p:sp>
        <p:nvSpPr>
          <p:cNvPr id="3" name="Content Placeholder 2"/>
          <p:cNvSpPr>
            <a:spLocks noGrp="1"/>
          </p:cNvSpPr>
          <p:nvPr>
            <p:ph idx="1"/>
          </p:nvPr>
        </p:nvSpPr>
        <p:spPr>
          <a:xfrm>
            <a:off x="457200" y="1196752"/>
            <a:ext cx="8229600" cy="5661248"/>
          </a:xfrm>
        </p:spPr>
        <p:txBody>
          <a:bodyPr>
            <a:normAutofit fontScale="70000" lnSpcReduction="20000"/>
          </a:bodyPr>
          <a:lstStyle/>
          <a:p>
            <a:pPr marL="0" indent="0">
              <a:buNone/>
            </a:pPr>
            <a:r>
              <a:rPr lang="en-GB" dirty="0"/>
              <a:t>This word comes from the Greek: episteme = knowledge, and logos = study - i.e. it is the study of knowledge.</a:t>
            </a:r>
          </a:p>
          <a:p>
            <a:pPr marL="0" indent="0">
              <a:buNone/>
            </a:pPr>
            <a:br>
              <a:rPr lang="en-GB" dirty="0"/>
            </a:br>
            <a:r>
              <a:rPr lang="en-GB" dirty="0"/>
              <a:t>Your 'epistemology' is your answer to the question: 'How can I know reality?' (i.e. even if something really exists, how can I know that?)</a:t>
            </a:r>
            <a:br>
              <a:rPr lang="en-GB" dirty="0"/>
            </a:br>
            <a:br>
              <a:rPr lang="en-GB" dirty="0"/>
            </a:br>
            <a:r>
              <a:rPr lang="en-GB" dirty="0"/>
              <a:t>It is important, because whatever assumption you make about what can be known, affects what you bother to try to find out scientifically.</a:t>
            </a:r>
            <a:br>
              <a:rPr lang="en-GB" dirty="0"/>
            </a:br>
            <a:br>
              <a:rPr lang="en-GB" dirty="0"/>
            </a:br>
            <a:r>
              <a:rPr lang="en-GB" dirty="0"/>
              <a:t>For example, if your epistemological view is: </a:t>
            </a:r>
            <a:r>
              <a:rPr lang="en-GB" dirty="0">
                <a:solidFill>
                  <a:srgbClr val="FF0000"/>
                </a:solidFill>
              </a:rPr>
              <a:t>'My senses help me know the objective world: to see is to know' then you are an Empiricist, </a:t>
            </a:r>
            <a:r>
              <a:rPr lang="en-GB" dirty="0"/>
              <a:t>and, as above, you might be comfortable doing experiments with lots of sense data to gather knowledge.</a:t>
            </a:r>
            <a:br>
              <a:rPr lang="en-GB" dirty="0"/>
            </a:br>
            <a:br>
              <a:rPr lang="en-GB" dirty="0"/>
            </a:br>
            <a:r>
              <a:rPr lang="en-GB" dirty="0"/>
              <a:t>Alternatively, if your epistemological view is: </a:t>
            </a:r>
            <a:r>
              <a:rPr lang="en-GB" dirty="0">
                <a:solidFill>
                  <a:srgbClr val="FF0000"/>
                </a:solidFill>
              </a:rPr>
              <a:t>''Ooh, wouldn't trust the senses: knowledge is constructed subjectively by people and groups' then you are a Constructivist, </a:t>
            </a:r>
            <a:r>
              <a:rPr lang="en-GB" dirty="0"/>
              <a:t>and, as above, you might be comfortable doing discursive analysis, working with the interactive construction of knowledge.</a:t>
            </a:r>
          </a:p>
          <a:p>
            <a:endParaRPr lang="en-GB" dirty="0"/>
          </a:p>
        </p:txBody>
      </p:sp>
    </p:spTree>
    <p:extLst>
      <p:ext uri="{BB962C8B-B14F-4D97-AF65-F5344CB8AC3E}">
        <p14:creationId xmlns:p14="http://schemas.microsoft.com/office/powerpoint/2010/main" val="407948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Traditional social science approaches</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a:t>Normative Study</a:t>
            </a:r>
          </a:p>
          <a:p>
            <a:pPr marL="0" indent="0" algn="ctr">
              <a:buNone/>
            </a:pPr>
            <a:r>
              <a:rPr lang="en-GB" dirty="0"/>
              <a:t>(Political, social, religious influences) </a:t>
            </a:r>
          </a:p>
          <a:p>
            <a:pPr marL="0" indent="0" algn="ctr">
              <a:buNone/>
            </a:pPr>
            <a:r>
              <a:rPr lang="en-GB" dirty="0"/>
              <a:t>v </a:t>
            </a:r>
          </a:p>
          <a:p>
            <a:pPr marL="0" indent="0" algn="ctr">
              <a:buNone/>
            </a:pPr>
            <a:r>
              <a:rPr lang="en-GB" dirty="0"/>
              <a:t>Positive Study</a:t>
            </a:r>
          </a:p>
          <a:p>
            <a:pPr marL="0" indent="0" algn="ctr">
              <a:buNone/>
            </a:pPr>
            <a:r>
              <a:rPr lang="en-GB" dirty="0"/>
              <a:t>(Data where value judgements are removed, for objective “scientific analysis”)</a:t>
            </a:r>
          </a:p>
          <a:p>
            <a:pPr marL="0" indent="0" algn="ctr">
              <a:buNone/>
            </a:pPr>
            <a:endParaRPr lang="en-GB" dirty="0"/>
          </a:p>
          <a:p>
            <a:pPr marL="0" indent="0" algn="ctr">
              <a:buNone/>
            </a:pPr>
            <a:r>
              <a:rPr lang="en-GB" dirty="0"/>
              <a:t>Some might challenge this dual way of thinking.</a:t>
            </a:r>
          </a:p>
          <a:p>
            <a:pPr marL="0" indent="0">
              <a:buNone/>
            </a:pPr>
            <a:r>
              <a:rPr lang="en-GB" sz="1500" dirty="0"/>
              <a:t> </a:t>
            </a:r>
            <a:r>
              <a:rPr lang="en-GB" sz="1900" dirty="0">
                <a:hlinkClick r:id="rId2"/>
              </a:rPr>
              <a:t>https://plato.stanford.edu/entries/scientific-objectivity/#FemiStanEpis</a:t>
            </a:r>
            <a:r>
              <a:rPr lang="en-GB" sz="1900" dirty="0"/>
              <a:t> </a:t>
            </a:r>
          </a:p>
        </p:txBody>
      </p:sp>
    </p:spTree>
    <p:extLst>
      <p:ext uri="{BB962C8B-B14F-4D97-AF65-F5344CB8AC3E}">
        <p14:creationId xmlns:p14="http://schemas.microsoft.com/office/powerpoint/2010/main" val="3623425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700" b="1" dirty="0"/>
            </a:br>
            <a:br>
              <a:rPr lang="en-GB" sz="2700" b="1" dirty="0"/>
            </a:br>
            <a:r>
              <a:rPr lang="en-GB" sz="2700" b="1" dirty="0"/>
              <a:t>POSITIVE STUDY- requires factual answers, possible true or false answers, hypothesis testing, testing of theories, if we have enough good data</a:t>
            </a:r>
            <a:br>
              <a:rPr lang="en-GB" dirty="0"/>
            </a:br>
            <a:endParaRPr lang="en-GB" dirty="0"/>
          </a:p>
        </p:txBody>
      </p:sp>
      <p:sp>
        <p:nvSpPr>
          <p:cNvPr id="3" name="Content Placeholder 2"/>
          <p:cNvSpPr>
            <a:spLocks noGrp="1"/>
          </p:cNvSpPr>
          <p:nvPr>
            <p:ph idx="1"/>
          </p:nvPr>
        </p:nvSpPr>
        <p:spPr>
          <a:xfrm>
            <a:off x="251520" y="1600200"/>
            <a:ext cx="8712968" cy="4983162"/>
          </a:xfrm>
        </p:spPr>
        <p:txBody>
          <a:bodyPr>
            <a:normAutofit fontScale="70000" lnSpcReduction="20000"/>
          </a:bodyPr>
          <a:lstStyle/>
          <a:p>
            <a:pPr marL="0" indent="0">
              <a:buNone/>
            </a:pPr>
            <a:r>
              <a:rPr lang="en-GB" dirty="0"/>
              <a:t>Example: Economics is often called the “science of scarcity”.</a:t>
            </a:r>
          </a:p>
          <a:p>
            <a:pPr marL="0" indent="0">
              <a:buNone/>
            </a:pPr>
            <a:r>
              <a:rPr lang="en-GB" dirty="0"/>
              <a:t>There are unlimited “wants” but limited “resources”. Therefore regardless of culture or geography there are 3 basic questions:</a:t>
            </a:r>
          </a:p>
          <a:p>
            <a:pPr marL="0" indent="0">
              <a:buNone/>
            </a:pPr>
            <a:endParaRPr lang="en-GB" dirty="0"/>
          </a:p>
          <a:p>
            <a:pPr marL="0" indent="0">
              <a:buNone/>
            </a:pPr>
            <a:r>
              <a:rPr lang="en-GB" dirty="0"/>
              <a:t>What do we produce?</a:t>
            </a:r>
          </a:p>
          <a:p>
            <a:pPr marL="0" indent="0">
              <a:buNone/>
            </a:pPr>
            <a:r>
              <a:rPr lang="en-GB" dirty="0"/>
              <a:t> </a:t>
            </a:r>
          </a:p>
          <a:p>
            <a:pPr marL="0" indent="0">
              <a:buNone/>
            </a:pPr>
            <a:r>
              <a:rPr lang="en-GB" dirty="0"/>
              <a:t>How do we produce it?</a:t>
            </a:r>
          </a:p>
          <a:p>
            <a:pPr marL="0" indent="0">
              <a:buNone/>
            </a:pPr>
            <a:r>
              <a:rPr lang="en-GB" dirty="0"/>
              <a:t> </a:t>
            </a:r>
          </a:p>
          <a:p>
            <a:pPr marL="0" indent="0">
              <a:buNone/>
            </a:pPr>
            <a:r>
              <a:rPr lang="en-GB" dirty="0"/>
              <a:t>For whom does production benefit?</a:t>
            </a:r>
          </a:p>
          <a:p>
            <a:pPr marL="0" indent="0">
              <a:buNone/>
            </a:pPr>
            <a:endParaRPr lang="en-GB" dirty="0"/>
          </a:p>
          <a:p>
            <a:pPr marL="0" indent="0">
              <a:buNone/>
            </a:pPr>
            <a:r>
              <a:rPr lang="en-GB" dirty="0"/>
              <a:t>Since we cannot produce enough for all, we need to make decisions. Different systems offer different solutions.</a:t>
            </a:r>
          </a:p>
          <a:p>
            <a:pPr marL="0" indent="0">
              <a:buNone/>
            </a:pPr>
            <a:endParaRPr lang="en-GB" dirty="0"/>
          </a:p>
          <a:p>
            <a:pPr marL="0" indent="0">
              <a:buNone/>
            </a:pPr>
            <a:r>
              <a:rPr lang="en-GB" dirty="0"/>
              <a:t>Example: “Investing in education will make the economy stronger”. Could you test this proposition?</a:t>
            </a:r>
          </a:p>
          <a:p>
            <a:endParaRPr lang="en-GB" dirty="0"/>
          </a:p>
        </p:txBody>
      </p:sp>
    </p:spTree>
    <p:extLst>
      <p:ext uri="{BB962C8B-B14F-4D97-AF65-F5344CB8AC3E}">
        <p14:creationId xmlns:p14="http://schemas.microsoft.com/office/powerpoint/2010/main" val="1225131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700" b="1" dirty="0"/>
            </a:br>
            <a:r>
              <a:rPr lang="en-GB" sz="2700" b="1" dirty="0"/>
              <a:t>NORMATIVE STUDY- often looks at less testable ideas, politics, religion, cultural studies. Difficult to get a true or false answer to these theories.</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Should?</a:t>
            </a:r>
          </a:p>
          <a:p>
            <a:pPr marL="0" indent="0">
              <a:buNone/>
            </a:pPr>
            <a:r>
              <a:rPr lang="en-GB" dirty="0"/>
              <a:t> </a:t>
            </a:r>
          </a:p>
          <a:p>
            <a:pPr marL="0" indent="0">
              <a:buNone/>
            </a:pPr>
            <a:r>
              <a:rPr lang="en-GB" dirty="0"/>
              <a:t>  </a:t>
            </a:r>
          </a:p>
          <a:p>
            <a:pPr marL="0" indent="0">
              <a:buNone/>
            </a:pPr>
            <a:r>
              <a:rPr lang="en-GB" dirty="0"/>
              <a:t>Ought?</a:t>
            </a:r>
          </a:p>
          <a:p>
            <a:pPr marL="0" indent="0">
              <a:buNone/>
            </a:pPr>
            <a:r>
              <a:rPr lang="en-GB" dirty="0"/>
              <a:t> </a:t>
            </a:r>
          </a:p>
          <a:p>
            <a:pPr marL="0" indent="0">
              <a:buNone/>
            </a:pPr>
            <a:r>
              <a:rPr lang="en-GB" dirty="0"/>
              <a:t> Example: “I ought to obey my leader, because it is a virtue to show loyalty”. Could you test this proposition?</a:t>
            </a:r>
          </a:p>
          <a:p>
            <a:pPr marL="0" indent="0">
              <a:buNone/>
            </a:pPr>
            <a:r>
              <a:rPr lang="en-GB" dirty="0"/>
              <a:t> </a:t>
            </a:r>
          </a:p>
          <a:p>
            <a:endParaRPr lang="en-GB" dirty="0"/>
          </a:p>
        </p:txBody>
      </p:sp>
    </p:spTree>
    <p:extLst>
      <p:ext uri="{BB962C8B-B14F-4D97-AF65-F5344CB8AC3E}">
        <p14:creationId xmlns:p14="http://schemas.microsoft.com/office/powerpoint/2010/main" val="2893134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C066C-AE0D-4CEB-B284-6F56CFFF4490}"/>
              </a:ext>
            </a:extLst>
          </p:cNvPr>
          <p:cNvSpPr>
            <a:spLocks noGrp="1"/>
          </p:cNvSpPr>
          <p:nvPr>
            <p:ph type="title"/>
          </p:nvPr>
        </p:nvSpPr>
        <p:spPr>
          <a:xfrm>
            <a:off x="457200" y="274638"/>
            <a:ext cx="8229600" cy="1930226"/>
          </a:xfrm>
        </p:spPr>
        <p:txBody>
          <a:bodyPr>
            <a:noAutofit/>
          </a:bodyPr>
          <a:lstStyle/>
          <a:p>
            <a:pPr algn="l"/>
            <a:r>
              <a:rPr lang="en-GB" sz="2800" b="1" dirty="0"/>
              <a:t>Conclusion.</a:t>
            </a:r>
            <a:br>
              <a:rPr lang="en-GB" sz="2800" dirty="0"/>
            </a:br>
            <a:r>
              <a:rPr lang="en-GB" sz="2800" dirty="0"/>
              <a:t>It is important for you to understand when you are using positive or normative theory and the type of analysis and the data demands will be different.</a:t>
            </a:r>
            <a:br>
              <a:rPr lang="en-GB" sz="2800" dirty="0"/>
            </a:br>
            <a:endParaRPr lang="en-GB" sz="2800" dirty="0"/>
          </a:p>
        </p:txBody>
      </p:sp>
      <p:sp>
        <p:nvSpPr>
          <p:cNvPr id="3" name="Content Placeholder 2">
            <a:extLst>
              <a:ext uri="{FF2B5EF4-FFF2-40B4-BE49-F238E27FC236}">
                <a16:creationId xmlns:a16="http://schemas.microsoft.com/office/drawing/2014/main" id="{E1CB574E-F574-4836-819F-F5230F8BF4B0}"/>
              </a:ext>
            </a:extLst>
          </p:cNvPr>
          <p:cNvSpPr>
            <a:spLocks noGrp="1"/>
          </p:cNvSpPr>
          <p:nvPr>
            <p:ph idx="1"/>
          </p:nvPr>
        </p:nvSpPr>
        <p:spPr>
          <a:xfrm>
            <a:off x="457200" y="2132856"/>
            <a:ext cx="8229600" cy="3993307"/>
          </a:xfrm>
        </p:spPr>
        <p:txBody>
          <a:bodyPr>
            <a:normAutofit fontScale="85000" lnSpcReduction="20000"/>
          </a:bodyPr>
          <a:lstStyle/>
          <a:p>
            <a:endParaRPr lang="en-GB" dirty="0"/>
          </a:p>
          <a:p>
            <a:r>
              <a:rPr lang="en-GB" sz="2400" b="1" dirty="0"/>
              <a:t>In your reading</a:t>
            </a:r>
            <a:r>
              <a:rPr lang="en-GB" sz="2400" dirty="0"/>
              <a:t>, there will be some sources that are biased. They are written by committed political, religious or social lifestyle commentators. They tend to use emotional appeals. “Emotive language” to steer us to their point of view.</a:t>
            </a:r>
          </a:p>
          <a:p>
            <a:pPr marL="0" indent="0">
              <a:buNone/>
            </a:pPr>
            <a:endParaRPr lang="en-GB" sz="2400" dirty="0"/>
          </a:p>
          <a:p>
            <a:pPr marL="0" indent="0">
              <a:buNone/>
            </a:pPr>
            <a:r>
              <a:rPr lang="en-GB" sz="2400" i="1" dirty="0"/>
              <a:t>Should you use these sources?</a:t>
            </a:r>
          </a:p>
          <a:p>
            <a:pPr marL="0" indent="0">
              <a:buNone/>
            </a:pPr>
            <a:endParaRPr lang="en-GB" sz="2400" dirty="0"/>
          </a:p>
          <a:p>
            <a:r>
              <a:rPr lang="en-GB" sz="2400" b="1" dirty="0"/>
              <a:t>In your writing</a:t>
            </a:r>
            <a:r>
              <a:rPr lang="en-GB" sz="2400" dirty="0"/>
              <a:t>, it is inevitable that you will be influenced by your background (family, religion, social situation, teachers, leaders and the political system) that you were brought up in.</a:t>
            </a:r>
          </a:p>
          <a:p>
            <a:pPr marL="0" indent="0">
              <a:buNone/>
            </a:pPr>
            <a:endParaRPr lang="en-GB" sz="2400" dirty="0"/>
          </a:p>
          <a:p>
            <a:pPr marL="0" indent="0">
              <a:buNone/>
            </a:pPr>
            <a:r>
              <a:rPr lang="en-GB" sz="2400" i="1" dirty="0"/>
              <a:t>How do you manage these influences on your writing and research?</a:t>
            </a:r>
          </a:p>
        </p:txBody>
      </p:sp>
    </p:spTree>
    <p:extLst>
      <p:ext uri="{BB962C8B-B14F-4D97-AF65-F5344CB8AC3E}">
        <p14:creationId xmlns:p14="http://schemas.microsoft.com/office/powerpoint/2010/main" val="493283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Normative or Positive statements?</a:t>
            </a:r>
            <a:br>
              <a:rPr lang="en-GB" dirty="0"/>
            </a:br>
            <a:endParaRPr lang="en-GB" dirty="0"/>
          </a:p>
        </p:txBody>
      </p:sp>
      <p:sp>
        <p:nvSpPr>
          <p:cNvPr id="3" name="Content Placeholder 2"/>
          <p:cNvSpPr>
            <a:spLocks noGrp="1"/>
          </p:cNvSpPr>
          <p:nvPr>
            <p:ph idx="1"/>
          </p:nvPr>
        </p:nvSpPr>
        <p:spPr>
          <a:xfrm>
            <a:off x="457200" y="980728"/>
            <a:ext cx="8229600" cy="5616624"/>
          </a:xfrm>
        </p:spPr>
        <p:txBody>
          <a:bodyPr>
            <a:normAutofit fontScale="92500" lnSpcReduction="10000"/>
          </a:bodyPr>
          <a:lstStyle/>
          <a:p>
            <a:pPr marL="514350" lvl="0" indent="-514350">
              <a:buFont typeface="+mj-lt"/>
              <a:buAutoNum type="arabicPeriod"/>
            </a:pPr>
            <a:r>
              <a:rPr lang="en-GB" dirty="0"/>
              <a:t>Unemployment is caused by workers being lazy.</a:t>
            </a:r>
          </a:p>
          <a:p>
            <a:pPr marL="514350" lvl="0" indent="-514350">
              <a:buFont typeface="+mj-lt"/>
              <a:buAutoNum type="arabicPeriod"/>
            </a:pPr>
            <a:r>
              <a:rPr lang="en-GB" dirty="0"/>
              <a:t>You should stop smoking.</a:t>
            </a:r>
          </a:p>
          <a:p>
            <a:pPr marL="514350" lvl="0" indent="-514350">
              <a:buFont typeface="+mj-lt"/>
              <a:buAutoNum type="arabicPeriod"/>
            </a:pPr>
            <a:r>
              <a:rPr lang="en-GB" dirty="0"/>
              <a:t>Children should not be used as workers.</a:t>
            </a:r>
          </a:p>
          <a:p>
            <a:pPr marL="514350" lvl="0" indent="-514350">
              <a:buFont typeface="+mj-lt"/>
              <a:buAutoNum type="arabicPeriod"/>
            </a:pPr>
            <a:r>
              <a:rPr lang="en-GB" dirty="0"/>
              <a:t>Good behaviour generates rewards, in this life or the next.</a:t>
            </a:r>
          </a:p>
          <a:p>
            <a:pPr marL="514350" lvl="0" indent="-514350">
              <a:buFont typeface="+mj-lt"/>
              <a:buAutoNum type="arabicPeriod"/>
            </a:pPr>
            <a:r>
              <a:rPr lang="en-GB" dirty="0"/>
              <a:t>Students who study, attend class and engage always pass their assessments.</a:t>
            </a:r>
          </a:p>
          <a:p>
            <a:pPr marL="514350" lvl="0" indent="-514350">
              <a:buFont typeface="+mj-lt"/>
              <a:buAutoNum type="arabicPeriod"/>
            </a:pPr>
            <a:r>
              <a:rPr lang="en-GB" dirty="0"/>
              <a:t>Resistible companies ought to care for people in poverty.</a:t>
            </a:r>
          </a:p>
          <a:p>
            <a:pPr marL="514350" lvl="0" indent="-514350">
              <a:buFont typeface="+mj-lt"/>
              <a:buAutoNum type="arabicPeriod"/>
            </a:pPr>
            <a:r>
              <a:rPr lang="en-GB" dirty="0"/>
              <a:t>All advertising is ‘legal, decent and honest’.</a:t>
            </a:r>
          </a:p>
          <a:p>
            <a:pPr marL="514350" lvl="0" indent="-514350">
              <a:buFont typeface="+mj-lt"/>
              <a:buAutoNum type="arabicPeriod"/>
            </a:pPr>
            <a:r>
              <a:rPr lang="en-GB" dirty="0"/>
              <a:t>Taxing people more gets them working harder.</a:t>
            </a:r>
          </a:p>
          <a:p>
            <a:endParaRPr lang="en-GB" dirty="0"/>
          </a:p>
        </p:txBody>
      </p:sp>
    </p:spTree>
    <p:extLst>
      <p:ext uri="{BB962C8B-B14F-4D97-AF65-F5344CB8AC3E}">
        <p14:creationId xmlns:p14="http://schemas.microsoft.com/office/powerpoint/2010/main" val="2308524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Philosophical Traditions</a:t>
            </a:r>
            <a:br>
              <a:rPr lang="en-GB" dirty="0"/>
            </a:br>
            <a:endParaRPr lang="en-GB" dirty="0"/>
          </a:p>
        </p:txBody>
      </p:sp>
      <p:sp>
        <p:nvSpPr>
          <p:cNvPr id="3" name="Content Placeholder 2"/>
          <p:cNvSpPr>
            <a:spLocks noGrp="1"/>
          </p:cNvSpPr>
          <p:nvPr>
            <p:ph idx="1"/>
          </p:nvPr>
        </p:nvSpPr>
        <p:spPr/>
        <p:txBody>
          <a:bodyPr>
            <a:normAutofit fontScale="47500" lnSpcReduction="20000"/>
          </a:bodyPr>
          <a:lstStyle/>
          <a:p>
            <a:pPr marL="0" indent="0">
              <a:buNone/>
            </a:pPr>
            <a:endParaRPr lang="en-GB" dirty="0"/>
          </a:p>
          <a:p>
            <a:pPr marL="0" indent="0">
              <a:buNone/>
            </a:pPr>
            <a:r>
              <a:rPr lang="en-GB" dirty="0"/>
              <a:t>How do we know what we know?</a:t>
            </a:r>
          </a:p>
          <a:p>
            <a:pPr marL="0" indent="0">
              <a:buNone/>
            </a:pPr>
            <a:r>
              <a:rPr lang="en-GB" dirty="0"/>
              <a:t> </a:t>
            </a:r>
          </a:p>
          <a:p>
            <a:pPr marL="0" indent="0">
              <a:buNone/>
            </a:pPr>
            <a:r>
              <a:rPr lang="en-GB" dirty="0"/>
              <a:t>What evidence can we use to prove our case?</a:t>
            </a:r>
          </a:p>
          <a:p>
            <a:pPr marL="0" indent="0">
              <a:buNone/>
            </a:pPr>
            <a:r>
              <a:rPr lang="en-GB" dirty="0"/>
              <a:t> </a:t>
            </a:r>
          </a:p>
          <a:p>
            <a:pPr marL="0" indent="0">
              <a:buNone/>
            </a:pPr>
            <a:r>
              <a:rPr lang="en-GB" dirty="0"/>
              <a:t>Paradigms: There is a spectrum of approaches</a:t>
            </a:r>
          </a:p>
          <a:p>
            <a:pPr marL="0" indent="0">
              <a:buNone/>
            </a:pPr>
            <a:r>
              <a:rPr lang="en-GB" dirty="0"/>
              <a:t> </a:t>
            </a:r>
          </a:p>
          <a:p>
            <a:pPr marL="0" indent="0">
              <a:buNone/>
            </a:pPr>
            <a:r>
              <a:rPr lang="en-GB" sz="8400" dirty="0"/>
              <a:t>Positivism…………..….Phenomenology</a:t>
            </a:r>
          </a:p>
          <a:p>
            <a:pPr marL="0" indent="0">
              <a:buNone/>
            </a:pPr>
            <a:r>
              <a:rPr lang="en-GB" dirty="0"/>
              <a:t> </a:t>
            </a:r>
          </a:p>
          <a:p>
            <a:pPr marL="0" indent="0">
              <a:buNone/>
            </a:pPr>
            <a:r>
              <a:rPr lang="en-GB" sz="3800" dirty="0">
                <a:solidFill>
                  <a:srgbClr val="FF0000"/>
                </a:solidFill>
              </a:rPr>
              <a:t>Positivism</a:t>
            </a:r>
            <a:r>
              <a:rPr lang="en-GB" dirty="0"/>
              <a:t>- the tradition of the social sciences</a:t>
            </a:r>
          </a:p>
          <a:p>
            <a:pPr marL="0" indent="0">
              <a:buNone/>
            </a:pPr>
            <a:r>
              <a:rPr lang="en-GB" dirty="0"/>
              <a:t>There is an objective reality that we can uncover and prove. True/False</a:t>
            </a:r>
          </a:p>
          <a:p>
            <a:pPr marL="0" indent="0">
              <a:buNone/>
            </a:pPr>
            <a:r>
              <a:rPr lang="en-GB" dirty="0"/>
              <a:t> </a:t>
            </a:r>
          </a:p>
          <a:p>
            <a:pPr marL="0" indent="0">
              <a:buNone/>
            </a:pPr>
            <a:r>
              <a:rPr lang="en-GB" sz="3800" dirty="0">
                <a:solidFill>
                  <a:srgbClr val="FF0000"/>
                </a:solidFill>
              </a:rPr>
              <a:t>Phenomenology</a:t>
            </a:r>
            <a:r>
              <a:rPr lang="en-GB" dirty="0"/>
              <a:t>- developed from humanities and anthropological/social observations.</a:t>
            </a:r>
          </a:p>
          <a:p>
            <a:pPr marL="0" indent="0">
              <a:buNone/>
            </a:pPr>
            <a:endParaRPr lang="en-GB" dirty="0"/>
          </a:p>
          <a:p>
            <a:pPr marL="0" indent="0">
              <a:buNone/>
            </a:pPr>
            <a:r>
              <a:rPr lang="en-GB" dirty="0"/>
              <a:t>There may be several “realities” depending on observer perspectives, experience, even emotions</a:t>
            </a:r>
          </a:p>
          <a:p>
            <a:endParaRPr lang="en-GB" dirty="0"/>
          </a:p>
          <a:p>
            <a:pPr marL="0" indent="0">
              <a:buNone/>
            </a:pPr>
            <a:r>
              <a:rPr lang="en-GB" dirty="0"/>
              <a:t>You may well combine the traditions for a mixed methodology.</a:t>
            </a:r>
          </a:p>
        </p:txBody>
      </p:sp>
    </p:spTree>
    <p:extLst>
      <p:ext uri="{BB962C8B-B14F-4D97-AF65-F5344CB8AC3E}">
        <p14:creationId xmlns:p14="http://schemas.microsoft.com/office/powerpoint/2010/main" val="906776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99988188"/>
              </p:ext>
            </p:extLst>
          </p:nvPr>
        </p:nvGraphicFramePr>
        <p:xfrm>
          <a:off x="251520" y="260648"/>
          <a:ext cx="8712968" cy="6984775"/>
        </p:xfrm>
        <a:graphic>
          <a:graphicData uri="http://schemas.openxmlformats.org/drawingml/2006/table">
            <a:tbl>
              <a:tblPr firstRow="1" firstCol="1" bandRow="1" bandCol="1">
                <a:tableStyleId>{5C22544A-7EE6-4342-B048-85BDC9FD1C3A}</a:tableStyleId>
              </a:tblPr>
              <a:tblGrid>
                <a:gridCol w="3894543">
                  <a:extLst>
                    <a:ext uri="{9D8B030D-6E8A-4147-A177-3AD203B41FA5}">
                      <a16:colId xmlns:a16="http://schemas.microsoft.com/office/drawing/2014/main" val="20000"/>
                    </a:ext>
                  </a:extLst>
                </a:gridCol>
                <a:gridCol w="4818425">
                  <a:extLst>
                    <a:ext uri="{9D8B030D-6E8A-4147-A177-3AD203B41FA5}">
                      <a16:colId xmlns:a16="http://schemas.microsoft.com/office/drawing/2014/main" val="20001"/>
                    </a:ext>
                  </a:extLst>
                </a:gridCol>
              </a:tblGrid>
              <a:tr h="6984775">
                <a:tc>
                  <a:txBody>
                    <a:bodyPr/>
                    <a:lstStyle/>
                    <a:p>
                      <a:pPr>
                        <a:lnSpc>
                          <a:spcPct val="115000"/>
                        </a:lnSpc>
                        <a:spcAft>
                          <a:spcPts val="0"/>
                        </a:spcAft>
                      </a:pPr>
                      <a:r>
                        <a:rPr lang="en-GB" sz="1800" dirty="0">
                          <a:effectLst/>
                        </a:rPr>
                        <a:t> </a:t>
                      </a:r>
                    </a:p>
                    <a:p>
                      <a:pPr>
                        <a:lnSpc>
                          <a:spcPct val="115000"/>
                        </a:lnSpc>
                        <a:spcAft>
                          <a:spcPts val="0"/>
                        </a:spcAft>
                      </a:pPr>
                      <a:r>
                        <a:rPr lang="en-GB" sz="1800" dirty="0">
                          <a:effectLst/>
                        </a:rPr>
                        <a:t>Positivist Approach</a:t>
                      </a:r>
                    </a:p>
                    <a:p>
                      <a:pPr>
                        <a:lnSpc>
                          <a:spcPct val="115000"/>
                        </a:lnSpc>
                        <a:spcAft>
                          <a:spcPts val="0"/>
                        </a:spcAft>
                      </a:pPr>
                      <a:r>
                        <a:rPr lang="en-GB" sz="1800" dirty="0">
                          <a:effectLst/>
                        </a:rPr>
                        <a:t>       |</a:t>
                      </a:r>
                    </a:p>
                    <a:p>
                      <a:pPr>
                        <a:lnSpc>
                          <a:spcPct val="115000"/>
                        </a:lnSpc>
                        <a:spcAft>
                          <a:spcPts val="0"/>
                        </a:spcAft>
                      </a:pPr>
                      <a:r>
                        <a:rPr lang="en-GB" sz="1800" dirty="0">
                          <a:effectLst/>
                        </a:rPr>
                        <a:t> </a:t>
                      </a:r>
                    </a:p>
                    <a:p>
                      <a:pPr>
                        <a:lnSpc>
                          <a:spcPct val="115000"/>
                        </a:lnSpc>
                        <a:spcAft>
                          <a:spcPts val="0"/>
                        </a:spcAft>
                      </a:pPr>
                      <a:r>
                        <a:rPr lang="en-GB" sz="1800" dirty="0">
                          <a:effectLst/>
                        </a:rPr>
                        <a:t>Quantitative</a:t>
                      </a:r>
                    </a:p>
                    <a:p>
                      <a:pPr>
                        <a:lnSpc>
                          <a:spcPct val="115000"/>
                        </a:lnSpc>
                        <a:spcAft>
                          <a:spcPts val="0"/>
                        </a:spcAft>
                      </a:pPr>
                      <a:r>
                        <a:rPr lang="en-GB" sz="1800" dirty="0">
                          <a:effectLst/>
                        </a:rPr>
                        <a:t>       |</a:t>
                      </a:r>
                    </a:p>
                    <a:p>
                      <a:pPr>
                        <a:lnSpc>
                          <a:spcPct val="115000"/>
                        </a:lnSpc>
                        <a:spcAft>
                          <a:spcPts val="0"/>
                        </a:spcAft>
                      </a:pPr>
                      <a:r>
                        <a:rPr lang="en-GB" sz="1800" dirty="0">
                          <a:effectLst/>
                        </a:rPr>
                        <a:t> </a:t>
                      </a:r>
                    </a:p>
                    <a:p>
                      <a:pPr>
                        <a:lnSpc>
                          <a:spcPct val="115000"/>
                        </a:lnSpc>
                        <a:spcAft>
                          <a:spcPts val="0"/>
                        </a:spcAft>
                      </a:pPr>
                      <a:r>
                        <a:rPr lang="en-GB" sz="1800" dirty="0">
                          <a:effectLst/>
                        </a:rPr>
                        <a:t>Surveys/Questionnaires </a:t>
                      </a:r>
                    </a:p>
                    <a:p>
                      <a:pPr>
                        <a:lnSpc>
                          <a:spcPct val="115000"/>
                        </a:lnSpc>
                        <a:spcAft>
                          <a:spcPts val="0"/>
                        </a:spcAft>
                      </a:pPr>
                      <a:r>
                        <a:rPr lang="en-GB" sz="1800" dirty="0">
                          <a:effectLst/>
                        </a:rPr>
                        <a:t>       |</a:t>
                      </a:r>
                    </a:p>
                    <a:p>
                      <a:pPr>
                        <a:lnSpc>
                          <a:spcPct val="115000"/>
                        </a:lnSpc>
                        <a:spcAft>
                          <a:spcPts val="0"/>
                        </a:spcAft>
                      </a:pPr>
                      <a:r>
                        <a:rPr lang="en-GB" sz="1800" dirty="0">
                          <a:effectLst/>
                        </a:rPr>
                        <a:t> </a:t>
                      </a:r>
                    </a:p>
                    <a:p>
                      <a:pPr>
                        <a:lnSpc>
                          <a:spcPct val="115000"/>
                        </a:lnSpc>
                        <a:spcAft>
                          <a:spcPts val="0"/>
                        </a:spcAft>
                      </a:pPr>
                      <a:r>
                        <a:rPr lang="en-GB" sz="1800" dirty="0">
                          <a:effectLst/>
                        </a:rPr>
                        <a:t>Good for getting an </a:t>
                      </a:r>
                    </a:p>
                    <a:p>
                      <a:pPr>
                        <a:lnSpc>
                          <a:spcPct val="115000"/>
                        </a:lnSpc>
                        <a:spcAft>
                          <a:spcPts val="0"/>
                        </a:spcAft>
                      </a:pPr>
                      <a:r>
                        <a:rPr lang="en-GB" sz="1800" dirty="0">
                          <a:effectLst/>
                        </a:rPr>
                        <a:t>overall picture.  Testing hypotheses statistically</a:t>
                      </a:r>
                    </a:p>
                    <a:p>
                      <a:pPr>
                        <a:lnSpc>
                          <a:spcPct val="115000"/>
                        </a:lnSpc>
                        <a:spcAft>
                          <a:spcPts val="0"/>
                        </a:spcAft>
                      </a:pPr>
                      <a:r>
                        <a:rPr lang="en-GB" sz="1800" dirty="0">
                          <a:effectLst/>
                        </a:rPr>
                        <a:t>       |</a:t>
                      </a:r>
                    </a:p>
                    <a:p>
                      <a:pPr>
                        <a:lnSpc>
                          <a:spcPct val="115000"/>
                        </a:lnSpc>
                        <a:spcAft>
                          <a:spcPts val="0"/>
                        </a:spcAft>
                      </a:pPr>
                      <a:r>
                        <a:rPr lang="en-GB" sz="1800" dirty="0">
                          <a:effectLst/>
                        </a:rPr>
                        <a:t> </a:t>
                      </a:r>
                    </a:p>
                    <a:p>
                      <a:pPr>
                        <a:lnSpc>
                          <a:spcPct val="115000"/>
                        </a:lnSpc>
                        <a:spcAft>
                          <a:spcPts val="0"/>
                        </a:spcAft>
                      </a:pPr>
                      <a:r>
                        <a:rPr lang="en-GB" sz="1800" dirty="0">
                          <a:effectLst/>
                        </a:rPr>
                        <a:t>True/False verdicts if the model is good and there is enough data. However may not be good for identifying different perspectives.</a:t>
                      </a:r>
                    </a:p>
                    <a:p>
                      <a:pPr>
                        <a:lnSpc>
                          <a:spcPct val="115000"/>
                        </a:lnSpc>
                        <a:spcAft>
                          <a:spcPts val="0"/>
                        </a:spcAft>
                      </a:pPr>
                      <a:r>
                        <a:rPr lang="en-GB" sz="1800" dirty="0">
                          <a:effectLst/>
                        </a:rPr>
                        <a:t>      </a:t>
                      </a:r>
                    </a:p>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100" dirty="0">
                          <a:effectLst/>
                        </a:rPr>
                        <a:t> </a:t>
                      </a:r>
                      <a:endParaRPr lang="en-GB" sz="1800" dirty="0">
                        <a:effectLst/>
                      </a:endParaRPr>
                    </a:p>
                    <a:p>
                      <a:pPr>
                        <a:lnSpc>
                          <a:spcPct val="115000"/>
                        </a:lnSpc>
                        <a:spcAft>
                          <a:spcPts val="0"/>
                        </a:spcAft>
                      </a:pPr>
                      <a:r>
                        <a:rPr lang="en-GB" sz="1800" dirty="0">
                          <a:effectLst/>
                        </a:rPr>
                        <a:t>V            Phenomenological Approach</a:t>
                      </a:r>
                    </a:p>
                    <a:p>
                      <a:pPr>
                        <a:lnSpc>
                          <a:spcPct val="115000"/>
                        </a:lnSpc>
                        <a:spcAft>
                          <a:spcPts val="0"/>
                        </a:spcAft>
                      </a:pPr>
                      <a:r>
                        <a:rPr lang="en-GB" sz="1800" dirty="0">
                          <a:effectLst/>
                        </a:rPr>
                        <a:t>               (Includes the Normative Approach)</a:t>
                      </a:r>
                    </a:p>
                    <a:p>
                      <a:pPr>
                        <a:lnSpc>
                          <a:spcPct val="115000"/>
                        </a:lnSpc>
                        <a:spcAft>
                          <a:spcPts val="0"/>
                        </a:spcAft>
                      </a:pPr>
                      <a:r>
                        <a:rPr lang="en-GB" sz="1800" dirty="0">
                          <a:effectLst/>
                        </a:rPr>
                        <a:t>       </a:t>
                      </a:r>
                    </a:p>
                    <a:p>
                      <a:pPr>
                        <a:lnSpc>
                          <a:spcPct val="115000"/>
                        </a:lnSpc>
                        <a:spcAft>
                          <a:spcPts val="0"/>
                        </a:spcAft>
                      </a:pPr>
                      <a:r>
                        <a:rPr lang="en-GB" sz="1800" dirty="0">
                          <a:effectLst/>
                        </a:rPr>
                        <a:t>                           |</a:t>
                      </a:r>
                    </a:p>
                    <a:p>
                      <a:pPr algn="ctr">
                        <a:lnSpc>
                          <a:spcPct val="115000"/>
                        </a:lnSpc>
                        <a:spcAft>
                          <a:spcPts val="0"/>
                        </a:spcAft>
                      </a:pPr>
                      <a:r>
                        <a:rPr lang="en-GB" sz="1800" dirty="0">
                          <a:effectLst/>
                        </a:rPr>
                        <a:t>	</a:t>
                      </a:r>
                    </a:p>
                    <a:p>
                      <a:pPr>
                        <a:lnSpc>
                          <a:spcPct val="115000"/>
                        </a:lnSpc>
                        <a:spcAft>
                          <a:spcPts val="0"/>
                        </a:spcAft>
                      </a:pPr>
                      <a:r>
                        <a:rPr lang="en-GB" sz="1800" dirty="0">
                          <a:effectLst/>
                        </a:rPr>
                        <a:t>               Qualitative Data</a:t>
                      </a:r>
                    </a:p>
                    <a:p>
                      <a:pPr>
                        <a:lnSpc>
                          <a:spcPct val="115000"/>
                        </a:lnSpc>
                        <a:spcAft>
                          <a:spcPts val="0"/>
                        </a:spcAft>
                      </a:pPr>
                      <a:r>
                        <a:rPr lang="en-GB" sz="1800" dirty="0">
                          <a:effectLst/>
                        </a:rPr>
                        <a:t>                           |</a:t>
                      </a:r>
                    </a:p>
                    <a:p>
                      <a:pPr>
                        <a:lnSpc>
                          <a:spcPct val="115000"/>
                        </a:lnSpc>
                        <a:spcAft>
                          <a:spcPts val="0"/>
                        </a:spcAft>
                      </a:pPr>
                      <a:r>
                        <a:rPr lang="en-GB" sz="1800" dirty="0">
                          <a:effectLst/>
                        </a:rPr>
                        <a:t>        Interviews – Case Studies – Content     Analysis-Action Research</a:t>
                      </a:r>
                    </a:p>
                    <a:p>
                      <a:pPr>
                        <a:lnSpc>
                          <a:spcPct val="115000"/>
                        </a:lnSpc>
                        <a:spcAft>
                          <a:spcPts val="0"/>
                        </a:spcAft>
                      </a:pPr>
                      <a:r>
                        <a:rPr lang="en-GB" sz="1800" dirty="0">
                          <a:effectLst/>
                        </a:rPr>
                        <a:t>                           |</a:t>
                      </a:r>
                    </a:p>
                    <a:p>
                      <a:pPr>
                        <a:lnSpc>
                          <a:spcPct val="115000"/>
                        </a:lnSpc>
                        <a:spcAft>
                          <a:spcPts val="0"/>
                        </a:spcAft>
                      </a:pPr>
                      <a:r>
                        <a:rPr lang="en-GB" sz="1800" dirty="0">
                          <a:effectLst/>
                        </a:rPr>
                        <a:t>Good at getting in-depth knowledge</a:t>
                      </a:r>
                    </a:p>
                    <a:p>
                      <a:pPr>
                        <a:lnSpc>
                          <a:spcPct val="115000"/>
                        </a:lnSpc>
                        <a:spcAft>
                          <a:spcPts val="0"/>
                        </a:spcAft>
                      </a:pPr>
                      <a:r>
                        <a:rPr lang="en-GB" sz="1800" dirty="0">
                          <a:effectLst/>
                        </a:rPr>
                        <a:t>                           |</a:t>
                      </a:r>
                    </a:p>
                    <a:p>
                      <a:pPr marL="984885" indent="-984885">
                        <a:lnSpc>
                          <a:spcPct val="115000"/>
                        </a:lnSpc>
                        <a:spcAft>
                          <a:spcPts val="0"/>
                        </a:spcAft>
                      </a:pPr>
                      <a:r>
                        <a:rPr lang="en-GB" sz="1800" dirty="0">
                          <a:effectLst/>
                        </a:rPr>
                        <a:t>        Defining various versions of the truth</a:t>
                      </a:r>
                    </a:p>
                    <a:p>
                      <a:pPr>
                        <a:lnSpc>
                          <a:spcPct val="115000"/>
                        </a:lnSpc>
                        <a:spcAft>
                          <a:spcPts val="0"/>
                        </a:spcAft>
                      </a:pPr>
                      <a:r>
                        <a:rPr lang="en-GB" sz="1800" dirty="0">
                          <a:effectLst/>
                        </a:rPr>
                        <a:t>                           |</a:t>
                      </a:r>
                    </a:p>
                    <a:p>
                      <a:pPr>
                        <a:lnSpc>
                          <a:spcPct val="115000"/>
                        </a:lnSpc>
                        <a:spcAft>
                          <a:spcPts val="0"/>
                        </a:spcAft>
                      </a:pPr>
                      <a:r>
                        <a:rPr lang="en-GB" sz="1800" dirty="0">
                          <a:effectLst/>
                        </a:rPr>
                        <a:t>          Bad for generalisations</a:t>
                      </a:r>
                    </a:p>
                    <a:p>
                      <a:pPr>
                        <a:lnSpc>
                          <a:spcPct val="115000"/>
                        </a:lnSpc>
                        <a:spcAft>
                          <a:spcPts val="0"/>
                        </a:spcAft>
                      </a:pPr>
                      <a:r>
                        <a:rPr lang="en-GB" sz="1800" dirty="0">
                          <a:effectLst/>
                        </a:rPr>
                        <a:t>                          </a:t>
                      </a:r>
                      <a:endParaRPr lang="en-GB" sz="18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4823164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07570"/>
            <a:ext cx="8229600" cy="936104"/>
          </a:xfrm>
        </p:spPr>
        <p:txBody>
          <a:bodyPr>
            <a:normAutofit/>
          </a:bodyPr>
          <a:lstStyle/>
          <a:p>
            <a:r>
              <a:rPr lang="en-GB" sz="2000" dirty="0"/>
              <a:t>Bibliography</a:t>
            </a:r>
          </a:p>
        </p:txBody>
      </p:sp>
      <p:sp>
        <p:nvSpPr>
          <p:cNvPr id="3" name="Content Placeholder 2"/>
          <p:cNvSpPr>
            <a:spLocks noGrp="1"/>
          </p:cNvSpPr>
          <p:nvPr>
            <p:ph idx="1"/>
          </p:nvPr>
        </p:nvSpPr>
        <p:spPr>
          <a:xfrm>
            <a:off x="179512" y="548680"/>
            <a:ext cx="8964488" cy="6624736"/>
          </a:xfrm>
        </p:spPr>
        <p:txBody>
          <a:bodyPr>
            <a:normAutofit/>
          </a:bodyPr>
          <a:lstStyle/>
          <a:p>
            <a:pPr marL="0" indent="0">
              <a:buNone/>
            </a:pPr>
            <a:r>
              <a:rPr lang="en-GB" sz="1200" dirty="0">
                <a:latin typeface="Arial" panose="020B0604020202020204" pitchFamily="34" charset="0"/>
                <a:cs typeface="Arial" panose="020B0604020202020204" pitchFamily="34" charset="0"/>
              </a:rPr>
              <a:t>Alvesson, M. &amp; Willmot, H. (2012) </a:t>
            </a:r>
            <a:r>
              <a:rPr lang="en-GB" sz="1200" i="1" dirty="0">
                <a:latin typeface="Arial" panose="020B0604020202020204" pitchFamily="34" charset="0"/>
                <a:cs typeface="Arial" panose="020B0604020202020204" pitchFamily="34" charset="0"/>
              </a:rPr>
              <a:t>Making sense of management</a:t>
            </a:r>
            <a:r>
              <a:rPr lang="en-GB" sz="1200" dirty="0">
                <a:latin typeface="Arial" panose="020B0604020202020204" pitchFamily="34" charset="0"/>
                <a:cs typeface="Arial" panose="020B0604020202020204" pitchFamily="34" charset="0"/>
              </a:rPr>
              <a:t>, London, Sage.</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Collis, J. &amp; Hussey, R. (2017) </a:t>
            </a:r>
            <a:r>
              <a:rPr lang="en-GB" sz="1200" i="1" dirty="0">
                <a:latin typeface="Arial" panose="020B0604020202020204" pitchFamily="34" charset="0"/>
                <a:cs typeface="Arial" panose="020B0604020202020204" pitchFamily="34" charset="0"/>
              </a:rPr>
              <a:t>Business Research, A Practical Guide for undergraduate and post graduate students, e-Book, </a:t>
            </a:r>
            <a:r>
              <a:rPr lang="en-GB" sz="1200" dirty="0">
                <a:latin typeface="Arial" panose="020B0604020202020204" pitchFamily="34" charset="0"/>
                <a:cs typeface="Arial" panose="020B0604020202020204" pitchFamily="34" charset="0"/>
              </a:rPr>
              <a:t>London, Palgrave.</a:t>
            </a:r>
          </a:p>
          <a:p>
            <a:pPr marL="0" indent="0">
              <a:buNone/>
            </a:pPr>
            <a:endParaRPr lang="en-GB" sz="1200" dirty="0">
              <a:solidFill>
                <a:schemeClr val="tx1">
                  <a:lumMod val="95000"/>
                  <a:lumOff val="5000"/>
                </a:schemeClr>
              </a:solidFill>
              <a:latin typeface="Arial" panose="020B0604020202020204" pitchFamily="34" charset="0"/>
              <a:cs typeface="Arial" panose="020B0604020202020204" pitchFamily="34" charset="0"/>
            </a:endParaRPr>
          </a:p>
          <a:p>
            <a:pPr marL="0" indent="0">
              <a:buNone/>
            </a:pP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Easterby-Smith, M., Thorpe, R. (Author), Jackson, P.R. &amp; Jaspersen, L.J. (2018) </a:t>
            </a:r>
            <a:r>
              <a:rPr lang="en-GB" sz="1200" i="1" kern="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Management and Business Research</a:t>
            </a:r>
            <a:r>
              <a:rPr lang="en-GB" sz="1200" kern="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Sage.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Gill, J. &amp; Johnson, P. (2010) </a:t>
            </a:r>
            <a:r>
              <a:rPr lang="en-GB" sz="1200" i="1" dirty="0">
                <a:latin typeface="Arial" panose="020B0604020202020204" pitchFamily="34" charset="0"/>
                <a:cs typeface="Arial" panose="020B0604020202020204" pitchFamily="34" charset="0"/>
              </a:rPr>
              <a:t>Research Methods for Managers,</a:t>
            </a:r>
            <a:r>
              <a:rPr lang="en-GB" sz="1200" dirty="0">
                <a:latin typeface="Arial" panose="020B0604020202020204" pitchFamily="34" charset="0"/>
                <a:cs typeface="Arial" panose="020B0604020202020204" pitchFamily="34" charset="0"/>
              </a:rPr>
              <a:t> London, Paul Chapman Publishing.</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Gilovich, T. (1993) </a:t>
            </a:r>
            <a:r>
              <a:rPr lang="en-GB" sz="1200" i="1" dirty="0">
                <a:latin typeface="Arial" panose="020B0604020202020204" pitchFamily="34" charset="0"/>
                <a:cs typeface="Arial" panose="020B0604020202020204" pitchFamily="34" charset="0"/>
              </a:rPr>
              <a:t>How we know what isn’t so: Fallibility of human reason in everyday life</a:t>
            </a:r>
            <a:r>
              <a:rPr lang="en-GB" sz="1200" dirty="0">
                <a:latin typeface="Arial" panose="020B0604020202020204" pitchFamily="34" charset="0"/>
                <a:cs typeface="Arial" panose="020B0604020202020204" pitchFamily="34" charset="0"/>
              </a:rPr>
              <a:t>, Boston, MA, The Free Press.</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kern="1800" dirty="0">
                <a:solidFill>
                  <a:srgbClr val="0F1111"/>
                </a:solidFill>
                <a:effectLst/>
                <a:latin typeface="Arial" panose="020B0604020202020204" pitchFamily="34" charset="0"/>
                <a:ea typeface="Times New Roman" panose="02020603050405020304" pitchFamily="18" charset="0"/>
                <a:cs typeface="Arial" panose="020B0604020202020204" pitchFamily="34" charset="0"/>
              </a:rPr>
              <a:t>Goldacre, B. (2009) </a:t>
            </a:r>
            <a:r>
              <a:rPr lang="en-GB" sz="1200" i="1" kern="1800" dirty="0">
                <a:solidFill>
                  <a:srgbClr val="0F1111"/>
                </a:solidFill>
                <a:effectLst/>
                <a:latin typeface="Arial" panose="020B0604020202020204" pitchFamily="34" charset="0"/>
                <a:ea typeface="Times New Roman" panose="02020603050405020304" pitchFamily="18" charset="0"/>
                <a:cs typeface="Arial" panose="020B0604020202020204" pitchFamily="34" charset="0"/>
              </a:rPr>
              <a:t>Bad Science</a:t>
            </a:r>
            <a:r>
              <a:rPr lang="en-GB" sz="1200" kern="1800" dirty="0">
                <a:solidFill>
                  <a:srgbClr val="0F1111"/>
                </a:solidFill>
                <a:effectLst/>
                <a:latin typeface="Arial" panose="020B0604020202020204" pitchFamily="34" charset="0"/>
                <a:ea typeface="Times New Roman" panose="02020603050405020304" pitchFamily="18" charset="0"/>
                <a:cs typeface="Arial" panose="020B0604020202020204" pitchFamily="34" charset="0"/>
              </a:rPr>
              <a:t>, London, Fourth Estate.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Goldacre, B. (2015) </a:t>
            </a:r>
            <a:r>
              <a:rPr lang="en-GB" sz="1200" i="1" dirty="0">
                <a:latin typeface="Arial" panose="020B0604020202020204" pitchFamily="34" charset="0"/>
                <a:cs typeface="Arial" panose="020B0604020202020204" pitchFamily="34" charset="0"/>
              </a:rPr>
              <a:t>I think you’ll find it’s a bit more complicated than that</a:t>
            </a:r>
            <a:r>
              <a:rPr lang="en-GB" sz="1200" dirty="0">
                <a:latin typeface="Arial" panose="020B0604020202020204" pitchFamily="34" charset="0"/>
                <a:cs typeface="Arial" panose="020B0604020202020204" pitchFamily="34" charset="0"/>
              </a:rPr>
              <a:t>, London, 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Estate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effectLst/>
                <a:latin typeface="Arial" panose="020B0604020202020204" pitchFamily="34" charset="0"/>
                <a:ea typeface="Times New Roman" panose="02020603050405020304" pitchFamily="18" charset="0"/>
                <a:cs typeface="Arial" panose="020B0604020202020204" pitchFamily="34" charset="0"/>
              </a:rPr>
              <a:t>Hair Jr., J.F., </a:t>
            </a:r>
            <a:r>
              <a:rPr lang="en-GB" sz="1200" dirty="0">
                <a:latin typeface="Arial" panose="020B0604020202020204" pitchFamily="34" charset="0"/>
                <a:ea typeface="Times New Roman" panose="02020603050405020304" pitchFamily="18" charset="0"/>
                <a:cs typeface="Arial" panose="020B0604020202020204" pitchFamily="34" charset="0"/>
              </a:rPr>
              <a:t>Page, </a:t>
            </a:r>
            <a:r>
              <a:rPr lang="en-GB" sz="1200" dirty="0">
                <a:effectLst/>
                <a:latin typeface="Arial" panose="020B0604020202020204" pitchFamily="34" charset="0"/>
                <a:ea typeface="Times New Roman" panose="02020603050405020304" pitchFamily="18" charset="0"/>
                <a:cs typeface="Arial" panose="020B0604020202020204" pitchFamily="34" charset="0"/>
              </a:rPr>
              <a:t> M. &amp;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Brunsveld, N. (2020)</a:t>
            </a:r>
            <a:r>
              <a:rPr lang="en-GB" sz="1200" kern="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kern="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Essentials of Business Research Methods</a:t>
            </a:r>
            <a:r>
              <a:rPr lang="en-GB" sz="1200" kern="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Routledge.</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200" u="sng"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effectLst/>
                <a:latin typeface="Arial" panose="020B0604020202020204" pitchFamily="34" charset="0"/>
                <a:ea typeface="Calibri" panose="020F0502020204030204" pitchFamily="34" charset="0"/>
                <a:cs typeface="Arial" panose="020B0604020202020204" pitchFamily="34" charset="0"/>
              </a:rPr>
              <a:t>Harford, T. (2020</a:t>
            </a:r>
            <a:r>
              <a:rPr lang="en-GB" sz="1200" i="1" dirty="0">
                <a:latin typeface="Arial" panose="020B0604020202020204" pitchFamily="34" charset="0"/>
                <a:ea typeface="Calibri" panose="020F0502020204030204" pitchFamily="34" charset="0"/>
                <a:cs typeface="Arial" panose="020B0604020202020204" pitchFamily="34" charset="0"/>
              </a:rPr>
              <a:t>) How to Make the World Add Up: Ten Rules for Thinking Differently About Numbers, </a:t>
            </a:r>
            <a:r>
              <a:rPr lang="en-GB" sz="1200" dirty="0">
                <a:effectLst/>
                <a:latin typeface="Arial" panose="020B0604020202020204" pitchFamily="34" charset="0"/>
                <a:ea typeface="Times New Roman" panose="02020603050405020304" pitchFamily="18" charset="0"/>
                <a:cs typeface="Arial" panose="020B0604020202020204" pitchFamily="34" charset="0"/>
              </a:rPr>
              <a:t>London, </a:t>
            </a:r>
            <a:r>
              <a:rPr lang="en-GB" sz="1200" dirty="0">
                <a:effectLst/>
                <a:latin typeface="Arial" panose="020B0604020202020204" pitchFamily="34" charset="0"/>
                <a:ea typeface="Calibri" panose="020F0502020204030204" pitchFamily="34" charset="0"/>
                <a:cs typeface="Arial" panose="020B0604020202020204" pitchFamily="34" charset="0"/>
              </a:rPr>
              <a:t>The Bridge Street Press.</a:t>
            </a:r>
          </a:p>
          <a:p>
            <a:pPr marL="0" indent="0">
              <a:buNone/>
            </a:pP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effectLst/>
                <a:latin typeface="Arial" panose="020B0604020202020204" pitchFamily="34" charset="0"/>
                <a:ea typeface="Calibri" panose="020F0502020204030204" pitchFamily="34" charset="0"/>
                <a:cs typeface="Arial" panose="020B0604020202020204" pitchFamily="34" charset="0"/>
              </a:rPr>
              <a:t>Harford, T. (2021) The Data Detective: Ten Easy Rules to Make Sense of Statistics, </a:t>
            </a:r>
            <a:r>
              <a:rPr lang="en-GB" sz="1200" dirty="0">
                <a:effectLst/>
                <a:latin typeface="Arial" panose="020B0604020202020204" pitchFamily="34" charset="0"/>
                <a:ea typeface="Times New Roman" panose="02020603050405020304" pitchFamily="18" charset="0"/>
                <a:cs typeface="Arial" panose="020B0604020202020204" pitchFamily="34" charset="0"/>
              </a:rPr>
              <a:t>London, Riverhead Books.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Moses, J.W. &amp; Knutsen, T.L. (2007) </a:t>
            </a:r>
            <a:r>
              <a:rPr lang="en-GB" sz="1200" i="1" dirty="0">
                <a:latin typeface="Arial" panose="020B0604020202020204" pitchFamily="34" charset="0"/>
                <a:cs typeface="Arial" panose="020B0604020202020204" pitchFamily="34" charset="0"/>
              </a:rPr>
              <a:t>Ways of Knowing, Competing Methodologies in Social and Political Research</a:t>
            </a:r>
            <a:r>
              <a:rPr lang="en-GB" sz="1200" dirty="0">
                <a:latin typeface="Arial" panose="020B0604020202020204" pitchFamily="34" charset="0"/>
                <a:cs typeface="Arial" panose="020B0604020202020204" pitchFamily="34" charset="0"/>
              </a:rPr>
              <a:t>, Basingstoke, Palgrave.</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Saunders, M., Lewis, P. &amp; Thornhill, A. (2009) </a:t>
            </a:r>
            <a:r>
              <a:rPr lang="en-GB" sz="1200" i="1" dirty="0">
                <a:latin typeface="Arial" panose="020B0604020202020204" pitchFamily="34" charset="0"/>
                <a:cs typeface="Arial" panose="020B0604020202020204" pitchFamily="34" charset="0"/>
              </a:rPr>
              <a:t>Research Methods for Business Students,</a:t>
            </a:r>
            <a:r>
              <a:rPr lang="en-GB" sz="1200" dirty="0">
                <a:latin typeface="Arial" panose="020B0604020202020204" pitchFamily="34" charset="0"/>
                <a:cs typeface="Arial" panose="020B0604020202020204" pitchFamily="34" charset="0"/>
              </a:rPr>
              <a:t> Harlow, FT/Prentice Hall.</a:t>
            </a:r>
          </a:p>
        </p:txBody>
      </p:sp>
    </p:spTree>
    <p:extLst>
      <p:ext uri="{BB962C8B-B14F-4D97-AF65-F5344CB8AC3E}">
        <p14:creationId xmlns:p14="http://schemas.microsoft.com/office/powerpoint/2010/main" val="2535509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gBlkFront" descr="http://ecx.images-amazon.com/images/I/51htIwttV0L._SX366_BO1,204,203,200_.jpg"/>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1"/>
            <a:ext cx="2112640" cy="2520280"/>
          </a:xfrm>
          <a:prstGeom prst="rect">
            <a:avLst/>
          </a:prstGeom>
          <a:noFill/>
          <a:ln>
            <a:noFill/>
          </a:ln>
        </p:spPr>
      </p:pic>
      <p:pic>
        <p:nvPicPr>
          <p:cNvPr id="3" name="imgBlkFront" descr="http://ecx.images-amazon.com/images/I/51Fq9dV6uOL._SX376_BO1,204,203,200_.jpg"/>
          <p:cNvPicPr/>
          <p:nvPr/>
        </p:nvPicPr>
        <p:blipFill>
          <a:blip r:embed="rId3">
            <a:extLst>
              <a:ext uri="{28A0092B-C50C-407E-A947-70E740481C1C}">
                <a14:useLocalDpi xmlns:a14="http://schemas.microsoft.com/office/drawing/2010/main" val="0"/>
              </a:ext>
            </a:extLst>
          </a:blip>
          <a:srcRect/>
          <a:stretch>
            <a:fillRect/>
          </a:stretch>
        </p:blipFill>
        <p:spPr bwMode="auto">
          <a:xfrm>
            <a:off x="3059832" y="542709"/>
            <a:ext cx="2448272" cy="2520280"/>
          </a:xfrm>
          <a:prstGeom prst="rect">
            <a:avLst/>
          </a:prstGeom>
          <a:noFill/>
          <a:ln>
            <a:noFill/>
          </a:ln>
        </p:spPr>
      </p:pic>
      <p:pic>
        <p:nvPicPr>
          <p:cNvPr id="4" name="imgBlkFront" descr="http://ecx.images-amazon.com/images/I/51Q4v4CLc3L._SX346_BO1,204,203,200_.jpg"/>
          <p:cNvPicPr/>
          <p:nvPr/>
        </p:nvPicPr>
        <p:blipFill>
          <a:blip r:embed="rId4">
            <a:extLst>
              <a:ext uri="{28A0092B-C50C-407E-A947-70E740481C1C}">
                <a14:useLocalDpi xmlns:a14="http://schemas.microsoft.com/office/drawing/2010/main" val="0"/>
              </a:ext>
            </a:extLst>
          </a:blip>
          <a:srcRect/>
          <a:stretch>
            <a:fillRect/>
          </a:stretch>
        </p:blipFill>
        <p:spPr bwMode="auto">
          <a:xfrm>
            <a:off x="5868144" y="548681"/>
            <a:ext cx="2954660" cy="2520280"/>
          </a:xfrm>
          <a:prstGeom prst="rect">
            <a:avLst/>
          </a:prstGeom>
          <a:noFill/>
          <a:ln>
            <a:noFill/>
          </a:ln>
        </p:spPr>
      </p:pic>
      <p:pic>
        <p:nvPicPr>
          <p:cNvPr id="5" name="imgBlkFront" descr="http://ecx.images-amazon.com/images/I/51%2BIpNu4KLL._SX328_BO1,204,203,200_.jpg"/>
          <p:cNvPicPr/>
          <p:nvPr/>
        </p:nvPicPr>
        <p:blipFill>
          <a:blip r:embed="rId5">
            <a:extLst>
              <a:ext uri="{28A0092B-C50C-407E-A947-70E740481C1C}">
                <a14:useLocalDpi xmlns:a14="http://schemas.microsoft.com/office/drawing/2010/main" val="0"/>
              </a:ext>
            </a:extLst>
          </a:blip>
          <a:srcRect/>
          <a:stretch>
            <a:fillRect/>
          </a:stretch>
        </p:blipFill>
        <p:spPr bwMode="auto">
          <a:xfrm>
            <a:off x="248462" y="3501008"/>
            <a:ext cx="2667354" cy="3168352"/>
          </a:xfrm>
          <a:prstGeom prst="rect">
            <a:avLst/>
          </a:prstGeom>
          <a:noFill/>
          <a:ln>
            <a:noFill/>
          </a:ln>
        </p:spPr>
      </p:pic>
      <p:pic>
        <p:nvPicPr>
          <p:cNvPr id="6" name="imgBlkFront" descr="http://ecx.images-amazon.com/images/I/415VgUoCVCL._SX308_BO1,204,203,200_.jpg"/>
          <p:cNvPicPr/>
          <p:nvPr/>
        </p:nvPicPr>
        <p:blipFill>
          <a:blip r:embed="rId6">
            <a:extLst>
              <a:ext uri="{28A0092B-C50C-407E-A947-70E740481C1C}">
                <a14:useLocalDpi xmlns:a14="http://schemas.microsoft.com/office/drawing/2010/main" val="0"/>
              </a:ext>
            </a:extLst>
          </a:blip>
          <a:srcRect/>
          <a:stretch>
            <a:fillRect/>
          </a:stretch>
        </p:blipFill>
        <p:spPr bwMode="auto">
          <a:xfrm>
            <a:off x="3095625" y="3428999"/>
            <a:ext cx="2412479" cy="3096345"/>
          </a:xfrm>
          <a:prstGeom prst="rect">
            <a:avLst/>
          </a:prstGeom>
          <a:noFill/>
          <a:ln>
            <a:noFill/>
          </a:ln>
        </p:spPr>
      </p:pic>
      <p:pic>
        <p:nvPicPr>
          <p:cNvPr id="7" name="imgBlkFront" descr="http://ecx.images-amazon.com/images/I/51WaeBLsMbL._SX330_BO1,204,203,200_.jpg"/>
          <p:cNvPicPr/>
          <p:nvPr/>
        </p:nvPicPr>
        <p:blipFill>
          <a:blip r:embed="rId7">
            <a:extLst>
              <a:ext uri="{28A0092B-C50C-407E-A947-70E740481C1C}">
                <a14:useLocalDpi xmlns:a14="http://schemas.microsoft.com/office/drawing/2010/main" val="0"/>
              </a:ext>
            </a:extLst>
          </a:blip>
          <a:srcRect/>
          <a:stretch>
            <a:fillRect/>
          </a:stretch>
        </p:blipFill>
        <p:spPr bwMode="auto">
          <a:xfrm>
            <a:off x="5868144" y="3429000"/>
            <a:ext cx="3162300" cy="3312816"/>
          </a:xfrm>
          <a:prstGeom prst="rect">
            <a:avLst/>
          </a:prstGeom>
          <a:noFill/>
          <a:ln>
            <a:noFill/>
          </a:ln>
        </p:spPr>
      </p:pic>
    </p:spTree>
    <p:extLst>
      <p:ext uri="{BB962C8B-B14F-4D97-AF65-F5344CB8AC3E}">
        <p14:creationId xmlns:p14="http://schemas.microsoft.com/office/powerpoint/2010/main" val="528773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793B06-E512-47C0-A9B3-774D4BCFD575}"/>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998168" y="37659"/>
            <a:ext cx="5089044" cy="3528392"/>
          </a:xfrm>
          <a:prstGeom prst="rect">
            <a:avLst/>
          </a:prstGeom>
          <a:noFill/>
          <a:ln>
            <a:noFill/>
          </a:ln>
        </p:spPr>
      </p:pic>
      <p:pic>
        <p:nvPicPr>
          <p:cNvPr id="3" name="Picture 2">
            <a:extLst>
              <a:ext uri="{FF2B5EF4-FFF2-40B4-BE49-F238E27FC236}">
                <a16:creationId xmlns:a16="http://schemas.microsoft.com/office/drawing/2014/main" id="{5882C2A4-B21D-44F0-BE27-AC830DDED08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396552" y="46509"/>
            <a:ext cx="4786204" cy="3886547"/>
          </a:xfrm>
          <a:prstGeom prst="rect">
            <a:avLst/>
          </a:prstGeom>
          <a:noFill/>
          <a:ln>
            <a:noFill/>
          </a:ln>
        </p:spPr>
      </p:pic>
      <p:pic>
        <p:nvPicPr>
          <p:cNvPr id="4" name="Picture 3">
            <a:extLst>
              <a:ext uri="{FF2B5EF4-FFF2-40B4-BE49-F238E27FC236}">
                <a16:creationId xmlns:a16="http://schemas.microsoft.com/office/drawing/2014/main" id="{0046E03F-82C0-48F8-BCC2-05F962C853A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940152" y="2751192"/>
            <a:ext cx="3147060" cy="4106808"/>
          </a:xfrm>
          <a:prstGeom prst="rect">
            <a:avLst/>
          </a:prstGeom>
          <a:noFill/>
          <a:ln>
            <a:noFill/>
          </a:ln>
        </p:spPr>
      </p:pic>
      <p:pic>
        <p:nvPicPr>
          <p:cNvPr id="5" name="Picture 4">
            <a:extLst>
              <a:ext uri="{FF2B5EF4-FFF2-40B4-BE49-F238E27FC236}">
                <a16:creationId xmlns:a16="http://schemas.microsoft.com/office/drawing/2014/main" id="{97D6D2AD-6D86-46FA-94D8-7B4D499D27EC}"/>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2785472" y="3022580"/>
            <a:ext cx="3154680" cy="3761060"/>
          </a:xfrm>
          <a:prstGeom prst="rect">
            <a:avLst/>
          </a:prstGeom>
          <a:noFill/>
          <a:ln>
            <a:noFill/>
          </a:ln>
        </p:spPr>
      </p:pic>
      <p:pic>
        <p:nvPicPr>
          <p:cNvPr id="6" name="Picture 5" descr="How to Make the World Add Up: Ten Rules for Thinking Differently About Numbers">
            <a:extLst>
              <a:ext uri="{FF2B5EF4-FFF2-40B4-BE49-F238E27FC236}">
                <a16:creationId xmlns:a16="http://schemas.microsoft.com/office/drawing/2014/main" id="{D9EAB7E4-FCAF-418E-B146-7D7B40DDA181}"/>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8032" y="2959060"/>
            <a:ext cx="2851840" cy="3898940"/>
          </a:xfrm>
          <a:prstGeom prst="rect">
            <a:avLst/>
          </a:prstGeom>
          <a:noFill/>
          <a:ln>
            <a:noFill/>
          </a:ln>
        </p:spPr>
      </p:pic>
    </p:spTree>
    <p:extLst>
      <p:ext uri="{BB962C8B-B14F-4D97-AF65-F5344CB8AC3E}">
        <p14:creationId xmlns:p14="http://schemas.microsoft.com/office/powerpoint/2010/main" val="15665895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598</TotalTime>
  <Words>1751</Words>
  <Application>Microsoft Office PowerPoint</Application>
  <PresentationFormat>On-screen Show (4:3)</PresentationFormat>
  <Paragraphs>173</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PowerPoint Presentation</vt:lpstr>
      <vt:lpstr>www.uwtsd.ac.uk </vt:lpstr>
      <vt:lpstr>PowerPoint Presentation</vt:lpstr>
      <vt:lpstr>https://www.youtube.com/watch?v=Fgwj3Vlk0cE&amp;feature=youtu.be </vt:lpstr>
      <vt:lpstr>THE UNITED KINGDOM, INCLUDING WALES</vt:lpstr>
      <vt:lpstr>PowerPoint Presentation</vt:lpstr>
      <vt:lpstr>PowerPoint Presentation</vt:lpstr>
      <vt:lpstr>PowerPoint Presentation</vt:lpstr>
      <vt:lpstr>PowerPoint Presentation</vt:lpstr>
      <vt:lpstr>How do we know anything?</vt:lpstr>
      <vt:lpstr>PowerPoint Presentation</vt:lpstr>
      <vt:lpstr>How do we react to this story?</vt:lpstr>
      <vt:lpstr>Definitions https://tomprof.stanford.edu/posting/1199    </vt:lpstr>
      <vt:lpstr>ONTOLOGY</vt:lpstr>
      <vt:lpstr>EPISTEMOLOGY</vt:lpstr>
      <vt:lpstr>Traditional social science approaches</vt:lpstr>
      <vt:lpstr>  POSITIVE STUDY- requires factual answers, possible true or false answers, hypothesis testing, testing of theories, if we have enough good data </vt:lpstr>
      <vt:lpstr> NORMATIVE STUDY- often looks at less testable ideas, politics, religion, cultural studies. Difficult to get a true or false answer to these theories. </vt:lpstr>
      <vt:lpstr>Conclusion. It is important for you to understand when you are using positive or normative theory and the type of analysis and the data demands will be different. </vt:lpstr>
      <vt:lpstr>Normative or Positive statements? </vt:lpstr>
      <vt:lpstr>Philosophical Traditions </vt:lpstr>
      <vt:lpstr>PowerPoint Presentation</vt:lpstr>
      <vt:lpstr>Bibliography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Griffiths, Steve</dc:creator>
  <cp:lastModifiedBy>Stephen Griffiths</cp:lastModifiedBy>
  <cp:revision>37</cp:revision>
  <dcterms:created xsi:type="dcterms:W3CDTF">2015-10-01T07:35:52Z</dcterms:created>
  <dcterms:modified xsi:type="dcterms:W3CDTF">2021-02-01T16:32:31Z</dcterms:modified>
</cp:coreProperties>
</file>