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5"/>
  </p:notesMasterIdLst>
  <p:sldIdLst>
    <p:sldId id="257" r:id="rId5"/>
    <p:sldId id="260" r:id="rId6"/>
    <p:sldId id="292" r:id="rId7"/>
    <p:sldId id="291" r:id="rId8"/>
    <p:sldId id="263" r:id="rId9"/>
    <p:sldId id="293" r:id="rId10"/>
    <p:sldId id="264" r:id="rId11"/>
    <p:sldId id="294" r:id="rId12"/>
    <p:sldId id="347" r:id="rId13"/>
    <p:sldId id="265" r:id="rId14"/>
    <p:sldId id="318" r:id="rId15"/>
    <p:sldId id="266" r:id="rId16"/>
    <p:sldId id="348" r:id="rId17"/>
    <p:sldId id="267" r:id="rId18"/>
    <p:sldId id="349" r:id="rId19"/>
    <p:sldId id="290" r:id="rId20"/>
    <p:sldId id="270" r:id="rId21"/>
    <p:sldId id="351" r:id="rId22"/>
    <p:sldId id="350" r:id="rId23"/>
    <p:sldId id="289" r:id="rId24"/>
    <p:sldId id="271" r:id="rId25"/>
    <p:sldId id="272" r:id="rId26"/>
    <p:sldId id="295" r:id="rId27"/>
    <p:sldId id="273" r:id="rId28"/>
    <p:sldId id="274" r:id="rId29"/>
    <p:sldId id="275" r:id="rId30"/>
    <p:sldId id="277" r:id="rId31"/>
    <p:sldId id="276" r:id="rId32"/>
    <p:sldId id="278" r:id="rId33"/>
    <p:sldId id="302" r:id="rId34"/>
    <p:sldId id="280" r:id="rId35"/>
    <p:sldId id="309" r:id="rId36"/>
    <p:sldId id="317" r:id="rId37"/>
    <p:sldId id="311" r:id="rId38"/>
    <p:sldId id="312" r:id="rId39"/>
    <p:sldId id="313" r:id="rId40"/>
    <p:sldId id="314" r:id="rId41"/>
    <p:sldId id="315" r:id="rId42"/>
    <p:sldId id="316" r:id="rId43"/>
    <p:sldId id="279" r:id="rId44"/>
  </p:sldIdLst>
  <p:sldSz cx="9144000" cy="6858000" type="screen4x3"/>
  <p:notesSz cx="6889750" cy="96710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94" autoAdjust="0"/>
    <p:restoredTop sz="53769" autoAdjust="0"/>
  </p:normalViewPr>
  <p:slideViewPr>
    <p:cSldViewPr>
      <p:cViewPr varScale="1">
        <p:scale>
          <a:sx n="45" d="100"/>
          <a:sy n="45" d="100"/>
        </p:scale>
        <p:origin x="2304" y="54"/>
      </p:cViewPr>
      <p:guideLst>
        <p:guide orient="horz" pos="2160"/>
        <p:guide pos="2880"/>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60900361-c968-457a-be84-5b7d7c948694" providerId="ADAL" clId="{7E6D2136-9C66-4B05-8313-4EEAAF32038D}"/>
    <pc:docChg chg="modSld">
      <pc:chgData name="Alexander Scott" userId="60900361-c968-457a-be84-5b7d7c948694" providerId="ADAL" clId="{7E6D2136-9C66-4B05-8313-4EEAAF32038D}" dt="2022-01-13T10:53:40.043" v="38" actId="20577"/>
      <pc:docMkLst>
        <pc:docMk/>
      </pc:docMkLst>
      <pc:sldChg chg="modSp mod">
        <pc:chgData name="Alexander Scott" userId="60900361-c968-457a-be84-5b7d7c948694" providerId="ADAL" clId="{7E6D2136-9C66-4B05-8313-4EEAAF32038D}" dt="2022-01-13T10:53:40.043" v="38" actId="20577"/>
        <pc:sldMkLst>
          <pc:docMk/>
          <pc:sldMk cId="2656102984" sldId="257"/>
        </pc:sldMkLst>
        <pc:spChg chg="mod">
          <ac:chgData name="Alexander Scott" userId="60900361-c968-457a-be84-5b7d7c948694" providerId="ADAL" clId="{7E6D2136-9C66-4B05-8313-4EEAAF32038D}" dt="2022-01-13T10:53:40.043" v="38" actId="20577"/>
          <ac:spMkLst>
            <pc:docMk/>
            <pc:sldMk cId="2656102984" sldId="257"/>
            <ac:spMk id="2" creationId="{00000000-0000-0000-0000-000000000000}"/>
          </ac:spMkLst>
        </pc:spChg>
      </pc:sldChg>
    </pc:docChg>
  </pc:docChgLst>
  <pc:docChgLst>
    <pc:chgData name="Alexander Scott" userId="60900361-c968-457a-be84-5b7d7c948694" providerId="ADAL" clId="{4797274D-D974-416F-AD96-F70A8B1560D7}"/>
    <pc:docChg chg="modSld">
      <pc:chgData name="Alexander Scott" userId="60900361-c968-457a-be84-5b7d7c948694" providerId="ADAL" clId="{4797274D-D974-416F-AD96-F70A8B1560D7}" dt="2022-01-13T12:34:34.601" v="1" actId="255"/>
      <pc:docMkLst>
        <pc:docMk/>
      </pc:docMkLst>
      <pc:sldChg chg="modSp mod">
        <pc:chgData name="Alexander Scott" userId="60900361-c968-457a-be84-5b7d7c948694" providerId="ADAL" clId="{4797274D-D974-416F-AD96-F70A8B1560D7}" dt="2022-01-13T12:34:34.601" v="1" actId="255"/>
        <pc:sldMkLst>
          <pc:docMk/>
          <pc:sldMk cId="2656102984" sldId="257"/>
        </pc:sldMkLst>
        <pc:spChg chg="mod">
          <ac:chgData name="Alexander Scott" userId="60900361-c968-457a-be84-5b7d7c948694" providerId="ADAL" clId="{4797274D-D974-416F-AD96-F70A8B1560D7}" dt="2022-01-13T12:34:34.601" v="1" actId="255"/>
          <ac:spMkLst>
            <pc:docMk/>
            <pc:sldMk cId="2656102984" sldId="257"/>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483553"/>
          </a:xfrm>
          <a:prstGeom prst="rect">
            <a:avLst/>
          </a:prstGeom>
        </p:spPr>
        <p:txBody>
          <a:bodyPr vert="horz" lIns="94631" tIns="47316" rIns="94631" bIns="47316" rtlCol="0"/>
          <a:lstStyle>
            <a:lvl1pPr algn="l">
              <a:defRPr sz="1200"/>
            </a:lvl1pPr>
          </a:lstStyle>
          <a:p>
            <a:endParaRPr lang="en-GB"/>
          </a:p>
        </p:txBody>
      </p:sp>
      <p:sp>
        <p:nvSpPr>
          <p:cNvPr id="3" name="Date Placeholder 2"/>
          <p:cNvSpPr>
            <a:spLocks noGrp="1"/>
          </p:cNvSpPr>
          <p:nvPr>
            <p:ph type="dt" idx="1"/>
          </p:nvPr>
        </p:nvSpPr>
        <p:spPr>
          <a:xfrm>
            <a:off x="3902597" y="0"/>
            <a:ext cx="2985558" cy="483553"/>
          </a:xfrm>
          <a:prstGeom prst="rect">
            <a:avLst/>
          </a:prstGeom>
        </p:spPr>
        <p:txBody>
          <a:bodyPr vert="horz" lIns="94631" tIns="47316" rIns="94631" bIns="47316" rtlCol="0"/>
          <a:lstStyle>
            <a:lvl1pPr algn="r">
              <a:defRPr sz="1200"/>
            </a:lvl1pPr>
          </a:lstStyle>
          <a:p>
            <a:fld id="{08A0923E-AC07-4161-B387-761925723D16}" type="datetimeFigureOut">
              <a:rPr lang="en-GB" smtClean="0"/>
              <a:t>13/01/2022</a:t>
            </a:fld>
            <a:endParaRPr lang="en-GB"/>
          </a:p>
        </p:txBody>
      </p:sp>
      <p:sp>
        <p:nvSpPr>
          <p:cNvPr id="4" name="Slide Image Placeholder 3"/>
          <p:cNvSpPr>
            <a:spLocks noGrp="1" noRot="1" noChangeAspect="1"/>
          </p:cNvSpPr>
          <p:nvPr>
            <p:ph type="sldImg" idx="2"/>
          </p:nvPr>
        </p:nvSpPr>
        <p:spPr>
          <a:xfrm>
            <a:off x="1028700" y="725488"/>
            <a:ext cx="4832350" cy="3625850"/>
          </a:xfrm>
          <a:prstGeom prst="rect">
            <a:avLst/>
          </a:prstGeom>
          <a:noFill/>
          <a:ln w="12700">
            <a:solidFill>
              <a:prstClr val="black"/>
            </a:solidFill>
          </a:ln>
        </p:spPr>
        <p:txBody>
          <a:bodyPr vert="horz" lIns="94631" tIns="47316" rIns="94631" bIns="47316" rtlCol="0" anchor="ctr"/>
          <a:lstStyle/>
          <a:p>
            <a:endParaRPr lang="en-GB"/>
          </a:p>
        </p:txBody>
      </p:sp>
      <p:sp>
        <p:nvSpPr>
          <p:cNvPr id="5" name="Notes Placeholder 4"/>
          <p:cNvSpPr>
            <a:spLocks noGrp="1"/>
          </p:cNvSpPr>
          <p:nvPr>
            <p:ph type="body" sz="quarter" idx="3"/>
          </p:nvPr>
        </p:nvSpPr>
        <p:spPr>
          <a:xfrm>
            <a:off x="688975" y="4593749"/>
            <a:ext cx="5511800" cy="4351973"/>
          </a:xfrm>
          <a:prstGeom prst="rect">
            <a:avLst/>
          </a:prstGeom>
        </p:spPr>
        <p:txBody>
          <a:bodyPr vert="horz" lIns="94631" tIns="47316" rIns="94631" bIns="47316"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185819"/>
            <a:ext cx="2985558" cy="483553"/>
          </a:xfrm>
          <a:prstGeom prst="rect">
            <a:avLst/>
          </a:prstGeom>
        </p:spPr>
        <p:txBody>
          <a:bodyPr vert="horz" lIns="94631" tIns="47316" rIns="94631" bIns="47316" rtlCol="0" anchor="b"/>
          <a:lstStyle>
            <a:lvl1pPr algn="l">
              <a:defRPr sz="1200"/>
            </a:lvl1pPr>
          </a:lstStyle>
          <a:p>
            <a:endParaRPr lang="en-GB"/>
          </a:p>
        </p:txBody>
      </p:sp>
      <p:sp>
        <p:nvSpPr>
          <p:cNvPr id="7" name="Slide Number Placeholder 6"/>
          <p:cNvSpPr>
            <a:spLocks noGrp="1"/>
          </p:cNvSpPr>
          <p:nvPr>
            <p:ph type="sldNum" sz="quarter" idx="5"/>
          </p:nvPr>
        </p:nvSpPr>
        <p:spPr>
          <a:xfrm>
            <a:off x="3902597" y="9185819"/>
            <a:ext cx="2985558" cy="483553"/>
          </a:xfrm>
          <a:prstGeom prst="rect">
            <a:avLst/>
          </a:prstGeom>
        </p:spPr>
        <p:txBody>
          <a:bodyPr vert="horz" lIns="94631" tIns="47316" rIns="94631" bIns="47316" rtlCol="0" anchor="b"/>
          <a:lstStyle>
            <a:lvl1pPr algn="r">
              <a:defRPr sz="1200"/>
            </a:lvl1pPr>
          </a:lstStyle>
          <a:p>
            <a:fld id="{B08D9F56-1C20-4BF1-8C29-31E74C1DD248}" type="slidenum">
              <a:rPr lang="en-GB" smtClean="0"/>
              <a:t>‹#›</a:t>
            </a:fld>
            <a:endParaRPr lang="en-GB"/>
          </a:p>
        </p:txBody>
      </p:sp>
    </p:spTree>
    <p:extLst>
      <p:ext uri="{BB962C8B-B14F-4D97-AF65-F5344CB8AC3E}">
        <p14:creationId xmlns:p14="http://schemas.microsoft.com/office/powerpoint/2010/main" val="15177620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Today, I am going to describe some of the key ideas, events, individuals and concepts that are widely acknowledged as being formative in the history, politics, culture and society of what became the United States of America.</a:t>
            </a:r>
          </a:p>
          <a:p>
            <a:pPr marL="236578">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In particular, this will emphasise the long history of European imperialism in the Americas, and – within this – the settlement of English colonies on the eastern coast of North America, specifically Virginia and New England. </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spcAft>
                <a:spcPts val="1035"/>
              </a:spcAft>
              <a:buFont typeface="Symbol" panose="05050102010706020507" pitchFamily="18" charset="2"/>
              <a:buChar char=""/>
            </a:pPr>
            <a:r>
              <a:rPr lang="en-GB" b="1" dirty="0">
                <a:latin typeface="Calibri" panose="020F0502020204030204" pitchFamily="34" charset="0"/>
                <a:ea typeface="Calibri" panose="020F0502020204030204" pitchFamily="34" charset="0"/>
                <a:cs typeface="Times New Roman" panose="02020603050405020304" pitchFamily="18" charset="0"/>
              </a:rPr>
              <a:t>However (change emphasis) </a:t>
            </a:r>
            <a:r>
              <a:rPr lang="en-GB" dirty="0">
                <a:latin typeface="Calibri" panose="020F0502020204030204" pitchFamily="34" charset="0"/>
                <a:ea typeface="Calibri" panose="020F0502020204030204" pitchFamily="34" charset="0"/>
                <a:cs typeface="Times New Roman" panose="02020603050405020304" pitchFamily="18" charset="0"/>
              </a:rPr>
              <a:t>In providing this introduction, I also want to problematize these commonly-accepted origin narratives – highlighting their selectiveness and contentiousness, and foregrounding how the birth of the United States looks different when viewed from a variety of perspectives.</a:t>
            </a:r>
          </a:p>
          <a:p>
            <a:endParaRPr lang="en-GB" dirty="0"/>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Indeed, this aim complies with our approach on the module </a:t>
            </a:r>
          </a:p>
          <a:p>
            <a:pPr marL="354867" indent="-354867" algn="just">
              <a:lnSpc>
                <a:spcPct val="150000"/>
              </a:lnSpc>
              <a:buFont typeface="Symbol" panose="05050102010706020507" pitchFamily="18" charset="2"/>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spcAft>
                <a:spcPts val="1035"/>
              </a:spcAft>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In tracing the key events, themes and ideas which shaped the history of the United States, from the colonial era up to the Civil War, we shall consider different (and sometimes divisive) ways which Americans conceptualised themselves and their nation over this this long period.</a:t>
            </a:r>
          </a:p>
          <a:p>
            <a:pPr marL="354867" indent="-354867" algn="just">
              <a:lnSpc>
                <a:spcPct val="150000"/>
              </a:lnSpc>
              <a:spcAft>
                <a:spcPts val="1035"/>
              </a:spcAft>
              <a:buFont typeface="Symbol" panose="05050102010706020507" pitchFamily="18" charset="2"/>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defTabSz="946313">
              <a:lnSpc>
                <a:spcPct val="150000"/>
              </a:lnSpc>
              <a:spcAft>
                <a:spcPts val="1035"/>
              </a:spcAft>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In the process, the intention is to help situate contemporary American democracy within a broad historical perspective – both in terms of the ongoing influence of American ‘foundation myths’ and debates about the US Constitution, but also the enduring importance of issues pertaining to class, race, ethnicity, sex and gender. </a:t>
            </a:r>
          </a:p>
          <a:p>
            <a:pPr marL="354867" indent="-354867" algn="just">
              <a:lnSpc>
                <a:spcPct val="150000"/>
              </a:lnSpc>
              <a:spcAft>
                <a:spcPts val="1035"/>
              </a:spcAft>
              <a:buFont typeface="Symbol" panose="05050102010706020507" pitchFamily="18" charset="2"/>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54867" indent="-354867">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With all these housekeeping issues out of the way, let’s get started on the lecture</a:t>
            </a:r>
          </a:p>
          <a:p>
            <a:pPr marL="236578">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Devising this lecture and the module more broadly, I was faced with several dilemmas which are common to all attempts to </a:t>
            </a:r>
            <a:r>
              <a:rPr lang="en-GB" dirty="0" err="1">
                <a:latin typeface="Calibri" panose="020F0502020204030204" pitchFamily="34" charset="0"/>
                <a:ea typeface="Calibri" panose="020F0502020204030204" pitchFamily="34" charset="0"/>
                <a:cs typeface="Times New Roman" panose="02020603050405020304" pitchFamily="18" charset="0"/>
              </a:rPr>
              <a:t>narrativise</a:t>
            </a:r>
            <a:r>
              <a:rPr lang="en-GB" dirty="0">
                <a:latin typeface="Calibri" panose="020F0502020204030204" pitchFamily="34" charset="0"/>
                <a:ea typeface="Calibri" panose="020F0502020204030204" pitchFamily="34" charset="0"/>
                <a:cs typeface="Times New Roman" panose="02020603050405020304" pitchFamily="18" charset="0"/>
              </a:rPr>
              <a:t> the past, and which I’d like us all to think about collectively.</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None of these dilemmas are easily resolvable.</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First of all we must decide </a:t>
            </a:r>
            <a:r>
              <a:rPr lang="en-GB" b="1" dirty="0">
                <a:latin typeface="Calibri" panose="020F0502020204030204" pitchFamily="34" charset="0"/>
                <a:ea typeface="Calibri" panose="020F0502020204030204" pitchFamily="34" charset="0"/>
                <a:cs typeface="Times New Roman" panose="02020603050405020304" pitchFamily="18" charset="0"/>
              </a:rPr>
              <a:t>when </a:t>
            </a:r>
            <a:r>
              <a:rPr lang="en-GB" dirty="0">
                <a:latin typeface="Calibri" panose="020F0502020204030204" pitchFamily="34" charset="0"/>
                <a:ea typeface="Calibri" panose="020F0502020204030204" pitchFamily="34" charset="0"/>
                <a:cs typeface="Times New Roman" panose="02020603050405020304" pitchFamily="18" charset="0"/>
              </a:rPr>
              <a:t>to focus on – how do we assign a chronology to American history, and the creation of the United States</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We must also think about </a:t>
            </a:r>
            <a:r>
              <a:rPr lang="en-GB" b="1" dirty="0">
                <a:latin typeface="Calibri" panose="020F0502020204030204" pitchFamily="34" charset="0"/>
                <a:ea typeface="Calibri" panose="020F0502020204030204" pitchFamily="34" charset="0"/>
                <a:cs typeface="Times New Roman" panose="02020603050405020304" pitchFamily="18" charset="0"/>
              </a:rPr>
              <a:t>who</a:t>
            </a:r>
            <a:r>
              <a:rPr lang="en-GB" dirty="0">
                <a:latin typeface="Calibri" panose="020F0502020204030204" pitchFamily="34" charset="0"/>
                <a:ea typeface="Calibri" panose="020F0502020204030204" pitchFamily="34" charset="0"/>
                <a:cs typeface="Times New Roman" panose="02020603050405020304" pitchFamily="18" charset="0"/>
              </a:rPr>
              <a:t> to focus on – being conscious that history looks, feels and is experienced differently by different people and groups of people. For instance, as I have already stressed, it is important to remain cautious about perpetuating a white, Anglo-Saxon, male view of US history – even if it is necessary to engage with these dominant historical discourses.</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There is also the question of </a:t>
            </a:r>
            <a:r>
              <a:rPr lang="en-GB" b="1" i="1" dirty="0">
                <a:latin typeface="Calibri" panose="020F0502020204030204" pitchFamily="34" charset="0"/>
                <a:ea typeface="Calibri" panose="020F0502020204030204" pitchFamily="34" charset="0"/>
                <a:cs typeface="Times New Roman" panose="02020603050405020304" pitchFamily="18" charset="0"/>
              </a:rPr>
              <a:t>where </a:t>
            </a:r>
            <a:r>
              <a:rPr lang="en-GB" dirty="0">
                <a:latin typeface="Calibri" panose="020F0502020204030204" pitchFamily="34" charset="0"/>
                <a:ea typeface="Calibri" panose="020F0502020204030204" pitchFamily="34" charset="0"/>
                <a:cs typeface="Times New Roman" panose="02020603050405020304" pitchFamily="18" charset="0"/>
              </a:rPr>
              <a:t>to focus on</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nSpc>
                <a:spcPct val="150000"/>
              </a:lnSpc>
              <a:spcAft>
                <a:spcPts val="1035"/>
              </a:spcAft>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For a module on US history, this might seem fairly unproblematic – that our focus is on the areas of land which now comprise the fifty states of which constitute the federal republic of the United States…</a:t>
            </a:r>
          </a:p>
          <a:p>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54867" indent="-354867">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But even this is not as straightforward as it might seem</a:t>
            </a:r>
          </a:p>
          <a:p>
            <a:pPr marL="236578">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Maintaining a US-centric focus can be problematic as it risks perpetuating that the United States, and its history, is qualitatively different from elsewhere in the world</a:t>
            </a:r>
          </a:p>
          <a:p>
            <a:pPr marL="473156">
              <a:lnSpc>
                <a:spcPct val="150000"/>
              </a:lnSpc>
              <a:spcAft>
                <a:spcPts val="1035"/>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50000"/>
              </a:lnSpc>
              <a:spcAft>
                <a:spcPts val="1035"/>
              </a:spcAft>
            </a:pPr>
            <a:r>
              <a:rPr lang="en-GB" dirty="0">
                <a:latin typeface="Calibri" panose="020F0502020204030204" pitchFamily="34" charset="0"/>
                <a:cs typeface="Times New Roman" panose="02020603050405020304" pitchFamily="18" charset="0"/>
              </a:rPr>
              <a:t>AMERICAN EXECPTIONALISM</a:t>
            </a:r>
            <a:endParaRPr lang="en-GB" b="1" dirty="0">
              <a:latin typeface="Calibri" panose="020F0502020204030204" pitchFamily="34" charset="0"/>
              <a:cs typeface="Times New Roman" panose="02020603050405020304" pitchFamily="18" charset="0"/>
            </a:endParaRPr>
          </a:p>
          <a:p>
            <a:pPr marL="354867" indent="-354867">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Describe Gast image (one we’ll return to again in the module) - sense that the course of US history is divinely ordained</a:t>
            </a:r>
          </a:p>
          <a:p>
            <a:pPr marL="236578">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Can make US seem inward-looking</a:t>
            </a:r>
          </a:p>
          <a:p>
            <a:pPr marL="20700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Conversely (and somewhat paradoxically) triumphalism about supposed exceptionalism can be used to underpin excursions overseas</a:t>
            </a:r>
          </a:p>
          <a:p>
            <a:pPr marL="473156">
              <a:lnSpc>
                <a:spcPct val="150000"/>
              </a:lnSpc>
              <a:spcAft>
                <a:spcPts val="1035"/>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American exceptionalism disavows connectedness to the rest of the world, and neighbouring nations of Canada, the Caribbean and South America</a:t>
            </a:r>
          </a:p>
          <a:p>
            <a:pPr marL="354867" indent="-354867" algn="just">
              <a:lnSpc>
                <a:spcPct val="150000"/>
              </a:lnSpc>
              <a:buFont typeface="Symbol" panose="05050102010706020507" pitchFamily="18" charset="2"/>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This is in contradistinction to </a:t>
            </a:r>
          </a:p>
          <a:p>
            <a:pPr algn="just">
              <a:lnSpc>
                <a:spcPct val="150000"/>
              </a:lnSpc>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gn="just" defTabSz="946313">
              <a:lnSpc>
                <a:spcPct val="150000"/>
              </a:lnSpc>
            </a:pPr>
            <a:r>
              <a:rPr lang="en-GB" dirty="0">
                <a:latin typeface="Calibri" panose="020F0502020204030204" pitchFamily="34" charset="0"/>
                <a:cs typeface="Times New Roman" panose="02020603050405020304" pitchFamily="18" charset="0"/>
              </a:rPr>
              <a:t>PAN-AMERICANISM</a:t>
            </a:r>
            <a:endParaRPr lang="en-GB" b="1" dirty="0">
              <a:latin typeface="Calibri" panose="020F0502020204030204" pitchFamily="34" charset="0"/>
              <a:cs typeface="Times New Roman" panose="02020603050405020304" pitchFamily="18" charset="0"/>
            </a:endParaRPr>
          </a:p>
          <a:p>
            <a:pPr marL="473156" algn="just">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Two competing implications of situating the United States in </a:t>
            </a:r>
            <a:r>
              <a:rPr lang="en-GB" dirty="0" err="1">
                <a:latin typeface="Calibri" panose="020F0502020204030204" pitchFamily="34" charset="0"/>
                <a:ea typeface="Calibri" panose="020F0502020204030204" pitchFamily="34" charset="0"/>
                <a:cs typeface="Times New Roman" panose="02020603050405020304" pitchFamily="18" charset="0"/>
              </a:rPr>
              <a:t>pan-American</a:t>
            </a:r>
            <a:r>
              <a:rPr lang="en-GB" dirty="0">
                <a:latin typeface="Calibri" panose="020F0502020204030204" pitchFamily="34" charset="0"/>
                <a:ea typeface="Calibri" panose="020F0502020204030204" pitchFamily="34" charset="0"/>
                <a:cs typeface="Times New Roman" panose="02020603050405020304" pitchFamily="18" charset="0"/>
              </a:rPr>
              <a:t> perspective</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Emphasis on trading relations: economic hegemony over the region. Describe top image - note common imagery with Gast painting</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Ongoing implications of this with regards NAFTA, citizen rights and border disputes</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But even the ‘American’ part of the phrase ‘American Exceptionalism’ is contestable</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An alternative conception of ‘pan-Americanism’ is to see fortunes of people through North, Central and South America - plus those in the Caribbean as fundamentally linked in with one another</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Pan-Americanism as an ideology that seeks to create, encourage and organize relationships, associations and cooperation among the states of the Americas, through diplomatic, political, economic, and social means.</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This inherits the revolutionary tradition of Simoon Bolivar, and other leaders of independence movements which broke away from the Spanish Empire in the early 19</a:t>
            </a:r>
            <a:r>
              <a:rPr lang="en-GB" baseline="30000" dirty="0">
                <a:latin typeface="Calibri" panose="020F0502020204030204" pitchFamily="34" charset="0"/>
                <a:ea typeface="Calibri" panose="020F0502020204030204" pitchFamily="34" charset="0"/>
                <a:cs typeface="Times New Roman" panose="02020603050405020304" pitchFamily="18" charset="0"/>
              </a:rPr>
              <a:t>th</a:t>
            </a:r>
            <a:r>
              <a:rPr lang="en-GB" dirty="0">
                <a:latin typeface="Calibri" panose="020F0502020204030204" pitchFamily="34" charset="0"/>
                <a:ea typeface="Calibri" panose="020F0502020204030204" pitchFamily="34" charset="0"/>
                <a:cs typeface="Times New Roman" panose="02020603050405020304" pitchFamily="18" charset="0"/>
              </a:rPr>
              <a:t> century</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spcAft>
                <a:spcPts val="1035"/>
              </a:spcAft>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‘America’: as opposed to being merely a synonym for the United States, in Spanish can also refer to the entire continent. This is how it used in the revolutionary rhetoric of a Che Guevara for instance.</a:t>
            </a: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3</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36578">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spcAft>
                <a:spcPts val="1035"/>
              </a:spcAft>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All these considerations of a knock-on effect in terms of how we choose </a:t>
            </a:r>
            <a:r>
              <a:rPr lang="en-GB" dirty="0" err="1">
                <a:latin typeface="Calibri" panose="020F0502020204030204" pitchFamily="34" charset="0"/>
                <a:ea typeface="Calibri" panose="020F0502020204030204" pitchFamily="34" charset="0"/>
                <a:cs typeface="Times New Roman" panose="02020603050405020304" pitchFamily="18" charset="0"/>
              </a:rPr>
              <a:t>narrativise</a:t>
            </a:r>
            <a:r>
              <a:rPr lang="en-GB" dirty="0">
                <a:latin typeface="Calibri" panose="020F0502020204030204" pitchFamily="34" charset="0"/>
                <a:ea typeface="Calibri" panose="020F0502020204030204" pitchFamily="34" charset="0"/>
                <a:cs typeface="Times New Roman" panose="02020603050405020304" pitchFamily="18" charset="0"/>
              </a:rPr>
              <a:t> the past, and most important for today’s purpose, make deciding, where, when and how to begin a history of the United States fraught with pitfalls.</a:t>
            </a:r>
          </a:p>
          <a:p>
            <a:pPr algn="just">
              <a:lnSpc>
                <a:spcPct val="150000"/>
              </a:lnSpc>
              <a:spcAft>
                <a:spcPts val="1035"/>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As we’ll see multiple starting points are available depending on one’s point-of-view geographically and culturally</a:t>
            </a:r>
          </a:p>
          <a:p>
            <a:pPr marL="473156" algn="just">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spcAft>
                <a:spcPts val="1035"/>
              </a:spcAft>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Likewise, the ‘beginning’ of American history means very different things to various consistencies.</a:t>
            </a:r>
          </a:p>
          <a:p>
            <a:pPr>
              <a:lnSpc>
                <a:spcPct val="150000"/>
              </a:lnSpc>
              <a:spcAft>
                <a:spcPts val="1035"/>
              </a:spcAft>
            </a:pPr>
            <a:br>
              <a:rPr lang="en-GB" dirty="0">
                <a:latin typeface="Calibri" panose="020F0502020204030204" pitchFamily="34" charset="0"/>
                <a:ea typeface="Calibri" panose="020F0502020204030204" pitchFamily="34" charset="0"/>
                <a:cs typeface="Times New Roman" panose="02020603050405020304" pitchFamily="18" charset="0"/>
              </a:rPr>
            </a:br>
            <a:r>
              <a:rPr lang="en-GB" dirty="0">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4</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needs to be stressed from the outset, of course, that before there was a United States, before the era of European imperialism, a diverse set of cultures populated the Americas.</a:t>
            </a:r>
          </a:p>
          <a:p>
            <a:pPr marL="236578" algn="just">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Statistics for the period are unreliable, and vary widely, but demographers estimate that North America was home to somewhere between 2 and 18 million indigenous people lived in the 15</a:t>
            </a:r>
            <a:r>
              <a:rPr lang="en-GB" baseline="30000" dirty="0">
                <a:latin typeface="Calibri" panose="020F0502020204030204" pitchFamily="34" charset="0"/>
                <a:ea typeface="Calibri" panose="020F0502020204030204" pitchFamily="34" charset="0"/>
                <a:cs typeface="Times New Roman" panose="02020603050405020304" pitchFamily="18" charset="0"/>
              </a:rPr>
              <a:t>th</a:t>
            </a:r>
            <a:r>
              <a:rPr lang="en-GB" dirty="0">
                <a:latin typeface="Calibri" panose="020F0502020204030204" pitchFamily="34" charset="0"/>
                <a:ea typeface="Calibri" panose="020F0502020204030204" pitchFamily="34" charset="0"/>
                <a:cs typeface="Times New Roman" panose="02020603050405020304" pitchFamily="18" charset="0"/>
              </a:rPr>
              <a:t> century, with Southern and Central America being rather more densely populated.</a:t>
            </a:r>
          </a:p>
          <a:p>
            <a:pPr marL="473156" algn="just">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Stress that this population was not monolithic, but that there were a range of different language groups and lifestyles amongst the various tribes of North America</a:t>
            </a:r>
          </a:p>
          <a:p>
            <a:pPr marL="473156" algn="just">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In fact, one of the predominant images of Native American culture, that of the nomadic, buffalo-hunting, horse-riding Plains Indians, only took shape after European imperialism in the 18</a:t>
            </a:r>
            <a:r>
              <a:rPr lang="en-GB" baseline="30000" dirty="0">
                <a:latin typeface="Calibri" panose="020F0502020204030204" pitchFamily="34" charset="0"/>
                <a:ea typeface="Calibri" panose="020F0502020204030204" pitchFamily="34" charset="0"/>
                <a:cs typeface="Times New Roman" panose="02020603050405020304" pitchFamily="18" charset="0"/>
              </a:rPr>
              <a:t>th</a:t>
            </a:r>
            <a:r>
              <a:rPr lang="en-GB" dirty="0">
                <a:latin typeface="Calibri" panose="020F0502020204030204" pitchFamily="34" charset="0"/>
                <a:ea typeface="Calibri" panose="020F0502020204030204" pitchFamily="34" charset="0"/>
                <a:cs typeface="Times New Roman" panose="02020603050405020304" pitchFamily="18" charset="0"/>
              </a:rPr>
              <a:t> and 19</a:t>
            </a:r>
            <a:r>
              <a:rPr lang="en-GB" baseline="30000" dirty="0">
                <a:latin typeface="Calibri" panose="020F0502020204030204" pitchFamily="34" charset="0"/>
                <a:ea typeface="Calibri" panose="020F0502020204030204" pitchFamily="34" charset="0"/>
                <a:cs typeface="Times New Roman" panose="02020603050405020304" pitchFamily="18" charset="0"/>
              </a:rPr>
              <a:t>th</a:t>
            </a:r>
            <a:r>
              <a:rPr lang="en-GB" dirty="0">
                <a:latin typeface="Calibri" panose="020F0502020204030204" pitchFamily="34" charset="0"/>
                <a:ea typeface="Calibri" panose="020F0502020204030204" pitchFamily="34" charset="0"/>
                <a:cs typeface="Times New Roman" panose="02020603050405020304" pitchFamily="18" charset="0"/>
              </a:rPr>
              <a:t> centuries.</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Discuss different ways of life shown on map</a:t>
            </a:r>
            <a:r>
              <a:rPr lang="en-GB" dirty="0">
                <a:latin typeface="Calibri" panose="020F0502020204030204" pitchFamily="34" charset="0"/>
                <a:ea typeface="Calibri" panose="020F0502020204030204" pitchFamily="34" charset="0"/>
                <a:cs typeface="Times New Roman" panose="02020603050405020304" pitchFamily="18" charset="0"/>
              </a:rPr>
              <a:t>.</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So Native American culture was not static, or timeless.</a:t>
            </a:r>
          </a:p>
          <a:p>
            <a:pPr marL="473156">
              <a:lnSpc>
                <a:spcPct val="150000"/>
              </a:lnSpc>
              <a:spcAft>
                <a:spcPts val="1035"/>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5</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36578" algn="just">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If we were to trace a much longer-term, longue </a:t>
            </a:r>
            <a:r>
              <a:rPr lang="en-GB" dirty="0" err="1">
                <a:latin typeface="Calibri" panose="020F0502020204030204" pitchFamily="34" charset="0"/>
                <a:ea typeface="Calibri" panose="020F0502020204030204" pitchFamily="34" charset="0"/>
                <a:cs typeface="Times New Roman" panose="02020603050405020304" pitchFamily="18" charset="0"/>
              </a:rPr>
              <a:t>duree</a:t>
            </a:r>
            <a:r>
              <a:rPr lang="en-GB" dirty="0">
                <a:latin typeface="Calibri" panose="020F0502020204030204" pitchFamily="34" charset="0"/>
                <a:ea typeface="Calibri" panose="020F0502020204030204" pitchFamily="34" charset="0"/>
                <a:cs typeface="Times New Roman" panose="02020603050405020304" pitchFamily="18" charset="0"/>
              </a:rPr>
              <a:t>, perspective the Americas were settled between 12,000 and 15,000 years ago by people who migrated from Eurasia, probably crossing a land-bridge between Siberia and Alaska. </a:t>
            </a: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spcAft>
                <a:spcPts val="1035"/>
              </a:spcAft>
              <a:buFont typeface="Symbol" panose="05050102010706020507" pitchFamily="18" charset="2"/>
              <a:buChar char=""/>
            </a:pPr>
            <a:r>
              <a:rPr lang="en-GB" b="1" i="1" dirty="0">
                <a:latin typeface="Calibri" panose="020F0502020204030204" pitchFamily="34" charset="0"/>
                <a:ea typeface="Calibri" panose="020F0502020204030204" pitchFamily="34" charset="0"/>
                <a:cs typeface="Times New Roman" panose="02020603050405020304" pitchFamily="18" charset="0"/>
              </a:rPr>
              <a:t>Not that useful in some ways; but </a:t>
            </a:r>
            <a:r>
              <a:rPr lang="en-GB" i="1" dirty="0">
                <a:latin typeface="Calibri" panose="020F0502020204030204" pitchFamily="34" charset="0"/>
                <a:ea typeface="Calibri" panose="020F0502020204030204" pitchFamily="34" charset="0"/>
                <a:cs typeface="Times New Roman" panose="02020603050405020304" pitchFamily="18" charset="0"/>
              </a:rPr>
              <a:t>always chastening to remember as an historian – whether of ancient, medieval or modern persuasion – just how recent much of what we discuss is in the grand scheme of human history: that the period since the American Declaration of Independence accounts for, at best, around 1½  percent of the amount of time that humans have been living in North America</a:t>
            </a:r>
            <a:r>
              <a:rPr lang="en-GB" dirty="0">
                <a:latin typeface="Calibri" panose="020F0502020204030204" pitchFamily="34" charset="0"/>
                <a:ea typeface="Calibri" panose="020F0502020204030204" pitchFamily="34" charset="0"/>
                <a:cs typeface="Times New Roman" panose="02020603050405020304" pitchFamily="18" charset="0"/>
              </a:rPr>
              <a:t>.</a:t>
            </a: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6</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As important as it is to recognise this long backstory, it is equally true that the history of the Americas was irrevocably altered by the arrival of European imperialists in the 15</a:t>
            </a:r>
            <a:r>
              <a:rPr lang="en-GB" baseline="30000" dirty="0">
                <a:latin typeface="Calibri" panose="020F0502020204030204" pitchFamily="34" charset="0"/>
                <a:ea typeface="Calibri" panose="020F0502020204030204" pitchFamily="34" charset="0"/>
                <a:cs typeface="Times New Roman" panose="02020603050405020304" pitchFamily="18" charset="0"/>
              </a:rPr>
              <a:t>th</a:t>
            </a:r>
            <a:r>
              <a:rPr lang="en-GB" dirty="0">
                <a:latin typeface="Calibri" panose="020F0502020204030204" pitchFamily="34" charset="0"/>
                <a:ea typeface="Calibri" panose="020F0502020204030204" pitchFamily="34" charset="0"/>
                <a:cs typeface="Times New Roman" panose="02020603050405020304" pitchFamily="18" charset="0"/>
              </a:rPr>
              <a:t> century – </a:t>
            </a:r>
            <a:r>
              <a:rPr lang="en-GB" i="1" dirty="0">
                <a:latin typeface="Calibri" panose="020F0502020204030204" pitchFamily="34" charset="0"/>
                <a:ea typeface="Calibri" panose="020F0502020204030204" pitchFamily="34" charset="0"/>
                <a:cs typeface="Times New Roman" panose="02020603050405020304" pitchFamily="18" charset="0"/>
              </a:rPr>
              <a:t>those sponsored by Spain  and Portugal to the Caribbean and then South America, plus the English settlement in Newfoundland, Canada in 1497</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gn="just">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Again, though, we could stretch the story even further back in time</a:t>
            </a:r>
          </a:p>
          <a:p>
            <a:pPr marL="473156">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It is known that Viking explorers reached modern-day Canada – </a:t>
            </a:r>
            <a:r>
              <a:rPr lang="en-GB" i="1" dirty="0">
                <a:latin typeface="Calibri" panose="020F0502020204030204" pitchFamily="34" charset="0"/>
                <a:ea typeface="Calibri" panose="020F0502020204030204" pitchFamily="34" charset="0"/>
                <a:cs typeface="Times New Roman" panose="02020603050405020304" pitchFamily="18" charset="0"/>
              </a:rPr>
              <a:t>Eric the Red </a:t>
            </a:r>
            <a:r>
              <a:rPr lang="en-GB" i="1" dirty="0" err="1">
                <a:latin typeface="Calibri" panose="020F0502020204030204" pitchFamily="34" charset="0"/>
                <a:ea typeface="Calibri" panose="020F0502020204030204" pitchFamily="34" charset="0"/>
                <a:cs typeface="Times New Roman" panose="02020603050405020304" pitchFamily="18" charset="0"/>
              </a:rPr>
              <a:t>reachin</a:t>
            </a:r>
            <a:r>
              <a:rPr lang="en-GB" i="1" dirty="0">
                <a:latin typeface="Calibri" panose="020F0502020204030204" pitchFamily="34" charset="0"/>
                <a:ea typeface="Calibri" panose="020F0502020204030204" pitchFamily="34" charset="0"/>
                <a:cs typeface="Times New Roman" panose="02020603050405020304" pitchFamily="18" charset="0"/>
              </a:rPr>
              <a:t> Greenland in the 900s AD and the famous Leif Erikson voyages circa 1000 AD</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473156">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Archaeological evidence shows there were small Scandinavian settlements in and around Newfoundland during this period, and the territory called Vinland (WINE-LAND in Norse) also appears in documentary sources of this time.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473156">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err="1">
                <a:latin typeface="Calibri" panose="020F0502020204030204" pitchFamily="34" charset="0"/>
                <a:ea typeface="Calibri" panose="020F0502020204030204" pitchFamily="34" charset="0"/>
                <a:cs typeface="Times New Roman" panose="02020603050405020304" pitchFamily="18" charset="0"/>
              </a:rPr>
              <a:t>Shortlived</a:t>
            </a:r>
            <a:r>
              <a:rPr lang="en-GB" i="1" dirty="0">
                <a:latin typeface="Calibri" panose="020F0502020204030204" pitchFamily="34" charset="0"/>
                <a:ea typeface="Calibri" panose="020F0502020204030204" pitchFamily="34" charset="0"/>
                <a:cs typeface="Times New Roman" panose="02020603050405020304" pitchFamily="18" charset="0"/>
              </a:rPr>
              <a:t>, but popularised in Scandinavian sagas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473156">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Also chosen as an origin narrative in areas of the United States with a large Scandinavian diaspora – main in Western and Midwestern states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473156">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spcAft>
                <a:spcPts val="1035"/>
              </a:spcAft>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Statue in St Paul; the population of Minnesota lists around a third of people of Scandinavian heritage.</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7</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Moreover, folklore here in Wales would have it that another European explorer, one Prince Madoc, settled in North America a century or so after the Leif Erikson voyages</a:t>
            </a:r>
          </a:p>
          <a:p>
            <a:pPr marL="236578" algn="just">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Accounts vary: he supposedly landed in Canada, or - perhaps more popularly - at the foot of the Mississippi basin</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Ask students if they know the story</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473156">
              <a:lnSpc>
                <a:spcPct val="150000"/>
              </a:lnSpc>
              <a:spcAft>
                <a:spcPts val="1035"/>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r>
              <a:rPr lang="en-GB" dirty="0">
                <a:latin typeface="Calibri" panose="020F0502020204030204" pitchFamily="34" charset="0"/>
                <a:ea typeface="Calibri" panose="020F0502020204030204" pitchFamily="34" charset="0"/>
                <a:cs typeface="Times New Roman" panose="02020603050405020304" pitchFamily="18" charset="0"/>
              </a:rPr>
              <a:t>An offshoot of the myth: discovery of the Monacan tribe whose language was said to echo the Welsh tongue - the speculation being that they were descendants of Madoc and his intrepid followers</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8</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64B7F6C-166A-4B93-BC35-91F4420EC95A}" type="slidenum">
              <a:rPr lang="en-GB" smtClean="0"/>
              <a:t>9</a:t>
            </a:fld>
            <a:endParaRPr lang="en-GB" dirty="0"/>
          </a:p>
        </p:txBody>
      </p:sp>
    </p:spTree>
    <p:extLst>
      <p:ext uri="{BB962C8B-B14F-4D97-AF65-F5344CB8AC3E}">
        <p14:creationId xmlns:p14="http://schemas.microsoft.com/office/powerpoint/2010/main" val="27344212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Of course, the most famed European explorer of the Americas is Christopher Columbus – a Genovese mercenary who “discovered” the Caribbean for the Spanish crown, landing in the Bahamas in 1492</a:t>
            </a:r>
          </a:p>
          <a:p>
            <a:pPr marL="236578" algn="just">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Italian exploration: </a:t>
            </a:r>
            <a:r>
              <a:rPr lang="en-GB" i="1" dirty="0">
                <a:latin typeface="Calibri" panose="020F0502020204030204" pitchFamily="34" charset="0"/>
                <a:ea typeface="Calibri" panose="020F0502020204030204" pitchFamily="34" charset="0"/>
                <a:cs typeface="Times New Roman" panose="02020603050405020304" pitchFamily="18" charset="0"/>
              </a:rPr>
              <a:t>Amerigo Vespucci, a Florentine, another servant of the Crown of Castile</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i="1" dirty="0">
                <a:latin typeface="Calibri" panose="020F0502020204030204" pitchFamily="34" charset="0"/>
                <a:ea typeface="Calibri" panose="020F0502020204030204" pitchFamily="34" charset="0"/>
                <a:cs typeface="Times New Roman" panose="02020603050405020304" pitchFamily="18" charset="0"/>
              </a:rPr>
              <a:t>was the first to establish that the Americas were a continent of their own and not an outermost fringe of Asia, as Columbus had surmised</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473156">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John Cabot - aka </a:t>
            </a:r>
            <a:r>
              <a:rPr lang="it-IT" i="1" dirty="0">
                <a:latin typeface="Calibri" panose="020F0502020204030204" pitchFamily="34" charset="0"/>
                <a:ea typeface="Calibri" panose="020F0502020204030204" pitchFamily="34" charset="0"/>
                <a:cs typeface="Times New Roman" panose="02020603050405020304" pitchFamily="18" charset="0"/>
              </a:rPr>
              <a:t>Giovanni Caboto - who led the first English-sponsored voyage to North America was a Venetia</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473156">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endParaRPr lang="en-GB" sz="19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10</a:t>
            </a:fld>
            <a:endParaRPr lang="en-GB"/>
          </a:p>
        </p:txBody>
      </p:sp>
    </p:spTree>
    <p:extLst>
      <p:ext uri="{BB962C8B-B14F-4D97-AF65-F5344CB8AC3E}">
        <p14:creationId xmlns:p14="http://schemas.microsoft.com/office/powerpoint/2010/main" val="19123274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Controversies: Columbus was a slaver and widely known to have overseen atrocities against indigenous peoples</a:t>
            </a:r>
          </a:p>
          <a:p>
            <a:pPr marL="473156">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Different viewpoints - Native Americans and African Americas; mention photographs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473156">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spcAft>
                <a:spcPts val="1035"/>
              </a:spcAft>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The Sopranos clip condenses these themes and much of what I have discussed so far in this lecture.</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11</a:t>
            </a:fld>
            <a:endParaRPr lang="en-GB"/>
          </a:p>
        </p:txBody>
      </p:sp>
    </p:spTree>
    <p:extLst>
      <p:ext uri="{BB962C8B-B14F-4D97-AF65-F5344CB8AC3E}">
        <p14:creationId xmlns:p14="http://schemas.microsoft.com/office/powerpoint/2010/main" val="31649423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Alongside Columbus, the other key foundation myth in American history relates to the English settlement on the northeast coast of the United States – the area known as New England</a:t>
            </a:r>
          </a:p>
          <a:p>
            <a:pPr marL="236578" algn="just">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Perhaps the moment most widely celebrated as initiating the process which led to the formation of an independent United States was the arrival of the Pilgrim Fathers on the North American continent in 1620</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The Pilgrim Fathers were a group of Congregationalist protestants who dissented against the doctrines of the mainstream Church of England</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They wanted a complete separation from the Anglican Church, believing individual congregations govern their own affairs without paying dues to a central body, and which have autonomy to decide upon their own interpretation of Christian doctrine</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The core of the group which became the Pilgrims originated in </a:t>
            </a:r>
            <a:r>
              <a:rPr lang="en-GB" dirty="0" err="1">
                <a:latin typeface="Calibri" panose="020F0502020204030204" pitchFamily="34" charset="0"/>
                <a:ea typeface="Calibri" panose="020F0502020204030204" pitchFamily="34" charset="0"/>
                <a:cs typeface="Times New Roman" panose="02020603050405020304" pitchFamily="18" charset="0"/>
              </a:rPr>
              <a:t>Scrooby</a:t>
            </a:r>
            <a:r>
              <a:rPr lang="en-GB" dirty="0">
                <a:latin typeface="Calibri" panose="020F0502020204030204" pitchFamily="34" charset="0"/>
                <a:ea typeface="Calibri" panose="020F0502020204030204" pitchFamily="34" charset="0"/>
                <a:cs typeface="Times New Roman" panose="02020603050405020304" pitchFamily="18" charset="0"/>
              </a:rPr>
              <a:t>, a village on the border of Nottinghamshire, Lincolnshire and South Yorkshire, whose disputes with the Church of England led to a decision to emigrate from England in the early 1600s.</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The </a:t>
            </a:r>
            <a:r>
              <a:rPr lang="en-GB" dirty="0" err="1">
                <a:latin typeface="Calibri" panose="020F0502020204030204" pitchFamily="34" charset="0"/>
                <a:ea typeface="Calibri" panose="020F0502020204030204" pitchFamily="34" charset="0"/>
                <a:cs typeface="Times New Roman" panose="02020603050405020304" pitchFamily="18" charset="0"/>
              </a:rPr>
              <a:t>Scrooby</a:t>
            </a:r>
            <a:r>
              <a:rPr lang="en-GB" dirty="0">
                <a:latin typeface="Calibri" panose="020F0502020204030204" pitchFamily="34" charset="0"/>
                <a:ea typeface="Calibri" panose="020F0502020204030204" pitchFamily="34" charset="0"/>
                <a:cs typeface="Times New Roman" panose="02020603050405020304" pitchFamily="18" charset="0"/>
              </a:rPr>
              <a:t> group settled first in Leiden, Holland, in 1608, before the congregation eventually elected to forge their own church in the New World, crossing the Atlantic aboard a ship – the fabled Mayflower – which they picked in Plymouth, Devon, in 1620</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Upon arrival in the Americas, the Pilgrims established the colony of Plymouth County in what is now Massachusetts. The arrival of the Pilgrims is part of American folklore</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Plymouth Rock is said to be the place of disembarkation by William Bradford, who led the Pilgrim congregations voyage to North America, although this is largely a fanciful and a retrospective attribution: the first documentary reference to any such rock dates from 1715 and to ‘</a:t>
            </a:r>
            <a:r>
              <a:rPr lang="en-GB" i="1" dirty="0">
                <a:latin typeface="Calibri" panose="020F0502020204030204" pitchFamily="34" charset="0"/>
                <a:ea typeface="Calibri" panose="020F0502020204030204" pitchFamily="34" charset="0"/>
                <a:cs typeface="Times New Roman" panose="02020603050405020304" pitchFamily="18" charset="0"/>
              </a:rPr>
              <a:t>the</a:t>
            </a:r>
            <a:r>
              <a:rPr lang="en-GB" dirty="0">
                <a:latin typeface="Calibri" panose="020F0502020204030204" pitchFamily="34" charset="0"/>
                <a:ea typeface="Calibri" panose="020F0502020204030204" pitchFamily="34" charset="0"/>
                <a:cs typeface="Times New Roman" panose="02020603050405020304" pitchFamily="18" charset="0"/>
              </a:rPr>
              <a:t>’ Plymouth Rock even later</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i="1" u="sng" dirty="0">
                <a:latin typeface="Calibri" panose="020F0502020204030204" pitchFamily="34" charset="0"/>
                <a:ea typeface="Calibri" panose="020F0502020204030204" pitchFamily="34" charset="0"/>
                <a:cs typeface="Times New Roman" panose="02020603050405020304" pitchFamily="18" charset="0"/>
              </a:rPr>
              <a:t>Ask about Thanksgiving here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gn="just">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Romantic imagery: the paintings are not period, but from the 19</a:t>
            </a:r>
            <a:r>
              <a:rPr lang="en-GB" i="1" baseline="30000" dirty="0">
                <a:latin typeface="Calibri" panose="020F0502020204030204" pitchFamily="34" charset="0"/>
                <a:ea typeface="Calibri" panose="020F0502020204030204" pitchFamily="34" charset="0"/>
                <a:cs typeface="Times New Roman" panose="02020603050405020304" pitchFamily="18" charset="0"/>
              </a:rPr>
              <a:t>th</a:t>
            </a:r>
            <a:r>
              <a:rPr lang="en-GB" i="1" dirty="0">
                <a:latin typeface="Calibri" panose="020F0502020204030204" pitchFamily="34" charset="0"/>
                <a:ea typeface="Calibri" panose="020F0502020204030204" pitchFamily="34" charset="0"/>
                <a:cs typeface="Times New Roman" panose="02020603050405020304" pitchFamily="18" charset="0"/>
              </a:rPr>
              <a:t> century, coloured by the knowledge of what would become the United States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473156">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spcAft>
                <a:spcPts val="1035"/>
              </a:spcAft>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The type of people who know about these things will tell you that the Pilgrims would not have worn such clothing; likewise,  the Wampanoag Indians with whom the Pilgrims first had contact - and who demonstrated their generosity at the first Thanksgiving - are attired in the feathered headgear of the itinerant Plains Indians: the Wampanoag were a semi-sedentary tribe whose culture was based on farming.  Indeed, Thanksgiving celebrates the Pilgrims’ first harvest of corn, which had been assisted by the Wampanoag - so when you think about it this type of imagery really makes no sense, persistent as it is.</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12</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Of course, the reassuring image of fraternity between the Pilgrims also obscures the rather less benign broader narrative of Anglo-European interactions with Native Americans – which has largely been characterised by violence, displacement, exploitation, unfair treatment, theft and, some would say, genocide.</a:t>
            </a:r>
          </a:p>
          <a:p>
            <a:pPr marL="236578" algn="just">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As with Columbus, not all Americans share in lauding the Pilgrim Fathers.</a:t>
            </a:r>
          </a:p>
          <a:p>
            <a:pPr marL="473156">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On this slide we have a famous poster by the Mexican American artist Yolanda Lopez, a leading artistic influence in the Chicano Movement,</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473156">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Bears the slogan ‘Who's the Illegal Alien, Pilgrim?’</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Calibri" panose="020F050202020403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Aztec headdress (Native American)</a:t>
            </a:r>
          </a:p>
          <a:p>
            <a:pPr marL="749164" algn="just">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Calibri" panose="020F050202020403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Combined with sense of injustice that territories that had been part of the independent Mexico were annexed into the United States as a result of the Treaty of Guadalupe Hidalgo which settled the 1847 Mexican American War - something we’ll talk about in future weeks</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For Native Americans and many Spanish-speaking Americans, then, it is possible to see their ancestors’ incorporation as involuntary and as ambivalent at best; </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The same applies, of course, to the African American community - with most black citizens of the United States tracing their lineage in the Americas to forcible enslavement and transatlantic transportation</a:t>
            </a:r>
          </a:p>
          <a:p>
            <a:pPr marL="473156" algn="just">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spcAft>
                <a:spcPts val="1035"/>
              </a:spcAft>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This was a theme used in a famous speech by the black nationalist Civil Rights leader Malcolm  X in 1964 (play clip)</a:t>
            </a: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14</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Not only do some Americans dissent from some of the traditional foundation narratives told about the United States, alternative origin stories are told about the arrival of Europeans in the Americas</a:t>
            </a:r>
          </a:p>
          <a:p>
            <a:pPr marL="236578" algn="just">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spcAft>
                <a:spcPts val="1035"/>
              </a:spcAft>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Next portion of the lecture: want you to look at these two stories that are told by Native American tribes originally of the Southeast coast: the Yuchi and the </a:t>
            </a:r>
            <a:r>
              <a:rPr lang="en-GB" i="1" dirty="0" err="1">
                <a:latin typeface="Calibri" panose="020F0502020204030204" pitchFamily="34" charset="0"/>
                <a:ea typeface="Calibri" panose="020F0502020204030204" pitchFamily="34" charset="0"/>
                <a:cs typeface="Times New Roman" panose="02020603050405020304" pitchFamily="18" charset="0"/>
              </a:rPr>
              <a:t>Hitchitis</a:t>
            </a:r>
            <a:r>
              <a:rPr lang="en-GB" i="1" dirty="0">
                <a:latin typeface="Calibri" panose="020F0502020204030204" pitchFamily="34" charset="0"/>
                <a:ea typeface="Calibri" panose="020F0502020204030204" pitchFamily="34" charset="0"/>
                <a:cs typeface="Times New Roman" panose="02020603050405020304" pitchFamily="18" charset="0"/>
              </a:rPr>
              <a:t> of present-day Georgia.</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16</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17</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18</a:t>
            </a:fld>
            <a:endParaRPr lang="en-GB"/>
          </a:p>
        </p:txBody>
      </p:sp>
    </p:spTree>
    <p:extLst>
      <p:ext uri="{BB962C8B-B14F-4D97-AF65-F5344CB8AC3E}">
        <p14:creationId xmlns:p14="http://schemas.microsoft.com/office/powerpoint/2010/main" val="17633085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19</a:t>
            </a:fld>
            <a:endParaRPr lang="en-GB"/>
          </a:p>
        </p:txBody>
      </p:sp>
    </p:spTree>
    <p:extLst>
      <p:ext uri="{BB962C8B-B14F-4D97-AF65-F5344CB8AC3E}">
        <p14:creationId xmlns:p14="http://schemas.microsoft.com/office/powerpoint/2010/main" val="13882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20</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6313"/>
            <a:r>
              <a:rPr lang="en-GB" dirty="0">
                <a:latin typeface="Calibri" panose="020F0502020204030204" pitchFamily="34" charset="0"/>
                <a:ea typeface="Calibri" panose="020F0502020204030204" pitchFamily="34" charset="0"/>
                <a:cs typeface="Times New Roman" panose="02020603050405020304" pitchFamily="18" charset="0"/>
              </a:rPr>
              <a:t>While it is important to be aware of these differing perspectives on European colonisation and settlement from the perspective of inhabitants of the so-called New World, it remains the case that we cannot properly appreciate the contours of how American history – nay global history in general – without paying consideration of what the situation was like in the Old World prior to colonisation.</a:t>
            </a:r>
          </a:p>
          <a:p>
            <a:endParaRPr lang="en-GB" dirty="0"/>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As I am sure you aware Europeans’ ‘discovery’ of the New World was a consequence of the desire to harness trade links with the East</a:t>
            </a:r>
          </a:p>
          <a:p>
            <a:pPr marL="236578" algn="just">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These connections were, of course, well established: the Silk Road had traversed between China and Asia Minor (Anatolia) for millennia, with the merchants of Renaissance Italian city states growing rich of the profits of trade with the east</a:t>
            </a: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One such Venetian, Marco Polo, was famed for his naval voyages to East Asia in the late 13</a:t>
            </a:r>
            <a:r>
              <a:rPr lang="en-GB" baseline="30000" dirty="0">
                <a:latin typeface="Calibri" panose="020F0502020204030204" pitchFamily="34" charset="0"/>
                <a:ea typeface="Calibri" panose="020F0502020204030204" pitchFamily="34" charset="0"/>
                <a:cs typeface="Times New Roman" panose="02020603050405020304" pitchFamily="18" charset="0"/>
              </a:rPr>
              <a:t>th</a:t>
            </a:r>
            <a:r>
              <a:rPr lang="en-GB" dirty="0">
                <a:latin typeface="Calibri" panose="020F0502020204030204" pitchFamily="34" charset="0"/>
                <a:ea typeface="Calibri" panose="020F0502020204030204" pitchFamily="34" charset="0"/>
                <a:cs typeface="Times New Roman" panose="02020603050405020304" pitchFamily="18" charset="0"/>
              </a:rPr>
              <a:t> century, in particular for his meetings with Mongolian ruler of China, Kublai Khan</a:t>
            </a:r>
          </a:p>
          <a:p>
            <a:pPr marL="236578">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Likewise, in the 14</a:t>
            </a:r>
            <a:r>
              <a:rPr lang="en-GB" baseline="30000" dirty="0">
                <a:latin typeface="Calibri" panose="020F0502020204030204" pitchFamily="34" charset="0"/>
                <a:ea typeface="Calibri" panose="020F0502020204030204" pitchFamily="34" charset="0"/>
                <a:cs typeface="Times New Roman" panose="02020603050405020304" pitchFamily="18" charset="0"/>
              </a:rPr>
              <a:t>th</a:t>
            </a:r>
            <a:r>
              <a:rPr lang="en-GB" dirty="0">
                <a:latin typeface="Calibri" panose="020F0502020204030204" pitchFamily="34" charset="0"/>
                <a:ea typeface="Calibri" panose="020F0502020204030204" pitchFamily="34" charset="0"/>
                <a:cs typeface="Times New Roman" panose="02020603050405020304" pitchFamily="18" charset="0"/>
              </a:rPr>
              <a:t> century, the Muslim explorer Ibn Battuta made similarly expansive voyages to Southeast Asia from his home in Morocco, also taking in the east African coastline.</a:t>
            </a: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The point to be made here is that explorers like Christopher Columbus, who believed his 1492 voyage would dock in Japan based on his cartographic estimates, were made more as a consequence of close ties to the East rather than desire to explore these lands anew – that Europe and Asia </a:t>
            </a:r>
            <a:r>
              <a:rPr lang="en-GB" b="1" i="1" dirty="0">
                <a:latin typeface="Calibri" panose="020F0502020204030204" pitchFamily="34" charset="0"/>
                <a:ea typeface="Calibri" panose="020F0502020204030204" pitchFamily="34" charset="0"/>
                <a:cs typeface="Times New Roman" panose="02020603050405020304" pitchFamily="18" charset="0"/>
              </a:rPr>
              <a:t>more integrated than it might seem, even if rulers of China and Japan were somewhat isolationist</a:t>
            </a:r>
            <a:r>
              <a:rPr lang="en-GB" i="1" dirty="0">
                <a:latin typeface="Calibri" panose="020F0502020204030204" pitchFamily="34" charset="0"/>
                <a:ea typeface="Calibri" panose="020F0502020204030204" pitchFamily="34" charset="0"/>
                <a:cs typeface="Times New Roman" panose="02020603050405020304" pitchFamily="18" charset="0"/>
              </a:rPr>
              <a:t>.</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Indeed, one of the motivations for Columbus’s voyage was the Spanish crown’s desire to find a naval route which could offer an alternative to the overland Silk Road: after the fall of Constantinople, the Ottoman Empire exerted hegemony over the Middle East and controlled trading routes from the Mediterranean to Asia – </a:t>
            </a:r>
            <a:r>
              <a:rPr lang="en-GB" b="1" dirty="0">
                <a:latin typeface="Calibri" panose="020F0502020204030204" pitchFamily="34" charset="0"/>
                <a:ea typeface="Calibri" panose="020F0502020204030204" pitchFamily="34" charset="0"/>
                <a:cs typeface="Times New Roman" panose="02020603050405020304" pitchFamily="18" charset="0"/>
              </a:rPr>
              <a:t>more dangerous, perhaps, but also less profitable if deference had to be made to the Ottomans, themselves an expanding naval power at this time</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If the Ottomans controlled one crucial entrepot at Constantinople, the Portuguese carved a particular niche for themselves in Africa</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The voyage of Bartolomeu Dias, in 1487–1488, established the Portuguese presence at the tip of the African continent, settling a colony at the Cape of Good Hope thereafter. This became the strategically important stop-off point for sailors travelling between the Atlantic and Indian Oceans, and into the Pacific.</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So the planned route of Columbus actually was intended to find an alternative way of getting to the Far East without having to circumnavigate the African coast</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Lending extra weight to this expediency, you can see here the extent to which Portugal had exerted itself as a major presence in Western Africa: </a:t>
            </a:r>
            <a:r>
              <a:rPr lang="en-GB" b="1" dirty="0">
                <a:latin typeface="Calibri" panose="020F0502020204030204" pitchFamily="34" charset="0"/>
                <a:ea typeface="Calibri" panose="020F0502020204030204" pitchFamily="34" charset="0"/>
                <a:cs typeface="Times New Roman" panose="02020603050405020304" pitchFamily="18" charset="0"/>
              </a:rPr>
              <a:t>discuss map, Portuguese bases established at various points from the 1440s onwards.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spcAft>
                <a:spcPts val="1035"/>
              </a:spcAft>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Stress that the main commodity that the Portuguese traded in at West Africa was slaves; stress this shows that the Transatlantic Slave Trade is part of American history from the very outset – even before Columbus enslaved natives in the Caribbean or the mass transportation of Africans to the West Indies, North and South America.</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21</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54867" indent="-354867" algn="just">
              <a:lnSpc>
                <a:spcPct val="150000"/>
              </a:lnSpc>
              <a:buFont typeface="Symbol" panose="05050102010706020507" pitchFamily="18" charset="2"/>
              <a:buChar char=""/>
            </a:pPr>
            <a:r>
              <a:rPr lang="en-GB" b="1" i="1" dirty="0">
                <a:latin typeface="Calibri" panose="020F0502020204030204" pitchFamily="34" charset="0"/>
                <a:ea typeface="Calibri" panose="020F0502020204030204" pitchFamily="34" charset="0"/>
                <a:cs typeface="Times New Roman" panose="02020603050405020304" pitchFamily="18" charset="0"/>
              </a:rPr>
              <a:t>Significance of 1492: one</a:t>
            </a:r>
            <a:r>
              <a:rPr lang="en-GB" i="1" dirty="0">
                <a:latin typeface="Calibri" panose="020F0502020204030204" pitchFamily="34" charset="0"/>
                <a:ea typeface="Calibri" panose="020F0502020204030204" pitchFamily="34" charset="0"/>
                <a:cs typeface="Times New Roman" panose="02020603050405020304" pitchFamily="18" charset="0"/>
              </a:rPr>
              <a:t> of the great historical coincidences, that seem all to neat</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gn="just">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Columbus’ landing in the Bahamas coincided with the Spanish Reconquista</a:t>
            </a: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From the 8</a:t>
            </a:r>
            <a:r>
              <a:rPr lang="en-GB" baseline="30000" dirty="0">
                <a:latin typeface="Calibri" panose="020F0502020204030204" pitchFamily="34" charset="0"/>
                <a:ea typeface="Calibri" panose="020F0502020204030204" pitchFamily="34" charset="0"/>
                <a:cs typeface="Times New Roman" panose="02020603050405020304" pitchFamily="18" charset="0"/>
              </a:rPr>
              <a:t>th</a:t>
            </a:r>
            <a:r>
              <a:rPr lang="en-GB" dirty="0">
                <a:latin typeface="Calibri" panose="020F0502020204030204" pitchFamily="34" charset="0"/>
                <a:ea typeface="Calibri" panose="020F0502020204030204" pitchFamily="34" charset="0"/>
                <a:cs typeface="Times New Roman" panose="02020603050405020304" pitchFamily="18" charset="0"/>
              </a:rPr>
              <a:t> century AD up to 1492, parts of the Iberian Peninsula had been governed and populated by a Muslim minority</a:t>
            </a: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Muslims had been gradually expulsed from Northern Spain in the centuries after the 1000s/ After the defeat of the Moors in Portugal in 1249, Granada in Southern Spain was the last emirate in mainland Europe</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In 1491, the forces of Muhammad XII of Granada were besieged at Granada by the Castilians, with the ultimate surrender in 1482 resulting in Granada being incorporated into the dominion of Castile, and later – in effect – a unified Spain during the Hapsburg era</a:t>
            </a: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Another knock-on of this is that in 1492, the Alhambra Decree ordered the forced expulsion of the Jewish population from Spain, as a consequence of Jews’ perceived complicity with Muslim rulers in Granada</a:t>
            </a: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More generally, though, this was part of the Inquisition, which sought to enforce compliance with Roman Catholicism: under these diktats,  Spanish Muslims were also supposed to convert to Christianity</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Reconquista also outward looking</a:t>
            </a: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Conquest of Canary Islands in 15</a:t>
            </a:r>
            <a:r>
              <a:rPr lang="en-GB" baseline="30000" dirty="0">
                <a:latin typeface="Calibri" panose="020F0502020204030204" pitchFamily="34" charset="0"/>
                <a:ea typeface="Calibri" panose="020F0502020204030204" pitchFamily="34" charset="0"/>
                <a:cs typeface="Times New Roman" panose="02020603050405020304" pitchFamily="18" charset="0"/>
              </a:rPr>
              <a:t>th</a:t>
            </a:r>
            <a:r>
              <a:rPr lang="en-GB" dirty="0">
                <a:latin typeface="Calibri" panose="020F0502020204030204" pitchFamily="34" charset="0"/>
                <a:ea typeface="Calibri" panose="020F0502020204030204" pitchFamily="34" charset="0"/>
                <a:cs typeface="Times New Roman" panose="02020603050405020304" pitchFamily="18" charset="0"/>
              </a:rPr>
              <a:t> century</a:t>
            </a: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We can also detect this from what became the Spanish coat of arms and its motto ‘plus ultra’ (further beyond)</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Pillars of Hercules, at Gibraltar, which according to   </a:t>
            </a:r>
            <a:r>
              <a:rPr lang="en-GB" i="1" dirty="0" err="1">
                <a:latin typeface="Calibri" panose="020F0502020204030204" pitchFamily="34" charset="0"/>
                <a:ea typeface="Calibri" panose="020F0502020204030204" pitchFamily="34" charset="0"/>
                <a:cs typeface="Times New Roman" panose="02020603050405020304" pitchFamily="18" charset="0"/>
              </a:rPr>
              <a:t>to</a:t>
            </a:r>
            <a:r>
              <a:rPr lang="en-GB" i="1" dirty="0">
                <a:latin typeface="Calibri" panose="020F0502020204030204" pitchFamily="34" charset="0"/>
                <a:ea typeface="Calibri" panose="020F0502020204030204" pitchFamily="34" charset="0"/>
                <a:cs typeface="Times New Roman" panose="02020603050405020304" pitchFamily="18" charset="0"/>
              </a:rPr>
              <a:t> mythology the pillars bore the warning </a:t>
            </a:r>
            <a:r>
              <a:rPr lang="en-GB" i="1" dirty="0" err="1">
                <a:latin typeface="Calibri" panose="020F0502020204030204" pitchFamily="34" charset="0"/>
                <a:ea typeface="Calibri" panose="020F0502020204030204" pitchFamily="34" charset="0"/>
                <a:cs typeface="Times New Roman" panose="02020603050405020304" pitchFamily="18" charset="0"/>
              </a:rPr>
              <a:t>Nec</a:t>
            </a:r>
            <a:r>
              <a:rPr lang="en-GB" i="1" dirty="0">
                <a:latin typeface="Calibri" panose="020F0502020204030204" pitchFamily="34" charset="0"/>
                <a:ea typeface="Calibri" panose="020F0502020204030204" pitchFamily="34" charset="0"/>
                <a:cs typeface="Times New Roman" panose="02020603050405020304" pitchFamily="18" charset="0"/>
              </a:rPr>
              <a:t> plus ultra (also Non plus ultra, "nothing farther beyond"), serving as a warning to sailors and navigators to go no farther – and marking the perceived outermost limits of the Ancient world</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nSpc>
                <a:spcPct val="150000"/>
              </a:lnSpc>
              <a:spcAft>
                <a:spcPts val="1035"/>
              </a:spcAft>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Defensive: contained safely; but ‘plus ultra’ expansionist and outward-facing</a:t>
            </a:r>
            <a:br>
              <a:rPr lang="en-GB" i="1" dirty="0">
                <a:latin typeface="Calibri" panose="020F0502020204030204" pitchFamily="34" charset="0"/>
                <a:ea typeface="Calibri" panose="020F0502020204030204" pitchFamily="34" charset="0"/>
                <a:cs typeface="Times New Roman" panose="02020603050405020304" pitchFamily="18" charset="0"/>
              </a:rPr>
            </a:b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50B791D-2C7D-4DB0-AAC2-CFC904053109}" type="slidenum">
              <a:rPr lang="en-GB" smtClean="0"/>
              <a:t>22</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8D9F56-1C20-4BF1-8C29-31E74C1DD248}" type="slidenum">
              <a:rPr lang="en-GB" smtClean="0"/>
              <a:t>23</a:t>
            </a:fld>
            <a:endParaRPr lang="en-GB"/>
          </a:p>
        </p:txBody>
      </p:sp>
    </p:spTree>
    <p:extLst>
      <p:ext uri="{BB962C8B-B14F-4D97-AF65-F5344CB8AC3E}">
        <p14:creationId xmlns:p14="http://schemas.microsoft.com/office/powerpoint/2010/main" val="41279029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Competition with Portuguese over other Atlantic Islands</a:t>
            </a:r>
          </a:p>
          <a:p>
            <a:pPr marL="354867" indent="-354867" algn="just">
              <a:lnSpc>
                <a:spcPct val="150000"/>
              </a:lnSpc>
              <a:spcAft>
                <a:spcPts val="1035"/>
              </a:spcAft>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Presaged a truly global empire</a:t>
            </a:r>
          </a:p>
          <a:p>
            <a:pPr algn="just">
              <a:lnSpc>
                <a:spcPct val="150000"/>
              </a:lnSpc>
              <a:spcAft>
                <a:spcPts val="1035"/>
              </a:spcAft>
            </a:pPr>
            <a:r>
              <a:rPr lang="en-GB" b="1" i="1" dirty="0">
                <a:latin typeface="Calibri" panose="020F0502020204030204" pitchFamily="34" charset="0"/>
                <a:ea typeface="Calibri" panose="020F0502020204030204" pitchFamily="34" charset="0"/>
                <a:cs typeface="Times New Roman" panose="02020603050405020304" pitchFamily="18" charset="0"/>
              </a:rPr>
              <a:t>Caribbean</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spcAft>
                <a:spcPts val="1035"/>
              </a:spcAft>
              <a:buFont typeface="Calibri" panose="020F050202020403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Spanish West Indies at one time or another included t consisted of the present day nations of Cuba, Haiti, the Dominican Republic, Puerto Rico, Saint Martin, the Virgin Islands, Anguilla, Montserrat, Guadalupe and the Lesser Antilles, Jamaica, the Cayman Islands, Trinidad, and the Bay Islands.</a:t>
            </a:r>
          </a:p>
          <a:p>
            <a:pPr algn="just">
              <a:lnSpc>
                <a:spcPct val="150000"/>
              </a:lnSpc>
              <a:spcAft>
                <a:spcPts val="1035"/>
              </a:spcAft>
            </a:pPr>
            <a:r>
              <a:rPr lang="en-GB" b="1" i="1" dirty="0">
                <a:latin typeface="Calibri" panose="020F0502020204030204" pitchFamily="34" charset="0"/>
                <a:ea typeface="Calibri" panose="020F0502020204030204" pitchFamily="34" charset="0"/>
                <a:cs typeface="Times New Roman" panose="02020603050405020304" pitchFamily="18" charset="0"/>
              </a:rPr>
              <a:t>Asia</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spcAft>
                <a:spcPts val="1035"/>
              </a:spcAft>
              <a:buFont typeface="Calibri" panose="020F0502020204030204" pitchFamily="34" charset="0"/>
              <a:buChar char="-"/>
            </a:pPr>
            <a:r>
              <a:rPr lang="en-GB" i="1" dirty="0">
                <a:latin typeface="Calibri" panose="020F0502020204030204" pitchFamily="34" charset="0"/>
                <a:ea typeface="Calibri" panose="020F0502020204030204" pitchFamily="34" charset="0"/>
                <a:cs typeface="Times New Roman" panose="02020603050405020304" pitchFamily="18" charset="0"/>
              </a:rPr>
              <a:t>Spanish East Indies, centred around present-day Philippines</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35"/>
              </a:spcAft>
            </a:pPr>
            <a:r>
              <a:rPr lang="en-GB" b="1" i="1" dirty="0">
                <a:latin typeface="Calibri" panose="020F0502020204030204" pitchFamily="34" charset="0"/>
                <a:ea typeface="Calibri" panose="020F0502020204030204" pitchFamily="34" charset="0"/>
                <a:cs typeface="Times New Roman" panose="02020603050405020304" pitchFamily="18" charset="0"/>
              </a:rPr>
              <a:t>North, Central and South America, of course</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24</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54867" indent="-354867" algn="just">
              <a:lnSpc>
                <a:spcPct val="150000"/>
              </a:lnSpc>
              <a:buFont typeface="Symbol" panose="05050102010706020507" pitchFamily="18" charset="2"/>
              <a:buChar char=""/>
            </a:pPr>
            <a:r>
              <a:rPr lang="en-GB" b="1" dirty="0">
                <a:latin typeface="Calibri" panose="020F0502020204030204" pitchFamily="34" charset="0"/>
                <a:ea typeface="Calibri" panose="020F0502020204030204" pitchFamily="34" charset="0"/>
                <a:cs typeface="Times New Roman" panose="02020603050405020304" pitchFamily="18" charset="0"/>
              </a:rPr>
              <a:t>Sixteenth century conquests of the Aztec civilisation in Mexico, plus defeat of Inca</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473156" algn="just">
              <a:lnSpc>
                <a:spcPct val="150000"/>
              </a:lnSpc>
            </a:pPr>
            <a:r>
              <a:rPr lang="en-GB" b="1"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spcAft>
                <a:spcPts val="1035"/>
              </a:spcAft>
              <a:buFont typeface="Symbol" panose="05050102010706020507" pitchFamily="18" charset="2"/>
              <a:buChar char=""/>
            </a:pPr>
            <a:r>
              <a:rPr lang="en-GB" b="1" i="1" dirty="0">
                <a:latin typeface="Calibri" panose="020F0502020204030204" pitchFamily="34" charset="0"/>
                <a:ea typeface="Calibri" panose="020F0502020204030204" pitchFamily="34" charset="0"/>
                <a:cs typeface="Times New Roman" panose="02020603050405020304" pitchFamily="18" charset="0"/>
              </a:rPr>
              <a:t>Military conquest, but also a demographic disaster: population decimated by disease (sometimes spread deliberately) – lack of immunity to diseases common in Old World</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25</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Settlement and discovery in North America</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New Spain established after conquest of Aztecs – with New Granada being the designation eventually assigned to those territories beneath the isthmus of Panama</a:t>
            </a:r>
          </a:p>
          <a:p>
            <a:pPr marL="236578" algn="just">
              <a:lnSpc>
                <a:spcPct val="150000"/>
              </a:lnSpc>
            </a:pPr>
            <a:r>
              <a:rPr lang="en-GB" b="1"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gn="just">
              <a:lnSpc>
                <a:spcPct val="150000"/>
              </a:lnSpc>
            </a:pPr>
            <a:r>
              <a:rPr lang="en-GB" b="1" i="1" dirty="0">
                <a:latin typeface="Calibri" panose="020F0502020204030204" pitchFamily="34" charset="0"/>
                <a:ea typeface="Calibri" panose="020F0502020204030204" pitchFamily="34" charset="0"/>
                <a:cs typeface="Times New Roman" panose="02020603050405020304" pitchFamily="18" charset="0"/>
              </a:rPr>
              <a:t>Maps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In north America, Spain controlled Mexico, but also  Alta California, encompassing parts of present-day Arizona, California, Nevada, Utah, western Colorado, and south Wyoming); Nueva Extremadura and Santa Fe de Nuevo México (which include parts of Texas and New Mexico).#</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There was also Spanish settlement in Florida on the east coast</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nSpc>
                <a:spcPct val="150000"/>
              </a:lnSpc>
              <a:spcAft>
                <a:spcPts val="1035"/>
              </a:spcAft>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At different points, Spain also had dominion of Louisiana, the large swathe of territory west of the Mississippi</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35"/>
              </a:spcAft>
            </a:pPr>
            <a:br>
              <a:rPr lang="en-GB" i="1" dirty="0">
                <a:latin typeface="Calibri" panose="020F0502020204030204" pitchFamily="34" charset="0"/>
                <a:ea typeface="Calibri" panose="020F0502020204030204" pitchFamily="34" charset="0"/>
                <a:cs typeface="Times New Roman" panose="02020603050405020304" pitchFamily="18" charset="0"/>
              </a:rPr>
            </a:b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26</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54867" indent="-354867">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For the bulk of the colonial period, Louisiana was controlled by France, one of several European kingdoms which claimed rule over northern American territories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Describe map: Louisiana includes state of that name but also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Contiguous with French Canada</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New France general term for French Empire in North America</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nSpc>
                <a:spcPct val="150000"/>
              </a:lnSpc>
              <a:spcAft>
                <a:spcPts val="1035"/>
              </a:spcAft>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Constant disputes with Spain and England, leading to secession of lands to each in 1763</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35"/>
              </a:spcAft>
            </a:pPr>
            <a:br>
              <a:rPr lang="en-GB" i="1" dirty="0">
                <a:latin typeface="Calibri" panose="020F0502020204030204" pitchFamily="34" charset="0"/>
                <a:ea typeface="Calibri" panose="020F0502020204030204" pitchFamily="34" charset="0"/>
                <a:cs typeface="Times New Roman" panose="02020603050405020304" pitchFamily="18" charset="0"/>
              </a:rPr>
            </a:b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27</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54867" indent="-354867">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Perhaps less well-known </a:t>
            </a:r>
          </a:p>
          <a:p>
            <a:pPr marL="354867" indent="-354867">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Colonies of New Sweden and New Netherland</a:t>
            </a:r>
          </a:p>
          <a:p>
            <a:pPr marL="354867" indent="-354867">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Explain dates, geography</a:t>
            </a:r>
          </a:p>
          <a:p>
            <a:pPr marL="354867" indent="-354867">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Legacies: place names … but most notably New Amsterdam (NY)</a:t>
            </a:r>
          </a:p>
          <a:p>
            <a:pPr marL="354867" indent="-354867">
              <a:lnSpc>
                <a:spcPct val="150000"/>
              </a:lnSpc>
              <a:spcAft>
                <a:spcPts val="1035"/>
              </a:spcAft>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Ceded to England after war in 1667, and then decisively in 1674</a:t>
            </a: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28</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54867" indent="-354867">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Which brings us on to the most formative influence on the part of North America which would eventually form the United States: English colonialism.</a:t>
            </a: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As noted, a tentative English voyage to the New World had been led by John Cabot in 1497, but  it was not until the reign of Queen Elizabeth I that the era of exploration and settlement was properly initiated</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Sir Humphrey Gilbert established a short-lived colony at Newfoundland in Canada, and in 1584 Sir Walter Raleigh was granted a Royal Charter to establish an English colony in the New World</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He fulfilled these orders by landing at Roanoke Island, just off the coast of what is now North Carolina. </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In  honour of Elizabeth, christened area Virginia</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Roanoke mission prompted several further voyages in the late 1580s. These included the visit of Thomas Hariot – reading assigned. </a:t>
            </a:r>
            <a:r>
              <a:rPr lang="en-GB" i="1" dirty="0">
                <a:latin typeface="Calibri" panose="020F0502020204030204" pitchFamily="34" charset="0"/>
                <a:ea typeface="Calibri" panose="020F0502020204030204" pitchFamily="34" charset="0"/>
                <a:cs typeface="Times New Roman" panose="02020603050405020304" pitchFamily="18" charset="0"/>
              </a:rPr>
              <a:t>Ask for synopsis off anyone who did it </a:t>
            </a:r>
            <a:r>
              <a:rPr lang="en-GB" dirty="0">
                <a:latin typeface="Calibri" panose="020F0502020204030204" pitchFamily="34" charset="0"/>
                <a:ea typeface="Calibri" panose="020F0502020204030204" pitchFamily="34" charset="0"/>
                <a:cs typeface="Times New Roman" panose="02020603050405020304" pitchFamily="18" charset="0"/>
              </a:rPr>
              <a:t> </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 In 1587, Raleigh sponsored a group of 115 colonists with a view to helping shore up the English presence and to establish a permanent settlement</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However, when a supply ship was sent to Roanoke, the colony was found to have been abandoned    - </a:t>
            </a:r>
            <a:r>
              <a:rPr lang="en-GB" i="1" dirty="0">
                <a:latin typeface="Calibri" panose="020F0502020204030204" pitchFamily="34" charset="0"/>
                <a:ea typeface="Calibri" panose="020F0502020204030204" pitchFamily="34" charset="0"/>
                <a:cs typeface="Times New Roman" panose="02020603050405020304" pitchFamily="18" charset="0"/>
              </a:rPr>
              <a:t>mystery</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29</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73156">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Hariot, Raleigh et al helped incite fascination in New World</a:t>
            </a:r>
          </a:p>
          <a:p>
            <a:pPr marL="473156">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Number of colourful accounts like Hariot’s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473156">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Talk/ ask about The Tempest</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473156">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spcAft>
                <a:spcPts val="1035"/>
              </a:spcAft>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New World culture: Raleigh tobacco-smoking populariser, brought potato back to England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35"/>
              </a:spcAft>
            </a:pPr>
            <a:br>
              <a:rPr lang="en-GB" i="1" dirty="0">
                <a:latin typeface="Calibri" panose="020F0502020204030204" pitchFamily="34" charset="0"/>
                <a:ea typeface="Calibri" panose="020F0502020204030204" pitchFamily="34" charset="0"/>
                <a:cs typeface="Times New Roman" panose="02020603050405020304" pitchFamily="18" charset="0"/>
              </a:rPr>
            </a:b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pPr defTabSz="946313"/>
            <a:fld id="{E50B791D-2C7D-4DB0-AAC2-CFC904053109}" type="slidenum">
              <a:rPr lang="en-GB">
                <a:solidFill>
                  <a:prstClr val="black"/>
                </a:solidFill>
                <a:latin typeface="Calibri"/>
              </a:rPr>
              <a:pPr defTabSz="946313"/>
              <a:t>30</a:t>
            </a:fld>
            <a:endParaRPr lang="en-GB">
              <a:solidFill>
                <a:prstClr val="black"/>
              </a:solidFill>
              <a:latin typeface="Calibri"/>
            </a:endParaRPr>
          </a:p>
        </p:txBody>
      </p:sp>
    </p:spTree>
    <p:extLst>
      <p:ext uri="{BB962C8B-B14F-4D97-AF65-F5344CB8AC3E}">
        <p14:creationId xmlns:p14="http://schemas.microsoft.com/office/powerpoint/2010/main" val="203506363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Tobacco basis of more solid basis of England colony</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Virginia Company est. 1606; permanent settlement at Jamestown (note James I, Stuarts)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Thrived on tobacco wealth</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Mercantile enterprise; trade with Old World</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spcAft>
                <a:spcPts val="1035"/>
              </a:spcAft>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Eventually reliant on African slaves from mid-17</a:t>
            </a:r>
            <a:r>
              <a:rPr lang="en-GB" i="1" baseline="30000" dirty="0">
                <a:latin typeface="Calibri" panose="020F0502020204030204" pitchFamily="34" charset="0"/>
                <a:ea typeface="Calibri" panose="020F0502020204030204" pitchFamily="34" charset="0"/>
                <a:cs typeface="Times New Roman" panose="02020603050405020304" pitchFamily="18" charset="0"/>
              </a:rPr>
              <a:t>th</a:t>
            </a:r>
            <a:r>
              <a:rPr lang="en-GB" i="1" dirty="0">
                <a:latin typeface="Calibri" panose="020F0502020204030204" pitchFamily="34" charset="0"/>
                <a:ea typeface="Calibri" panose="020F0502020204030204" pitchFamily="34" charset="0"/>
                <a:cs typeface="Times New Roman" panose="02020603050405020304" pitchFamily="18" charset="0"/>
              </a:rPr>
              <a:t> century – as with Caribbean transatlantic </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31</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35"/>
              </a:spcAft>
            </a:pPr>
            <a:r>
              <a:rPr lang="en-GB" b="1" i="1" dirty="0">
                <a:latin typeface="Calibri" panose="020F0502020204030204" pitchFamily="34" charset="0"/>
                <a:ea typeface="Calibri" panose="020F0502020204030204" pitchFamily="34" charset="0"/>
                <a:cs typeface="Times New Roman" panose="02020603050405020304" pitchFamily="18" charset="0"/>
              </a:rPr>
              <a:t>Combination of push and pull</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Surplus population: growth of about 1 million between 1550 and 1600 – from 3 million to 4 million</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Tudor ‘enclosures’ – consolidation of landed interests; eviction of smallholding farmers – fenced in commons</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Migration to urban areas : pressure on wages and unemployment; poverty</a:t>
            </a:r>
          </a:p>
          <a:p>
            <a:pPr marL="236578" algn="just">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236578" algn="just">
              <a:lnSpc>
                <a:spcPct val="150000"/>
              </a:lnSpc>
            </a:pPr>
            <a:r>
              <a:rPr lang="en-GB" b="1" dirty="0">
                <a:latin typeface="Calibri" panose="020F0502020204030204" pitchFamily="34" charset="0"/>
                <a:ea typeface="Calibri" panose="020F0502020204030204" pitchFamily="34" charset="0"/>
                <a:cs typeface="Times New Roman" panose="02020603050405020304" pitchFamily="18" charset="0"/>
              </a:rPr>
              <a:t>Pull</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Advertisements promised land for emigrants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Prospect of profits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gn="just">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236578" algn="just">
              <a:lnSpc>
                <a:spcPct val="150000"/>
              </a:lnSpc>
            </a:pPr>
            <a:r>
              <a:rPr lang="en-GB" b="1" dirty="0">
                <a:latin typeface="Calibri" panose="020F0502020204030204" pitchFamily="34" charset="0"/>
                <a:ea typeface="Calibri" panose="020F0502020204030204" pitchFamily="34" charset="0"/>
                <a:cs typeface="Times New Roman" panose="02020603050405020304" pitchFamily="18" charset="0"/>
              </a:rPr>
              <a:t>Intangibles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gn="just">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Desire to be without master. One of the earliest settlers of Jamestown Captain John Smith wrote in 1607 that in Virginia “every man may be the master and owner of his land and labour.”</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gn="just">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Corollary: freedom (that byword in American history)</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spcAft>
                <a:spcPts val="1035"/>
              </a:spcAft>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Debates about Freedom in Tudor and Stuart England – notions of what it meant to be a freeborn Englishman; some rights and liberties had been in place since Magna Carta, 1215; limited representative government</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gn="just">
              <a:lnSpc>
                <a:spcPct val="150000"/>
              </a:lnSpc>
              <a:spcAft>
                <a:spcPts val="1035"/>
              </a:spcAft>
            </a:pPr>
            <a:r>
              <a:rPr lang="en-GB" b="1" i="1" dirty="0">
                <a:latin typeface="Calibri" panose="020F0502020204030204" pitchFamily="34" charset="0"/>
                <a:ea typeface="Calibri" panose="020F0502020204030204" pitchFamily="34" charset="0"/>
                <a:cs typeface="Times New Roman" panose="02020603050405020304" pitchFamily="18" charset="0"/>
              </a:rPr>
              <a:t>Converse example: Indenture</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Not all settlers could pay own passage as freemen</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Desire for servants from settler elite</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Surrender of freedom for set number of years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Indenture = contract</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spcAft>
                <a:spcPts val="1035"/>
              </a:spcAft>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Not completely separate from more idealistic notions: could be a quicker route to freedom and landownership than remaining in England</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32</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Also: combining both pull and push</a:t>
            </a:r>
          </a:p>
          <a:p>
            <a:endParaRPr lang="en-US" dirty="0"/>
          </a:p>
          <a:p>
            <a:endParaRPr lang="en-US" dirty="0"/>
          </a:p>
          <a:p>
            <a:r>
              <a:rPr lang="en-US" dirty="0"/>
              <a:t>•	Rise of alternative versions of Calvinist Protestantism including: </a:t>
            </a:r>
          </a:p>
          <a:p>
            <a:r>
              <a:rPr lang="en-US" dirty="0"/>
              <a:t>				</a:t>
            </a:r>
            <a:r>
              <a:rPr lang="en-US" dirty="0" err="1"/>
              <a:t>Congregationism</a:t>
            </a:r>
            <a:r>
              <a:rPr lang="en-US" dirty="0"/>
              <a:t> (Pilgrim Fathers)</a:t>
            </a:r>
          </a:p>
          <a:p>
            <a:r>
              <a:rPr lang="en-US" dirty="0"/>
              <a:t>				Puritanism (Massachusetts Bay emigrants)</a:t>
            </a:r>
          </a:p>
          <a:p>
            <a:r>
              <a:rPr lang="en-US" dirty="0"/>
              <a:t>				Quakerism (aka Society of Friends) – settlement in Pennsylvania</a:t>
            </a:r>
          </a:p>
          <a:p>
            <a:endParaRPr lang="en-US" dirty="0"/>
          </a:p>
          <a:p>
            <a:r>
              <a:rPr lang="en-US" dirty="0"/>
              <a:t>•	Time of religious strife in England (Civil War, Reformation)</a:t>
            </a: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33</a:t>
            </a:fld>
            <a:endParaRPr lang="en-GB"/>
          </a:p>
        </p:txBody>
      </p:sp>
    </p:spTree>
    <p:extLst>
      <p:ext uri="{BB962C8B-B14F-4D97-AF65-F5344CB8AC3E}">
        <p14:creationId xmlns:p14="http://schemas.microsoft.com/office/powerpoint/2010/main" val="379655470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34</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35</a:t>
            </a:fld>
            <a:endParaRPr lang="en-GB">
              <a:solidFill>
                <a:prstClr val="black"/>
              </a:solidFill>
            </a:endParaRPr>
          </a:p>
        </p:txBody>
      </p:sp>
    </p:spTree>
    <p:extLst>
      <p:ext uri="{BB962C8B-B14F-4D97-AF65-F5344CB8AC3E}">
        <p14:creationId xmlns:p14="http://schemas.microsoft.com/office/powerpoint/2010/main" val="138662252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36</a:t>
            </a:fld>
            <a:endParaRPr lang="en-GB">
              <a:solidFill>
                <a:prstClr val="black"/>
              </a:solidFill>
            </a:endParaRPr>
          </a:p>
        </p:txBody>
      </p:sp>
    </p:spTree>
    <p:extLst>
      <p:ext uri="{BB962C8B-B14F-4D97-AF65-F5344CB8AC3E}">
        <p14:creationId xmlns:p14="http://schemas.microsoft.com/office/powerpoint/2010/main" val="353307649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37</a:t>
            </a:fld>
            <a:endParaRPr lang="en-GB">
              <a:solidFill>
                <a:prstClr val="black"/>
              </a:solidFill>
            </a:endParaRPr>
          </a:p>
        </p:txBody>
      </p:sp>
    </p:spTree>
    <p:extLst>
      <p:ext uri="{BB962C8B-B14F-4D97-AF65-F5344CB8AC3E}">
        <p14:creationId xmlns:p14="http://schemas.microsoft.com/office/powerpoint/2010/main" val="292562406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38</a:t>
            </a:fld>
            <a:endParaRPr lang="en-GB">
              <a:solidFill>
                <a:prstClr val="black"/>
              </a:solidFill>
            </a:endParaRPr>
          </a:p>
        </p:txBody>
      </p:sp>
    </p:spTree>
    <p:extLst>
      <p:ext uri="{BB962C8B-B14F-4D97-AF65-F5344CB8AC3E}">
        <p14:creationId xmlns:p14="http://schemas.microsoft.com/office/powerpoint/2010/main" val="402781514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39</a:t>
            </a:fld>
            <a:endParaRPr lang="en-GB">
              <a:solidFill>
                <a:prstClr val="black"/>
              </a:solidFill>
            </a:endParaRPr>
          </a:p>
        </p:txBody>
      </p:sp>
    </p:spTree>
    <p:extLst>
      <p:ext uri="{BB962C8B-B14F-4D97-AF65-F5344CB8AC3E}">
        <p14:creationId xmlns:p14="http://schemas.microsoft.com/office/powerpoint/2010/main" val="8057098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40</a:t>
            </a:fld>
            <a:endParaRPr lang="en-GB"/>
          </a:p>
        </p:txBody>
      </p:sp>
    </p:spTree>
    <p:extLst>
      <p:ext uri="{BB962C8B-B14F-4D97-AF65-F5344CB8AC3E}">
        <p14:creationId xmlns:p14="http://schemas.microsoft.com/office/powerpoint/2010/main" val="35729151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t>13/01/2022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30845149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t>13/01/2022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2831457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t>13/01/2022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3686629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t>13/01/2022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30143711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t>13/01/2022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21350268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t>13/01/2022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21648898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t>13/01/2022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39448919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t>13/01/2022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38539391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t>13/01/2022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1278828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t>13/01/2022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15457972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t>13/01/2022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2826213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t>13/01/2022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t>‹#›</a:t>
            </a:fld>
            <a:endParaRPr lang="en-GB"/>
          </a:p>
        </p:txBody>
      </p:sp>
    </p:spTree>
    <p:extLst>
      <p:ext uri="{BB962C8B-B14F-4D97-AF65-F5344CB8AC3E}">
        <p14:creationId xmlns:p14="http://schemas.microsoft.com/office/powerpoint/2010/main" val="25172931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www.wwnorton.com/college/history/give-me-liberty4/ch/01/imaps.aspx"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7"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7.xml"/><Relationship Id="rId1" Type="http://schemas.openxmlformats.org/officeDocument/2006/relationships/video" Target="https://www.youtube.com/embed/jBD61skoMk8?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29.png"/><Relationship Id="rId4" Type="http://schemas.openxmlformats.org/officeDocument/2006/relationships/image" Target="../media/image28.png"/></Relationships>
</file>

<file path=ppt/slides/_rels/slide1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7.xml"/><Relationship Id="rId1" Type="http://schemas.openxmlformats.org/officeDocument/2006/relationships/video" Target="https://www.youtube.com/embed/3Aq2Z0i8D6A?feature=oembed"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35.png"/><Relationship Id="rId4" Type="http://schemas.openxmlformats.org/officeDocument/2006/relationships/image" Target="../media/image34.png"/></Relationships>
</file>

<file path=ppt/slides/_rels/slide2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2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42.png"/><Relationship Id="rId4" Type="http://schemas.openxmlformats.org/officeDocument/2006/relationships/image" Target="../media/image41.png"/></Relationships>
</file>

<file path=ppt/slides/_rels/slide2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44.png"/></Relationships>
</file>

<file path=ppt/slides/_rels/slide2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47.png"/></Relationships>
</file>

<file path=ppt/slides/_rels/slide2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7.xml"/><Relationship Id="rId1" Type="http://schemas.openxmlformats.org/officeDocument/2006/relationships/slideLayout" Target="../slideLayouts/slideLayout7.xml"/><Relationship Id="rId5" Type="http://schemas.openxmlformats.org/officeDocument/2006/relationships/image" Target="../media/image50.png"/><Relationship Id="rId4" Type="http://schemas.openxmlformats.org/officeDocument/2006/relationships/image" Target="../media/image49.png"/></Relationships>
</file>

<file path=ppt/slides/_rels/slide3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52.png"/></Relationships>
</file>

<file path=ppt/slides/_rels/slide3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9.xml"/><Relationship Id="rId1" Type="http://schemas.openxmlformats.org/officeDocument/2006/relationships/slideLayout" Target="../slideLayouts/slideLayout7.xml"/><Relationship Id="rId5" Type="http://schemas.openxmlformats.org/officeDocument/2006/relationships/image" Target="../media/image57.png"/><Relationship Id="rId4" Type="http://schemas.openxmlformats.org/officeDocument/2006/relationships/image" Target="../media/image56.png"/></Relationships>
</file>

<file path=ppt/slides/_rels/slide32.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3485" y="764704"/>
            <a:ext cx="9170042" cy="6213148"/>
          </a:xfrm>
          <a:prstGeom prst="rect">
            <a:avLst/>
          </a:prstGeom>
        </p:spPr>
        <p:txBody>
          <a:bodyPr wrap="square" lIns="540000" tIns="360000" rIns="540000" bIns="360000" numCol="2" spcCol="360000">
            <a:spAutoFit/>
          </a:bodyPr>
          <a:lstStyle/>
          <a:p>
            <a:r>
              <a:rPr lang="en-US" sz="2400" b="1" u="sng" dirty="0"/>
              <a:t>1. Origins and the problem of perspective</a:t>
            </a:r>
            <a:endParaRPr lang="en-GB" sz="2400" b="1" u="sng" dirty="0"/>
          </a:p>
          <a:p>
            <a:pPr marL="285750" indent="-285750">
              <a:buFontTx/>
              <a:buChar char="-"/>
            </a:pPr>
            <a:r>
              <a:rPr lang="en-GB" sz="2400" dirty="0"/>
              <a:t>Where? When? Who? How?</a:t>
            </a:r>
          </a:p>
          <a:p>
            <a:r>
              <a:rPr lang="en-GB" sz="2400" dirty="0"/>
              <a:t>	Native Americans</a:t>
            </a:r>
          </a:p>
          <a:p>
            <a:r>
              <a:rPr lang="en-GB" sz="2400" dirty="0"/>
              <a:t>	Vikings</a:t>
            </a:r>
          </a:p>
          <a:p>
            <a:r>
              <a:rPr lang="en-GB" sz="2400" dirty="0"/>
              <a:t>	Price Madoc</a:t>
            </a:r>
          </a:p>
          <a:p>
            <a:r>
              <a:rPr lang="en-GB" sz="2400" dirty="0"/>
              <a:t>	African exploration</a:t>
            </a:r>
          </a:p>
          <a:p>
            <a:r>
              <a:rPr lang="en-GB" sz="2400" dirty="0"/>
              <a:t>	Columbus</a:t>
            </a:r>
          </a:p>
          <a:p>
            <a:r>
              <a:rPr lang="en-GB" sz="2400" dirty="0"/>
              <a:t>	Pilgrim Fathers</a:t>
            </a:r>
          </a:p>
          <a:p>
            <a:r>
              <a:rPr lang="en-GB" sz="2400" dirty="0"/>
              <a:t>	‘Creation of the Whites’ </a:t>
            </a:r>
          </a:p>
          <a:p>
            <a:r>
              <a:rPr lang="en-GB" sz="2400" dirty="0"/>
              <a:t>			</a:t>
            </a:r>
          </a:p>
          <a:p>
            <a:r>
              <a:rPr lang="en-GB" sz="2400" b="1" u="sng" dirty="0"/>
              <a:t>2. European conquest of the Americas</a:t>
            </a:r>
          </a:p>
          <a:p>
            <a:pPr marL="285750" indent="-285750">
              <a:buFontTx/>
              <a:buChar char="-"/>
            </a:pPr>
            <a:r>
              <a:rPr lang="en-GB" sz="2400" dirty="0"/>
              <a:t>Search for routes to the East</a:t>
            </a:r>
          </a:p>
          <a:p>
            <a:pPr marL="285750" indent="-285750">
              <a:buFontTx/>
              <a:buChar char="-"/>
            </a:pPr>
            <a:r>
              <a:rPr lang="en-GB" sz="2400" i="1" dirty="0"/>
              <a:t>Reconquista </a:t>
            </a:r>
            <a:r>
              <a:rPr lang="en-GB" sz="2400" dirty="0"/>
              <a:t>and </a:t>
            </a:r>
            <a:r>
              <a:rPr lang="en-GB" sz="2400" i="1" dirty="0"/>
              <a:t>Conquista</a:t>
            </a:r>
          </a:p>
          <a:p>
            <a:pPr marL="285750" indent="-285750">
              <a:buFontTx/>
              <a:buChar char="-"/>
            </a:pPr>
            <a:r>
              <a:rPr lang="en-GB" sz="2400" dirty="0"/>
              <a:t>‘New </a:t>
            </a:r>
            <a:r>
              <a:rPr lang="en-GB" sz="2400" dirty="0" err="1"/>
              <a:t>Europes</a:t>
            </a:r>
            <a:r>
              <a:rPr lang="en-GB" sz="2400" dirty="0"/>
              <a:t>’</a:t>
            </a:r>
          </a:p>
          <a:p>
            <a:pPr lvl="1"/>
            <a:r>
              <a:rPr lang="en-GB" sz="2400" dirty="0"/>
              <a:t>	Spain</a:t>
            </a:r>
          </a:p>
          <a:p>
            <a:pPr lvl="1"/>
            <a:r>
              <a:rPr lang="en-GB" sz="2400" dirty="0"/>
              <a:t>	Sweden</a:t>
            </a:r>
          </a:p>
          <a:p>
            <a:pPr lvl="1"/>
            <a:r>
              <a:rPr lang="en-GB" sz="2400" dirty="0"/>
              <a:t>	Netherland</a:t>
            </a:r>
          </a:p>
          <a:p>
            <a:pPr lvl="1"/>
            <a:r>
              <a:rPr lang="en-GB" sz="2400" dirty="0"/>
              <a:t>	France</a:t>
            </a:r>
          </a:p>
          <a:p>
            <a:endParaRPr lang="en-GB" sz="2400" dirty="0">
              <a:effectLst>
                <a:outerShdw blurRad="38100" dist="38100" dir="2700000" algn="tl">
                  <a:srgbClr val="000000">
                    <a:alpha val="43137"/>
                  </a:srgbClr>
                </a:outerShdw>
              </a:effectLst>
            </a:endParaRPr>
          </a:p>
          <a:p>
            <a:pPr algn="r"/>
            <a:r>
              <a:rPr lang="en-GB" sz="2400" b="1" u="sng" dirty="0">
                <a:solidFill>
                  <a:srgbClr val="FF0000"/>
                </a:solidFill>
              </a:rPr>
              <a:t>AIMS</a:t>
            </a:r>
          </a:p>
          <a:p>
            <a:pPr marL="285750" indent="-285750" algn="r">
              <a:buFont typeface="Arial" panose="020B0604020202020204" pitchFamily="34" charset="0"/>
              <a:buChar char="•"/>
            </a:pPr>
            <a:r>
              <a:rPr lang="en-GB" sz="2400" b="1" dirty="0">
                <a:solidFill>
                  <a:srgbClr val="FF0000"/>
                </a:solidFill>
              </a:rPr>
              <a:t>Explain (and problematize) some key origin myths of US history</a:t>
            </a:r>
          </a:p>
          <a:p>
            <a:pPr marL="285750" indent="-285750" algn="r">
              <a:buFont typeface="Arial" panose="020B0604020202020204" pitchFamily="34" charset="0"/>
              <a:buChar char="•"/>
            </a:pPr>
            <a:r>
              <a:rPr lang="en-GB" sz="2400" b="1" dirty="0">
                <a:solidFill>
                  <a:srgbClr val="FF0000"/>
                </a:solidFill>
              </a:rPr>
              <a:t>Contextualise history of European  imperialism in the Americas </a:t>
            </a:r>
          </a:p>
        </p:txBody>
      </p:sp>
      <p:sp>
        <p:nvSpPr>
          <p:cNvPr id="4" name="Rectangle 3"/>
          <p:cNvSpPr/>
          <p:nvPr/>
        </p:nvSpPr>
        <p:spPr>
          <a:xfrm>
            <a:off x="-23485" y="6411"/>
            <a:ext cx="9144000" cy="1004030"/>
          </a:xfrm>
          <a:prstGeom prst="rect">
            <a:avLst/>
          </a:prstGeom>
        </p:spPr>
        <p:txBody>
          <a:bodyPr wrap="square" lIns="540000" tIns="360000" rIns="540000" bIns="360000">
            <a:spAutoFit/>
          </a:bodyPr>
          <a:lstStyle/>
          <a:p>
            <a:r>
              <a:rPr lang="en-GB" b="1" dirty="0">
                <a:solidFill>
                  <a:srgbClr val="FF0000"/>
                </a:solidFill>
                <a:effectLst>
                  <a:outerShdw blurRad="38100" dist="38100" dir="2700000" algn="tl">
                    <a:srgbClr val="000000">
                      <a:alpha val="43137"/>
                    </a:srgbClr>
                  </a:outerShdw>
                </a:effectLst>
              </a:rPr>
              <a:t>Origin Narratives: From Columbus to the Pilgrims </a:t>
            </a:r>
          </a:p>
        </p:txBody>
      </p:sp>
    </p:spTree>
    <p:extLst>
      <p:ext uri="{BB962C8B-B14F-4D97-AF65-F5344CB8AC3E}">
        <p14:creationId xmlns:p14="http://schemas.microsoft.com/office/powerpoint/2010/main" val="26561029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7990558"/>
          </a:xfrm>
          <a:prstGeom prst="rect">
            <a:avLst/>
          </a:prstGeom>
        </p:spPr>
        <p:txBody>
          <a:bodyPr wrap="square" lIns="540000" tIns="360000" rIns="540000" bIns="360000">
            <a:spAutoFit/>
          </a:bodyPr>
          <a:lstStyle/>
          <a:p>
            <a:pPr algn="just"/>
            <a:r>
              <a:rPr lang="en-GB" sz="1600" b="1" u="sng" dirty="0"/>
              <a:t>1. Origins and problems of perspective</a:t>
            </a:r>
          </a:p>
          <a:p>
            <a:pPr algn="just"/>
            <a:endParaRPr lang="en-GB" sz="1600" b="1" u="sng" dirty="0"/>
          </a:p>
          <a:p>
            <a:pPr algn="just"/>
            <a:r>
              <a:rPr lang="en-GB" sz="2000" b="1" dirty="0"/>
              <a:t>Historians’ dilemmas</a:t>
            </a:r>
          </a:p>
          <a:p>
            <a:pPr marL="285750" indent="-285750" algn="ctr">
              <a:buFont typeface="Arial" panose="020B0604020202020204" pitchFamily="34" charset="0"/>
              <a:buChar char="•"/>
            </a:pPr>
            <a:endParaRPr lang="en-GB" sz="2000" b="1" dirty="0"/>
          </a:p>
          <a:p>
            <a:pPr marL="285750" indent="-285750" algn="ctr">
              <a:buFont typeface="Arial" panose="020B0604020202020204" pitchFamily="34" charset="0"/>
              <a:buChar char="•"/>
            </a:pPr>
            <a:r>
              <a:rPr lang="en-GB" sz="4000" b="1" i="1" dirty="0"/>
              <a:t>When</a:t>
            </a:r>
            <a:r>
              <a:rPr lang="en-GB" sz="4000" b="1" dirty="0"/>
              <a:t> to focus on?</a:t>
            </a:r>
          </a:p>
          <a:p>
            <a:pPr marL="285750" indent="-285750" algn="ctr">
              <a:buFont typeface="Arial" panose="020B0604020202020204" pitchFamily="34" charset="0"/>
              <a:buChar char="•"/>
            </a:pPr>
            <a:endParaRPr lang="en-GB" sz="4000" b="1" dirty="0"/>
          </a:p>
          <a:p>
            <a:pPr marL="285750" indent="-285750" algn="ctr">
              <a:buFont typeface="Arial" panose="020B0604020202020204" pitchFamily="34" charset="0"/>
              <a:buChar char="•"/>
            </a:pPr>
            <a:r>
              <a:rPr lang="en-GB" sz="4000" b="1" i="1" dirty="0"/>
              <a:t>Who</a:t>
            </a:r>
            <a:r>
              <a:rPr lang="en-GB" sz="4000" b="1" dirty="0"/>
              <a:t> to focus on?</a:t>
            </a:r>
            <a:r>
              <a:rPr lang="en-GB" sz="4000" b="1" i="1" dirty="0"/>
              <a:t> </a:t>
            </a:r>
          </a:p>
          <a:p>
            <a:pPr marL="285750" indent="-285750" algn="ctr">
              <a:buFont typeface="Arial" panose="020B0604020202020204" pitchFamily="34" charset="0"/>
              <a:buChar char="•"/>
            </a:pPr>
            <a:endParaRPr lang="en-GB" sz="4000" b="1" i="1" dirty="0"/>
          </a:p>
          <a:p>
            <a:pPr marL="285750" indent="-285750" algn="ctr">
              <a:buFont typeface="Arial" panose="020B0604020202020204" pitchFamily="34" charset="0"/>
              <a:buChar char="•"/>
            </a:pPr>
            <a:r>
              <a:rPr lang="en-GB" sz="4000" b="1" i="1" dirty="0"/>
              <a:t>Where</a:t>
            </a:r>
            <a:r>
              <a:rPr lang="en-GB" sz="4000" b="1" dirty="0"/>
              <a:t> to focus on?</a:t>
            </a:r>
          </a:p>
          <a:p>
            <a:pPr marL="285750" indent="-285750" algn="ctr">
              <a:buFont typeface="Arial" panose="020B0604020202020204" pitchFamily="34" charset="0"/>
              <a:buChar char="•"/>
            </a:pPr>
            <a:endParaRPr lang="en-GB" sz="4000" b="1" dirty="0"/>
          </a:p>
          <a:p>
            <a:pPr marL="285750" indent="-285750" algn="ctr">
              <a:buFont typeface="Arial" panose="020B0604020202020204" pitchFamily="34" charset="0"/>
              <a:buChar char="•"/>
            </a:pPr>
            <a:r>
              <a:rPr lang="en-GB" sz="4000" b="1" i="1" dirty="0"/>
              <a:t>How</a:t>
            </a:r>
            <a:r>
              <a:rPr lang="en-GB" sz="4000" b="1" dirty="0"/>
              <a:t> to </a:t>
            </a:r>
            <a:r>
              <a:rPr lang="en-GB" sz="4000" b="1" dirty="0" err="1"/>
              <a:t>narrativise</a:t>
            </a:r>
            <a:r>
              <a:rPr lang="en-GB" sz="4000" b="1" dirty="0"/>
              <a:t> the past?</a:t>
            </a:r>
          </a:p>
          <a:p>
            <a:pPr algn="just"/>
            <a:endParaRPr lang="en-GB" sz="2000" b="1" dirty="0"/>
          </a:p>
          <a:p>
            <a:pPr algn="just"/>
            <a:endParaRPr lang="en-GB" sz="2000" b="1" dirty="0"/>
          </a:p>
          <a:p>
            <a:pPr marL="285750" indent="-285750" algn="just">
              <a:buFont typeface="Arial" panose="020B0604020202020204" pitchFamily="34" charset="0"/>
              <a:buChar char="•"/>
            </a:pPr>
            <a:endParaRPr lang="en-GB" sz="1600" b="1" dirty="0"/>
          </a:p>
          <a:p>
            <a:pPr marL="285750" indent="-285750" algn="just">
              <a:buFont typeface="Arial" panose="020B0604020202020204" pitchFamily="34" charset="0"/>
              <a:buChar char="•"/>
            </a:pPr>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spTree>
    <p:extLst>
      <p:ext uri="{BB962C8B-B14F-4D97-AF65-F5344CB8AC3E}">
        <p14:creationId xmlns:p14="http://schemas.microsoft.com/office/powerpoint/2010/main" val="27440300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20780"/>
            <a:ext cx="9144000" cy="5805345"/>
          </a:xfrm>
          <a:prstGeom prst="rect">
            <a:avLst/>
          </a:prstGeom>
        </p:spPr>
        <p:txBody>
          <a:bodyPr wrap="square" lIns="540000" tIns="360000" rIns="540000" bIns="360000">
            <a:spAutoFit/>
          </a:bodyPr>
          <a:lstStyle/>
          <a:p>
            <a:pPr algn="just"/>
            <a:r>
              <a:rPr lang="en-US" b="1" u="sng" dirty="0"/>
              <a:t>1. Origins and the problem of perspective</a:t>
            </a:r>
            <a:r>
              <a:rPr lang="en-GB" b="1" u="sng" dirty="0"/>
              <a:t>: </a:t>
            </a:r>
            <a:r>
              <a:rPr lang="en-GB" b="1" i="1" u="sng" dirty="0"/>
              <a:t>Where</a:t>
            </a:r>
            <a:r>
              <a:rPr lang="en-GB" b="1" u="sng" dirty="0"/>
              <a:t> to focus on?</a:t>
            </a:r>
          </a:p>
          <a:p>
            <a:pPr marL="285750" indent="-285750">
              <a:buFont typeface="Arial" panose="020B0604020202020204" pitchFamily="34" charset="0"/>
              <a:buChar char="•"/>
            </a:pPr>
            <a:endParaRPr lang="en-GB" sz="1000" b="1" dirty="0"/>
          </a:p>
          <a:p>
            <a:pPr algn="ctr"/>
            <a:r>
              <a:rPr lang="en-GB" sz="2000" b="1" dirty="0">
                <a:solidFill>
                  <a:srgbClr val="FF0000"/>
                </a:solidFill>
              </a:rPr>
              <a:t>American exceptionalism 		</a:t>
            </a:r>
            <a:r>
              <a:rPr lang="en-GB" sz="2000" b="1" dirty="0"/>
              <a:t>vs.</a:t>
            </a:r>
            <a:r>
              <a:rPr lang="en-GB" sz="2000" b="1" dirty="0">
                <a:solidFill>
                  <a:srgbClr val="FF0000"/>
                </a:solidFill>
              </a:rPr>
              <a:t>		</a:t>
            </a:r>
            <a:r>
              <a:rPr lang="en-GB" sz="2000" b="1" dirty="0">
                <a:solidFill>
                  <a:srgbClr val="002060"/>
                </a:solidFill>
              </a:rPr>
              <a:t>Pan-Americanism</a:t>
            </a:r>
            <a:endParaRPr lang="en-GB" sz="2000" b="1" dirty="0">
              <a:solidFill>
                <a:srgbClr val="FF0000"/>
              </a:solidFill>
            </a:endParaRPr>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a:p>
          <a:p>
            <a:pPr marL="285750" indent="-285750" algn="ctr">
              <a:buFont typeface="Arial" panose="020B0604020202020204" pitchFamily="34" charset="0"/>
              <a:buChar char="•"/>
            </a:pPr>
            <a:endParaRPr lang="en-GB" sz="2000" b="1" dirty="0"/>
          </a:p>
          <a:p>
            <a:pPr marL="285750" indent="-285750" algn="ctr">
              <a:buFont typeface="Arial" panose="020B0604020202020204" pitchFamily="34" charset="0"/>
              <a:buChar char="•"/>
            </a:pPr>
            <a:endParaRPr lang="en-GB" sz="2000" b="1"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295" y="1108555"/>
            <a:ext cx="5231754" cy="29428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67238" y="3424238"/>
            <a:ext cx="9525" cy="9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223411" y="3645024"/>
            <a:ext cx="4680520" cy="3047019"/>
          </a:xfrm>
          <a:prstGeom prst="rect">
            <a:avLst/>
          </a:prstGeom>
        </p:spPr>
      </p:pic>
      <p:pic>
        <p:nvPicPr>
          <p:cNvPr id="3077"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84168" y="1092603"/>
            <a:ext cx="2807295" cy="28691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a:xfrm>
            <a:off x="214366" y="4125090"/>
            <a:ext cx="1656184" cy="954107"/>
          </a:xfrm>
          <a:prstGeom prst="rect">
            <a:avLst/>
          </a:prstGeom>
        </p:spPr>
        <p:txBody>
          <a:bodyPr wrap="square">
            <a:spAutoFit/>
          </a:bodyPr>
          <a:lstStyle/>
          <a:p>
            <a:r>
              <a:rPr lang="en-GB" sz="1400" b="1" i="1" dirty="0"/>
              <a:t>American Progress</a:t>
            </a:r>
            <a:r>
              <a:rPr lang="en-GB" sz="1400" b="1" dirty="0"/>
              <a:t>, </a:t>
            </a:r>
          </a:p>
          <a:p>
            <a:r>
              <a:rPr lang="en-GB" sz="1400" b="1" dirty="0"/>
              <a:t>by John </a:t>
            </a:r>
            <a:r>
              <a:rPr lang="en-GB" sz="1400" b="1" dirty="0" err="1"/>
              <a:t>Gast</a:t>
            </a:r>
            <a:r>
              <a:rPr lang="en-GB" sz="1400" b="1" dirty="0"/>
              <a:t> (1872)</a:t>
            </a:r>
          </a:p>
          <a:p>
            <a:endParaRPr lang="en-GB" sz="1400" b="1" dirty="0"/>
          </a:p>
          <a:p>
            <a:endParaRPr lang="en-GB" sz="1400" b="1" dirty="0"/>
          </a:p>
        </p:txBody>
      </p:sp>
      <p:sp>
        <p:nvSpPr>
          <p:cNvPr id="9" name="Rectangle 8"/>
          <p:cNvSpPr/>
          <p:nvPr/>
        </p:nvSpPr>
        <p:spPr>
          <a:xfrm>
            <a:off x="2497540" y="4051417"/>
            <a:ext cx="1752131" cy="2462213"/>
          </a:xfrm>
          <a:prstGeom prst="rect">
            <a:avLst/>
          </a:prstGeom>
        </p:spPr>
        <p:txBody>
          <a:bodyPr wrap="square">
            <a:spAutoFit/>
          </a:bodyPr>
          <a:lstStyle/>
          <a:p>
            <a:pPr algn="r"/>
            <a:r>
              <a:rPr lang="en-GB" sz="1400" b="1" dirty="0"/>
              <a:t>Advert for Pan-American exhibition, Buffalo, New York, 1901 (top); </a:t>
            </a:r>
          </a:p>
          <a:p>
            <a:pPr algn="r"/>
            <a:r>
              <a:rPr lang="en-GB" sz="1400" b="1" dirty="0"/>
              <a:t>mural in </a:t>
            </a:r>
          </a:p>
          <a:p>
            <a:pPr algn="r"/>
            <a:r>
              <a:rPr lang="en-GB" sz="1400" b="1" dirty="0"/>
              <a:t>Caracas, Venezuela, depicting Hugo Chavez, Simon Bolivar, Francisco de Paula Santander and Fidel Castro (bottom</a:t>
            </a:r>
            <a:r>
              <a:rPr lang="en-GB" sz="1400" dirty="0"/>
              <a:t>)</a:t>
            </a:r>
          </a:p>
        </p:txBody>
      </p:sp>
      <p:pic>
        <p:nvPicPr>
          <p:cNvPr id="3078" name="Picture 6"/>
          <p:cNvPicPr>
            <a:picLocks noChangeAspect="1" noChangeArrowheads="1"/>
          </p:cNvPicPr>
          <p:nvPr/>
        </p:nvPicPr>
        <p:blipFill rotWithShape="1">
          <a:blip r:embed="rId7">
            <a:extLst>
              <a:ext uri="{28A0092B-C50C-407E-A947-70E740481C1C}">
                <a14:useLocalDpi xmlns:a14="http://schemas.microsoft.com/office/drawing/2010/main" val="0"/>
              </a:ext>
            </a:extLst>
          </a:blip>
          <a:srcRect l="8397" r="13003"/>
          <a:stretch/>
        </p:blipFill>
        <p:spPr bwMode="auto">
          <a:xfrm>
            <a:off x="219295" y="4734527"/>
            <a:ext cx="2120457" cy="1699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021367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759452"/>
          </a:xfrm>
          <a:prstGeom prst="rect">
            <a:avLst/>
          </a:prstGeom>
        </p:spPr>
        <p:txBody>
          <a:bodyPr wrap="square" lIns="540000" tIns="360000" rIns="540000" bIns="360000">
            <a:spAutoFit/>
          </a:bodyPr>
          <a:lstStyle/>
          <a:p>
            <a:pPr algn="just"/>
            <a:r>
              <a:rPr lang="en-US" sz="1600" b="1" u="sng" dirty="0"/>
              <a:t>1. Origins and the problem of perspective</a:t>
            </a:r>
            <a:endParaRPr lang="en-GB" sz="1600" b="1" u="sng" dirty="0"/>
          </a:p>
          <a:p>
            <a:pPr algn="just"/>
            <a:endParaRPr lang="en-GB" sz="1600" b="1" u="sng" dirty="0"/>
          </a:p>
          <a:p>
            <a:pPr algn="just"/>
            <a:r>
              <a:rPr lang="en-GB" sz="2000" b="1" dirty="0"/>
              <a:t>Historians’ dilemmas</a:t>
            </a:r>
          </a:p>
          <a:p>
            <a:pPr marL="285750" indent="-285750" algn="ctr">
              <a:buFont typeface="Arial" panose="020B0604020202020204" pitchFamily="34" charset="0"/>
              <a:buChar char="•"/>
            </a:pPr>
            <a:r>
              <a:rPr lang="en-GB" sz="2000" b="1" i="1" dirty="0"/>
              <a:t>When</a:t>
            </a:r>
            <a:r>
              <a:rPr lang="en-GB" sz="2000" b="1" dirty="0"/>
              <a:t> to focus on?</a:t>
            </a:r>
          </a:p>
          <a:p>
            <a:pPr marL="285750" indent="-285750" algn="ctr">
              <a:buFont typeface="Arial" panose="020B0604020202020204" pitchFamily="34" charset="0"/>
              <a:buChar char="•"/>
            </a:pPr>
            <a:r>
              <a:rPr lang="en-GB" sz="2000" b="1" i="1" dirty="0"/>
              <a:t>Who</a:t>
            </a:r>
            <a:r>
              <a:rPr lang="en-GB" sz="2000" b="1" dirty="0"/>
              <a:t> to focus on?</a:t>
            </a:r>
            <a:r>
              <a:rPr lang="en-GB" sz="2000" b="1" i="1" dirty="0"/>
              <a:t> </a:t>
            </a:r>
          </a:p>
          <a:p>
            <a:pPr marL="285750" indent="-285750" algn="ctr">
              <a:buFont typeface="Arial" panose="020B0604020202020204" pitchFamily="34" charset="0"/>
              <a:buChar char="•"/>
            </a:pPr>
            <a:r>
              <a:rPr lang="en-GB" sz="2000" b="1" i="1" dirty="0"/>
              <a:t>Where</a:t>
            </a:r>
            <a:r>
              <a:rPr lang="en-GB" sz="2000" b="1" dirty="0"/>
              <a:t> to focus on?</a:t>
            </a:r>
          </a:p>
          <a:p>
            <a:pPr marL="285750" indent="-285750" algn="ctr">
              <a:buFont typeface="Arial" panose="020B0604020202020204" pitchFamily="34" charset="0"/>
              <a:buChar char="•"/>
            </a:pPr>
            <a:r>
              <a:rPr lang="en-GB" sz="2000" b="1" i="1" dirty="0"/>
              <a:t>How</a:t>
            </a:r>
            <a:r>
              <a:rPr lang="en-GB" sz="2000" b="1" dirty="0"/>
              <a:t> to </a:t>
            </a:r>
            <a:r>
              <a:rPr lang="en-GB" sz="2000" b="1" dirty="0" err="1"/>
              <a:t>narrativise</a:t>
            </a:r>
            <a:r>
              <a:rPr lang="en-GB" sz="2000" b="1" dirty="0"/>
              <a:t> the past?</a:t>
            </a:r>
          </a:p>
          <a:p>
            <a:pPr algn="just"/>
            <a:endParaRPr lang="en-GB" sz="2000" b="1" dirty="0"/>
          </a:p>
          <a:p>
            <a:pPr marL="285750" indent="-285750" algn="ctr">
              <a:buFont typeface="Arial" panose="020B0604020202020204" pitchFamily="34" charset="0"/>
              <a:buChar char="•"/>
            </a:pPr>
            <a:r>
              <a:rPr lang="en-GB" sz="3200" b="1" dirty="0"/>
              <a:t>Where, when and how to begin?</a:t>
            </a:r>
          </a:p>
          <a:p>
            <a:pPr marL="285750" indent="-285750" algn="just">
              <a:buFont typeface="Arial" panose="020B0604020202020204" pitchFamily="34" charset="0"/>
              <a:buChar char="•"/>
            </a:pPr>
            <a:endParaRPr lang="en-GB" sz="1600" b="1" dirty="0"/>
          </a:p>
          <a:p>
            <a:pPr marL="285750" indent="-285750" algn="just">
              <a:buFont typeface="Arial" panose="020B0604020202020204" pitchFamily="34" charset="0"/>
              <a:buChar char="•"/>
            </a:pPr>
            <a:endParaRPr lang="en-GB" sz="1600" b="1" dirty="0"/>
          </a:p>
          <a:p>
            <a:pPr marL="342900" indent="-342900" algn="just">
              <a:buFont typeface="Arial" panose="020B0604020202020204" pitchFamily="34" charset="0"/>
              <a:buChar char="•"/>
            </a:pPr>
            <a:r>
              <a:rPr lang="en-GB" sz="2800" b="1" dirty="0">
                <a:solidFill>
                  <a:srgbClr val="FF0000"/>
                </a:solidFill>
              </a:rPr>
              <a:t>Multiple start points available</a:t>
            </a:r>
          </a:p>
          <a:p>
            <a:pPr algn="just"/>
            <a:endParaRPr lang="en-GB" sz="2800" b="1" dirty="0">
              <a:solidFill>
                <a:srgbClr val="FF0000"/>
              </a:solidFill>
            </a:endParaRPr>
          </a:p>
          <a:p>
            <a:pPr marL="342900" indent="-342900" algn="just">
              <a:buFont typeface="Arial" panose="020B0604020202020204" pitchFamily="34" charset="0"/>
              <a:buChar char="•"/>
            </a:pPr>
            <a:r>
              <a:rPr lang="en-GB" sz="2800" b="1" dirty="0">
                <a:solidFill>
                  <a:srgbClr val="FF0000"/>
                </a:solidFill>
              </a:rPr>
              <a:t>‘Beginning’ of American history means very different things to different people</a:t>
            </a:r>
          </a:p>
          <a:p>
            <a:endParaRPr lang="en-GB" sz="1600" b="1" dirty="0"/>
          </a:p>
          <a:p>
            <a:endParaRPr lang="en-GB" sz="1600" b="1" dirty="0"/>
          </a:p>
        </p:txBody>
      </p:sp>
    </p:spTree>
    <p:extLst>
      <p:ext uri="{BB962C8B-B14F-4D97-AF65-F5344CB8AC3E}">
        <p14:creationId xmlns:p14="http://schemas.microsoft.com/office/powerpoint/2010/main" val="41021367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9036998"/>
          </a:xfrm>
          <a:prstGeom prst="rect">
            <a:avLst/>
          </a:prstGeom>
        </p:spPr>
        <p:txBody>
          <a:bodyPr wrap="square" lIns="540000" tIns="360000" rIns="540000" bIns="360000">
            <a:spAutoFit/>
          </a:bodyPr>
          <a:lstStyle/>
          <a:p>
            <a:pPr algn="just"/>
            <a:r>
              <a:rPr lang="en-US" sz="1600" b="1" u="sng" dirty="0"/>
              <a:t>1. Origins and the problem of perspective</a:t>
            </a:r>
            <a:r>
              <a:rPr lang="en-GB" sz="1600" b="1" u="sng" dirty="0"/>
              <a:t>:  Native Americans</a:t>
            </a:r>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200" dirty="0"/>
          </a:p>
          <a:p>
            <a:pPr algn="just"/>
            <a:r>
              <a:rPr lang="en-GB" sz="1200" dirty="0"/>
              <a:t>Map showing Native American tribes and ways of life, c. 1515 AD. From </a:t>
            </a:r>
            <a:r>
              <a:rPr lang="en-GB" sz="1200" dirty="0" err="1"/>
              <a:t>Foner</a:t>
            </a:r>
            <a:r>
              <a:rPr lang="en-GB" sz="1200" dirty="0"/>
              <a:t>, </a:t>
            </a:r>
            <a:r>
              <a:rPr lang="en-GB" sz="1200" i="1" dirty="0"/>
              <a:t>Give Me Liberty!</a:t>
            </a:r>
            <a:r>
              <a:rPr lang="en-GB" sz="1200" dirty="0"/>
              <a:t> (</a:t>
            </a:r>
            <a:r>
              <a:rPr lang="en-GB" sz="1200" dirty="0">
                <a:hlinkClick r:id="rId3"/>
              </a:rPr>
              <a:t>http://www.wwnorton.com/college/history/give-me-liberty4/ch/01/imaps.aspx</a:t>
            </a:r>
            <a:r>
              <a:rPr lang="en-GB" sz="1200" dirty="0"/>
              <a:t>) </a:t>
            </a:r>
          </a:p>
          <a:p>
            <a:pPr algn="just"/>
            <a:endParaRPr lang="en-GB" sz="1600" b="1" u="sng"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99732" y="692696"/>
            <a:ext cx="6772668" cy="5369322"/>
          </a:xfrm>
          <a:prstGeom prst="rect">
            <a:avLst/>
          </a:prstGeom>
        </p:spPr>
      </p:pic>
    </p:spTree>
    <p:extLst>
      <p:ext uri="{BB962C8B-B14F-4D97-AF65-F5344CB8AC3E}">
        <p14:creationId xmlns:p14="http://schemas.microsoft.com/office/powerpoint/2010/main" val="21619970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390120"/>
          </a:xfrm>
          <a:prstGeom prst="rect">
            <a:avLst/>
          </a:prstGeom>
        </p:spPr>
        <p:txBody>
          <a:bodyPr wrap="square" lIns="540000" tIns="360000" rIns="540000" bIns="360000">
            <a:spAutoFit/>
          </a:bodyPr>
          <a:lstStyle/>
          <a:p>
            <a:pPr algn="just"/>
            <a:r>
              <a:rPr lang="en-US" sz="1600" b="1" u="sng" dirty="0"/>
              <a:t>1. Origins and the problem of perspective</a:t>
            </a:r>
            <a:r>
              <a:rPr lang="en-GB" sz="1600" b="1" u="sng" dirty="0"/>
              <a:t>:  Native Americans</a:t>
            </a:r>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r>
              <a:rPr lang="en-GB" sz="1600" dirty="0"/>
              <a:t>Map showing migratory patterns of early humans. </a:t>
            </a:r>
          </a:p>
          <a:p>
            <a:pPr algn="just"/>
            <a:r>
              <a:rPr lang="en-GB" sz="1600" i="1" dirty="0"/>
              <a:t>Numbers show est. amount of years since earliest  settlement.</a:t>
            </a:r>
            <a:endParaRPr lang="en-GB" sz="1600" b="1"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9043" y="836712"/>
            <a:ext cx="9024957" cy="4242048"/>
          </a:xfrm>
          <a:prstGeom prst="rect">
            <a:avLst/>
          </a:prstGeom>
        </p:spPr>
      </p:pic>
    </p:spTree>
    <p:extLst>
      <p:ext uri="{BB962C8B-B14F-4D97-AF65-F5344CB8AC3E}">
        <p14:creationId xmlns:p14="http://schemas.microsoft.com/office/powerpoint/2010/main" val="35709222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8359890"/>
          </a:xfrm>
          <a:prstGeom prst="rect">
            <a:avLst/>
          </a:prstGeom>
        </p:spPr>
        <p:txBody>
          <a:bodyPr wrap="square" lIns="540000" tIns="360000" rIns="540000" bIns="360000">
            <a:spAutoFit/>
          </a:bodyPr>
          <a:lstStyle/>
          <a:p>
            <a:pPr algn="just"/>
            <a:r>
              <a:rPr lang="en-US" sz="1600" b="1" u="sng" dirty="0"/>
              <a:t>1. Origins and the problem of perspective</a:t>
            </a:r>
            <a:r>
              <a:rPr lang="en-GB" sz="1600" b="1" u="sng" dirty="0"/>
              <a:t>:  Vinland </a:t>
            </a:r>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200" dirty="0"/>
          </a:p>
          <a:p>
            <a:pPr algn="just"/>
            <a:endParaRPr lang="en-GB" sz="1200"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pic>
        <p:nvPicPr>
          <p:cNvPr id="102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54482" y="790048"/>
            <a:ext cx="3366033" cy="40585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6588224" y="4997151"/>
            <a:ext cx="2259890" cy="1384995"/>
          </a:xfrm>
          <a:prstGeom prst="rect">
            <a:avLst/>
          </a:prstGeom>
        </p:spPr>
        <p:txBody>
          <a:bodyPr wrap="square">
            <a:spAutoFit/>
          </a:bodyPr>
          <a:lstStyle/>
          <a:p>
            <a:r>
              <a:rPr lang="en-GB" sz="1400" dirty="0"/>
              <a:t>Statue of Leif Erikson (c.970– c. 1020), St Paul, Minnesota</a:t>
            </a:r>
          </a:p>
          <a:p>
            <a:endParaRPr lang="en-GB" sz="1400" dirty="0"/>
          </a:p>
          <a:p>
            <a:r>
              <a:rPr lang="en-GB" sz="1400" dirty="0"/>
              <a:t>Maps showing European voyages of discovery</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790049"/>
            <a:ext cx="4337283" cy="4367143"/>
          </a:xfrm>
          <a:prstGeom prst="rect">
            <a:avLst/>
          </a:prstGeom>
        </p:spPr>
      </p:pic>
      <p:pic>
        <p:nvPicPr>
          <p:cNvPr id="9"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57198" y="3795238"/>
            <a:ext cx="2982634" cy="30730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813959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913340"/>
          </a:xfrm>
          <a:prstGeom prst="rect">
            <a:avLst/>
          </a:prstGeom>
        </p:spPr>
        <p:txBody>
          <a:bodyPr wrap="square" lIns="540000" tIns="360000" rIns="540000" bIns="360000">
            <a:spAutoFit/>
          </a:bodyPr>
          <a:lstStyle/>
          <a:p>
            <a:pPr algn="just"/>
            <a:r>
              <a:rPr lang="en-US" sz="1600" b="1" u="sng" dirty="0"/>
              <a:t>1. Origins and the problem of perspective</a:t>
            </a:r>
            <a:r>
              <a:rPr lang="en-GB" sz="1600" b="1" u="sng" dirty="0"/>
              <a:t>: Prince Madoc</a:t>
            </a:r>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b="1" u="sng" dirty="0"/>
          </a:p>
          <a:p>
            <a:pPr algn="just"/>
            <a:endParaRPr lang="en-GB" b="1" u="sng" dirty="0"/>
          </a:p>
          <a:p>
            <a:pPr algn="just"/>
            <a:endParaRPr lang="en-GB" b="1" u="sng" dirty="0"/>
          </a:p>
          <a:p>
            <a:pPr algn="just"/>
            <a:endParaRPr lang="en-GB" b="1" u="sng" dirty="0"/>
          </a:p>
          <a:p>
            <a:pPr marL="285750" indent="-285750" algn="just">
              <a:buFont typeface="Arial" panose="020B0604020202020204" pitchFamily="34" charset="0"/>
              <a:buChar char="•"/>
            </a:pPr>
            <a:r>
              <a:rPr lang="en-GB" b="1" dirty="0"/>
              <a:t>Medieval folklore: Madoc said to have fled overseas after dynastical disputes in Gwynedd, Northwest Wales in 1170; later retellings had him settling in North America</a:t>
            </a:r>
          </a:p>
          <a:p>
            <a:pPr marL="285750" indent="-285750" algn="just">
              <a:buFont typeface="Arial" panose="020B0604020202020204" pitchFamily="34" charset="0"/>
              <a:buChar char="•"/>
            </a:pPr>
            <a:endParaRPr lang="en-GB" b="1" dirty="0"/>
          </a:p>
          <a:p>
            <a:pPr marL="285750" indent="-285750" algn="just">
              <a:buFont typeface="Arial" panose="020B0604020202020204" pitchFamily="34" charset="0"/>
              <a:buChar char="•"/>
            </a:pPr>
            <a:r>
              <a:rPr lang="en-GB" b="1" dirty="0"/>
              <a:t>Myth of Welsh-speaking Indian tribes</a:t>
            </a:r>
            <a:endParaRPr lang="en-GB" sz="1600" b="1" dirty="0"/>
          </a:p>
          <a:p>
            <a:endParaRPr lang="en-GB" sz="1600" b="1" dirty="0"/>
          </a:p>
        </p:txBody>
      </p:sp>
      <p:pic>
        <p:nvPicPr>
          <p:cNvPr id="5122" name="Picture 2" descr="http://southernmemoriesandupdates.com/wp-content/uploads/2011/05/madoc-0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3608" y="692696"/>
            <a:ext cx="2677515" cy="384069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82BF2680-B6EC-4E6B-BF9E-D69819705373}"/>
              </a:ext>
            </a:extLst>
          </p:cNvPr>
          <p:cNvPicPr>
            <a:picLocks noChangeAspect="1"/>
          </p:cNvPicPr>
          <p:nvPr/>
        </p:nvPicPr>
        <p:blipFill>
          <a:blip r:embed="rId4"/>
          <a:stretch>
            <a:fillRect/>
          </a:stretch>
        </p:blipFill>
        <p:spPr>
          <a:xfrm>
            <a:off x="4025808" y="908720"/>
            <a:ext cx="4756264" cy="3134998"/>
          </a:xfrm>
          <a:prstGeom prst="rect">
            <a:avLst/>
          </a:prstGeom>
        </p:spPr>
      </p:pic>
    </p:spTree>
    <p:extLst>
      <p:ext uri="{BB962C8B-B14F-4D97-AF65-F5344CB8AC3E}">
        <p14:creationId xmlns:p14="http://schemas.microsoft.com/office/powerpoint/2010/main" val="3143453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8651C-1A30-4882-AEB6-14D3897DB7A1}"/>
              </a:ext>
            </a:extLst>
          </p:cNvPr>
          <p:cNvSpPr>
            <a:spLocks noGrp="1"/>
          </p:cNvSpPr>
          <p:nvPr>
            <p:ph type="title"/>
          </p:nvPr>
        </p:nvSpPr>
        <p:spPr/>
        <p:txBody>
          <a:bodyPr/>
          <a:lstStyle/>
          <a:p>
            <a:pPr algn="ctr"/>
            <a:r>
              <a:rPr lang="en-GB" dirty="0"/>
              <a:t>Theories of African Contacts</a:t>
            </a:r>
          </a:p>
        </p:txBody>
      </p:sp>
      <p:pic>
        <p:nvPicPr>
          <p:cNvPr id="4" name="Content Placeholder 3">
            <a:extLst>
              <a:ext uri="{FF2B5EF4-FFF2-40B4-BE49-F238E27FC236}">
                <a16:creationId xmlns:a16="http://schemas.microsoft.com/office/drawing/2014/main" id="{77F439D6-55BA-4939-B4F9-CA0825FD0DAC}"/>
              </a:ext>
            </a:extLst>
          </p:cNvPr>
          <p:cNvPicPr>
            <a:picLocks noGrp="1" noChangeAspect="1"/>
          </p:cNvPicPr>
          <p:nvPr>
            <p:ph idx="1"/>
          </p:nvPr>
        </p:nvPicPr>
        <p:blipFill>
          <a:blip r:embed="rId3"/>
          <a:stretch>
            <a:fillRect/>
          </a:stretch>
        </p:blipFill>
        <p:spPr>
          <a:xfrm>
            <a:off x="628651" y="2280257"/>
            <a:ext cx="3211319" cy="3263504"/>
          </a:xfrm>
          <a:prstGeom prst="rect">
            <a:avLst/>
          </a:prstGeom>
        </p:spPr>
      </p:pic>
      <p:pic>
        <p:nvPicPr>
          <p:cNvPr id="5" name="Picture 4">
            <a:extLst>
              <a:ext uri="{FF2B5EF4-FFF2-40B4-BE49-F238E27FC236}">
                <a16:creationId xmlns:a16="http://schemas.microsoft.com/office/drawing/2014/main" id="{A2B7B0D4-6A22-432C-8AC4-D15B575A3AA8}"/>
              </a:ext>
            </a:extLst>
          </p:cNvPr>
          <p:cNvPicPr>
            <a:picLocks noChangeAspect="1"/>
          </p:cNvPicPr>
          <p:nvPr/>
        </p:nvPicPr>
        <p:blipFill>
          <a:blip r:embed="rId4"/>
          <a:stretch>
            <a:fillRect/>
          </a:stretch>
        </p:blipFill>
        <p:spPr>
          <a:xfrm>
            <a:off x="4789674" y="2215369"/>
            <a:ext cx="2200275" cy="3393281"/>
          </a:xfrm>
          <a:prstGeom prst="rect">
            <a:avLst/>
          </a:prstGeom>
        </p:spPr>
      </p:pic>
    </p:spTree>
    <p:extLst>
      <p:ext uri="{BB962C8B-B14F-4D97-AF65-F5344CB8AC3E}">
        <p14:creationId xmlns:p14="http://schemas.microsoft.com/office/powerpoint/2010/main" val="14578129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413CF48-47BB-4758-AEE2-2B41C4BC6F0D}"/>
              </a:ext>
            </a:extLst>
          </p:cNvPr>
          <p:cNvPicPr>
            <a:picLocks noChangeAspect="1"/>
          </p:cNvPicPr>
          <p:nvPr/>
        </p:nvPicPr>
        <p:blipFill rotWithShape="1">
          <a:blip r:embed="rId3"/>
          <a:srcRect t="-7142" b="7142"/>
          <a:stretch/>
        </p:blipFill>
        <p:spPr>
          <a:xfrm>
            <a:off x="0" y="620688"/>
            <a:ext cx="7548332" cy="6120680"/>
          </a:xfrm>
          <a:prstGeom prst="rect">
            <a:avLst/>
          </a:prstGeom>
        </p:spPr>
      </p:pic>
      <p:sp>
        <p:nvSpPr>
          <p:cNvPr id="12" name="Rectangle 11">
            <a:extLst>
              <a:ext uri="{FF2B5EF4-FFF2-40B4-BE49-F238E27FC236}">
                <a16:creationId xmlns:a16="http://schemas.microsoft.com/office/drawing/2014/main" id="{91D62D90-C06E-4151-B534-583ED7383DB7}"/>
              </a:ext>
            </a:extLst>
          </p:cNvPr>
          <p:cNvSpPr/>
          <p:nvPr/>
        </p:nvSpPr>
        <p:spPr>
          <a:xfrm flipH="1">
            <a:off x="0" y="-99392"/>
            <a:ext cx="9143998" cy="8606111"/>
          </a:xfrm>
          <a:prstGeom prst="rect">
            <a:avLst/>
          </a:prstGeom>
        </p:spPr>
        <p:txBody>
          <a:bodyPr wrap="square" lIns="540000" tIns="360000" rIns="540000" bIns="360000">
            <a:spAutoFit/>
          </a:bodyPr>
          <a:lstStyle/>
          <a:p>
            <a:pPr marL="342900" indent="-342900">
              <a:buAutoNum type="arabicPeriod"/>
            </a:pPr>
            <a:r>
              <a:rPr lang="en-US" sz="1600" b="1" u="sng" dirty="0"/>
              <a:t>Origins and the problem of perspective</a:t>
            </a:r>
            <a:r>
              <a:rPr lang="en-GB" sz="1600" b="1" u="sng" dirty="0"/>
              <a:t>:  </a:t>
            </a:r>
          </a:p>
          <a:p>
            <a:r>
              <a:rPr lang="en-GB" sz="1600" b="1" u="sng" dirty="0"/>
              <a:t>Columbian </a:t>
            </a:r>
            <a:r>
              <a:rPr lang="en-GB" sz="1600" b="1" u="sng" dirty="0" err="1"/>
              <a:t>Exhange</a:t>
            </a:r>
            <a:r>
              <a:rPr lang="en-GB" sz="1600" b="1" u="sng" dirty="0"/>
              <a:t>  </a:t>
            </a:r>
          </a:p>
          <a:p>
            <a:endParaRPr lang="en-GB" sz="1600" b="1" u="sng" dirty="0"/>
          </a:p>
          <a:p>
            <a:endParaRPr lang="en-GB" sz="1600" b="1" u="sng" dirty="0"/>
          </a:p>
          <a:p>
            <a:endParaRPr lang="en-GB" sz="1600" b="1" u="sng" dirty="0"/>
          </a:p>
          <a:p>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200" dirty="0"/>
          </a:p>
          <a:p>
            <a:pPr algn="just"/>
            <a:endParaRPr lang="en-GB" sz="1200"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pic>
        <p:nvPicPr>
          <p:cNvPr id="6" name="Picture 5">
            <a:extLst>
              <a:ext uri="{FF2B5EF4-FFF2-40B4-BE49-F238E27FC236}">
                <a16:creationId xmlns:a16="http://schemas.microsoft.com/office/drawing/2014/main" id="{C752D2ED-CABA-4985-AFFA-DB23CA53CA3D}"/>
              </a:ext>
            </a:extLst>
          </p:cNvPr>
          <p:cNvPicPr>
            <a:picLocks noChangeAspect="1"/>
          </p:cNvPicPr>
          <p:nvPr/>
        </p:nvPicPr>
        <p:blipFill>
          <a:blip r:embed="rId4"/>
          <a:stretch>
            <a:fillRect/>
          </a:stretch>
        </p:blipFill>
        <p:spPr>
          <a:xfrm>
            <a:off x="5176306" y="-244892"/>
            <a:ext cx="3961924" cy="3961924"/>
          </a:xfrm>
          <a:prstGeom prst="rect">
            <a:avLst/>
          </a:prstGeom>
        </p:spPr>
      </p:pic>
    </p:spTree>
    <p:extLst>
      <p:ext uri="{BB962C8B-B14F-4D97-AF65-F5344CB8AC3E}">
        <p14:creationId xmlns:p14="http://schemas.microsoft.com/office/powerpoint/2010/main" val="34165649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3602755" y="1647579"/>
            <a:ext cx="1760518" cy="1600438"/>
          </a:xfrm>
          <a:prstGeom prst="rect">
            <a:avLst/>
          </a:prstGeom>
        </p:spPr>
        <p:txBody>
          <a:bodyPr wrap="square">
            <a:spAutoFit/>
          </a:bodyPr>
          <a:lstStyle/>
          <a:p>
            <a:r>
              <a:rPr lang="en-GB" sz="1400" dirty="0"/>
              <a:t>Defaced Columbus statue in Washington DC, 2002 (top) and Boston, 2015  (see also: ‘Christopher’ episode, </a:t>
            </a:r>
            <a:r>
              <a:rPr lang="en-GB" sz="1400" i="1" dirty="0"/>
              <a:t>The Sopranos</a:t>
            </a:r>
            <a:r>
              <a:rPr lang="en-GB" sz="1400" dirty="0"/>
              <a:t>, 2002</a:t>
            </a:r>
          </a:p>
        </p:txBody>
      </p:sp>
      <p:pic>
        <p:nvPicPr>
          <p:cNvPr id="2052" name="Picture 4" descr="http://samdurant.net/defaced_monuments/Images/DC/0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79195" y="718859"/>
            <a:ext cx="3704198" cy="2778150"/>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72463" y="3497009"/>
            <a:ext cx="3079491" cy="33263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10">
            <a:extLst>
              <a:ext uri="{FF2B5EF4-FFF2-40B4-BE49-F238E27FC236}">
                <a16:creationId xmlns:a16="http://schemas.microsoft.com/office/drawing/2014/main" id="{E53FCB99-7C0F-4C34-BC99-A554C12D88FF}"/>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14411"/>
          <a:stretch/>
        </p:blipFill>
        <p:spPr bwMode="auto">
          <a:xfrm>
            <a:off x="160607" y="1018369"/>
            <a:ext cx="3282000" cy="28759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a:extLst>
              <a:ext uri="{FF2B5EF4-FFF2-40B4-BE49-F238E27FC236}">
                <a16:creationId xmlns:a16="http://schemas.microsoft.com/office/drawing/2014/main" id="{91D62D90-C06E-4151-B534-583ED7383DB7}"/>
              </a:ext>
            </a:extLst>
          </p:cNvPr>
          <p:cNvSpPr/>
          <p:nvPr/>
        </p:nvSpPr>
        <p:spPr>
          <a:xfrm flipH="1">
            <a:off x="-252536" y="0"/>
            <a:ext cx="10490550" cy="8359890"/>
          </a:xfrm>
          <a:prstGeom prst="rect">
            <a:avLst/>
          </a:prstGeom>
        </p:spPr>
        <p:txBody>
          <a:bodyPr wrap="square" lIns="540000" tIns="360000" rIns="540000" bIns="360000">
            <a:spAutoFit/>
          </a:bodyPr>
          <a:lstStyle/>
          <a:p>
            <a:pPr marL="342900" indent="-342900">
              <a:buAutoNum type="arabicPeriod"/>
            </a:pPr>
            <a:r>
              <a:rPr lang="en-US" sz="1600" b="1" u="sng" dirty="0"/>
              <a:t>Origins and the problem of perspective</a:t>
            </a:r>
            <a:r>
              <a:rPr lang="en-GB" sz="1600" b="1" u="sng" dirty="0"/>
              <a:t>:  Columbus </a:t>
            </a:r>
          </a:p>
          <a:p>
            <a:endParaRPr lang="en-GB" sz="1600" b="1" u="sng" dirty="0"/>
          </a:p>
          <a:p>
            <a:endParaRPr lang="en-GB" sz="1600" b="1" u="sng" dirty="0"/>
          </a:p>
          <a:p>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r>
              <a:rPr lang="en-GB" sz="1600" b="1" u="sng" dirty="0"/>
              <a:t>, </a:t>
            </a:r>
          </a:p>
          <a:p>
            <a:pPr algn="just"/>
            <a:endParaRPr lang="en-GB" sz="1600" b="1" u="sng" dirty="0"/>
          </a:p>
          <a:p>
            <a:pPr algn="just"/>
            <a:endParaRPr lang="en-GB" sz="1600" b="1" u="sng" dirty="0"/>
          </a:p>
          <a:p>
            <a:pPr algn="just"/>
            <a:endParaRPr lang="en-GB" sz="1200" dirty="0"/>
          </a:p>
          <a:p>
            <a:pPr algn="just"/>
            <a:endParaRPr lang="en-GB" sz="1200"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pic>
        <p:nvPicPr>
          <p:cNvPr id="2" name="Picture 1">
            <a:extLst>
              <a:ext uri="{FF2B5EF4-FFF2-40B4-BE49-F238E27FC236}">
                <a16:creationId xmlns:a16="http://schemas.microsoft.com/office/drawing/2014/main" id="{F3DD9D22-D613-41E0-B998-B2BED7ACE42A}"/>
              </a:ext>
            </a:extLst>
          </p:cNvPr>
          <p:cNvPicPr>
            <a:picLocks noChangeAspect="1"/>
          </p:cNvPicPr>
          <p:nvPr/>
        </p:nvPicPr>
        <p:blipFill>
          <a:blip r:embed="rId6"/>
          <a:stretch>
            <a:fillRect/>
          </a:stretch>
        </p:blipFill>
        <p:spPr>
          <a:xfrm>
            <a:off x="-23485" y="3542436"/>
            <a:ext cx="1705574" cy="3315564"/>
          </a:xfrm>
          <a:prstGeom prst="rect">
            <a:avLst/>
          </a:prstGeom>
        </p:spPr>
      </p:pic>
      <p:sp>
        <p:nvSpPr>
          <p:cNvPr id="9" name="Rectangle 8">
            <a:extLst>
              <a:ext uri="{FF2B5EF4-FFF2-40B4-BE49-F238E27FC236}">
                <a16:creationId xmlns:a16="http://schemas.microsoft.com/office/drawing/2014/main" id="{8E016D22-55FC-48B3-AFDE-8B4742DAD524}"/>
              </a:ext>
            </a:extLst>
          </p:cNvPr>
          <p:cNvSpPr/>
          <p:nvPr/>
        </p:nvSpPr>
        <p:spPr>
          <a:xfrm>
            <a:off x="1743935" y="4052734"/>
            <a:ext cx="1427603" cy="1323439"/>
          </a:xfrm>
          <a:prstGeom prst="rect">
            <a:avLst/>
          </a:prstGeom>
        </p:spPr>
        <p:txBody>
          <a:bodyPr wrap="square">
            <a:spAutoFit/>
          </a:bodyPr>
          <a:lstStyle/>
          <a:p>
            <a:r>
              <a:rPr lang="en-GB" sz="2000" dirty="0"/>
              <a:t>Columbus statue, </a:t>
            </a:r>
            <a:r>
              <a:rPr lang="en-GB" sz="2000" dirty="0" err="1"/>
              <a:t>Sefton</a:t>
            </a:r>
            <a:r>
              <a:rPr lang="en-GB" sz="2000" dirty="0"/>
              <a:t> Park, Liverpool </a:t>
            </a:r>
          </a:p>
        </p:txBody>
      </p:sp>
      <p:pic>
        <p:nvPicPr>
          <p:cNvPr id="4" name="Picture 3">
            <a:extLst>
              <a:ext uri="{FF2B5EF4-FFF2-40B4-BE49-F238E27FC236}">
                <a16:creationId xmlns:a16="http://schemas.microsoft.com/office/drawing/2014/main" id="{FC2E2AB2-21D5-4524-8281-2DBFFE2B5241}"/>
              </a:ext>
            </a:extLst>
          </p:cNvPr>
          <p:cNvPicPr>
            <a:picLocks noChangeAspect="1"/>
          </p:cNvPicPr>
          <p:nvPr/>
        </p:nvPicPr>
        <p:blipFill>
          <a:blip r:embed="rId7"/>
          <a:stretch>
            <a:fillRect/>
          </a:stretch>
        </p:blipFill>
        <p:spPr>
          <a:xfrm>
            <a:off x="2955950" y="5173493"/>
            <a:ext cx="2673730" cy="1599161"/>
          </a:xfrm>
          <a:prstGeom prst="rect">
            <a:avLst/>
          </a:prstGeom>
        </p:spPr>
      </p:pic>
    </p:spTree>
    <p:extLst>
      <p:ext uri="{BB962C8B-B14F-4D97-AF65-F5344CB8AC3E}">
        <p14:creationId xmlns:p14="http://schemas.microsoft.com/office/powerpoint/2010/main" val="31064013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8359890"/>
          </a:xfrm>
          <a:prstGeom prst="rect">
            <a:avLst/>
          </a:prstGeom>
        </p:spPr>
        <p:txBody>
          <a:bodyPr wrap="square" lIns="540000" tIns="360000" rIns="540000" bIns="360000">
            <a:spAutoFit/>
          </a:bodyPr>
          <a:lstStyle/>
          <a:p>
            <a:pPr algn="just"/>
            <a:r>
              <a:rPr lang="en-US" sz="1600" b="1" u="sng" dirty="0"/>
              <a:t>1. Origins and the problem of perspective</a:t>
            </a:r>
            <a:r>
              <a:rPr lang="en-GB" sz="1600" b="1" u="sng" dirty="0"/>
              <a:t>: Pilgrim Fathers</a:t>
            </a:r>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200" dirty="0"/>
          </a:p>
          <a:p>
            <a:pPr algn="just"/>
            <a:endParaRPr lang="en-GB" sz="1200"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sp>
        <p:nvSpPr>
          <p:cNvPr id="7" name="Rectangle 6"/>
          <p:cNvSpPr/>
          <p:nvPr/>
        </p:nvSpPr>
        <p:spPr>
          <a:xfrm>
            <a:off x="7452320" y="4025861"/>
            <a:ext cx="1583316" cy="2677656"/>
          </a:xfrm>
          <a:prstGeom prst="rect">
            <a:avLst/>
          </a:prstGeom>
        </p:spPr>
        <p:txBody>
          <a:bodyPr wrap="square">
            <a:spAutoFit/>
          </a:bodyPr>
          <a:lstStyle/>
          <a:p>
            <a:r>
              <a:rPr lang="en-GB" sz="1400" b="1" dirty="0"/>
              <a:t>Landing of the Pilgrim Fathers by Charles Lucy (c. 1868)</a:t>
            </a:r>
          </a:p>
          <a:p>
            <a:endParaRPr lang="en-GB" sz="1400" b="1" dirty="0"/>
          </a:p>
          <a:p>
            <a:pPr lvl="0"/>
            <a:r>
              <a:rPr lang="en-GB" sz="1400" dirty="0"/>
              <a:t>(see William Bradford, extracts from </a:t>
            </a:r>
            <a:r>
              <a:rPr lang="en-GB" sz="1400" i="1" dirty="0"/>
              <a:t>Of Plymouth Plantation</a:t>
            </a:r>
            <a:r>
              <a:rPr lang="en-GB" sz="1400" dirty="0"/>
              <a:t>, originally written 1630)</a:t>
            </a:r>
          </a:p>
          <a:p>
            <a:endParaRPr lang="en-GB" sz="1400" b="1" dirty="0"/>
          </a:p>
        </p:txBody>
      </p:sp>
      <p:pic>
        <p:nvPicPr>
          <p:cNvPr id="3077" name="Picture 5" descr="http://www.orsonprattbrown.com/MayflowerConnection/mayflower-pilgrims-landing162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96312" y="788548"/>
            <a:ext cx="4809047" cy="317552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p:cNvPicPr>
            <a:picLocks noChangeAspect="1" noChangeArrowheads="1"/>
          </p:cNvPicPr>
          <p:nvPr/>
        </p:nvPicPr>
        <p:blipFill rotWithShape="1">
          <a:blip r:embed="rId4">
            <a:extLst>
              <a:ext uri="{28A0092B-C50C-407E-A947-70E740481C1C}">
                <a14:useLocalDpi xmlns:a14="http://schemas.microsoft.com/office/drawing/2010/main" val="0"/>
              </a:ext>
            </a:extLst>
          </a:blip>
          <a:srcRect l="11838"/>
          <a:stretch/>
        </p:blipFill>
        <p:spPr bwMode="auto">
          <a:xfrm>
            <a:off x="32048" y="703532"/>
            <a:ext cx="2956764" cy="25176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9"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627784" y="719556"/>
            <a:ext cx="2416022" cy="15312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80"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650" y="3913168"/>
            <a:ext cx="4617930" cy="29448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Rectangle 13"/>
          <p:cNvSpPr/>
          <p:nvPr/>
        </p:nvSpPr>
        <p:spPr>
          <a:xfrm>
            <a:off x="4677748" y="5229200"/>
            <a:ext cx="1583316" cy="1169551"/>
          </a:xfrm>
          <a:prstGeom prst="rect">
            <a:avLst/>
          </a:prstGeom>
        </p:spPr>
        <p:txBody>
          <a:bodyPr wrap="square">
            <a:spAutoFit/>
          </a:bodyPr>
          <a:lstStyle/>
          <a:p>
            <a:r>
              <a:rPr lang="en-GB" sz="1400" b="1" i="1" dirty="0"/>
              <a:t>The First Thanksgiving 1621</a:t>
            </a:r>
            <a:r>
              <a:rPr lang="en-GB" sz="1400" b="1" dirty="0"/>
              <a:t>, by Jean Leon Gerome Ferris (1899)</a:t>
            </a:r>
          </a:p>
        </p:txBody>
      </p:sp>
    </p:spTree>
    <p:extLst>
      <p:ext uri="{BB962C8B-B14F-4D97-AF65-F5344CB8AC3E}">
        <p14:creationId xmlns:p14="http://schemas.microsoft.com/office/powerpoint/2010/main" val="8379466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Columbus Day - The Sopranos HD">
            <a:hlinkClick r:id="" action="ppaction://media"/>
            <a:extLst>
              <a:ext uri="{FF2B5EF4-FFF2-40B4-BE49-F238E27FC236}">
                <a16:creationId xmlns:a16="http://schemas.microsoft.com/office/drawing/2014/main" id="{9BB19612-69EB-43B1-8FA8-0A7F2F4BA948}"/>
              </a:ext>
            </a:extLst>
          </p:cNvPr>
          <p:cNvPicPr>
            <a:picLocks noRot="1" noChangeAspect="1"/>
          </p:cNvPicPr>
          <p:nvPr>
            <a:videoFile r:link="rId1"/>
          </p:nvPr>
        </p:nvPicPr>
        <p:blipFill>
          <a:blip r:embed="rId3"/>
          <a:stretch>
            <a:fillRect/>
          </a:stretch>
        </p:blipFill>
        <p:spPr>
          <a:xfrm>
            <a:off x="0" y="692696"/>
            <a:ext cx="9047477" cy="5111824"/>
          </a:xfrm>
          <a:prstGeom prst="rect">
            <a:avLst/>
          </a:prstGeom>
        </p:spPr>
      </p:pic>
    </p:spTree>
    <p:extLst>
      <p:ext uri="{BB962C8B-B14F-4D97-AF65-F5344CB8AC3E}">
        <p14:creationId xmlns:p14="http://schemas.microsoft.com/office/powerpoint/2010/main" val="1436059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8359890"/>
          </a:xfrm>
          <a:prstGeom prst="rect">
            <a:avLst/>
          </a:prstGeom>
        </p:spPr>
        <p:txBody>
          <a:bodyPr wrap="square" lIns="540000" tIns="360000" rIns="540000" bIns="360000">
            <a:spAutoFit/>
          </a:bodyPr>
          <a:lstStyle/>
          <a:p>
            <a:pPr algn="just"/>
            <a:r>
              <a:rPr lang="en-US" sz="1600" b="1" u="sng" dirty="0"/>
              <a:t>1. Origins and the problem of perspective</a:t>
            </a:r>
            <a:r>
              <a:rPr lang="en-GB" sz="1600" b="1" u="sng" dirty="0"/>
              <a:t>: Pilgrim Fathers</a:t>
            </a:r>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200" dirty="0"/>
          </a:p>
          <a:p>
            <a:pPr algn="just"/>
            <a:endParaRPr lang="en-GB" sz="1200"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sp>
        <p:nvSpPr>
          <p:cNvPr id="7" name="Rectangle 6"/>
          <p:cNvSpPr/>
          <p:nvPr/>
        </p:nvSpPr>
        <p:spPr>
          <a:xfrm>
            <a:off x="4548515" y="4581128"/>
            <a:ext cx="4103274" cy="1815882"/>
          </a:xfrm>
          <a:prstGeom prst="rect">
            <a:avLst/>
          </a:prstGeom>
        </p:spPr>
        <p:txBody>
          <a:bodyPr wrap="square">
            <a:spAutoFit/>
          </a:bodyPr>
          <a:lstStyle/>
          <a:p>
            <a:r>
              <a:rPr lang="en-GB" sz="1400" dirty="0"/>
              <a:t>Malcolm X speech at Organization of Afro-American Unity founding rally, 1964;</a:t>
            </a:r>
          </a:p>
          <a:p>
            <a:r>
              <a:rPr lang="en-GB" sz="1400" dirty="0"/>
              <a:t>; Yolanda Lopez poster, 1978</a:t>
            </a:r>
          </a:p>
          <a:p>
            <a:endParaRPr lang="en-GB" sz="1400" dirty="0"/>
          </a:p>
          <a:p>
            <a:r>
              <a:rPr lang="en-GB" sz="1400" b="1" dirty="0"/>
              <a:t>Chicano Movement: </a:t>
            </a:r>
            <a:r>
              <a:rPr lang="en-GB" sz="1400" dirty="0"/>
              <a:t>Mexican American identity; flowered from Civil Rights campaigns in 1960s and 1970s; emphasis indigenous/Mestizo culture and a syncretic </a:t>
            </a:r>
            <a:endParaRPr lang="en-GB" sz="1400" b="1" dirty="0"/>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3528" y="758835"/>
            <a:ext cx="3859616" cy="53886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7" name="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63532" y="750221"/>
            <a:ext cx="3023155" cy="36870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a:extLst>
              <a:ext uri="{FF2B5EF4-FFF2-40B4-BE49-F238E27FC236}">
                <a16:creationId xmlns:a16="http://schemas.microsoft.com/office/drawing/2014/main" id="{25962368-153C-4BFC-8F39-3E0A0872CA63}"/>
              </a:ext>
            </a:extLst>
          </p:cNvPr>
          <p:cNvPicPr>
            <a:picLocks noChangeAspect="1"/>
          </p:cNvPicPr>
          <p:nvPr/>
        </p:nvPicPr>
        <p:blipFill rotWithShape="1">
          <a:blip r:embed="rId5"/>
          <a:srcRect t="24801" r="4850" b="23750"/>
          <a:stretch/>
        </p:blipFill>
        <p:spPr>
          <a:xfrm>
            <a:off x="4020453" y="783293"/>
            <a:ext cx="2579699" cy="1394898"/>
          </a:xfrm>
          <a:prstGeom prst="rect">
            <a:avLst/>
          </a:prstGeom>
        </p:spPr>
      </p:pic>
    </p:spTree>
    <p:extLst>
      <p:ext uri="{BB962C8B-B14F-4D97-AF65-F5344CB8AC3E}">
        <p14:creationId xmlns:p14="http://schemas.microsoft.com/office/powerpoint/2010/main" val="3797689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1964, March 29 - Malcolm X - We didn't land on Plymouth Rock - Closed Captioned">
            <a:hlinkClick r:id="" action="ppaction://media"/>
            <a:extLst>
              <a:ext uri="{FF2B5EF4-FFF2-40B4-BE49-F238E27FC236}">
                <a16:creationId xmlns:a16="http://schemas.microsoft.com/office/drawing/2014/main" id="{58A1A2FC-0AF4-458F-B281-E4EF095AD3C2}"/>
              </a:ext>
            </a:extLst>
          </p:cNvPr>
          <p:cNvPicPr>
            <a:picLocks noRot="1" noChangeAspect="1"/>
          </p:cNvPicPr>
          <p:nvPr>
            <a:videoFile r:link="rId1"/>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147611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1127141"/>
          </a:xfrm>
          <a:prstGeom prst="rect">
            <a:avLst/>
          </a:prstGeom>
        </p:spPr>
        <p:txBody>
          <a:bodyPr wrap="square" lIns="540000" tIns="360000" rIns="540000" bIns="360000">
            <a:spAutoFit/>
          </a:bodyPr>
          <a:lstStyle/>
          <a:p>
            <a:pPr algn="just"/>
            <a:r>
              <a:rPr lang="en-US" sz="1600" b="1" u="sng" dirty="0"/>
              <a:t>1. Origins and the problem of perspective</a:t>
            </a:r>
            <a:r>
              <a:rPr lang="en-GB" sz="1600" b="1" u="sng" dirty="0"/>
              <a:t>: ‘Creation of the Whites’</a:t>
            </a:r>
          </a:p>
          <a:p>
            <a:pPr algn="just"/>
            <a:endParaRPr lang="en-GB" sz="1000" b="1" u="sng" dirty="0"/>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1" r="1299" b="-2560"/>
          <a:stretch/>
        </p:blipFill>
        <p:spPr bwMode="auto">
          <a:xfrm>
            <a:off x="1056127" y="1031652"/>
            <a:ext cx="6894073" cy="5623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Oval 4"/>
          <p:cNvSpPr/>
          <p:nvPr/>
        </p:nvSpPr>
        <p:spPr>
          <a:xfrm>
            <a:off x="5877520" y="3216910"/>
            <a:ext cx="818515" cy="415290"/>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 name="Oval 5"/>
          <p:cNvSpPr/>
          <p:nvPr/>
        </p:nvSpPr>
        <p:spPr>
          <a:xfrm>
            <a:off x="5292080" y="1988840"/>
            <a:ext cx="818515" cy="415290"/>
          </a:xfrm>
          <a:prstGeom prst="ellipse">
            <a:avLst/>
          </a:prstGeom>
          <a:noFill/>
          <a:ln w="63500"/>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Tree>
    <p:extLst>
      <p:ext uri="{BB962C8B-B14F-4D97-AF65-F5344CB8AC3E}">
        <p14:creationId xmlns:p14="http://schemas.microsoft.com/office/powerpoint/2010/main" val="26181924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420898"/>
          </a:xfrm>
          <a:prstGeom prst="rect">
            <a:avLst/>
          </a:prstGeom>
        </p:spPr>
        <p:txBody>
          <a:bodyPr wrap="square" lIns="540000" tIns="360000" rIns="540000" bIns="360000">
            <a:spAutoFit/>
          </a:bodyPr>
          <a:lstStyle/>
          <a:p>
            <a:pPr algn="just"/>
            <a:r>
              <a:rPr lang="en-US" sz="1600" b="1" u="sng" dirty="0"/>
              <a:t>1. Origins and the problem of perspective</a:t>
            </a:r>
            <a:r>
              <a:rPr lang="en-GB" sz="1600" b="1" u="sng" dirty="0"/>
              <a:t>: ‘Creation of the Whites’</a:t>
            </a:r>
          </a:p>
          <a:p>
            <a:pPr algn="just"/>
            <a:endParaRPr lang="en-GB" sz="1600" b="1" u="sng" dirty="0"/>
          </a:p>
          <a:p>
            <a:pPr algn="just"/>
            <a:r>
              <a:rPr lang="en-GB" sz="2600" dirty="0"/>
              <a:t>It was out upon the ocean. Some sea-foam formed against a big log floating there. Then a person emerged from the sea-foam and crawled out upon the log. He was seen sitting there. Another person crawled up, on the other side of the log. It was a woman. They were whites. Soon the Indians saw them, and at first thought that they were sea-gulls, and they said among themselves, “are they not white people?” Then they made a boat and went out to look at the strangers more closely. </a:t>
            </a:r>
          </a:p>
          <a:p>
            <a:pPr algn="just"/>
            <a:r>
              <a:rPr lang="en-GB" sz="2600" dirty="0"/>
              <a:t>	Later on the whites were seen in their house-boat. Then they disappeared …. </a:t>
            </a:r>
          </a:p>
          <a:p>
            <a:pPr algn="just"/>
            <a:endParaRPr lang="en-GB" sz="2600" b="1" dirty="0"/>
          </a:p>
          <a:p>
            <a:pPr algn="just"/>
            <a:r>
              <a:rPr lang="en-GB" sz="2600" b="1" dirty="0"/>
              <a:t>‘Creation of the Whites,’ Yuchi story (as recorded 1987)</a:t>
            </a:r>
          </a:p>
        </p:txBody>
      </p:sp>
    </p:spTree>
    <p:extLst>
      <p:ext uri="{BB962C8B-B14F-4D97-AF65-F5344CB8AC3E}">
        <p14:creationId xmlns:p14="http://schemas.microsoft.com/office/powerpoint/2010/main" val="32085208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513231"/>
          </a:xfrm>
          <a:prstGeom prst="rect">
            <a:avLst/>
          </a:prstGeom>
        </p:spPr>
        <p:txBody>
          <a:bodyPr wrap="square" lIns="540000" tIns="360000" rIns="540000" bIns="360000">
            <a:spAutoFit/>
          </a:bodyPr>
          <a:lstStyle/>
          <a:p>
            <a:pPr algn="just"/>
            <a:r>
              <a:rPr lang="en-US" sz="1600" b="1" u="sng" dirty="0"/>
              <a:t>1. Origins and the problem of perspective</a:t>
            </a:r>
            <a:r>
              <a:rPr lang="en-GB" sz="1600" b="1" u="sng" dirty="0"/>
              <a:t>: ‘Creation of the Whites’</a:t>
            </a:r>
          </a:p>
          <a:p>
            <a:pPr algn="just"/>
            <a:endParaRPr lang="en-GB" sz="1600" b="1" u="sng" dirty="0"/>
          </a:p>
          <a:p>
            <a:pPr algn="just"/>
            <a:r>
              <a:rPr lang="en-GB" sz="3200" dirty="0"/>
              <a:t>	… In about a year they returned, and there were a great many of them. The Indians talked to them, but they could not understand each other. Then the whites left. But they came back in another year with a great many ships. They approached the Indians and asked if they could come ashore. They said, “Yes.” So the whites landed, but they seemed to be afraid to walk much on the water. They went away again over the sea. </a:t>
            </a:r>
          </a:p>
          <a:p>
            <a:pPr algn="just"/>
            <a:r>
              <a:rPr lang="en-GB" sz="2400" dirty="0"/>
              <a:t>	 </a:t>
            </a:r>
            <a:r>
              <a:rPr lang="en-GB" sz="2400" b="1" dirty="0"/>
              <a:t>‘Creation of the Whites,’ Yuchi story (as recorded 1987)</a:t>
            </a:r>
          </a:p>
        </p:txBody>
      </p:sp>
    </p:spTree>
    <p:extLst>
      <p:ext uri="{BB962C8B-B14F-4D97-AF65-F5344CB8AC3E}">
        <p14:creationId xmlns:p14="http://schemas.microsoft.com/office/powerpoint/2010/main" val="40590227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7190339"/>
          </a:xfrm>
          <a:prstGeom prst="rect">
            <a:avLst/>
          </a:prstGeom>
        </p:spPr>
        <p:txBody>
          <a:bodyPr wrap="square" lIns="540000" tIns="360000" rIns="540000" bIns="360000">
            <a:spAutoFit/>
          </a:bodyPr>
          <a:lstStyle/>
          <a:p>
            <a:pPr algn="just"/>
            <a:r>
              <a:rPr lang="en-US" sz="1600" b="1" u="sng" dirty="0"/>
              <a:t>1. Origins and the problem of perspective</a:t>
            </a:r>
            <a:r>
              <a:rPr lang="en-GB" sz="1600" b="1" u="sng" dirty="0"/>
              <a:t>: ‘Creation of the Whites’</a:t>
            </a:r>
          </a:p>
          <a:p>
            <a:pPr algn="just"/>
            <a:endParaRPr lang="en-GB" sz="1600" b="1" u="sng" dirty="0"/>
          </a:p>
          <a:p>
            <a:pPr algn="just"/>
            <a:r>
              <a:rPr lang="en-GB" sz="2600" dirty="0"/>
              <a:t>	… This time they were gone only a short time; only three months passed and they came again. They had a box with them and asked the Indians for some earth to fill it. It was given to them as they desired. The first time they ask, they had a square box, and when that was filled, they brought a big shallow box. They filled this one too. Earth was put in them when they were carried aboard the ship, the white men planted seed in them and many things were raised. After they had taken away the shallow box, the whites came back and told the Indians that their land was very strong and fertile. So they asked the Indians to give them a portion of it that they might live on it. The Indians agreed to do it, the whites came to the shore, and they have lived there ever since.</a:t>
            </a:r>
            <a:endParaRPr lang="en-GB" sz="2600" b="1" u="sng" dirty="0"/>
          </a:p>
          <a:p>
            <a:pPr marL="285750" indent="-285750" algn="r">
              <a:buFontTx/>
              <a:buChar char="-"/>
            </a:pPr>
            <a:r>
              <a:rPr lang="en-GB" sz="2400" b="1" dirty="0"/>
              <a:t>‘Creation of the Whites,’ Yuchi story (as recorded 1987)</a:t>
            </a:r>
          </a:p>
        </p:txBody>
      </p:sp>
    </p:spTree>
    <p:extLst>
      <p:ext uri="{BB962C8B-B14F-4D97-AF65-F5344CB8AC3E}">
        <p14:creationId xmlns:p14="http://schemas.microsoft.com/office/powerpoint/2010/main" val="4391571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113121"/>
          </a:xfrm>
          <a:prstGeom prst="rect">
            <a:avLst/>
          </a:prstGeom>
        </p:spPr>
        <p:txBody>
          <a:bodyPr wrap="square" lIns="540000" tIns="360000" rIns="540000" bIns="360000">
            <a:spAutoFit/>
          </a:bodyPr>
          <a:lstStyle/>
          <a:p>
            <a:pPr algn="just"/>
            <a:r>
              <a:rPr lang="en-US" sz="1600" b="1" u="sng" dirty="0"/>
              <a:t>1. Origins and the problem of perspective</a:t>
            </a:r>
            <a:r>
              <a:rPr lang="en-GB" sz="1600" b="1" u="sng" dirty="0"/>
              <a:t>: ‘Creation of the Whites’</a:t>
            </a:r>
          </a:p>
          <a:p>
            <a:pPr algn="just"/>
            <a:endParaRPr lang="en-GB" sz="1000" b="1" u="sng" dirty="0"/>
          </a:p>
          <a:p>
            <a:pPr algn="just"/>
            <a:endParaRPr lang="en-GB" sz="1000" b="1" u="sng" dirty="0"/>
          </a:p>
          <a:p>
            <a:pPr algn="just"/>
            <a:endParaRPr lang="en-GB" sz="1000" b="1" u="sng" dirty="0"/>
          </a:p>
          <a:p>
            <a:pPr algn="just"/>
            <a:endParaRPr lang="en-GB" sz="1000" b="1" u="sng" dirty="0"/>
          </a:p>
          <a:p>
            <a:pPr algn="just"/>
            <a:endParaRPr lang="en-GB" sz="1000" b="1" u="sng" dirty="0"/>
          </a:p>
          <a:p>
            <a:pPr algn="just"/>
            <a:endParaRPr lang="en-GB" sz="1000" b="1" u="sng" dirty="0"/>
          </a:p>
          <a:p>
            <a:pPr algn="just"/>
            <a:endParaRPr lang="en-GB" sz="1000" b="1" u="sng" dirty="0"/>
          </a:p>
          <a:p>
            <a:pPr algn="just"/>
            <a:endParaRPr lang="en-GB" sz="1000" b="1" u="sng" dirty="0"/>
          </a:p>
          <a:p>
            <a:pPr algn="just"/>
            <a:endParaRPr lang="en-GB" sz="1000" b="1" u="sng" dirty="0"/>
          </a:p>
          <a:p>
            <a:pPr algn="just"/>
            <a:endParaRPr lang="en-GB" sz="1000" b="1" u="sng" dirty="0"/>
          </a:p>
          <a:p>
            <a:pPr algn="just"/>
            <a:endParaRPr lang="en-GB" sz="1000" b="1" u="sng" dirty="0"/>
          </a:p>
          <a:p>
            <a:pPr algn="just"/>
            <a:endParaRPr lang="en-GB" sz="1000" b="1" u="sng" dirty="0"/>
          </a:p>
          <a:p>
            <a:pPr algn="just"/>
            <a:endParaRPr lang="en-GB" sz="1000" b="1" u="sng" dirty="0"/>
          </a:p>
          <a:p>
            <a:pPr algn="just"/>
            <a:endParaRPr lang="en-GB" sz="1000" b="1" u="sng" dirty="0"/>
          </a:p>
          <a:p>
            <a:pPr algn="just"/>
            <a:endParaRPr lang="en-GB" sz="1000" b="1" u="sng" dirty="0"/>
          </a:p>
          <a:p>
            <a:pPr algn="just"/>
            <a:endParaRPr lang="en-GB" sz="1000" b="1" u="sng" dirty="0"/>
          </a:p>
          <a:p>
            <a:pPr algn="just"/>
            <a:endParaRPr lang="en-GB" sz="1000" b="1" u="sng" dirty="0"/>
          </a:p>
          <a:p>
            <a:pPr algn="just"/>
            <a:endParaRPr lang="en-GB" sz="1000" b="1" u="sng" dirty="0"/>
          </a:p>
          <a:p>
            <a:pPr algn="just"/>
            <a:endParaRPr lang="en-GB" sz="1000" b="1" u="sng" dirty="0"/>
          </a:p>
          <a:p>
            <a:pPr algn="just"/>
            <a:endParaRPr lang="en-GB" sz="1000" b="1" u="sng" dirty="0"/>
          </a:p>
          <a:p>
            <a:pPr algn="just"/>
            <a:endParaRPr lang="en-GB" sz="1000" b="1" u="sng" dirty="0"/>
          </a:p>
          <a:p>
            <a:pPr algn="just"/>
            <a:endParaRPr lang="en-GB" sz="1000" b="1" u="sng" dirty="0"/>
          </a:p>
          <a:p>
            <a:pPr algn="just"/>
            <a:endParaRPr lang="en-GB" sz="1000" b="1" u="sng" dirty="0"/>
          </a:p>
          <a:p>
            <a:pPr algn="just"/>
            <a:endParaRPr lang="en-GB" sz="1000" b="1" u="sng" dirty="0"/>
          </a:p>
          <a:p>
            <a:pPr algn="just"/>
            <a:endParaRPr lang="en-GB" sz="1000" b="1" u="sng" dirty="0"/>
          </a:p>
          <a:p>
            <a:pPr algn="just"/>
            <a:endParaRPr lang="en-GB" sz="1000" b="1" u="sng" dirty="0"/>
          </a:p>
          <a:p>
            <a:pPr algn="just"/>
            <a:endParaRPr lang="en-GB" sz="1000" b="1" u="sng" dirty="0"/>
          </a:p>
          <a:p>
            <a:pPr marL="285750" indent="-285750" algn="r">
              <a:buFontTx/>
              <a:buChar char="-"/>
            </a:pPr>
            <a:endParaRPr lang="en-GB" sz="1600" b="1" dirty="0"/>
          </a:p>
          <a:p>
            <a:pPr algn="just"/>
            <a:endParaRPr lang="en-GB" sz="1600" b="1" dirty="0"/>
          </a:p>
          <a:p>
            <a:pPr marL="285750" indent="-285750" algn="r">
              <a:buFontTx/>
              <a:buChar char="-"/>
            </a:pPr>
            <a:r>
              <a:rPr lang="en-GB" sz="1600" b="1" dirty="0"/>
              <a:t>‘Creation of the Whites,’ </a:t>
            </a:r>
            <a:r>
              <a:rPr lang="en-GB" sz="1600" b="1" dirty="0" err="1"/>
              <a:t>Hitchiti</a:t>
            </a:r>
            <a:r>
              <a:rPr lang="en-GB" sz="1600" b="1" dirty="0"/>
              <a:t> version, in George E Lankford, ed.,  </a:t>
            </a:r>
            <a:r>
              <a:rPr lang="en-GB" sz="1600" b="1" i="1" dirty="0"/>
              <a:t>Native American Legends of the Southeast </a:t>
            </a:r>
            <a:r>
              <a:rPr lang="en-GB" sz="1600" b="1" dirty="0"/>
              <a:t>(University of Alabama: Tuscaloosa, 2011 [1987]), p. 138</a:t>
            </a:r>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r="4282"/>
          <a:stretch/>
        </p:blipFill>
        <p:spPr>
          <a:xfrm>
            <a:off x="418582" y="1125524"/>
            <a:ext cx="8493126" cy="3542332"/>
          </a:xfrm>
          <a:prstGeom prst="rect">
            <a:avLst/>
          </a:prstGeom>
        </p:spPr>
      </p:pic>
    </p:spTree>
    <p:extLst>
      <p:ext uri="{BB962C8B-B14F-4D97-AF65-F5344CB8AC3E}">
        <p14:creationId xmlns:p14="http://schemas.microsoft.com/office/powerpoint/2010/main" val="20269634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651456"/>
          </a:xfrm>
          <a:prstGeom prst="rect">
            <a:avLst/>
          </a:prstGeom>
        </p:spPr>
        <p:txBody>
          <a:bodyPr wrap="square" lIns="540000" tIns="360000" rIns="540000" bIns="360000">
            <a:spAutoFit/>
          </a:bodyPr>
          <a:lstStyle/>
          <a:p>
            <a:r>
              <a:rPr lang="en-US" sz="1600" b="1" u="sng" dirty="0"/>
              <a:t>2. European conquest of the Americas</a:t>
            </a:r>
            <a:r>
              <a:rPr lang="en-GB" sz="1600" b="1" u="sng" dirty="0"/>
              <a:t>: Search for routes to the East</a:t>
            </a:r>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200" dirty="0"/>
          </a:p>
          <a:p>
            <a:pPr algn="just"/>
            <a:endParaRPr lang="en-GB" sz="1200"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6212" y="764704"/>
            <a:ext cx="4181772" cy="29230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48514" y="781968"/>
            <a:ext cx="4533645" cy="46085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5900" y="3780420"/>
            <a:ext cx="4132708" cy="18774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258764" y="5685928"/>
            <a:ext cx="4159844" cy="954107"/>
          </a:xfrm>
          <a:prstGeom prst="rect">
            <a:avLst/>
          </a:prstGeom>
        </p:spPr>
        <p:txBody>
          <a:bodyPr wrap="square">
            <a:spAutoFit/>
          </a:bodyPr>
          <a:lstStyle/>
          <a:p>
            <a:r>
              <a:rPr lang="en-GB" sz="1400" b="1" dirty="0"/>
              <a:t>European trade with the East</a:t>
            </a:r>
          </a:p>
          <a:p>
            <a:r>
              <a:rPr lang="en-GB" sz="1400" dirty="0"/>
              <a:t>Maps showing voyages of Marco Polo (c. 1271–1295) and Ibn Battuta (14</a:t>
            </a:r>
            <a:r>
              <a:rPr lang="en-GB" sz="1400" baseline="30000" dirty="0"/>
              <a:t>th</a:t>
            </a:r>
            <a:r>
              <a:rPr lang="en-GB" sz="1400" dirty="0"/>
              <a:t> century) (top) and route of Silk Road (bottom)</a:t>
            </a:r>
          </a:p>
        </p:txBody>
      </p:sp>
      <p:sp>
        <p:nvSpPr>
          <p:cNvPr id="8" name="Rectangle 7"/>
          <p:cNvSpPr/>
          <p:nvPr/>
        </p:nvSpPr>
        <p:spPr>
          <a:xfrm>
            <a:off x="4544942" y="5390480"/>
            <a:ext cx="4495290" cy="954107"/>
          </a:xfrm>
          <a:prstGeom prst="rect">
            <a:avLst/>
          </a:prstGeom>
        </p:spPr>
        <p:txBody>
          <a:bodyPr wrap="square">
            <a:spAutoFit/>
          </a:bodyPr>
          <a:lstStyle/>
          <a:p>
            <a:pPr algn="r"/>
            <a:r>
              <a:rPr lang="en-GB" sz="1400" b="1" dirty="0"/>
              <a:t>Map showing Portuguese slave trade in Africa, plus Cape of Good Hope,  15</a:t>
            </a:r>
            <a:r>
              <a:rPr lang="en-GB" sz="1400" b="1" baseline="30000" dirty="0"/>
              <a:t>th</a:t>
            </a:r>
            <a:r>
              <a:rPr lang="en-GB" sz="1400" b="1" dirty="0"/>
              <a:t> century – note significance of Cape of Good Hope, controlled by Portuguese after voyage of  </a:t>
            </a:r>
            <a:r>
              <a:rPr lang="en-GB" sz="1400" b="1" dirty="0" err="1"/>
              <a:t>Bartolomeu</a:t>
            </a:r>
            <a:r>
              <a:rPr lang="en-GB" sz="1400" b="1" dirty="0"/>
              <a:t> Dias, 1487–1488</a:t>
            </a:r>
          </a:p>
        </p:txBody>
      </p:sp>
    </p:spTree>
    <p:extLst>
      <p:ext uri="{BB962C8B-B14F-4D97-AF65-F5344CB8AC3E}">
        <p14:creationId xmlns:p14="http://schemas.microsoft.com/office/powerpoint/2010/main" val="20907015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636341"/>
          </a:xfrm>
          <a:prstGeom prst="rect">
            <a:avLst/>
          </a:prstGeom>
        </p:spPr>
        <p:txBody>
          <a:bodyPr wrap="square" lIns="540000" tIns="360000" rIns="540000" bIns="360000">
            <a:spAutoFit/>
          </a:bodyPr>
          <a:lstStyle/>
          <a:p>
            <a:r>
              <a:rPr lang="en-GB" sz="1600" b="1" u="sng" dirty="0"/>
              <a:t>2. European conquest of the Americas: Reconquista</a:t>
            </a:r>
            <a:endParaRPr lang="en-GB" sz="1600" b="1" i="1" u="sng" dirty="0"/>
          </a:p>
          <a:p>
            <a:endParaRPr lang="en-GB" sz="1600" b="1" i="1" u="sng" dirty="0"/>
          </a:p>
          <a:p>
            <a:r>
              <a:rPr lang="en-GB" sz="1600" b="1" dirty="0"/>
              <a:t>1492</a:t>
            </a:r>
          </a:p>
          <a:p>
            <a:pPr marL="285750" indent="-285750">
              <a:buFont typeface="Arial" panose="020B0604020202020204" pitchFamily="34" charset="0"/>
              <a:buChar char="•"/>
            </a:pPr>
            <a:r>
              <a:rPr lang="en-GB" sz="1600" b="1" dirty="0"/>
              <a:t>Columbus’ voyage of discovery, landing on the Bahamas</a:t>
            </a:r>
          </a:p>
          <a:p>
            <a:pPr marL="285750" indent="-285750">
              <a:buFont typeface="Arial" panose="020B0604020202020204" pitchFamily="34" charset="0"/>
              <a:buChar char="•"/>
            </a:pPr>
            <a:r>
              <a:rPr lang="en-GB" sz="1600" b="1" dirty="0"/>
              <a:t>Spanish (</a:t>
            </a:r>
            <a:r>
              <a:rPr lang="en-GB" sz="1600" b="1" dirty="0" err="1"/>
              <a:t>Castille</a:t>
            </a:r>
            <a:r>
              <a:rPr lang="en-GB" sz="1600" b="1" dirty="0"/>
              <a:t>) defeat Muhammad XII at Granada, last Moor settlement in mainland Europe</a:t>
            </a:r>
          </a:p>
          <a:p>
            <a:pPr marL="285750" indent="-285750">
              <a:buFont typeface="Arial" panose="020B0604020202020204" pitchFamily="34" charset="0"/>
              <a:buChar char="•"/>
            </a:pPr>
            <a:r>
              <a:rPr lang="en-GB" sz="1600" b="1" dirty="0"/>
              <a:t>Expulsion of Jews from Spain</a:t>
            </a:r>
          </a:p>
          <a:p>
            <a:pPr marL="285750" indent="-285750">
              <a:buFont typeface="Arial" panose="020B0604020202020204" pitchFamily="34" charset="0"/>
              <a:buChar char="•"/>
            </a:pPr>
            <a:r>
              <a:rPr lang="en-GB" sz="1600" b="1" dirty="0"/>
              <a:t>Conquest of the Canary Islands by </a:t>
            </a:r>
            <a:r>
              <a:rPr lang="en-GB" sz="1600" b="1" dirty="0" err="1"/>
              <a:t>Castille</a:t>
            </a:r>
            <a:r>
              <a:rPr lang="en-GB" sz="1600" b="1" dirty="0"/>
              <a:t> between 1402 and 1496</a:t>
            </a:r>
          </a:p>
          <a:p>
            <a:endParaRPr lang="en-GB" sz="1600" b="1"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200" dirty="0"/>
          </a:p>
          <a:p>
            <a:pPr algn="just"/>
            <a:endParaRPr lang="en-GB" sz="1200"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17603" y="2492896"/>
            <a:ext cx="3861824" cy="38618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083143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7E2F171-EF58-4D10-B8AE-EA9C5482B6CC}"/>
              </a:ext>
            </a:extLst>
          </p:cNvPr>
          <p:cNvPicPr>
            <a:picLocks noChangeAspect="1"/>
          </p:cNvPicPr>
          <p:nvPr/>
        </p:nvPicPr>
        <p:blipFill>
          <a:blip r:embed="rId3"/>
          <a:stretch>
            <a:fillRect/>
          </a:stretch>
        </p:blipFill>
        <p:spPr>
          <a:xfrm>
            <a:off x="0" y="278593"/>
            <a:ext cx="9144000" cy="6300814"/>
          </a:xfrm>
          <a:prstGeom prst="rect">
            <a:avLst/>
          </a:prstGeom>
        </p:spPr>
      </p:pic>
    </p:spTree>
    <p:extLst>
      <p:ext uri="{BB962C8B-B14F-4D97-AF65-F5344CB8AC3E}">
        <p14:creationId xmlns:p14="http://schemas.microsoft.com/office/powerpoint/2010/main" val="17639976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159014"/>
          </a:xfrm>
          <a:prstGeom prst="rect">
            <a:avLst/>
          </a:prstGeom>
        </p:spPr>
        <p:txBody>
          <a:bodyPr wrap="square" lIns="540000" tIns="360000" rIns="540000" bIns="360000">
            <a:spAutoFit/>
          </a:bodyPr>
          <a:lstStyle/>
          <a:p>
            <a:r>
              <a:rPr lang="en-GB" sz="1600" b="1" u="sng" dirty="0"/>
              <a:t>2. European conquest of the Americas: Reconquista</a:t>
            </a:r>
            <a:endParaRPr lang="en-GB" sz="1600" b="1" i="1" u="sng" dirty="0"/>
          </a:p>
          <a:p>
            <a:endParaRPr lang="en-GB" sz="1600" b="1" i="1" u="sng" dirty="0"/>
          </a:p>
          <a:p>
            <a:endParaRPr lang="en-GB" sz="1600" b="1"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200" dirty="0"/>
          </a:p>
          <a:p>
            <a:pPr algn="just"/>
            <a:endParaRPr lang="en-GB" sz="1200"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042" y="1988840"/>
            <a:ext cx="8906941" cy="4641776"/>
          </a:xfrm>
          <a:prstGeom prst="rect">
            <a:avLst/>
          </a:prstGeom>
        </p:spPr>
      </p:pic>
      <p:sp>
        <p:nvSpPr>
          <p:cNvPr id="6" name="Rectangle 5"/>
          <p:cNvSpPr/>
          <p:nvPr/>
        </p:nvSpPr>
        <p:spPr>
          <a:xfrm>
            <a:off x="155575" y="908720"/>
            <a:ext cx="4495290" cy="523220"/>
          </a:xfrm>
          <a:prstGeom prst="rect">
            <a:avLst/>
          </a:prstGeom>
        </p:spPr>
        <p:txBody>
          <a:bodyPr wrap="square">
            <a:spAutoFit/>
          </a:bodyPr>
          <a:lstStyle/>
          <a:p>
            <a:pPr algn="r"/>
            <a:r>
              <a:rPr lang="en-GB" sz="1400" dirty="0"/>
              <a:t>Maps showing Spanish West Indies c. 1600 (top), and the total historic extent of Spanish Empire (bottom</a:t>
            </a:r>
            <a:r>
              <a:rPr lang="en-GB" sz="1400" b="1" dirty="0"/>
              <a:t>)</a:t>
            </a:r>
          </a:p>
        </p:txBody>
      </p:sp>
      <p:pic>
        <p:nvPicPr>
          <p:cNvPr id="5122"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111552" y="332656"/>
            <a:ext cx="4032448" cy="24017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795862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159014"/>
          </a:xfrm>
          <a:prstGeom prst="rect">
            <a:avLst/>
          </a:prstGeom>
        </p:spPr>
        <p:txBody>
          <a:bodyPr wrap="square" lIns="540000" tIns="360000" rIns="540000" bIns="360000">
            <a:spAutoFit/>
          </a:bodyPr>
          <a:lstStyle/>
          <a:p>
            <a:r>
              <a:rPr lang="en-GB" sz="1600" b="1" u="sng" dirty="0"/>
              <a:t>2. European conquest of the Americas: Reconquista</a:t>
            </a:r>
            <a:endParaRPr lang="en-GB" sz="1600" b="1" i="1" u="sng" dirty="0"/>
          </a:p>
          <a:p>
            <a:endParaRPr lang="en-GB" sz="1600" b="1" i="1" u="sng" dirty="0"/>
          </a:p>
          <a:p>
            <a:endParaRPr lang="en-GB" sz="1600" b="1"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200" dirty="0"/>
          </a:p>
          <a:p>
            <a:pPr algn="just"/>
            <a:endParaRPr lang="en-GB" sz="1200"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Rectangle 5"/>
          <p:cNvSpPr/>
          <p:nvPr/>
        </p:nvSpPr>
        <p:spPr>
          <a:xfrm>
            <a:off x="4211960" y="3081550"/>
            <a:ext cx="4495290" cy="738664"/>
          </a:xfrm>
          <a:prstGeom prst="rect">
            <a:avLst/>
          </a:prstGeom>
        </p:spPr>
        <p:txBody>
          <a:bodyPr wrap="square">
            <a:spAutoFit/>
          </a:bodyPr>
          <a:lstStyle/>
          <a:p>
            <a:pPr algn="r"/>
            <a:r>
              <a:rPr lang="en-GB" sz="1400" dirty="0"/>
              <a:t>Aztec Temple of </a:t>
            </a:r>
            <a:r>
              <a:rPr lang="en-GB" sz="1400" dirty="0" err="1"/>
              <a:t>Kukulcan</a:t>
            </a:r>
            <a:r>
              <a:rPr lang="en-GB" sz="1400" dirty="0"/>
              <a:t> </a:t>
            </a:r>
            <a:r>
              <a:rPr lang="en-GB" sz="1400" dirty="0" err="1"/>
              <a:t>akaE</a:t>
            </a:r>
            <a:r>
              <a:rPr lang="en-GB" sz="1400" dirty="0"/>
              <a:t> l Castillo, </a:t>
            </a:r>
            <a:r>
              <a:rPr lang="en-GB" sz="1400" dirty="0" err="1"/>
              <a:t>Chichen</a:t>
            </a:r>
            <a:r>
              <a:rPr lang="en-GB" sz="1400" dirty="0"/>
              <a:t> Itza, Yucatán, Mexico (top); </a:t>
            </a:r>
          </a:p>
          <a:p>
            <a:pPr algn="r"/>
            <a:r>
              <a:rPr lang="en-GB" sz="1400" dirty="0"/>
              <a:t>Incan city of Machu </a:t>
            </a:r>
            <a:r>
              <a:rPr lang="en-GB" sz="1400" dirty="0" err="1"/>
              <a:t>Pichu</a:t>
            </a:r>
            <a:r>
              <a:rPr lang="en-GB" sz="1400" dirty="0"/>
              <a:t>, Peru (bottom</a:t>
            </a:r>
            <a:r>
              <a:rPr lang="en-GB" sz="1400" b="1" dirty="0"/>
              <a:t>) </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0033" y="715604"/>
            <a:ext cx="3571875" cy="5124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211960" y="692696"/>
            <a:ext cx="4595566" cy="23888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16735" y="3820214"/>
            <a:ext cx="4386015" cy="29240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368949" y="5840054"/>
            <a:ext cx="3410963" cy="523220"/>
          </a:xfrm>
          <a:prstGeom prst="rect">
            <a:avLst/>
          </a:prstGeom>
        </p:spPr>
        <p:txBody>
          <a:bodyPr wrap="square">
            <a:spAutoFit/>
          </a:bodyPr>
          <a:lstStyle/>
          <a:p>
            <a:r>
              <a:rPr lang="en-GB" sz="1400" dirty="0"/>
              <a:t>Spanish conquest and discovery of North and South America </a:t>
            </a:r>
            <a:endParaRPr lang="en-GB" sz="1400" b="1" dirty="0"/>
          </a:p>
        </p:txBody>
      </p:sp>
    </p:spTree>
    <p:extLst>
      <p:ext uri="{BB962C8B-B14F-4D97-AF65-F5344CB8AC3E}">
        <p14:creationId xmlns:p14="http://schemas.microsoft.com/office/powerpoint/2010/main" val="31237191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159014"/>
          </a:xfrm>
          <a:prstGeom prst="rect">
            <a:avLst/>
          </a:prstGeom>
        </p:spPr>
        <p:txBody>
          <a:bodyPr wrap="square" lIns="540000" tIns="360000" rIns="540000" bIns="360000">
            <a:spAutoFit/>
          </a:bodyPr>
          <a:lstStyle/>
          <a:p>
            <a:r>
              <a:rPr lang="en-US" sz="1600" b="1" u="sng" dirty="0"/>
              <a:t>2. European conquest of the Americas</a:t>
            </a:r>
            <a:r>
              <a:rPr lang="en-GB" sz="1600" b="1" u="sng" dirty="0"/>
              <a:t>: New Spain</a:t>
            </a:r>
            <a:endParaRPr lang="en-GB" sz="1600" b="1" i="1" u="sng" dirty="0"/>
          </a:p>
          <a:p>
            <a:endParaRPr lang="en-GB" sz="1600" b="1" i="1" u="sng" dirty="0"/>
          </a:p>
          <a:p>
            <a:endParaRPr lang="en-GB" sz="1600" b="1"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200" dirty="0"/>
          </a:p>
          <a:p>
            <a:pPr algn="just"/>
            <a:endParaRPr lang="en-GB" sz="1200"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75" y="836712"/>
            <a:ext cx="4467492" cy="29783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rotWithShape="1">
          <a:blip r:embed="rId4" cstate="print">
            <a:extLst>
              <a:ext uri="{28A0092B-C50C-407E-A947-70E740481C1C}">
                <a14:useLocalDpi xmlns:a14="http://schemas.microsoft.com/office/drawing/2010/main" val="0"/>
              </a:ext>
            </a:extLst>
          </a:blip>
          <a:srcRect r="66630" b="50000"/>
          <a:stretch/>
        </p:blipFill>
        <p:spPr>
          <a:xfrm>
            <a:off x="3527221" y="2556326"/>
            <a:ext cx="5635779" cy="4286585"/>
          </a:xfrm>
          <a:prstGeom prst="rect">
            <a:avLst/>
          </a:prstGeom>
        </p:spPr>
      </p:pic>
    </p:spTree>
    <p:extLst>
      <p:ext uri="{BB962C8B-B14F-4D97-AF65-F5344CB8AC3E}">
        <p14:creationId xmlns:p14="http://schemas.microsoft.com/office/powerpoint/2010/main" val="11055452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651456"/>
          </a:xfrm>
          <a:prstGeom prst="rect">
            <a:avLst/>
          </a:prstGeom>
        </p:spPr>
        <p:txBody>
          <a:bodyPr wrap="square" lIns="540000" tIns="360000" rIns="540000" bIns="360000">
            <a:spAutoFit/>
          </a:bodyPr>
          <a:lstStyle/>
          <a:p>
            <a:r>
              <a:rPr lang="en-US" sz="1600" b="1" u="sng" dirty="0"/>
              <a:t>2. European conquest of the Americas</a:t>
            </a:r>
            <a:r>
              <a:rPr lang="en-GB" sz="1600" b="1" u="sng" dirty="0"/>
              <a:t>: New France</a:t>
            </a:r>
          </a:p>
          <a:p>
            <a:endParaRPr lang="en-GB" sz="1600" b="1" i="1" u="sng" dirty="0"/>
          </a:p>
          <a:p>
            <a:r>
              <a:rPr lang="en-GB" sz="1600" i="1" dirty="0"/>
              <a:t>Map showing New France, c. 1750</a:t>
            </a:r>
          </a:p>
          <a:p>
            <a:endParaRPr lang="en-GB" sz="1600" b="1" i="1" u="sng" dirty="0"/>
          </a:p>
          <a:p>
            <a:endParaRPr lang="en-GB" sz="1600" b="1"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200" dirty="0"/>
          </a:p>
          <a:p>
            <a:pPr algn="just"/>
            <a:endParaRPr lang="en-GB" sz="1200"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4765" y="1340767"/>
            <a:ext cx="6667500" cy="4752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163234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159014"/>
          </a:xfrm>
          <a:prstGeom prst="rect">
            <a:avLst/>
          </a:prstGeom>
        </p:spPr>
        <p:txBody>
          <a:bodyPr wrap="square" lIns="540000" tIns="360000" rIns="540000" bIns="360000">
            <a:spAutoFit/>
          </a:bodyPr>
          <a:lstStyle/>
          <a:p>
            <a:r>
              <a:rPr lang="en-US" sz="1600" b="1" u="sng" dirty="0"/>
              <a:t>2. European conquest of the Americas</a:t>
            </a:r>
            <a:r>
              <a:rPr lang="en-GB" sz="1600" b="1" u="sng" dirty="0"/>
              <a:t>: New Sweden and New Netherland</a:t>
            </a:r>
            <a:endParaRPr lang="en-GB" sz="1600" b="1" i="1" u="sng" dirty="0"/>
          </a:p>
          <a:p>
            <a:endParaRPr lang="en-GB" sz="1600" b="1" i="1" u="sng" dirty="0"/>
          </a:p>
          <a:p>
            <a:endParaRPr lang="en-GB" sz="1600" b="1"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200" dirty="0"/>
          </a:p>
          <a:p>
            <a:pPr algn="just"/>
            <a:endParaRPr lang="en-GB" sz="1200"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869622"/>
            <a:ext cx="3910779" cy="50052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4"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8185" y="836712"/>
            <a:ext cx="4060330" cy="59107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588136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707904" y="12573"/>
            <a:ext cx="5430192" cy="5251347"/>
          </a:xfrm>
          <a:prstGeom prst="rect">
            <a:avLst/>
          </a:prstGeom>
        </p:spPr>
        <p:txBody>
          <a:bodyPr wrap="square" lIns="540000" tIns="360000" rIns="540000" bIns="360000">
            <a:spAutoFit/>
          </a:bodyPr>
          <a:lstStyle/>
          <a:p>
            <a:pPr algn="r"/>
            <a:endParaRPr lang="en-GB" sz="1600" b="1" u="sng" dirty="0"/>
          </a:p>
          <a:p>
            <a:pPr algn="r"/>
            <a:endParaRPr lang="en-GB" sz="1000" b="1" u="sng" dirty="0"/>
          </a:p>
          <a:p>
            <a:pPr algn="r"/>
            <a:r>
              <a:rPr lang="en-GB" sz="1600" b="1" dirty="0"/>
              <a:t>1584 – Sir Walter Raleigh </a:t>
            </a:r>
            <a:r>
              <a:rPr lang="en-GB" sz="1600" dirty="0"/>
              <a:t>(pictured below) </a:t>
            </a:r>
            <a:r>
              <a:rPr lang="en-GB" sz="1600" b="1" dirty="0"/>
              <a:t>lands at Roanoke Island, names surrounding territory Virginia</a:t>
            </a:r>
          </a:p>
          <a:p>
            <a:pPr algn="r"/>
            <a:r>
              <a:rPr lang="en-GB" sz="1600" b="1" dirty="0"/>
              <a:t>1588 – Thomas </a:t>
            </a:r>
            <a:r>
              <a:rPr lang="en-GB" sz="1600" b="1" dirty="0" err="1"/>
              <a:t>Harriot</a:t>
            </a:r>
            <a:r>
              <a:rPr lang="en-GB" sz="1600" b="1" dirty="0"/>
              <a:t>, </a:t>
            </a:r>
            <a:r>
              <a:rPr lang="en-GB" sz="1600" b="1" i="1" dirty="0"/>
              <a:t>A Brief and True Report of the New Found Land of Virginia</a:t>
            </a:r>
            <a:r>
              <a:rPr lang="en-GB" sz="1600" b="1" dirty="0"/>
              <a:t>  published </a:t>
            </a:r>
            <a:r>
              <a:rPr lang="en-GB" sz="1600" dirty="0"/>
              <a:t>(see frontispiece below)</a:t>
            </a:r>
            <a:endParaRPr lang="en-GB" sz="1600" u="sng" dirty="0"/>
          </a:p>
          <a:p>
            <a:pPr algn="r"/>
            <a:r>
              <a:rPr lang="en-GB" sz="1600" b="1" dirty="0"/>
              <a:t>1587–1590 – Failure of English colony at Roanoke Island</a:t>
            </a:r>
          </a:p>
          <a:p>
            <a:endParaRPr lang="en-GB" sz="1600" b="1" u="sng" dirty="0"/>
          </a:p>
          <a:p>
            <a:endParaRPr lang="en-GB" sz="2000" b="1" i="1" u="sng" dirty="0"/>
          </a:p>
          <a:p>
            <a:pPr algn="just"/>
            <a:endParaRPr lang="en-GB" sz="2000"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4008" y="2557698"/>
            <a:ext cx="2887667" cy="41618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7975" y="691500"/>
            <a:ext cx="3509588" cy="5010739"/>
          </a:xfrm>
          <a:prstGeom prst="rect">
            <a:avLst/>
          </a:prstGeom>
        </p:spPr>
      </p:pic>
      <p:pic>
        <p:nvPicPr>
          <p:cNvPr id="922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64" y="4271189"/>
            <a:ext cx="2004346" cy="24483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Oval 4"/>
          <p:cNvSpPr/>
          <p:nvPr/>
        </p:nvSpPr>
        <p:spPr>
          <a:xfrm>
            <a:off x="2901460" y="5022785"/>
            <a:ext cx="1064186" cy="643638"/>
          </a:xfrm>
          <a:prstGeom prst="ellipse">
            <a:avLst/>
          </a:prstGeom>
          <a:solidFill>
            <a:srgbClr val="FF0000">
              <a:alpha val="0"/>
            </a:srgbClr>
          </a:solidFill>
          <a:ln w="635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3485" y="6411"/>
            <a:ext cx="9144000" cy="1219474"/>
          </a:xfrm>
          <a:prstGeom prst="rect">
            <a:avLst/>
          </a:prstGeom>
        </p:spPr>
        <p:txBody>
          <a:bodyPr wrap="square" lIns="540000" tIns="360000" rIns="540000" bIns="360000">
            <a:spAutoFit/>
          </a:bodyPr>
          <a:lstStyle/>
          <a:p>
            <a:r>
              <a:rPr lang="en-GB" sz="1600" b="1" u="sng" dirty="0"/>
              <a:t>3. English settlement of Virginia</a:t>
            </a:r>
            <a:r>
              <a:rPr kumimoji="0" lang="en-GB" sz="1600" b="1" i="0" u="sng" strike="noStrike" kern="1200" cap="none" spc="0" normalizeH="0" baseline="0" noProof="0" dirty="0">
                <a:ln>
                  <a:noFill/>
                </a:ln>
                <a:solidFill>
                  <a:prstClr val="black"/>
                </a:solidFill>
                <a:effectLst/>
                <a:uLnTx/>
                <a:uFillTx/>
                <a:latin typeface="Calibri"/>
                <a:ea typeface="+mn-ea"/>
                <a:cs typeface="+mn-cs"/>
              </a:rPr>
              <a:t>: </a:t>
            </a:r>
            <a:r>
              <a:rPr lang="en-GB" sz="1600" b="1" u="sng" dirty="0"/>
              <a:t>Raleigh and Roanoke </a:t>
            </a:r>
            <a:endParaRPr lang="en-GB" sz="1600" b="1" i="1" u="sng" dirty="0"/>
          </a:p>
          <a:p>
            <a:endParaRPr lang="en-GB" sz="1600" b="1" dirty="0"/>
          </a:p>
        </p:txBody>
      </p:sp>
    </p:spTree>
    <p:extLst>
      <p:ext uri="{BB962C8B-B14F-4D97-AF65-F5344CB8AC3E}">
        <p14:creationId xmlns:p14="http://schemas.microsoft.com/office/powerpoint/2010/main" val="26676065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0" name="Rectangle 9"/>
          <p:cNvSpPr/>
          <p:nvPr/>
        </p:nvSpPr>
        <p:spPr>
          <a:xfrm>
            <a:off x="-23485" y="6411"/>
            <a:ext cx="9144000" cy="1219474"/>
          </a:xfrm>
          <a:prstGeom prst="rect">
            <a:avLst/>
          </a:prstGeom>
        </p:spPr>
        <p:txBody>
          <a:bodyPr wrap="square" lIns="540000" tIns="360000" rIns="540000" bIns="360000">
            <a:spAutoFit/>
          </a:bodyPr>
          <a:lstStyle/>
          <a:p>
            <a:r>
              <a:rPr lang="en-GB" sz="1600" b="1" u="sng" dirty="0"/>
              <a:t>3. English settlement of Virginia</a:t>
            </a:r>
            <a:r>
              <a:rPr kumimoji="0" lang="en-GB" sz="1600" b="1" i="0" u="sng" strike="noStrike" kern="1200" cap="none" spc="0" normalizeH="0" baseline="0" noProof="0" dirty="0">
                <a:ln>
                  <a:noFill/>
                </a:ln>
                <a:solidFill>
                  <a:prstClr val="black"/>
                </a:solidFill>
                <a:effectLst/>
                <a:uLnTx/>
                <a:uFillTx/>
                <a:latin typeface="Calibri"/>
                <a:ea typeface="+mn-ea"/>
                <a:cs typeface="+mn-cs"/>
              </a:rPr>
              <a:t>: ‘Old’ World Fascination with ‘New’ World</a:t>
            </a:r>
            <a:endParaRPr kumimoji="0" lang="en-GB" sz="1600" b="1" i="1" u="sng"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1" i="0" u="none" strike="noStrike" kern="1200" cap="none" spc="0" normalizeH="0" baseline="0" noProof="0" dirty="0">
              <a:ln>
                <a:noFill/>
              </a:ln>
              <a:solidFill>
                <a:prstClr val="black"/>
              </a:solidFill>
              <a:effectLst/>
              <a:uLnTx/>
              <a:uFillTx/>
              <a:latin typeface="Calibri"/>
              <a:ea typeface="+mn-ea"/>
              <a:cs typeface="+mn-cs"/>
            </a:endParaRPr>
          </a:p>
        </p:txBody>
      </p:sp>
      <p:pic>
        <p:nvPicPr>
          <p:cNvPr id="6" name="Picture 5"/>
          <p:cNvPicPr>
            <a:picLocks noChangeAspect="1"/>
          </p:cNvPicPr>
          <p:nvPr/>
        </p:nvPicPr>
        <p:blipFill>
          <a:blip r:embed="rId3"/>
          <a:stretch>
            <a:fillRect/>
          </a:stretch>
        </p:blipFill>
        <p:spPr>
          <a:xfrm>
            <a:off x="3131840" y="702261"/>
            <a:ext cx="6012160" cy="4640966"/>
          </a:xfrm>
          <a:prstGeom prst="rect">
            <a:avLst/>
          </a:prstGeom>
        </p:spPr>
      </p:pic>
      <p:sp>
        <p:nvSpPr>
          <p:cNvPr id="7" name="Rectangle 6"/>
          <p:cNvSpPr/>
          <p:nvPr/>
        </p:nvSpPr>
        <p:spPr>
          <a:xfrm>
            <a:off x="4067944" y="5868602"/>
            <a:ext cx="4968552" cy="92333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a:ea typeface="+mn-ea"/>
                <a:cs typeface="+mn-cs"/>
              </a:rPr>
              <a:t>1951 Royal Shakespeare Company production of </a:t>
            </a:r>
            <a:r>
              <a:rPr kumimoji="0" lang="en-US" sz="1800" b="0" i="1" u="none" strike="noStrike" kern="1200" cap="none" spc="0" normalizeH="0" baseline="0" noProof="0" dirty="0">
                <a:ln>
                  <a:noFill/>
                </a:ln>
                <a:solidFill>
                  <a:prstClr val="black"/>
                </a:solidFill>
                <a:effectLst/>
                <a:uLnTx/>
                <a:uFillTx/>
                <a:latin typeface="Calibri"/>
                <a:ea typeface="+mn-ea"/>
                <a:cs typeface="+mn-cs"/>
              </a:rPr>
              <a:t>The Tempest</a:t>
            </a:r>
            <a:r>
              <a:rPr kumimoji="0" lang="en-US" sz="1800" b="0" i="0" u="none" strike="noStrike" kern="1200" cap="none" spc="0" normalizeH="0" baseline="0" noProof="0" dirty="0">
                <a:ln>
                  <a:noFill/>
                </a:ln>
                <a:solidFill>
                  <a:prstClr val="black"/>
                </a:solidFill>
                <a:effectLst/>
                <a:uLnTx/>
                <a:uFillTx/>
                <a:latin typeface="Calibri"/>
                <a:ea typeface="+mn-ea"/>
                <a:cs typeface="+mn-cs"/>
              </a:rPr>
              <a:t>; images from </a:t>
            </a:r>
            <a:r>
              <a:rPr kumimoji="0" lang="en-US" sz="1800" b="0" i="0" u="none" strike="noStrike" kern="1200" cap="none" spc="0" normalizeH="0" baseline="0" noProof="0" dirty="0" err="1">
                <a:ln>
                  <a:noFill/>
                </a:ln>
                <a:solidFill>
                  <a:prstClr val="black"/>
                </a:solidFill>
                <a:effectLst/>
                <a:uLnTx/>
                <a:uFillTx/>
                <a:latin typeface="Calibri"/>
                <a:ea typeface="+mn-ea"/>
                <a:cs typeface="+mn-cs"/>
              </a:rPr>
              <a:t>Hariot’s</a:t>
            </a:r>
            <a:r>
              <a:rPr kumimoji="0" lang="en-US" sz="1800" b="0" i="0" u="none" strike="noStrike" kern="1200" cap="none" spc="0" normalizeH="0" baseline="0" noProof="0" dirty="0">
                <a:ln>
                  <a:noFill/>
                </a:ln>
                <a:solidFill>
                  <a:prstClr val="black"/>
                </a:solidFill>
                <a:effectLst/>
                <a:uLnTx/>
                <a:uFillTx/>
                <a:latin typeface="Calibri"/>
                <a:ea typeface="+mn-ea"/>
                <a:cs typeface="+mn-cs"/>
              </a:rPr>
              <a:t> </a:t>
            </a:r>
            <a:r>
              <a:rPr kumimoji="0" lang="en-US" sz="1800" b="0" i="1" u="none" strike="noStrike" kern="1200" cap="none" spc="0" normalizeH="0" baseline="0" noProof="0" dirty="0">
                <a:ln>
                  <a:noFill/>
                </a:ln>
                <a:solidFill>
                  <a:prstClr val="black"/>
                </a:solidFill>
                <a:effectLst/>
                <a:uLnTx/>
                <a:uFillTx/>
                <a:latin typeface="Calibri"/>
                <a:ea typeface="+mn-ea"/>
                <a:cs typeface="+mn-cs"/>
              </a:rPr>
              <a:t>Brief Report; </a:t>
            </a:r>
            <a:r>
              <a:rPr kumimoji="0" lang="en-US" sz="1800" b="0" i="0" u="none" strike="noStrike" kern="1200" cap="none" spc="0" normalizeH="0" baseline="0" noProof="0" dirty="0">
                <a:ln>
                  <a:noFill/>
                </a:ln>
                <a:solidFill>
                  <a:prstClr val="black"/>
                </a:solidFill>
                <a:effectLst/>
                <a:uLnTx/>
                <a:uFillTx/>
                <a:latin typeface="Calibri"/>
                <a:ea typeface="+mn-ea"/>
                <a:cs typeface="+mn-cs"/>
              </a:rPr>
              <a:t>Raleigh brand tobacco</a:t>
            </a:r>
          </a:p>
        </p:txBody>
      </p:sp>
      <p:pic>
        <p:nvPicPr>
          <p:cNvPr id="8" name="Picture 7"/>
          <p:cNvPicPr>
            <a:picLocks noChangeAspect="1"/>
          </p:cNvPicPr>
          <p:nvPr/>
        </p:nvPicPr>
        <p:blipFill>
          <a:blip r:embed="rId4"/>
          <a:stretch>
            <a:fillRect/>
          </a:stretch>
        </p:blipFill>
        <p:spPr>
          <a:xfrm>
            <a:off x="96115" y="1572865"/>
            <a:ext cx="3383657" cy="2462261"/>
          </a:xfrm>
          <a:prstGeom prst="rect">
            <a:avLst/>
          </a:prstGeom>
        </p:spPr>
      </p:pic>
      <p:pic>
        <p:nvPicPr>
          <p:cNvPr id="9" name="Picture 8"/>
          <p:cNvPicPr>
            <a:picLocks noChangeAspect="1"/>
          </p:cNvPicPr>
          <p:nvPr/>
        </p:nvPicPr>
        <p:blipFill>
          <a:blip r:embed="rId5"/>
          <a:stretch>
            <a:fillRect/>
          </a:stretch>
        </p:blipFill>
        <p:spPr>
          <a:xfrm>
            <a:off x="96115" y="4045781"/>
            <a:ext cx="3631193" cy="2553008"/>
          </a:xfrm>
          <a:prstGeom prst="rect">
            <a:avLst/>
          </a:prstGeom>
        </p:spPr>
      </p:pic>
      <p:pic>
        <p:nvPicPr>
          <p:cNvPr id="12" name="Picture 11"/>
          <p:cNvPicPr>
            <a:picLocks noChangeAspect="1"/>
          </p:cNvPicPr>
          <p:nvPr/>
        </p:nvPicPr>
        <p:blipFill rotWithShape="1">
          <a:blip r:embed="rId6"/>
          <a:srcRect l="11202" t="11574" r="8142" b="8672"/>
          <a:stretch/>
        </p:blipFill>
        <p:spPr>
          <a:xfrm>
            <a:off x="7464330" y="160338"/>
            <a:ext cx="1656185" cy="2392266"/>
          </a:xfrm>
          <a:prstGeom prst="rect">
            <a:avLst/>
          </a:prstGeom>
        </p:spPr>
      </p:pic>
    </p:spTree>
    <p:extLst>
      <p:ext uri="{BB962C8B-B14F-4D97-AF65-F5344CB8AC3E}">
        <p14:creationId xmlns:p14="http://schemas.microsoft.com/office/powerpoint/2010/main" val="39725537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5146084"/>
            <a:ext cx="9144000" cy="1711916"/>
          </a:xfrm>
          <a:prstGeom prst="rect">
            <a:avLst/>
          </a:prstGeom>
        </p:spPr>
        <p:txBody>
          <a:bodyPr wrap="square" lIns="540000" tIns="360000" rIns="540000" bIns="360000">
            <a:spAutoFit/>
          </a:bodyPr>
          <a:lstStyle/>
          <a:p>
            <a:pPr algn="just"/>
            <a:r>
              <a:rPr lang="en-GB" sz="1600" b="1" dirty="0"/>
              <a:t>1607 – Jamestown established (first permanent English settlement in North America)</a:t>
            </a:r>
          </a:p>
          <a:p>
            <a:pPr algn="just"/>
            <a:r>
              <a:rPr lang="en-GB" sz="1600" b="1" dirty="0"/>
              <a:t>1611 – First Virginia tobacco crop; leads to expansion of Virginia economy</a:t>
            </a:r>
          </a:p>
          <a:p>
            <a:pPr algn="just"/>
            <a:r>
              <a:rPr lang="en-GB" sz="1600" b="1" dirty="0"/>
              <a:t>1632 – Maryland chartered</a:t>
            </a:r>
          </a:p>
          <a:p>
            <a:pPr algn="r"/>
            <a:r>
              <a:rPr lang="en-GB" sz="1600" b="1" dirty="0">
                <a:solidFill>
                  <a:srgbClr val="00B050"/>
                </a:solidFill>
              </a:rPr>
              <a:t>(On map, green indicates English settlement, c. 1650)</a:t>
            </a:r>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9"/>
          <p:cNvSpPr/>
          <p:nvPr/>
        </p:nvSpPr>
        <p:spPr>
          <a:xfrm>
            <a:off x="-23485" y="6411"/>
            <a:ext cx="9144000" cy="1465695"/>
          </a:xfrm>
          <a:prstGeom prst="rect">
            <a:avLst/>
          </a:prstGeom>
        </p:spPr>
        <p:txBody>
          <a:bodyPr wrap="square" lIns="540000" tIns="360000" rIns="540000" bIns="360000">
            <a:spAutoFit/>
          </a:bodyPr>
          <a:lstStyle/>
          <a:p>
            <a:r>
              <a:rPr lang="en-GB" sz="1600" b="1" u="sng" dirty="0"/>
              <a:t>3. English settlement of Virginia: Jamestown and Tobacco</a:t>
            </a:r>
          </a:p>
          <a:p>
            <a:endParaRPr lang="en-GB" sz="1600" b="1" i="1" u="sng" dirty="0"/>
          </a:p>
          <a:p>
            <a:endParaRPr lang="en-GB" sz="1600" b="1"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9090" y="739257"/>
            <a:ext cx="3219900" cy="4591691"/>
          </a:xfrm>
          <a:prstGeom prst="rect">
            <a:avLst/>
          </a:prstGeom>
        </p:spPr>
      </p:pic>
      <p:pic>
        <p:nvPicPr>
          <p:cNvPr id="1024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59090" y="1315770"/>
            <a:ext cx="4647569" cy="40151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4099" y="-12441"/>
            <a:ext cx="3069217" cy="23818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218172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9"/>
          <p:cNvSpPr/>
          <p:nvPr/>
        </p:nvSpPr>
        <p:spPr>
          <a:xfrm>
            <a:off x="-23485" y="6411"/>
            <a:ext cx="9144000" cy="6759452"/>
          </a:xfrm>
          <a:prstGeom prst="rect">
            <a:avLst/>
          </a:prstGeom>
        </p:spPr>
        <p:txBody>
          <a:bodyPr wrap="square" lIns="540000" tIns="360000" rIns="540000" bIns="360000">
            <a:spAutoFit/>
          </a:bodyPr>
          <a:lstStyle/>
          <a:p>
            <a:r>
              <a:rPr lang="en-GB" sz="2400" b="1" u="sng" dirty="0"/>
              <a:t>3. English settlement in Virginia: Reasons for English emigration</a:t>
            </a:r>
          </a:p>
          <a:p>
            <a:endParaRPr lang="en-GB" sz="2400" b="1" u="sng" dirty="0"/>
          </a:p>
          <a:p>
            <a:r>
              <a:rPr lang="en-GB" sz="2400" b="1" u="sng" dirty="0"/>
              <a:t>PUSH</a:t>
            </a:r>
          </a:p>
          <a:p>
            <a:pPr marL="285750" indent="-285750">
              <a:buFont typeface="Arial" panose="020B0604020202020204" pitchFamily="34" charset="0"/>
              <a:buChar char="•"/>
            </a:pPr>
            <a:r>
              <a:rPr lang="en-GB" sz="2400" b="1" dirty="0"/>
              <a:t>Social crises in England</a:t>
            </a:r>
          </a:p>
          <a:p>
            <a:endParaRPr lang="en-GB" sz="2400" b="1" dirty="0">
              <a:solidFill>
                <a:srgbClr val="FF0000"/>
              </a:solidFill>
            </a:endParaRPr>
          </a:p>
          <a:p>
            <a:r>
              <a:rPr lang="en-GB" sz="2400" b="1" u="sng" dirty="0">
                <a:solidFill>
                  <a:srgbClr val="FF0000"/>
                </a:solidFill>
              </a:rPr>
              <a:t>PULL</a:t>
            </a:r>
          </a:p>
          <a:p>
            <a:pPr marL="742950" lvl="1" indent="-285750">
              <a:buFont typeface="Arial" panose="020B0604020202020204" pitchFamily="34" charset="0"/>
              <a:buChar char="•"/>
            </a:pPr>
            <a:r>
              <a:rPr lang="en-GB" sz="2400" b="1" dirty="0">
                <a:solidFill>
                  <a:srgbClr val="FF0000"/>
                </a:solidFill>
              </a:rPr>
              <a:t>Attraction of possibility of land</a:t>
            </a:r>
          </a:p>
          <a:p>
            <a:pPr marL="742950" lvl="1" indent="-285750">
              <a:buFont typeface="Arial" panose="020B0604020202020204" pitchFamily="34" charset="0"/>
              <a:buChar char="•"/>
            </a:pPr>
            <a:endParaRPr lang="en-GB" sz="2400" b="1" dirty="0">
              <a:solidFill>
                <a:srgbClr val="FF0000"/>
              </a:solidFill>
            </a:endParaRPr>
          </a:p>
          <a:p>
            <a:pPr marL="742950" lvl="1" indent="-285750">
              <a:buFont typeface="Arial" panose="020B0604020202020204" pitchFamily="34" charset="0"/>
              <a:buChar char="•"/>
            </a:pPr>
            <a:r>
              <a:rPr lang="en-GB" sz="2400" b="1" dirty="0">
                <a:solidFill>
                  <a:srgbClr val="FF0000"/>
                </a:solidFill>
              </a:rPr>
              <a:t>Lure of profit</a:t>
            </a:r>
          </a:p>
          <a:p>
            <a:pPr marL="285750" indent="-285750">
              <a:buFont typeface="Arial" panose="020B0604020202020204" pitchFamily="34" charset="0"/>
              <a:buChar char="•"/>
            </a:pPr>
            <a:endParaRPr lang="en-GB" sz="2400" b="1" dirty="0"/>
          </a:p>
          <a:p>
            <a:pPr marL="2114550" lvl="4" indent="-285750">
              <a:buFont typeface="Arial" panose="020B0604020202020204" pitchFamily="34" charset="0"/>
              <a:buChar char="•"/>
            </a:pPr>
            <a:r>
              <a:rPr lang="en-GB" sz="2400" b="1" dirty="0">
                <a:solidFill>
                  <a:srgbClr val="7030A0"/>
                </a:solidFill>
              </a:rPr>
              <a:t>Attraction of being master-less</a:t>
            </a:r>
          </a:p>
          <a:p>
            <a:pPr marL="2114550" lvl="4" indent="-285750">
              <a:buFont typeface="Arial" panose="020B0604020202020204" pitchFamily="34" charset="0"/>
              <a:buChar char="•"/>
            </a:pPr>
            <a:endParaRPr lang="en-GB" sz="2400" b="1" dirty="0">
              <a:solidFill>
                <a:srgbClr val="7030A0"/>
              </a:solidFill>
            </a:endParaRPr>
          </a:p>
          <a:p>
            <a:pPr marL="2114550" lvl="4" indent="-285750">
              <a:buFont typeface="Arial" panose="020B0604020202020204" pitchFamily="34" charset="0"/>
              <a:buChar char="•"/>
            </a:pPr>
            <a:r>
              <a:rPr lang="en-GB" sz="2400" b="1" dirty="0">
                <a:solidFill>
                  <a:srgbClr val="7030A0"/>
                </a:solidFill>
              </a:rPr>
              <a:t>Desire for freedom</a:t>
            </a:r>
          </a:p>
          <a:p>
            <a:pPr marL="285750" indent="-285750">
              <a:buFont typeface="Arial" panose="020B0604020202020204" pitchFamily="34" charset="0"/>
              <a:buChar char="•"/>
            </a:pPr>
            <a:endParaRPr lang="en-GB" sz="2400" b="1" dirty="0"/>
          </a:p>
          <a:p>
            <a:pPr marL="3943350" lvl="8" indent="-285750">
              <a:buFont typeface="Arial" panose="020B0604020202020204" pitchFamily="34" charset="0"/>
              <a:buChar char="•"/>
            </a:pPr>
            <a:r>
              <a:rPr lang="en-GB" sz="2400" b="1" dirty="0">
                <a:solidFill>
                  <a:schemeClr val="accent6">
                    <a:lumMod val="75000"/>
                  </a:schemeClr>
                </a:solidFill>
              </a:rPr>
              <a:t>Indentured servitude</a:t>
            </a:r>
          </a:p>
          <a:p>
            <a:pPr marL="285750" indent="-285750">
              <a:buFont typeface="Arial" panose="020B0604020202020204" pitchFamily="34" charset="0"/>
              <a:buChar char="•"/>
            </a:pPr>
            <a:endParaRPr lang="en-GB" sz="1600" b="1" dirty="0"/>
          </a:p>
          <a:p>
            <a:endParaRPr lang="en-GB" sz="1600" b="1"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208" y="980728"/>
            <a:ext cx="2216753" cy="2736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063950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9"/>
          <p:cNvSpPr/>
          <p:nvPr/>
        </p:nvSpPr>
        <p:spPr>
          <a:xfrm>
            <a:off x="-23485" y="6411"/>
            <a:ext cx="9144000" cy="7867448"/>
          </a:xfrm>
          <a:prstGeom prst="rect">
            <a:avLst/>
          </a:prstGeom>
        </p:spPr>
        <p:txBody>
          <a:bodyPr wrap="square" lIns="540000" tIns="360000" rIns="540000" bIns="360000">
            <a:spAutoFit/>
          </a:bodyPr>
          <a:lstStyle/>
          <a:p>
            <a:r>
              <a:rPr lang="en-GB" sz="1600" b="1" u="sng" dirty="0"/>
              <a:t>4. New England</a:t>
            </a:r>
          </a:p>
          <a:p>
            <a:endParaRPr lang="en-GB" sz="1600" b="1" u="sng" dirty="0"/>
          </a:p>
          <a:p>
            <a:r>
              <a:rPr lang="en-GB" sz="1600" b="1" u="sng" dirty="0"/>
              <a:t>PUSH</a:t>
            </a:r>
          </a:p>
          <a:p>
            <a:pPr marL="285750" indent="-285750">
              <a:buFont typeface="Arial" panose="020B0604020202020204" pitchFamily="34" charset="0"/>
              <a:buChar char="•"/>
            </a:pPr>
            <a:r>
              <a:rPr lang="en-GB" sz="1600" b="1" dirty="0"/>
              <a:t>Social (population) crisis in England</a:t>
            </a:r>
          </a:p>
          <a:p>
            <a:endParaRPr lang="en-GB" sz="1600" b="1" dirty="0">
              <a:solidFill>
                <a:srgbClr val="FF0000"/>
              </a:solidFill>
            </a:endParaRPr>
          </a:p>
          <a:p>
            <a:r>
              <a:rPr lang="en-GB" sz="1600" b="1" u="sng" dirty="0">
                <a:solidFill>
                  <a:srgbClr val="FF0000"/>
                </a:solidFill>
              </a:rPr>
              <a:t>PULL</a:t>
            </a:r>
          </a:p>
          <a:p>
            <a:pPr marL="742950" lvl="1" indent="-285750">
              <a:buFont typeface="Arial" panose="020B0604020202020204" pitchFamily="34" charset="0"/>
              <a:buChar char="•"/>
            </a:pPr>
            <a:r>
              <a:rPr lang="en-GB" sz="1600" b="1" dirty="0">
                <a:solidFill>
                  <a:srgbClr val="FF0000"/>
                </a:solidFill>
              </a:rPr>
              <a:t>Attraction of possibility of land</a:t>
            </a:r>
          </a:p>
          <a:p>
            <a:pPr marL="742950" lvl="1" indent="-285750">
              <a:buFont typeface="Arial" panose="020B0604020202020204" pitchFamily="34" charset="0"/>
              <a:buChar char="•"/>
            </a:pPr>
            <a:r>
              <a:rPr lang="en-GB" sz="1600" b="1" dirty="0">
                <a:solidFill>
                  <a:srgbClr val="FF0000"/>
                </a:solidFill>
              </a:rPr>
              <a:t>Lure of profit</a:t>
            </a:r>
          </a:p>
          <a:p>
            <a:pPr marL="2114550" lvl="4" indent="-285750">
              <a:buFont typeface="Arial" panose="020B0604020202020204" pitchFamily="34" charset="0"/>
              <a:buChar char="•"/>
            </a:pPr>
            <a:r>
              <a:rPr lang="en-GB" sz="1600" b="1" dirty="0">
                <a:solidFill>
                  <a:srgbClr val="7030A0"/>
                </a:solidFill>
              </a:rPr>
              <a:t>Attraction of being master-less</a:t>
            </a:r>
          </a:p>
          <a:p>
            <a:pPr marL="2114550" lvl="4" indent="-285750">
              <a:buFont typeface="Arial" panose="020B0604020202020204" pitchFamily="34" charset="0"/>
              <a:buChar char="•"/>
            </a:pPr>
            <a:r>
              <a:rPr lang="en-GB" sz="1600" b="1" dirty="0">
                <a:solidFill>
                  <a:srgbClr val="7030A0"/>
                </a:solidFill>
              </a:rPr>
              <a:t>Desire for freedom</a:t>
            </a:r>
          </a:p>
          <a:p>
            <a:pPr lvl="8"/>
            <a:r>
              <a:rPr lang="en-GB" sz="1600" b="1" dirty="0">
                <a:solidFill>
                  <a:schemeClr val="accent6">
                    <a:lumMod val="75000"/>
                  </a:schemeClr>
                </a:solidFill>
              </a:rPr>
              <a:t>Indentured servitude</a:t>
            </a:r>
          </a:p>
          <a:p>
            <a:pPr marL="285750" indent="-285750">
              <a:buFont typeface="Arial" panose="020B0604020202020204" pitchFamily="34" charset="0"/>
              <a:buChar char="•"/>
            </a:pPr>
            <a:endParaRPr lang="en-GB" sz="1600" b="1" dirty="0"/>
          </a:p>
          <a:p>
            <a:r>
              <a:rPr lang="en-GB" sz="1600" b="1" i="1" dirty="0"/>
              <a:t>Also:</a:t>
            </a:r>
          </a:p>
          <a:p>
            <a:pPr marL="285750" indent="-285750">
              <a:buFont typeface="Arial" panose="020B0604020202020204" pitchFamily="34" charset="0"/>
              <a:buChar char="•"/>
            </a:pPr>
            <a:r>
              <a:rPr lang="en-GB" sz="2400" b="1" dirty="0"/>
              <a:t>Rise of alternative versions of Calvinist Protestantism including: </a:t>
            </a:r>
          </a:p>
          <a:p>
            <a:r>
              <a:rPr lang="en-GB" sz="2400" b="1" dirty="0"/>
              <a:t>		</a:t>
            </a:r>
          </a:p>
          <a:p>
            <a:r>
              <a:rPr lang="en-GB" sz="2400" b="1" dirty="0"/>
              <a:t>	</a:t>
            </a:r>
            <a:r>
              <a:rPr lang="en-GB" sz="2400" b="1" dirty="0" err="1"/>
              <a:t>Congregationism</a:t>
            </a:r>
            <a:r>
              <a:rPr lang="en-GB" sz="2400" b="1" dirty="0"/>
              <a:t> (Pilgrim Fathers)</a:t>
            </a:r>
          </a:p>
          <a:p>
            <a:r>
              <a:rPr lang="en-GB" sz="2400" b="1" dirty="0"/>
              <a:t>	Puritanism (Massachusetts Bay emigrants)</a:t>
            </a:r>
          </a:p>
          <a:p>
            <a:r>
              <a:rPr lang="en-GB" sz="2400" b="1" dirty="0"/>
              <a:t>	Quakerism (aka Society of Friends) – settlement in 	Pennsylvania</a:t>
            </a:r>
          </a:p>
          <a:p>
            <a:pPr marL="285750" indent="-285750">
              <a:buFont typeface="Arial" panose="020B0604020202020204" pitchFamily="34" charset="0"/>
              <a:buChar char="•"/>
            </a:pPr>
            <a:endParaRPr lang="en-GB" sz="2400" b="1" dirty="0"/>
          </a:p>
          <a:p>
            <a:pPr marL="285750" indent="-285750">
              <a:buFont typeface="Arial" panose="020B0604020202020204" pitchFamily="34" charset="0"/>
              <a:buChar char="•"/>
            </a:pPr>
            <a:endParaRPr lang="en-GB" sz="2400" b="1" dirty="0"/>
          </a:p>
          <a:p>
            <a:endParaRPr lang="en-GB" sz="2400" b="1" i="1" u="sng" dirty="0"/>
          </a:p>
          <a:p>
            <a:endParaRPr lang="en-GB" sz="1600" b="1"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208" y="764704"/>
            <a:ext cx="2216753" cy="2736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107238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9"/>
          <p:cNvSpPr/>
          <p:nvPr/>
        </p:nvSpPr>
        <p:spPr>
          <a:xfrm>
            <a:off x="-23485" y="6411"/>
            <a:ext cx="9144000" cy="1465695"/>
          </a:xfrm>
          <a:prstGeom prst="rect">
            <a:avLst/>
          </a:prstGeom>
        </p:spPr>
        <p:txBody>
          <a:bodyPr wrap="square" lIns="540000" tIns="360000" rIns="540000" bIns="360000">
            <a:spAutoFit/>
          </a:bodyPr>
          <a:lstStyle/>
          <a:p>
            <a:r>
              <a:rPr lang="en-GB" sz="1600" b="1" u="sng" dirty="0"/>
              <a:t>4. New England  </a:t>
            </a:r>
          </a:p>
          <a:p>
            <a:endParaRPr lang="en-GB" sz="1600" b="1" i="1" u="sng" dirty="0"/>
          </a:p>
          <a:p>
            <a:endParaRPr lang="en-GB" sz="1600" b="1" dirty="0"/>
          </a:p>
        </p:txBody>
      </p:sp>
      <p:sp>
        <p:nvSpPr>
          <p:cNvPr id="4" name="Rectangle 3"/>
          <p:cNvSpPr/>
          <p:nvPr/>
        </p:nvSpPr>
        <p:spPr>
          <a:xfrm>
            <a:off x="6341357" y="18055"/>
            <a:ext cx="2779158" cy="3581659"/>
          </a:xfrm>
          <a:prstGeom prst="rect">
            <a:avLst/>
          </a:prstGeom>
        </p:spPr>
        <p:txBody>
          <a:bodyPr wrap="square" lIns="540000" tIns="360000" rIns="540000" bIns="360000">
            <a:spAutoFit/>
          </a:bodyPr>
          <a:lstStyle/>
          <a:p>
            <a:pPr algn="r"/>
            <a:r>
              <a:rPr lang="en-GB" sz="1600" b="1" dirty="0"/>
              <a:t>1620 – Plymouth colony founded (first permanent English settlement in New England)</a:t>
            </a:r>
          </a:p>
          <a:p>
            <a:pPr algn="r"/>
            <a:r>
              <a:rPr lang="en-GB" sz="1600" i="1" dirty="0">
                <a:solidFill>
                  <a:schemeClr val="accent6">
                    <a:lumMod val="75000"/>
                  </a:schemeClr>
                </a:solidFill>
              </a:rPr>
              <a:t>See William Bradford reading</a:t>
            </a:r>
          </a:p>
          <a:p>
            <a:pPr algn="r"/>
            <a:endParaRPr lang="en-GB" sz="1000" b="1" dirty="0"/>
          </a:p>
          <a:p>
            <a:pPr algn="r"/>
            <a:r>
              <a:rPr lang="en-GB" sz="1600" b="1" dirty="0"/>
              <a:t>1630 – Massachusetts Bay colony founded</a:t>
            </a:r>
          </a:p>
          <a:p>
            <a:pPr algn="r"/>
            <a:r>
              <a:rPr lang="en-US" sz="1550" dirty="0"/>
              <a:t> </a:t>
            </a:r>
            <a:endParaRPr lang="en-GB" sz="1550" b="1"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5575" y="739258"/>
            <a:ext cx="6193670" cy="4752528"/>
          </a:xfrm>
          <a:prstGeom prst="rect">
            <a:avLst/>
          </a:prstGeom>
        </p:spPr>
      </p:pic>
      <p:sp>
        <p:nvSpPr>
          <p:cNvPr id="6" name="Rectangle 5"/>
          <p:cNvSpPr/>
          <p:nvPr/>
        </p:nvSpPr>
        <p:spPr>
          <a:xfrm>
            <a:off x="-23485" y="5325371"/>
            <a:ext cx="9144000" cy="1465695"/>
          </a:xfrm>
          <a:prstGeom prst="rect">
            <a:avLst/>
          </a:prstGeom>
        </p:spPr>
        <p:txBody>
          <a:bodyPr wrap="square" lIns="540000" tIns="360000" rIns="540000" bIns="360000">
            <a:spAutoFit/>
          </a:bodyPr>
          <a:lstStyle/>
          <a:p>
            <a:r>
              <a:rPr lang="en-GB" sz="1600" dirty="0">
                <a:solidFill>
                  <a:schemeClr val="accent4"/>
                </a:solidFill>
                <a:effectLst>
                  <a:outerShdw blurRad="38100" dist="38100" dir="2700000" algn="tl">
                    <a:srgbClr val="000000">
                      <a:alpha val="43137"/>
                    </a:srgbClr>
                  </a:outerShdw>
                </a:effectLst>
              </a:rPr>
              <a:t>Plymouth colony </a:t>
            </a:r>
            <a:r>
              <a:rPr lang="en-GB" sz="1600" dirty="0">
                <a:solidFill>
                  <a:prstClr val="black"/>
                </a:solidFill>
                <a:effectLst>
                  <a:outerShdw blurRad="38100" dist="38100" dir="2700000" algn="tl">
                    <a:srgbClr val="000000">
                      <a:alpha val="43137"/>
                    </a:srgbClr>
                  </a:outerShdw>
                </a:effectLst>
              </a:rPr>
              <a:t>est. by </a:t>
            </a:r>
            <a:r>
              <a:rPr lang="en-GB" sz="1600" dirty="0">
                <a:solidFill>
                  <a:schemeClr val="accent4"/>
                </a:solidFill>
                <a:effectLst>
                  <a:outerShdw blurRad="38100" dist="38100" dir="2700000" algn="tl">
                    <a:srgbClr val="000000">
                      <a:alpha val="43137"/>
                    </a:srgbClr>
                  </a:outerShdw>
                </a:effectLst>
              </a:rPr>
              <a:t>Pilgrims,</a:t>
            </a:r>
            <a:r>
              <a:rPr lang="en-GB" sz="1600" dirty="0">
                <a:solidFill>
                  <a:prstClr val="black"/>
                </a:solidFill>
                <a:effectLst>
                  <a:outerShdw blurRad="38100" dist="38100" dir="2700000" algn="tl">
                    <a:srgbClr val="000000">
                      <a:alpha val="43137"/>
                    </a:srgbClr>
                  </a:outerShdw>
                </a:effectLst>
              </a:rPr>
              <a:t> who favoured total separation from Church of England</a:t>
            </a:r>
          </a:p>
          <a:p>
            <a:r>
              <a:rPr lang="en-US" sz="1600" b="1" dirty="0">
                <a:solidFill>
                  <a:srgbClr val="92D050"/>
                </a:solidFill>
                <a:effectLst>
                  <a:outerShdw blurRad="38100" dist="38100" dir="2700000" algn="tl">
                    <a:srgbClr val="000000">
                      <a:alpha val="43137"/>
                    </a:srgbClr>
                  </a:outerShdw>
                </a:effectLst>
              </a:rPr>
              <a:t>Massachusetts Bay colony </a:t>
            </a:r>
            <a:r>
              <a:rPr lang="en-US" sz="1600" dirty="0">
                <a:effectLst>
                  <a:outerShdw blurRad="38100" dist="38100" dir="2700000" algn="tl">
                    <a:srgbClr val="000000">
                      <a:alpha val="43137"/>
                    </a:srgbClr>
                  </a:outerShdw>
                </a:effectLst>
              </a:rPr>
              <a:t>est. by </a:t>
            </a:r>
            <a:r>
              <a:rPr lang="en-US" sz="1600" b="1" dirty="0">
                <a:solidFill>
                  <a:srgbClr val="92D050"/>
                </a:solidFill>
                <a:effectLst>
                  <a:outerShdw blurRad="38100" dist="38100" dir="2700000" algn="tl">
                    <a:srgbClr val="000000">
                      <a:alpha val="43137"/>
                    </a:srgbClr>
                  </a:outerShdw>
                </a:effectLst>
              </a:rPr>
              <a:t>Puritans, </a:t>
            </a:r>
            <a:r>
              <a:rPr lang="en-US" sz="1600" dirty="0">
                <a:effectLst>
                  <a:outerShdw blurRad="38100" dist="38100" dir="2700000" algn="tl">
                    <a:srgbClr val="000000">
                      <a:alpha val="43137"/>
                    </a:srgbClr>
                  </a:outerShdw>
                </a:effectLst>
              </a:rPr>
              <a:t>who wanted to reform </a:t>
            </a:r>
            <a:r>
              <a:rPr lang="en-GB" sz="1600" dirty="0">
                <a:effectLst>
                  <a:outerShdw blurRad="38100" dist="38100" dir="2700000" algn="tl">
                    <a:srgbClr val="000000">
                      <a:alpha val="43137"/>
                    </a:srgbClr>
                  </a:outerShdw>
                </a:effectLst>
              </a:rPr>
              <a:t>Church of England in their  image (as opposed to breakaway)</a:t>
            </a:r>
          </a:p>
        </p:txBody>
      </p:sp>
    </p:spTree>
    <p:extLst>
      <p:ext uri="{BB962C8B-B14F-4D97-AF65-F5344CB8AC3E}">
        <p14:creationId xmlns:p14="http://schemas.microsoft.com/office/powerpoint/2010/main" val="9324388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4789682"/>
          </a:xfrm>
          <a:prstGeom prst="rect">
            <a:avLst/>
          </a:prstGeom>
        </p:spPr>
        <p:txBody>
          <a:bodyPr wrap="square" lIns="540000" tIns="360000" rIns="540000" bIns="360000">
            <a:spAutoFit/>
          </a:bodyPr>
          <a:lstStyle/>
          <a:p>
            <a:r>
              <a:rPr lang="en-GB" sz="1600" b="1" u="sng" dirty="0"/>
              <a:t>4. New England: </a:t>
            </a:r>
            <a:r>
              <a:rPr lang="en-GB" sz="1600" b="1" u="sng" dirty="0">
                <a:solidFill>
                  <a:prstClr val="black"/>
                </a:solidFill>
              </a:rPr>
              <a:t>Bradford, </a:t>
            </a:r>
            <a:r>
              <a:rPr lang="en-GB" sz="1600" b="1" i="1" u="sng" dirty="0">
                <a:solidFill>
                  <a:prstClr val="black"/>
                </a:solidFill>
              </a:rPr>
              <a:t>Of Plymouth Plantation</a:t>
            </a:r>
          </a:p>
          <a:p>
            <a:endParaRPr lang="en-GB" sz="1600" b="1" i="1" u="sng" dirty="0">
              <a:solidFill>
                <a:prstClr val="black"/>
              </a:solidFill>
            </a:endParaRPr>
          </a:p>
          <a:p>
            <a:pPr lvl="0"/>
            <a:r>
              <a:rPr lang="en-GB" sz="2000" b="1" dirty="0"/>
              <a:t>William Bradford (c.1590–1657), extracts from </a:t>
            </a:r>
            <a:r>
              <a:rPr lang="en-GB" sz="2000" b="1" i="1" dirty="0"/>
              <a:t>Of Plymouth Plantation</a:t>
            </a:r>
            <a:r>
              <a:rPr lang="en-GB" sz="2000" b="1" dirty="0"/>
              <a:t>, originally written 1630</a:t>
            </a:r>
          </a:p>
          <a:p>
            <a:pPr lvl="0" algn="just"/>
            <a:endParaRPr lang="en-GB" sz="2000" dirty="0"/>
          </a:p>
          <a:p>
            <a:pPr lvl="0" algn="just"/>
            <a:r>
              <a:rPr lang="en-GB" sz="2000" dirty="0"/>
              <a:t>Bradford = governor of Plymouth County for most of the period between 1621 and 1657</a:t>
            </a:r>
          </a:p>
          <a:p>
            <a:pPr marL="742950" lvl="1" indent="-285750" algn="just">
              <a:buFont typeface="Arial" panose="020B0604020202020204" pitchFamily="34" charset="0"/>
              <a:buChar char="•"/>
            </a:pPr>
            <a:r>
              <a:rPr lang="en-GB" sz="2000" dirty="0"/>
              <a:t>B. West Yorkshire; moved to </a:t>
            </a:r>
            <a:r>
              <a:rPr lang="en-GB" sz="2000" dirty="0" err="1"/>
              <a:t>Scrooby</a:t>
            </a:r>
            <a:r>
              <a:rPr lang="en-GB" sz="2000" dirty="0"/>
              <a:t> c. 1606 to join </a:t>
            </a:r>
            <a:r>
              <a:rPr lang="en-GB" sz="2000" dirty="0" err="1"/>
              <a:t>Separtist</a:t>
            </a:r>
            <a:r>
              <a:rPr lang="en-GB" sz="2000" dirty="0"/>
              <a:t> church as a follower of Richard </a:t>
            </a:r>
            <a:r>
              <a:rPr lang="en-GB" sz="2000" dirty="0" err="1"/>
              <a:t>Clyfton</a:t>
            </a:r>
            <a:r>
              <a:rPr lang="en-GB" sz="2000" dirty="0"/>
              <a:t> and William Brewster’s sermons</a:t>
            </a:r>
          </a:p>
          <a:p>
            <a:pPr marL="742950" lvl="1" indent="-285750" algn="just">
              <a:buFont typeface="Arial" panose="020B0604020202020204" pitchFamily="34" charset="0"/>
              <a:buChar char="•"/>
            </a:pPr>
            <a:r>
              <a:rPr lang="en-GB" sz="2000" dirty="0"/>
              <a:t>Emigrated to Leiden, 1608</a:t>
            </a:r>
          </a:p>
          <a:p>
            <a:pPr marL="742950" lvl="1" indent="-285750" algn="just">
              <a:buFont typeface="Arial" panose="020B0604020202020204" pitchFamily="34" charset="0"/>
              <a:buChar char="•"/>
            </a:pPr>
            <a:r>
              <a:rPr lang="en-GB" sz="2000" dirty="0"/>
              <a:t>One of the party that emigrated to New World aboard </a:t>
            </a:r>
            <a:r>
              <a:rPr lang="en-GB" sz="2000" i="1" dirty="0"/>
              <a:t>Mayflower, </a:t>
            </a:r>
            <a:r>
              <a:rPr lang="en-GB" sz="2000" dirty="0"/>
              <a:t>1620</a:t>
            </a:r>
            <a:endParaRPr lang="en-GB" sz="2000" b="1" u="sng" dirty="0">
              <a:solidFill>
                <a:prstClr val="black"/>
              </a:solidFill>
            </a:endParaRPr>
          </a:p>
          <a:p>
            <a:pPr lvl="1"/>
            <a:endParaRPr lang="en-GB" sz="1600" b="1" i="1" u="sng" dirty="0">
              <a:solidFill>
                <a:prstClr val="black"/>
              </a:solidFill>
            </a:endParaRPr>
          </a:p>
          <a:p>
            <a:endParaRPr lang="en-GB" sz="1600" b="1" dirty="0">
              <a:solidFill>
                <a:prstClr val="black"/>
              </a:solidFill>
            </a:endParaRPr>
          </a:p>
        </p:txBody>
      </p:sp>
      <p:pic>
        <p:nvPicPr>
          <p:cNvPr id="2" name="Picture 1"/>
          <p:cNvPicPr>
            <a:picLocks noChangeAspect="1"/>
          </p:cNvPicPr>
          <p:nvPr/>
        </p:nvPicPr>
        <p:blipFill>
          <a:blip r:embed="rId3"/>
          <a:stretch>
            <a:fillRect/>
          </a:stretch>
        </p:blipFill>
        <p:spPr>
          <a:xfrm>
            <a:off x="6804248" y="3933056"/>
            <a:ext cx="1908213" cy="2853175"/>
          </a:xfrm>
          <a:prstGeom prst="rect">
            <a:avLst/>
          </a:prstGeom>
        </p:spPr>
      </p:pic>
    </p:spTree>
    <p:extLst>
      <p:ext uri="{BB962C8B-B14F-4D97-AF65-F5344CB8AC3E}">
        <p14:creationId xmlns:p14="http://schemas.microsoft.com/office/powerpoint/2010/main" val="250057770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02436" cy="6882563"/>
          </a:xfrm>
          <a:prstGeom prst="rect">
            <a:avLst/>
          </a:prstGeom>
        </p:spPr>
        <p:txBody>
          <a:bodyPr wrap="square" lIns="540000" tIns="360000" rIns="540000" bIns="360000">
            <a:spAutoFit/>
          </a:bodyPr>
          <a:lstStyle/>
          <a:p>
            <a:r>
              <a:rPr lang="en-GB" sz="1600" b="1" u="sng" dirty="0"/>
              <a:t>4. New England: The Mayflower Compact</a:t>
            </a:r>
          </a:p>
          <a:p>
            <a:endParaRPr lang="en-GB" sz="1600" b="1" i="1" u="sng" dirty="0">
              <a:solidFill>
                <a:prstClr val="black"/>
              </a:solidFill>
            </a:endParaRPr>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marL="285750" lvl="0" indent="-285750">
              <a:buFont typeface="Arial" panose="020B0604020202020204" pitchFamily="34" charset="0"/>
              <a:buChar char="•"/>
            </a:pPr>
            <a:r>
              <a:rPr lang="en-GB" b="1" dirty="0"/>
              <a:t>What are the key features of the ‘Mayflower Compact’?</a:t>
            </a:r>
          </a:p>
          <a:p>
            <a:pPr marL="285750" lvl="0" indent="-285750">
              <a:buFont typeface="Arial" panose="020B0604020202020204" pitchFamily="34" charset="0"/>
              <a:buChar char="•"/>
            </a:pPr>
            <a:endParaRPr lang="en-GB" b="1" dirty="0"/>
          </a:p>
          <a:p>
            <a:pPr marL="742950" lvl="1" indent="-285750">
              <a:buFontTx/>
              <a:buChar char="-"/>
            </a:pPr>
            <a:r>
              <a:rPr lang="en-GB" dirty="0"/>
              <a:t>How does the compact explain the Pilgrims’ motivation for settling in the New World?</a:t>
            </a:r>
          </a:p>
          <a:p>
            <a:pPr marL="742950" lvl="1" indent="-285750">
              <a:buFontTx/>
              <a:buChar char="-"/>
            </a:pPr>
            <a:endParaRPr lang="en-GB" dirty="0"/>
          </a:p>
          <a:p>
            <a:pPr marL="742950" lvl="1" indent="-285750">
              <a:buFontTx/>
              <a:buChar char="-"/>
            </a:pPr>
            <a:r>
              <a:rPr lang="en-GB" dirty="0"/>
              <a:t>What are some of the secular attributes of the compact?</a:t>
            </a:r>
          </a:p>
          <a:p>
            <a:pPr marL="742950" lvl="1" indent="-285750">
              <a:buFontTx/>
              <a:buChar char="-"/>
            </a:pPr>
            <a:endParaRPr lang="en-GB" dirty="0"/>
          </a:p>
          <a:p>
            <a:pPr marL="742950" lvl="1" indent="-285750">
              <a:buFontTx/>
              <a:buChar char="-"/>
            </a:pPr>
            <a:r>
              <a:rPr lang="en-GB" dirty="0"/>
              <a:t>What sort of governance does the compact endorse?</a:t>
            </a:r>
            <a:endParaRPr lang="en-GB" sz="1600" b="1" dirty="0">
              <a:solidFill>
                <a:prstClr val="black"/>
              </a:solidFill>
            </a:endParaRPr>
          </a:p>
        </p:txBody>
      </p:sp>
      <p:sp>
        <p:nvSpPr>
          <p:cNvPr id="5" name="Rectangle 4"/>
          <p:cNvSpPr/>
          <p:nvPr/>
        </p:nvSpPr>
        <p:spPr>
          <a:xfrm>
            <a:off x="971600" y="1089965"/>
            <a:ext cx="1583316" cy="1815882"/>
          </a:xfrm>
          <a:prstGeom prst="rect">
            <a:avLst/>
          </a:prstGeom>
        </p:spPr>
        <p:txBody>
          <a:bodyPr wrap="square">
            <a:spAutoFit/>
          </a:bodyPr>
          <a:lstStyle/>
          <a:p>
            <a:r>
              <a:rPr lang="en-GB" sz="1400" b="1" i="1" dirty="0">
                <a:solidFill>
                  <a:prstClr val="black"/>
                </a:solidFill>
              </a:rPr>
              <a:t>Signing the Mayflower Compact 1620</a:t>
            </a:r>
            <a:r>
              <a:rPr lang="en-GB" sz="1400" b="1" dirty="0">
                <a:solidFill>
                  <a:prstClr val="black"/>
                </a:solidFill>
              </a:rPr>
              <a:t>, by Jean Leon Gerome Ferris (from </a:t>
            </a:r>
            <a:r>
              <a:rPr lang="en-GB" sz="1400" b="1" i="1" dirty="0">
                <a:solidFill>
                  <a:prstClr val="black"/>
                </a:solidFill>
              </a:rPr>
              <a:t>The Pageant of a Nation,</a:t>
            </a:r>
            <a:r>
              <a:rPr lang="en-GB" sz="1400" b="1" dirty="0">
                <a:solidFill>
                  <a:prstClr val="black"/>
                </a:solidFill>
              </a:rPr>
              <a:t> published 1932)</a:t>
            </a: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27984" y="620689"/>
            <a:ext cx="4179692" cy="29429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51713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02436" cy="6667119"/>
          </a:xfrm>
          <a:prstGeom prst="rect">
            <a:avLst/>
          </a:prstGeom>
        </p:spPr>
        <p:txBody>
          <a:bodyPr wrap="square" lIns="540000" tIns="360000" rIns="540000" bIns="360000">
            <a:spAutoFit/>
          </a:bodyPr>
          <a:lstStyle/>
          <a:p>
            <a:r>
              <a:rPr lang="en-GB" sz="1600" b="1" u="sng" dirty="0"/>
              <a:t>4. New England: The Mayflower Compact</a:t>
            </a:r>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lgn="just"/>
            <a:endParaRPr lang="en-GB" sz="1600" dirty="0"/>
          </a:p>
          <a:p>
            <a:pPr lvl="0" algn="just"/>
            <a:r>
              <a:rPr lang="en-GB" dirty="0"/>
              <a:t>“</a:t>
            </a:r>
            <a:r>
              <a:rPr lang="en-US" dirty="0"/>
              <a:t>I shall a little return back and begin with a combination made by them before they came ashore, being </a:t>
            </a:r>
            <a:r>
              <a:rPr lang="en-US" b="1" dirty="0"/>
              <a:t>the first foundation of their government in this place</a:t>
            </a:r>
            <a:r>
              <a:rPr lang="en-US" dirty="0"/>
              <a:t>; occasioned partly by the discontented and mutinous speeches that some of the strangers amongst them had let fall from them in the ship—</a:t>
            </a:r>
            <a:r>
              <a:rPr lang="en-US" i="1" dirty="0"/>
              <a:t>That when they came ashore they would use their own </a:t>
            </a:r>
            <a:r>
              <a:rPr lang="en-US" i="1" u="sng" dirty="0"/>
              <a:t>liberty</a:t>
            </a:r>
            <a:r>
              <a:rPr lang="en-US" i="1" dirty="0"/>
              <a:t>; for none had power to command them, the patent they had being for Virginia, and not for New England, which belonged to another Government, with which the Virginia Company had nothing to do</a:t>
            </a:r>
            <a:r>
              <a:rPr lang="en-US" dirty="0"/>
              <a:t>. And partly that such an act by them done, might be </a:t>
            </a:r>
            <a:r>
              <a:rPr lang="en-US" b="1" dirty="0"/>
              <a:t>as</a:t>
            </a:r>
            <a:r>
              <a:rPr lang="en-US" dirty="0"/>
              <a:t> </a:t>
            </a:r>
            <a:r>
              <a:rPr lang="en-US" b="1" dirty="0"/>
              <a:t>firm as any patent, and in some respects more sure</a:t>
            </a:r>
            <a:r>
              <a:rPr lang="en-US" dirty="0"/>
              <a:t>.”</a:t>
            </a:r>
            <a:endParaRPr lang="en-GB" dirty="0"/>
          </a:p>
        </p:txBody>
      </p:sp>
      <p:sp>
        <p:nvSpPr>
          <p:cNvPr id="6" name="Rectangle 5"/>
          <p:cNvSpPr/>
          <p:nvPr/>
        </p:nvSpPr>
        <p:spPr>
          <a:xfrm>
            <a:off x="971600" y="1089965"/>
            <a:ext cx="1583316" cy="1815882"/>
          </a:xfrm>
          <a:prstGeom prst="rect">
            <a:avLst/>
          </a:prstGeom>
        </p:spPr>
        <p:txBody>
          <a:bodyPr wrap="square">
            <a:spAutoFit/>
          </a:bodyPr>
          <a:lstStyle/>
          <a:p>
            <a:r>
              <a:rPr lang="en-GB" sz="1400" b="1" i="1" dirty="0">
                <a:solidFill>
                  <a:prstClr val="black"/>
                </a:solidFill>
              </a:rPr>
              <a:t>Signing the Mayflower Compact 1620</a:t>
            </a:r>
            <a:r>
              <a:rPr lang="en-GB" sz="1400" b="1" dirty="0">
                <a:solidFill>
                  <a:prstClr val="black"/>
                </a:solidFill>
              </a:rPr>
              <a:t>, by Jean Leon Gerome Ferris (from </a:t>
            </a:r>
            <a:r>
              <a:rPr lang="en-GB" sz="1400" b="1" i="1" dirty="0">
                <a:solidFill>
                  <a:prstClr val="black"/>
                </a:solidFill>
              </a:rPr>
              <a:t>The Pageant of a Nation,</a:t>
            </a:r>
            <a:r>
              <a:rPr lang="en-GB" sz="1400" b="1" dirty="0">
                <a:solidFill>
                  <a:prstClr val="black"/>
                </a:solidFill>
              </a:rPr>
              <a:t> published 1932)</a:t>
            </a:r>
          </a:p>
        </p:txBody>
      </p:sp>
      <p:pic>
        <p:nvPicPr>
          <p:cNvPr id="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27984" y="620689"/>
            <a:ext cx="4179692" cy="29429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176348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0279" y="-24353"/>
            <a:ext cx="9102436" cy="6874868"/>
          </a:xfrm>
          <a:prstGeom prst="rect">
            <a:avLst/>
          </a:prstGeom>
        </p:spPr>
        <p:txBody>
          <a:bodyPr wrap="square" lIns="540000" tIns="360000" rIns="540000" bIns="360000">
            <a:spAutoFit/>
          </a:bodyPr>
          <a:lstStyle/>
          <a:p>
            <a:r>
              <a:rPr lang="en-GB" sz="1600" b="1" u="sng" dirty="0"/>
              <a:t>4. New England: The Mayflower Compact</a:t>
            </a:r>
          </a:p>
          <a:p>
            <a:endParaRPr lang="en-GB" sz="1600" b="1" i="1" u="sng" dirty="0">
              <a:solidFill>
                <a:prstClr val="black"/>
              </a:solidFill>
            </a:endParaRPr>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endParaRPr lang="en-US" sz="1600" dirty="0"/>
          </a:p>
          <a:p>
            <a:pPr algn="just"/>
            <a:r>
              <a:rPr lang="en-US" sz="1950" dirty="0"/>
              <a:t>“… Having undertaken, for the Glory of God and advancements of the Christian faith and honor of our King and Country, a voyage to plant the first colony in the Northern parts of Virginia, do by these presents, solemnly and mutually, in the presence of God, and one another, </a:t>
            </a:r>
            <a:r>
              <a:rPr lang="en-US" sz="1950" b="1" dirty="0"/>
              <a:t>covenant and combine ourselves together into </a:t>
            </a:r>
            <a:r>
              <a:rPr lang="en-US" sz="1950" b="1" dirty="0">
                <a:solidFill>
                  <a:srgbClr val="FF0000"/>
                </a:solidFill>
              </a:rPr>
              <a:t>a civil body politic</a:t>
            </a:r>
            <a:r>
              <a:rPr lang="en-US" sz="1950" dirty="0"/>
              <a:t>; </a:t>
            </a:r>
            <a:r>
              <a:rPr lang="en-US" sz="1950" b="1" dirty="0"/>
              <a:t>for our better ordering, and preservation and furtherance of the ends aforesaid</a:t>
            </a:r>
            <a:r>
              <a:rPr lang="en-US" sz="1950" dirty="0"/>
              <a:t>; and by virtue hereof </a:t>
            </a:r>
            <a:r>
              <a:rPr lang="en-US" sz="1950" b="1" dirty="0"/>
              <a:t>to enact, constitute, and frame, such just and equal laws, ordinances, acts, constitutions, and offices</a:t>
            </a:r>
            <a:r>
              <a:rPr lang="en-US" sz="1950" dirty="0"/>
              <a:t>, from time to time, as shall be thought most meet and convenient for the </a:t>
            </a:r>
            <a:r>
              <a:rPr lang="en-US" sz="1950" b="1" dirty="0"/>
              <a:t>general good </a:t>
            </a:r>
            <a:r>
              <a:rPr lang="en-US" sz="1950" dirty="0"/>
              <a:t>of the colony.”</a:t>
            </a:r>
          </a:p>
        </p:txBody>
      </p:sp>
      <p:pic>
        <p:nvPicPr>
          <p:cNvPr id="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27984" y="620689"/>
            <a:ext cx="4179692" cy="29429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682264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0279" y="-24353"/>
            <a:ext cx="9102436" cy="6320870"/>
          </a:xfrm>
          <a:prstGeom prst="rect">
            <a:avLst/>
          </a:prstGeom>
        </p:spPr>
        <p:txBody>
          <a:bodyPr wrap="square" lIns="540000" tIns="360000" rIns="540000" bIns="360000">
            <a:spAutoFit/>
          </a:bodyPr>
          <a:lstStyle/>
          <a:p>
            <a:r>
              <a:rPr lang="en-GB" sz="1600" b="1" u="sng" dirty="0"/>
              <a:t>4. New England: The Mayflower Compact</a:t>
            </a:r>
          </a:p>
          <a:p>
            <a:pPr lvl="0"/>
            <a:endParaRPr lang="en-GB" sz="1600" b="1" i="1" u="sng" dirty="0">
              <a:solidFill>
                <a:prstClr val="black"/>
              </a:solidFill>
            </a:endParaRPr>
          </a:p>
          <a:p>
            <a:pPr lvl="0"/>
            <a:r>
              <a:rPr lang="en-GB" sz="2000" b="1" i="1" u="sng" dirty="0">
                <a:solidFill>
                  <a:prstClr val="black"/>
                </a:solidFill>
              </a:rPr>
              <a:t>COLLECTIVE GOVERNANCE</a:t>
            </a:r>
            <a:endParaRPr lang="en-GB" sz="2000" b="1" dirty="0"/>
          </a:p>
          <a:p>
            <a:pPr lvl="0"/>
            <a:endParaRPr lang="en-GB" sz="1600" b="1" dirty="0"/>
          </a:p>
          <a:p>
            <a:endParaRPr lang="en-US" sz="1600" dirty="0"/>
          </a:p>
          <a:p>
            <a:pPr algn="just"/>
            <a:r>
              <a:rPr lang="en-US" sz="1950" dirty="0"/>
              <a:t>“…</a:t>
            </a:r>
            <a:r>
              <a:rPr lang="en-US" sz="2000" b="1" dirty="0"/>
              <a:t>After this they chose, or rather confirmed, </a:t>
            </a:r>
            <a:r>
              <a:rPr lang="en-US" sz="2000" b="1" dirty="0" err="1"/>
              <a:t>Mr</a:t>
            </a:r>
            <a:r>
              <a:rPr lang="en-US" sz="2000" b="1" dirty="0"/>
              <a:t> John Carver (a man godly &amp; well approved amongst them) their Governor for that year</a:t>
            </a:r>
            <a:r>
              <a:rPr lang="en-US" sz="2000" dirty="0"/>
              <a:t>.  And after they had provided </a:t>
            </a:r>
            <a:r>
              <a:rPr lang="en-US" sz="2000" b="1" dirty="0"/>
              <a:t>a place for their goods, or common store</a:t>
            </a:r>
            <a:r>
              <a:rPr lang="en-US" sz="2000" dirty="0"/>
              <a:t>, (which were long in unlading for want of boats, foulness of winter weather, and sickness of </a:t>
            </a:r>
            <a:r>
              <a:rPr lang="en-US" sz="2000" b="1" dirty="0"/>
              <a:t>divers) and begun some small cottages for their habitation, as time would admit, they met and consulted of  laws &amp; orders, both for their civil &amp; military Government</a:t>
            </a:r>
            <a:r>
              <a:rPr lang="en-US" sz="2000" dirty="0"/>
              <a:t>, as the necessity of their condition did require, still adding </a:t>
            </a:r>
            <a:r>
              <a:rPr lang="en-US" sz="2000" dirty="0" err="1"/>
              <a:t>therunto</a:t>
            </a:r>
            <a:r>
              <a:rPr lang="en-US" sz="2000" dirty="0"/>
              <a:t> as urgent occasion in several times, and as cases did require. </a:t>
            </a:r>
          </a:p>
          <a:p>
            <a:pPr algn="just"/>
            <a:r>
              <a:rPr lang="en-US" sz="2000" dirty="0"/>
              <a:t>	“In these hard &amp; difficult beginnings they found some discontents &amp; murmurings arise amongst some, and mutinous speeches &amp; carriages in other; but they were soon quelled &amp; </a:t>
            </a:r>
            <a:r>
              <a:rPr lang="en-US" sz="2000" b="1" dirty="0"/>
              <a:t>overcome by the wisdom, patience, and just &amp; equal carriage of things by the Governor and better part, which clave faithfully together in the main</a:t>
            </a:r>
            <a:r>
              <a:rPr lang="en-US" sz="2000" dirty="0"/>
              <a:t>.” </a:t>
            </a:r>
            <a:endParaRPr lang="en-GB" sz="2000" dirty="0"/>
          </a:p>
          <a:p>
            <a:pPr algn="just"/>
            <a:endParaRPr lang="en-US" sz="1950" dirty="0"/>
          </a:p>
        </p:txBody>
      </p:sp>
    </p:spTree>
    <p:extLst>
      <p:ext uri="{BB962C8B-B14F-4D97-AF65-F5344CB8AC3E}">
        <p14:creationId xmlns:p14="http://schemas.microsoft.com/office/powerpoint/2010/main" val="26719936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aphicFrame>
        <p:nvGraphicFramePr>
          <p:cNvPr id="14" name="Table 13"/>
          <p:cNvGraphicFramePr>
            <a:graphicFrameLocks noGrp="1"/>
          </p:cNvGraphicFramePr>
          <p:nvPr>
            <p:extLst>
              <p:ext uri="{D42A27DB-BD31-4B8C-83A1-F6EECF244321}">
                <p14:modId xmlns:p14="http://schemas.microsoft.com/office/powerpoint/2010/main" val="2629058230"/>
              </p:ext>
            </p:extLst>
          </p:nvPr>
        </p:nvGraphicFramePr>
        <p:xfrm>
          <a:off x="827584" y="160338"/>
          <a:ext cx="7776864" cy="6525342"/>
        </p:xfrm>
        <a:graphic>
          <a:graphicData uri="http://schemas.openxmlformats.org/drawingml/2006/table">
            <a:tbl>
              <a:tblPr firstRow="1" firstCol="1" bandRow="1"/>
              <a:tblGrid>
                <a:gridCol w="3888432">
                  <a:extLst>
                    <a:ext uri="{9D8B030D-6E8A-4147-A177-3AD203B41FA5}">
                      <a16:colId xmlns:a16="http://schemas.microsoft.com/office/drawing/2014/main" val="20000"/>
                    </a:ext>
                  </a:extLst>
                </a:gridCol>
                <a:gridCol w="3888432">
                  <a:extLst>
                    <a:ext uri="{9D8B030D-6E8A-4147-A177-3AD203B41FA5}">
                      <a16:colId xmlns:a16="http://schemas.microsoft.com/office/drawing/2014/main" val="20001"/>
                    </a:ext>
                  </a:extLst>
                </a:gridCol>
              </a:tblGrid>
              <a:tr h="959705">
                <a:tc>
                  <a:txBody>
                    <a:bodyPr/>
                    <a:lstStyle/>
                    <a:p>
                      <a:pPr>
                        <a:spcAft>
                          <a:spcPts val="0"/>
                        </a:spcAft>
                      </a:pPr>
                      <a:r>
                        <a:rPr lang="en-US" sz="1600" b="1" dirty="0">
                          <a:solidFill>
                            <a:srgbClr val="3333CC"/>
                          </a:solidFill>
                          <a:effectLst/>
                          <a:latin typeface="Calibri"/>
                          <a:ea typeface="Times New Roman"/>
                        </a:rPr>
                        <a:t>NEW ENGLAND</a:t>
                      </a:r>
                    </a:p>
                    <a:p>
                      <a:pPr>
                        <a:spcAft>
                          <a:spcPts val="0"/>
                        </a:spcAft>
                      </a:pPr>
                      <a:r>
                        <a:rPr lang="en-US" sz="1600" b="1" dirty="0">
                          <a:solidFill>
                            <a:srgbClr val="3333CC"/>
                          </a:solidFill>
                          <a:effectLst/>
                          <a:latin typeface="Calibri"/>
                          <a:ea typeface="Times New Roman"/>
                        </a:rPr>
                        <a:t>(Puritan)	</a:t>
                      </a:r>
                      <a:endParaRPr lang="en-GB" sz="1600" dirty="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tcPr>
                </a:tc>
                <a:tc>
                  <a:txBody>
                    <a:bodyPr/>
                    <a:lstStyle/>
                    <a:p>
                      <a:pPr algn="r">
                        <a:spcAft>
                          <a:spcPts val="0"/>
                        </a:spcAft>
                      </a:pPr>
                      <a:r>
                        <a:rPr lang="en-US" sz="1600" b="1">
                          <a:solidFill>
                            <a:srgbClr val="FF0000"/>
                          </a:solidFill>
                          <a:effectLst/>
                          <a:latin typeface="Calibri"/>
                          <a:ea typeface="Times New Roman"/>
                        </a:rPr>
                        <a:t>VIRGINIA</a:t>
                      </a:r>
                      <a:endParaRPr lang="en-GB" sz="1600">
                        <a:effectLst/>
                        <a:latin typeface="Times New Roman"/>
                        <a:ea typeface="Times New Roman"/>
                      </a:endParaRPr>
                    </a:p>
                    <a:p>
                      <a:pPr algn="r">
                        <a:spcAft>
                          <a:spcPts val="0"/>
                        </a:spcAft>
                      </a:pPr>
                      <a:r>
                        <a:rPr lang="en-US" sz="1600" b="1">
                          <a:solidFill>
                            <a:srgbClr val="FF0000"/>
                          </a:solidFill>
                          <a:effectLst/>
                          <a:latin typeface="Calibri"/>
                          <a:ea typeface="Times New Roman"/>
                        </a:rPr>
                        <a:t>(Cavalier)</a:t>
                      </a:r>
                      <a:endParaRPr lang="en-GB" sz="1600">
                        <a:effectLst/>
                        <a:latin typeface="Times New Roman"/>
                        <a:ea typeface="Times New Roman"/>
                      </a:endParaRPr>
                    </a:p>
                    <a:p>
                      <a:pPr algn="r">
                        <a:spcAft>
                          <a:spcPts val="0"/>
                        </a:spcAft>
                      </a:pPr>
                      <a:r>
                        <a:rPr lang="en-US" sz="1600">
                          <a:solidFill>
                            <a:srgbClr val="FF0000"/>
                          </a:solidFill>
                          <a:effectLst/>
                          <a:latin typeface="Calibri"/>
                          <a:ea typeface="Times New Roman"/>
                        </a:rPr>
                        <a:t> </a:t>
                      </a:r>
                      <a:endParaRPr lang="en-GB" sz="160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10000"/>
                  </a:ext>
                </a:extLst>
              </a:tr>
              <a:tr h="496505">
                <a:tc>
                  <a:txBody>
                    <a:bodyPr/>
                    <a:lstStyle/>
                    <a:p>
                      <a:pPr>
                        <a:spcAft>
                          <a:spcPts val="0"/>
                        </a:spcAft>
                      </a:pPr>
                      <a:r>
                        <a:rPr lang="en-US" sz="1600">
                          <a:solidFill>
                            <a:srgbClr val="3333CC"/>
                          </a:solidFill>
                          <a:effectLst/>
                          <a:latin typeface="Calibri"/>
                          <a:ea typeface="Times New Roman"/>
                        </a:rPr>
                        <a:t>North</a:t>
                      </a:r>
                      <a:endParaRPr lang="en-GB" sz="1600">
                        <a:effectLst/>
                        <a:latin typeface="Times New Roman"/>
                        <a:ea typeface="Times New Roman"/>
                      </a:endParaRPr>
                    </a:p>
                    <a:p>
                      <a:pPr>
                        <a:spcAft>
                          <a:spcPts val="0"/>
                        </a:spcAft>
                      </a:pPr>
                      <a:r>
                        <a:rPr lang="en-US" sz="1600">
                          <a:solidFill>
                            <a:srgbClr val="3333CC"/>
                          </a:solidFill>
                          <a:effectLst/>
                          <a:latin typeface="Calibri"/>
                          <a:ea typeface="Times New Roman"/>
                        </a:rPr>
                        <a:t> </a:t>
                      </a:r>
                      <a:endParaRPr lang="en-GB" sz="160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a:noFill/>
                    </a:lnT>
                    <a:lnB>
                      <a:noFill/>
                    </a:lnB>
                  </a:tcPr>
                </a:tc>
                <a:tc>
                  <a:txBody>
                    <a:bodyPr/>
                    <a:lstStyle/>
                    <a:p>
                      <a:pPr algn="r">
                        <a:spcAft>
                          <a:spcPts val="0"/>
                        </a:spcAft>
                      </a:pPr>
                      <a:r>
                        <a:rPr lang="en-US" sz="1600" dirty="0">
                          <a:solidFill>
                            <a:srgbClr val="FF0000"/>
                          </a:solidFill>
                          <a:effectLst/>
                          <a:latin typeface="Calibri"/>
                          <a:ea typeface="Times New Roman"/>
                        </a:rPr>
                        <a:t>South</a:t>
                      </a:r>
                      <a:endParaRPr lang="en-GB" sz="1600" dirty="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a:noFill/>
                    </a:lnT>
                    <a:lnB>
                      <a:noFill/>
                    </a:lnB>
                  </a:tcPr>
                </a:tc>
                <a:extLst>
                  <a:ext uri="{0D108BD9-81ED-4DB2-BD59-A6C34878D82A}">
                    <a16:rowId xmlns:a16="http://schemas.microsoft.com/office/drawing/2014/main" val="10001"/>
                  </a:ext>
                </a:extLst>
              </a:tr>
              <a:tr h="744758">
                <a:tc>
                  <a:txBody>
                    <a:bodyPr/>
                    <a:lstStyle/>
                    <a:p>
                      <a:pPr>
                        <a:spcAft>
                          <a:spcPts val="0"/>
                        </a:spcAft>
                      </a:pPr>
                      <a:r>
                        <a:rPr lang="en-US" sz="1600">
                          <a:solidFill>
                            <a:srgbClr val="3333CC"/>
                          </a:solidFill>
                          <a:effectLst/>
                          <a:latin typeface="Calibri"/>
                          <a:ea typeface="Times New Roman"/>
                        </a:rPr>
                        <a:t>A “new” start, separate</a:t>
                      </a:r>
                      <a:endParaRPr lang="en-GB" sz="160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a:noFill/>
                    </a:lnT>
                    <a:lnB>
                      <a:noFill/>
                    </a:lnB>
                  </a:tcPr>
                </a:tc>
                <a:tc>
                  <a:txBody>
                    <a:bodyPr/>
                    <a:lstStyle/>
                    <a:p>
                      <a:pPr algn="r">
                        <a:spcAft>
                          <a:spcPts val="0"/>
                        </a:spcAft>
                      </a:pPr>
                      <a:r>
                        <a:rPr lang="en-US" sz="1600">
                          <a:solidFill>
                            <a:srgbClr val="FF0000"/>
                          </a:solidFill>
                          <a:effectLst/>
                          <a:latin typeface="Calibri"/>
                          <a:ea typeface="Times New Roman"/>
                        </a:rPr>
                        <a:t>A virgin land; but an extension of  old England (Queen Elizabeth I)  </a:t>
                      </a:r>
                      <a:endParaRPr lang="en-GB" sz="1600">
                        <a:effectLst/>
                        <a:latin typeface="Times New Roman"/>
                        <a:ea typeface="Times New Roman"/>
                      </a:endParaRPr>
                    </a:p>
                    <a:p>
                      <a:pPr algn="r">
                        <a:spcAft>
                          <a:spcPts val="0"/>
                        </a:spcAft>
                      </a:pPr>
                      <a:r>
                        <a:rPr lang="en-US" sz="1600">
                          <a:solidFill>
                            <a:srgbClr val="FF0000"/>
                          </a:solidFill>
                          <a:effectLst/>
                          <a:latin typeface="Calibri"/>
                          <a:ea typeface="Times New Roman"/>
                        </a:rPr>
                        <a:t> </a:t>
                      </a:r>
                      <a:endParaRPr lang="en-GB" sz="160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a:noFill/>
                    </a:lnT>
                    <a:lnB>
                      <a:noFill/>
                    </a:lnB>
                  </a:tcPr>
                </a:tc>
                <a:extLst>
                  <a:ext uri="{0D108BD9-81ED-4DB2-BD59-A6C34878D82A}">
                    <a16:rowId xmlns:a16="http://schemas.microsoft.com/office/drawing/2014/main" val="10002"/>
                  </a:ext>
                </a:extLst>
              </a:tr>
              <a:tr h="248252">
                <a:tc>
                  <a:txBody>
                    <a:bodyPr/>
                    <a:lstStyle/>
                    <a:p>
                      <a:pPr>
                        <a:spcAft>
                          <a:spcPts val="0"/>
                        </a:spcAft>
                      </a:pPr>
                      <a:r>
                        <a:rPr lang="en-US" sz="1600">
                          <a:solidFill>
                            <a:srgbClr val="3333CC"/>
                          </a:solidFill>
                          <a:effectLst/>
                          <a:latin typeface="Calibri"/>
                          <a:ea typeface="Times New Roman"/>
                        </a:rPr>
                        <a:t>Sought autonomy	</a:t>
                      </a:r>
                      <a:endParaRPr lang="en-GB" sz="160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a:noFill/>
                    </a:lnT>
                    <a:lnB>
                      <a:noFill/>
                    </a:lnB>
                  </a:tcPr>
                </a:tc>
                <a:tc>
                  <a:txBody>
                    <a:bodyPr/>
                    <a:lstStyle/>
                    <a:p>
                      <a:pPr algn="r">
                        <a:spcAft>
                          <a:spcPts val="0"/>
                        </a:spcAft>
                      </a:pPr>
                      <a:r>
                        <a:rPr lang="en-US" sz="1600">
                          <a:solidFill>
                            <a:srgbClr val="FF0000"/>
                          </a:solidFill>
                          <a:effectLst/>
                          <a:latin typeface="Calibri"/>
                          <a:ea typeface="Times New Roman"/>
                        </a:rPr>
                        <a:t>Dependent on metropolis</a:t>
                      </a:r>
                      <a:endParaRPr lang="en-GB" sz="160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a:noFill/>
                    </a:lnT>
                    <a:lnB>
                      <a:noFill/>
                    </a:lnB>
                  </a:tcPr>
                </a:tc>
                <a:extLst>
                  <a:ext uri="{0D108BD9-81ED-4DB2-BD59-A6C34878D82A}">
                    <a16:rowId xmlns:a16="http://schemas.microsoft.com/office/drawing/2014/main" val="10003"/>
                  </a:ext>
                </a:extLst>
              </a:tr>
              <a:tr h="496505">
                <a:tc>
                  <a:txBody>
                    <a:bodyPr/>
                    <a:lstStyle/>
                    <a:p>
                      <a:pPr>
                        <a:spcAft>
                          <a:spcPts val="0"/>
                        </a:spcAft>
                      </a:pPr>
                      <a:r>
                        <a:rPr lang="en-US" sz="1600">
                          <a:solidFill>
                            <a:srgbClr val="3333CC"/>
                          </a:solidFill>
                          <a:effectLst/>
                          <a:latin typeface="Calibri"/>
                          <a:ea typeface="Times New Roman"/>
                        </a:rPr>
                        <a:t> </a:t>
                      </a:r>
                      <a:endParaRPr lang="en-GB" sz="1600">
                        <a:effectLst/>
                        <a:latin typeface="Times New Roman"/>
                        <a:ea typeface="Times New Roman"/>
                      </a:endParaRPr>
                    </a:p>
                    <a:p>
                      <a:pPr>
                        <a:spcAft>
                          <a:spcPts val="0"/>
                        </a:spcAft>
                      </a:pPr>
                      <a:r>
                        <a:rPr lang="en-US" sz="1600">
                          <a:solidFill>
                            <a:srgbClr val="3333CC"/>
                          </a:solidFill>
                          <a:effectLst/>
                          <a:latin typeface="Calibri"/>
                          <a:ea typeface="Times New Roman"/>
                        </a:rPr>
                        <a:t>Self-sufficient</a:t>
                      </a:r>
                      <a:endParaRPr lang="en-GB" sz="160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a:noFill/>
                    </a:lnT>
                    <a:lnB>
                      <a:noFill/>
                    </a:lnB>
                  </a:tcPr>
                </a:tc>
                <a:tc>
                  <a:txBody>
                    <a:bodyPr/>
                    <a:lstStyle/>
                    <a:p>
                      <a:pPr algn="r">
                        <a:spcAft>
                          <a:spcPts val="0"/>
                        </a:spcAft>
                      </a:pPr>
                      <a:r>
                        <a:rPr lang="en-US" sz="1600">
                          <a:solidFill>
                            <a:srgbClr val="FF0000"/>
                          </a:solidFill>
                          <a:effectLst/>
                          <a:latin typeface="Calibri"/>
                          <a:ea typeface="Times New Roman"/>
                        </a:rPr>
                        <a:t> </a:t>
                      </a:r>
                      <a:endParaRPr lang="en-GB" sz="1600">
                        <a:effectLst/>
                        <a:latin typeface="Times New Roman"/>
                        <a:ea typeface="Times New Roman"/>
                      </a:endParaRPr>
                    </a:p>
                    <a:p>
                      <a:pPr algn="r">
                        <a:spcAft>
                          <a:spcPts val="0"/>
                        </a:spcAft>
                      </a:pPr>
                      <a:r>
                        <a:rPr lang="en-US" sz="1600">
                          <a:solidFill>
                            <a:srgbClr val="FF0000"/>
                          </a:solidFill>
                          <a:effectLst/>
                          <a:latin typeface="Calibri"/>
                          <a:ea typeface="Times New Roman"/>
                        </a:rPr>
                        <a:t>Profit-oriented</a:t>
                      </a:r>
                      <a:endParaRPr lang="en-GB" sz="160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a:noFill/>
                    </a:lnT>
                    <a:lnB>
                      <a:noFill/>
                    </a:lnB>
                  </a:tcPr>
                </a:tc>
                <a:extLst>
                  <a:ext uri="{0D108BD9-81ED-4DB2-BD59-A6C34878D82A}">
                    <a16:rowId xmlns:a16="http://schemas.microsoft.com/office/drawing/2014/main" val="10004"/>
                  </a:ext>
                </a:extLst>
              </a:tr>
              <a:tr h="496505">
                <a:tc>
                  <a:txBody>
                    <a:bodyPr/>
                    <a:lstStyle/>
                    <a:p>
                      <a:pPr>
                        <a:spcAft>
                          <a:spcPts val="0"/>
                        </a:spcAft>
                      </a:pPr>
                      <a:r>
                        <a:rPr lang="en-US" sz="1600">
                          <a:solidFill>
                            <a:srgbClr val="3333CC"/>
                          </a:solidFill>
                          <a:effectLst/>
                          <a:latin typeface="Calibri"/>
                          <a:ea typeface="Times New Roman"/>
                        </a:rPr>
                        <a:t> </a:t>
                      </a:r>
                      <a:endParaRPr lang="en-GB" sz="1600">
                        <a:effectLst/>
                        <a:latin typeface="Times New Roman"/>
                        <a:ea typeface="Times New Roman"/>
                      </a:endParaRPr>
                    </a:p>
                    <a:p>
                      <a:pPr>
                        <a:spcAft>
                          <a:spcPts val="0"/>
                        </a:spcAft>
                      </a:pPr>
                      <a:r>
                        <a:rPr lang="en-US" sz="1600">
                          <a:solidFill>
                            <a:srgbClr val="3333CC"/>
                          </a:solidFill>
                          <a:effectLst/>
                          <a:latin typeface="Calibri"/>
                          <a:ea typeface="Times New Roman"/>
                        </a:rPr>
                        <a:t>Committed to community</a:t>
                      </a:r>
                      <a:endParaRPr lang="en-GB" sz="160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a:noFill/>
                    </a:lnT>
                    <a:lnB>
                      <a:noFill/>
                    </a:lnB>
                  </a:tcPr>
                </a:tc>
                <a:tc>
                  <a:txBody>
                    <a:bodyPr/>
                    <a:lstStyle/>
                    <a:p>
                      <a:pPr algn="r">
                        <a:spcAft>
                          <a:spcPts val="0"/>
                        </a:spcAft>
                      </a:pPr>
                      <a:r>
                        <a:rPr lang="en-US" sz="1600" dirty="0">
                          <a:solidFill>
                            <a:srgbClr val="FF0000"/>
                          </a:solidFill>
                          <a:effectLst/>
                          <a:latin typeface="Calibri"/>
                          <a:ea typeface="Times New Roman"/>
                        </a:rPr>
                        <a:t> </a:t>
                      </a:r>
                      <a:endParaRPr lang="en-GB" sz="1600" dirty="0">
                        <a:effectLst/>
                        <a:latin typeface="Times New Roman"/>
                        <a:ea typeface="Times New Roman"/>
                      </a:endParaRPr>
                    </a:p>
                    <a:p>
                      <a:pPr algn="r">
                        <a:spcAft>
                          <a:spcPts val="0"/>
                        </a:spcAft>
                      </a:pPr>
                      <a:r>
                        <a:rPr lang="en-US" sz="1600" dirty="0">
                          <a:solidFill>
                            <a:srgbClr val="FF0000"/>
                          </a:solidFill>
                          <a:effectLst/>
                          <a:latin typeface="Calibri"/>
                          <a:ea typeface="Times New Roman"/>
                        </a:rPr>
                        <a:t>Individualist</a:t>
                      </a:r>
                      <a:endParaRPr lang="en-GB" sz="1600" dirty="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a:noFill/>
                    </a:lnT>
                    <a:lnB>
                      <a:noFill/>
                    </a:lnB>
                  </a:tcPr>
                </a:tc>
                <a:extLst>
                  <a:ext uri="{0D108BD9-81ED-4DB2-BD59-A6C34878D82A}">
                    <a16:rowId xmlns:a16="http://schemas.microsoft.com/office/drawing/2014/main" val="10005"/>
                  </a:ext>
                </a:extLst>
              </a:tr>
              <a:tr h="496505">
                <a:tc>
                  <a:txBody>
                    <a:bodyPr/>
                    <a:lstStyle/>
                    <a:p>
                      <a:pPr>
                        <a:spcAft>
                          <a:spcPts val="0"/>
                        </a:spcAft>
                      </a:pPr>
                      <a:r>
                        <a:rPr lang="en-US" sz="1600">
                          <a:solidFill>
                            <a:srgbClr val="3333CC"/>
                          </a:solidFill>
                          <a:effectLst/>
                          <a:latin typeface="Calibri"/>
                          <a:ea typeface="Times New Roman"/>
                        </a:rPr>
                        <a:t> </a:t>
                      </a:r>
                      <a:endParaRPr lang="en-GB" sz="1600">
                        <a:effectLst/>
                        <a:latin typeface="Times New Roman"/>
                        <a:ea typeface="Times New Roman"/>
                      </a:endParaRPr>
                    </a:p>
                    <a:p>
                      <a:pPr>
                        <a:spcAft>
                          <a:spcPts val="0"/>
                        </a:spcAft>
                      </a:pPr>
                      <a:r>
                        <a:rPr lang="en-US" sz="1600">
                          <a:solidFill>
                            <a:srgbClr val="3333CC"/>
                          </a:solidFill>
                          <a:effectLst/>
                          <a:latin typeface="Calibri"/>
                          <a:ea typeface="Times New Roman"/>
                        </a:rPr>
                        <a:t>Settlers	</a:t>
                      </a:r>
                      <a:endParaRPr lang="en-GB" sz="160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a:noFill/>
                    </a:lnT>
                    <a:lnB>
                      <a:noFill/>
                    </a:lnB>
                  </a:tcPr>
                </a:tc>
                <a:tc>
                  <a:txBody>
                    <a:bodyPr/>
                    <a:lstStyle/>
                    <a:p>
                      <a:pPr algn="r">
                        <a:spcAft>
                          <a:spcPts val="0"/>
                        </a:spcAft>
                      </a:pPr>
                      <a:r>
                        <a:rPr lang="en-US" sz="1600">
                          <a:solidFill>
                            <a:srgbClr val="FF0000"/>
                          </a:solidFill>
                          <a:effectLst/>
                          <a:latin typeface="Calibri"/>
                          <a:ea typeface="Times New Roman"/>
                        </a:rPr>
                        <a:t> </a:t>
                      </a:r>
                      <a:endParaRPr lang="en-GB" sz="1600">
                        <a:effectLst/>
                        <a:latin typeface="Times New Roman"/>
                        <a:ea typeface="Times New Roman"/>
                      </a:endParaRPr>
                    </a:p>
                    <a:p>
                      <a:pPr algn="r">
                        <a:spcAft>
                          <a:spcPts val="0"/>
                        </a:spcAft>
                      </a:pPr>
                      <a:r>
                        <a:rPr lang="en-US" sz="1600">
                          <a:solidFill>
                            <a:srgbClr val="FF0000"/>
                          </a:solidFill>
                          <a:effectLst/>
                          <a:latin typeface="Calibri"/>
                          <a:ea typeface="Times New Roman"/>
                        </a:rPr>
                        <a:t>Traders</a:t>
                      </a:r>
                      <a:endParaRPr lang="en-GB" sz="160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a:noFill/>
                    </a:lnT>
                    <a:lnB>
                      <a:noFill/>
                    </a:lnB>
                  </a:tcPr>
                </a:tc>
                <a:extLst>
                  <a:ext uri="{0D108BD9-81ED-4DB2-BD59-A6C34878D82A}">
                    <a16:rowId xmlns:a16="http://schemas.microsoft.com/office/drawing/2014/main" val="10006"/>
                  </a:ext>
                </a:extLst>
              </a:tr>
              <a:tr h="993011">
                <a:tc>
                  <a:txBody>
                    <a:bodyPr/>
                    <a:lstStyle/>
                    <a:p>
                      <a:pPr>
                        <a:spcAft>
                          <a:spcPts val="0"/>
                        </a:spcAft>
                      </a:pPr>
                      <a:r>
                        <a:rPr lang="en-US" sz="1600" dirty="0">
                          <a:solidFill>
                            <a:srgbClr val="3333CC"/>
                          </a:solidFill>
                          <a:effectLst/>
                          <a:latin typeface="Calibri"/>
                          <a:ea typeface="Times New Roman"/>
                        </a:rPr>
                        <a:t> </a:t>
                      </a:r>
                      <a:endParaRPr lang="en-GB" sz="1600" dirty="0">
                        <a:effectLst/>
                        <a:latin typeface="Times New Roman"/>
                        <a:ea typeface="Times New Roman"/>
                      </a:endParaRPr>
                    </a:p>
                    <a:p>
                      <a:pPr>
                        <a:spcAft>
                          <a:spcPts val="0"/>
                        </a:spcAft>
                      </a:pPr>
                      <a:r>
                        <a:rPr lang="en-US" sz="1600" dirty="0">
                          <a:solidFill>
                            <a:srgbClr val="3333CC"/>
                          </a:solidFill>
                          <a:effectLst/>
                          <a:latin typeface="Calibri"/>
                          <a:ea typeface="Times New Roman"/>
                        </a:rPr>
                        <a:t>Religious suspicion of secular and modern</a:t>
                      </a:r>
                      <a:endParaRPr lang="en-GB" sz="1600" dirty="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a:noFill/>
                    </a:lnT>
                    <a:lnB>
                      <a:noFill/>
                    </a:lnB>
                  </a:tcPr>
                </a:tc>
                <a:tc>
                  <a:txBody>
                    <a:bodyPr/>
                    <a:lstStyle/>
                    <a:p>
                      <a:pPr algn="r">
                        <a:spcAft>
                          <a:spcPts val="0"/>
                        </a:spcAft>
                      </a:pPr>
                      <a:r>
                        <a:rPr lang="en-US" sz="1600">
                          <a:solidFill>
                            <a:srgbClr val="FF0000"/>
                          </a:solidFill>
                          <a:effectLst/>
                          <a:latin typeface="Calibri"/>
                          <a:ea typeface="Times New Roman"/>
                        </a:rPr>
                        <a:t> </a:t>
                      </a:r>
                      <a:endParaRPr lang="en-GB" sz="1600">
                        <a:effectLst/>
                        <a:latin typeface="Times New Roman"/>
                        <a:ea typeface="Times New Roman"/>
                      </a:endParaRPr>
                    </a:p>
                    <a:p>
                      <a:pPr algn="r">
                        <a:spcAft>
                          <a:spcPts val="0"/>
                        </a:spcAft>
                      </a:pPr>
                      <a:r>
                        <a:rPr lang="en-US" sz="1600">
                          <a:solidFill>
                            <a:srgbClr val="FF0000"/>
                          </a:solidFill>
                          <a:effectLst/>
                          <a:latin typeface="Calibri"/>
                          <a:ea typeface="Times New Roman"/>
                        </a:rPr>
                        <a:t>Expansion of secular of secular and modern</a:t>
                      </a:r>
                      <a:endParaRPr lang="en-GB" sz="1600">
                        <a:effectLst/>
                        <a:latin typeface="Times New Roman"/>
                        <a:ea typeface="Times New Roman"/>
                      </a:endParaRPr>
                    </a:p>
                    <a:p>
                      <a:pPr algn="r">
                        <a:spcAft>
                          <a:spcPts val="0"/>
                        </a:spcAft>
                      </a:pPr>
                      <a:r>
                        <a:rPr lang="en-US" sz="1600">
                          <a:solidFill>
                            <a:srgbClr val="FF0000"/>
                          </a:solidFill>
                          <a:effectLst/>
                          <a:latin typeface="Calibri"/>
                          <a:ea typeface="Times New Roman"/>
                        </a:rPr>
                        <a:t> </a:t>
                      </a:r>
                      <a:endParaRPr lang="en-GB" sz="160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a:noFill/>
                    </a:lnT>
                    <a:lnB>
                      <a:noFill/>
                    </a:lnB>
                  </a:tcPr>
                </a:tc>
                <a:extLst>
                  <a:ext uri="{0D108BD9-81ED-4DB2-BD59-A6C34878D82A}">
                    <a16:rowId xmlns:a16="http://schemas.microsoft.com/office/drawing/2014/main" val="10007"/>
                  </a:ext>
                </a:extLst>
              </a:tr>
              <a:tr h="600586">
                <a:tc>
                  <a:txBody>
                    <a:bodyPr/>
                    <a:lstStyle/>
                    <a:p>
                      <a:pPr>
                        <a:spcAft>
                          <a:spcPts val="0"/>
                        </a:spcAft>
                      </a:pPr>
                      <a:r>
                        <a:rPr lang="en-US" sz="1600">
                          <a:solidFill>
                            <a:srgbClr val="3333CC"/>
                          </a:solidFill>
                          <a:effectLst/>
                          <a:latin typeface="Calibri"/>
                          <a:ea typeface="Times New Roman"/>
                        </a:rPr>
                        <a:t>Tight-knit family culture</a:t>
                      </a:r>
                      <a:endParaRPr lang="en-GB" sz="160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a:noFill/>
                    </a:lnT>
                    <a:lnB>
                      <a:noFill/>
                    </a:lnB>
                  </a:tcPr>
                </a:tc>
                <a:tc>
                  <a:txBody>
                    <a:bodyPr/>
                    <a:lstStyle/>
                    <a:p>
                      <a:pPr algn="r">
                        <a:spcAft>
                          <a:spcPts val="0"/>
                        </a:spcAft>
                      </a:pPr>
                      <a:r>
                        <a:rPr lang="en-US" sz="1600">
                          <a:solidFill>
                            <a:srgbClr val="FF0000"/>
                          </a:solidFill>
                          <a:effectLst/>
                          <a:latin typeface="Calibri"/>
                          <a:ea typeface="Times New Roman"/>
                        </a:rPr>
                        <a:t>Loose gatherings of acquisitive males</a:t>
                      </a:r>
                      <a:endParaRPr lang="en-GB" sz="1600">
                        <a:effectLst/>
                        <a:latin typeface="Times New Roman"/>
                        <a:ea typeface="Times New Roman"/>
                      </a:endParaRPr>
                    </a:p>
                    <a:p>
                      <a:pPr algn="r">
                        <a:spcAft>
                          <a:spcPts val="0"/>
                        </a:spcAft>
                      </a:pPr>
                      <a:r>
                        <a:rPr lang="en-US" sz="1600">
                          <a:solidFill>
                            <a:srgbClr val="FF0000"/>
                          </a:solidFill>
                          <a:effectLst/>
                          <a:latin typeface="Calibri"/>
                          <a:ea typeface="Times New Roman"/>
                        </a:rPr>
                        <a:t> </a:t>
                      </a:r>
                      <a:endParaRPr lang="en-GB" sz="160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a:noFill/>
                    </a:lnT>
                    <a:lnB>
                      <a:noFill/>
                    </a:lnB>
                  </a:tcPr>
                </a:tc>
                <a:extLst>
                  <a:ext uri="{0D108BD9-81ED-4DB2-BD59-A6C34878D82A}">
                    <a16:rowId xmlns:a16="http://schemas.microsoft.com/office/drawing/2014/main" val="10008"/>
                  </a:ext>
                </a:extLst>
              </a:tr>
              <a:tr h="248252">
                <a:tc>
                  <a:txBody>
                    <a:bodyPr/>
                    <a:lstStyle/>
                    <a:p>
                      <a:pPr>
                        <a:spcAft>
                          <a:spcPts val="0"/>
                        </a:spcAft>
                      </a:pPr>
                      <a:r>
                        <a:rPr lang="en-US" sz="1600">
                          <a:solidFill>
                            <a:srgbClr val="3333CC"/>
                          </a:solidFill>
                          <a:effectLst/>
                          <a:latin typeface="Calibri"/>
                          <a:ea typeface="Times New Roman"/>
                        </a:rPr>
                        <a:t>Consent</a:t>
                      </a:r>
                      <a:endParaRPr lang="en-GB" sz="160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a:noFill/>
                    </a:lnT>
                    <a:lnB>
                      <a:noFill/>
                    </a:lnB>
                  </a:tcPr>
                </a:tc>
                <a:tc>
                  <a:txBody>
                    <a:bodyPr/>
                    <a:lstStyle/>
                    <a:p>
                      <a:pPr algn="r">
                        <a:spcAft>
                          <a:spcPts val="0"/>
                        </a:spcAft>
                      </a:pPr>
                      <a:r>
                        <a:rPr lang="en-US" sz="1600">
                          <a:solidFill>
                            <a:srgbClr val="FF0000"/>
                          </a:solidFill>
                          <a:effectLst/>
                          <a:latin typeface="Calibri"/>
                          <a:ea typeface="Times New Roman"/>
                        </a:rPr>
                        <a:t>Competition</a:t>
                      </a:r>
                      <a:endParaRPr lang="en-GB" sz="160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a:noFill/>
                    </a:lnT>
                    <a:lnB>
                      <a:noFill/>
                    </a:lnB>
                  </a:tcPr>
                </a:tc>
                <a:extLst>
                  <a:ext uri="{0D108BD9-81ED-4DB2-BD59-A6C34878D82A}">
                    <a16:rowId xmlns:a16="http://schemas.microsoft.com/office/drawing/2014/main" val="10009"/>
                  </a:ext>
                </a:extLst>
              </a:tr>
              <a:tr h="744758">
                <a:tc>
                  <a:txBody>
                    <a:bodyPr/>
                    <a:lstStyle/>
                    <a:p>
                      <a:pPr>
                        <a:spcAft>
                          <a:spcPts val="0"/>
                        </a:spcAft>
                      </a:pPr>
                      <a:r>
                        <a:rPr lang="en-US" sz="1600">
                          <a:solidFill>
                            <a:srgbClr val="3333CC"/>
                          </a:solidFill>
                          <a:effectLst/>
                          <a:latin typeface="Calibri"/>
                          <a:ea typeface="Times New Roman"/>
                        </a:rPr>
                        <a:t> </a:t>
                      </a:r>
                      <a:endParaRPr lang="en-GB" sz="1600">
                        <a:effectLst/>
                        <a:latin typeface="Times New Roman"/>
                        <a:ea typeface="Times New Roman"/>
                      </a:endParaRPr>
                    </a:p>
                    <a:p>
                      <a:pPr>
                        <a:spcAft>
                          <a:spcPts val="0"/>
                        </a:spcAft>
                      </a:pPr>
                      <a:r>
                        <a:rPr lang="en-US" sz="1600">
                          <a:solidFill>
                            <a:srgbClr val="3333CC"/>
                          </a:solidFill>
                          <a:effectLst/>
                          <a:latin typeface="Calibri"/>
                          <a:ea typeface="Times New Roman"/>
                        </a:rPr>
                        <a:t>Mixed subsistence economy</a:t>
                      </a:r>
                      <a:endParaRPr lang="en-GB" sz="1600">
                        <a:effectLst/>
                        <a:latin typeface="Times New Roman"/>
                        <a:ea typeface="Times New Roman"/>
                      </a:endParaRPr>
                    </a:p>
                  </a:txBody>
                  <a:tcPr marL="48959" marR="48959" marT="0" marB="0">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tc>
                  <a:txBody>
                    <a:bodyPr/>
                    <a:lstStyle/>
                    <a:p>
                      <a:pPr algn="r">
                        <a:spcAft>
                          <a:spcPts val="0"/>
                        </a:spcAft>
                      </a:pPr>
                      <a:r>
                        <a:rPr lang="en-US" sz="1600" dirty="0">
                          <a:solidFill>
                            <a:srgbClr val="FF0000"/>
                          </a:solidFill>
                          <a:effectLst/>
                          <a:latin typeface="Calibri"/>
                          <a:ea typeface="Times New Roman"/>
                        </a:rPr>
                        <a:t> </a:t>
                      </a:r>
                      <a:endParaRPr lang="en-GB" sz="1600" dirty="0">
                        <a:effectLst/>
                        <a:latin typeface="Times New Roman"/>
                        <a:ea typeface="Times New Roman"/>
                      </a:endParaRPr>
                    </a:p>
                    <a:p>
                      <a:pPr algn="r">
                        <a:spcAft>
                          <a:spcPts val="0"/>
                        </a:spcAft>
                      </a:pPr>
                      <a:r>
                        <a:rPr lang="en-US" sz="1600" dirty="0">
                          <a:solidFill>
                            <a:srgbClr val="FF0000"/>
                          </a:solidFill>
                          <a:effectLst/>
                          <a:latin typeface="Calibri"/>
                          <a:ea typeface="Times New Roman"/>
                        </a:rPr>
                        <a:t>Monoculture (tobacco)</a:t>
                      </a:r>
                      <a:endParaRPr lang="en-GB" sz="1600" dirty="0">
                        <a:effectLst/>
                        <a:latin typeface="Times New Roman"/>
                        <a:ea typeface="Times New Roman"/>
                      </a:endParaRPr>
                    </a:p>
                    <a:p>
                      <a:pPr algn="r">
                        <a:spcAft>
                          <a:spcPts val="0"/>
                        </a:spcAft>
                      </a:pPr>
                      <a:r>
                        <a:rPr lang="en-US" sz="1600" dirty="0">
                          <a:solidFill>
                            <a:srgbClr val="FF0000"/>
                          </a:solidFill>
                          <a:effectLst/>
                          <a:latin typeface="Calibri"/>
                          <a:ea typeface="Times New Roman"/>
                        </a:rPr>
                        <a:t> </a:t>
                      </a:r>
                      <a:endParaRPr lang="en-GB" sz="1600" dirty="0">
                        <a:effectLst/>
                        <a:latin typeface="Times New Roman"/>
                        <a:ea typeface="Times New Roman"/>
                      </a:endParaRPr>
                    </a:p>
                  </a:txBody>
                  <a:tcPr marL="48959" marR="48959" marT="0" marB="0">
                    <a:lnL>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bl>
          </a:graphicData>
        </a:graphic>
      </p:graphicFrame>
    </p:spTree>
    <p:extLst>
      <p:ext uri="{BB962C8B-B14F-4D97-AF65-F5344CB8AC3E}">
        <p14:creationId xmlns:p14="http://schemas.microsoft.com/office/powerpoint/2010/main" val="33306080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7f11b34a410671f2f6a5ab58227bc3f0">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c27b843f18229e56049d961bc9af308b"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33ABDC1-C580-4775-835A-E17CE1F25C79}">
  <ds:schemaRefs>
    <ds:schemaRef ds:uri="53eb33a0-f383-4069-9f53-0e79fd56955c"/>
    <ds:schemaRef ds:uri="http://purl.org/dc/dcmitype/"/>
    <ds:schemaRef ds:uri="http://purl.org/dc/elements/1.1/"/>
    <ds:schemaRef ds:uri="http://www.w3.org/XML/1998/namespace"/>
    <ds:schemaRef ds:uri="http://schemas.microsoft.com/office/2006/documentManagement/types"/>
    <ds:schemaRef ds:uri="http://schemas.openxmlformats.org/package/2006/metadata/core-properties"/>
    <ds:schemaRef ds:uri="18e00798-69c8-4d73-a841-5247a1895ee0"/>
    <ds:schemaRef ds:uri="http://schemas.microsoft.com/office/infopath/2007/PartnerControls"/>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FECC195D-342D-4B40-970E-C8DDD843B7B0}">
  <ds:schemaRefs>
    <ds:schemaRef ds:uri="http://schemas.microsoft.com/sharepoint/v3/contenttype/forms"/>
  </ds:schemaRefs>
</ds:datastoreItem>
</file>

<file path=customXml/itemProps3.xml><?xml version="1.0" encoding="utf-8"?>
<ds:datastoreItem xmlns:ds="http://schemas.openxmlformats.org/officeDocument/2006/customXml" ds:itemID="{47C1ED34-CF88-4221-BC7A-AF8F29F7416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1306</TotalTime>
  <Words>6658</Words>
  <Application>Microsoft Office PowerPoint</Application>
  <PresentationFormat>On-screen Show (4:3)</PresentationFormat>
  <Paragraphs>982</Paragraphs>
  <Slides>40</Slides>
  <Notes>38</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Calibri</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Theories of African Contacts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Alexander Scott</cp:lastModifiedBy>
  <cp:revision>56</cp:revision>
  <cp:lastPrinted>2021-02-25T11:35:44Z</cp:lastPrinted>
  <dcterms:created xsi:type="dcterms:W3CDTF">2016-01-18T14:58:21Z</dcterms:created>
  <dcterms:modified xsi:type="dcterms:W3CDTF">2022-01-13T12:34:42Z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