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392" r:id="rId5"/>
    <p:sldId id="395" r:id="rId6"/>
    <p:sldId id="399" r:id="rId7"/>
    <p:sldId id="400" r:id="rId8"/>
    <p:sldId id="263" r:id="rId9"/>
    <p:sldId id="265" r:id="rId10"/>
    <p:sldId id="256" r:id="rId11"/>
    <p:sldId id="266" r:id="rId12"/>
    <p:sldId id="259" r:id="rId13"/>
    <p:sldId id="260" r:id="rId14"/>
    <p:sldId id="262" r:id="rId15"/>
    <p:sldId id="264" r:id="rId16"/>
    <p:sldId id="267" r:id="rId17"/>
    <p:sldId id="401"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623" autoAdjust="0"/>
  </p:normalViewPr>
  <p:slideViewPr>
    <p:cSldViewPr>
      <p:cViewPr varScale="1">
        <p:scale>
          <a:sx n="64" d="100"/>
          <a:sy n="64" d="100"/>
        </p:scale>
        <p:origin x="1752"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16/12/2019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16/12/2019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4</a:t>
            </a:fld>
            <a:endParaRPr lang="en-GB"/>
          </a:p>
        </p:txBody>
      </p:sp>
    </p:spTree>
    <p:extLst>
      <p:ext uri="{BB962C8B-B14F-4D97-AF65-F5344CB8AC3E}">
        <p14:creationId xmlns:p14="http://schemas.microsoft.com/office/powerpoint/2010/main" val="3337714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12</a:t>
            </a:fld>
            <a:endParaRPr lang="en-GB"/>
          </a:p>
        </p:txBody>
      </p:sp>
    </p:spTree>
    <p:extLst>
      <p:ext uri="{BB962C8B-B14F-4D97-AF65-F5344CB8AC3E}">
        <p14:creationId xmlns:p14="http://schemas.microsoft.com/office/powerpoint/2010/main" val="8992408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16/12/2019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F351C-320A-412E-8DA5-97D7964D10F6}"/>
              </a:ext>
            </a:extLst>
          </p:cNvPr>
          <p:cNvSpPr>
            <a:spLocks noGrp="1"/>
          </p:cNvSpPr>
          <p:nvPr>
            <p:ph type="title"/>
          </p:nvPr>
        </p:nvSpPr>
        <p:spPr>
          <a:xfrm>
            <a:off x="1528763" y="304800"/>
            <a:ext cx="7564437"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D96419-9E7D-4C71-BB3A-3915C1C265A1}"/>
              </a:ext>
            </a:extLst>
          </p:cNvPr>
          <p:cNvSpPr>
            <a:spLocks noGrp="1"/>
          </p:cNvSpPr>
          <p:nvPr>
            <p:ph type="body" sz="half" idx="1"/>
          </p:nvPr>
        </p:nvSpPr>
        <p:spPr>
          <a:xfrm>
            <a:off x="1479550" y="1981200"/>
            <a:ext cx="3736975"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565211-16BF-408A-BC97-8A6380AFD91D}"/>
              </a:ext>
            </a:extLst>
          </p:cNvPr>
          <p:cNvSpPr>
            <a:spLocks noGrp="1"/>
          </p:cNvSpPr>
          <p:nvPr>
            <p:ph sz="quarter" idx="2"/>
          </p:nvPr>
        </p:nvSpPr>
        <p:spPr>
          <a:xfrm>
            <a:off x="5368925" y="1981200"/>
            <a:ext cx="3736975"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a:extLst>
              <a:ext uri="{FF2B5EF4-FFF2-40B4-BE49-F238E27FC236}">
                <a16:creationId xmlns:a16="http://schemas.microsoft.com/office/drawing/2014/main" id="{9D496DD8-E88F-445C-86B6-987FC7577B45}"/>
              </a:ext>
            </a:extLst>
          </p:cNvPr>
          <p:cNvSpPr>
            <a:spLocks noGrp="1"/>
          </p:cNvSpPr>
          <p:nvPr>
            <p:ph sz="quarter" idx="3"/>
          </p:nvPr>
        </p:nvSpPr>
        <p:spPr>
          <a:xfrm>
            <a:off x="5368925" y="4114800"/>
            <a:ext cx="3736975"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D5EB193E-54A1-4C08-A553-683305F6765B}"/>
              </a:ext>
            </a:extLst>
          </p:cNvPr>
          <p:cNvSpPr>
            <a:spLocks noGrp="1"/>
          </p:cNvSpPr>
          <p:nvPr>
            <p:ph type="dt" sz="half" idx="10"/>
          </p:nvPr>
        </p:nvSpPr>
        <p:spPr>
          <a:xfrm>
            <a:off x="1481138" y="6248400"/>
            <a:ext cx="1782762" cy="457200"/>
          </a:xfrm>
        </p:spPr>
        <p:txBody>
          <a:bodyPr/>
          <a:lstStyle>
            <a:lvl1pPr>
              <a:defRPr/>
            </a:lvl1pPr>
          </a:lstStyle>
          <a:p>
            <a:endParaRPr lang="en-GB" altLang="en-US"/>
          </a:p>
        </p:txBody>
      </p:sp>
      <p:sp>
        <p:nvSpPr>
          <p:cNvPr id="7" name="Footer Placeholder 6">
            <a:extLst>
              <a:ext uri="{FF2B5EF4-FFF2-40B4-BE49-F238E27FC236}">
                <a16:creationId xmlns:a16="http://schemas.microsoft.com/office/drawing/2014/main" id="{66CB0A6C-F100-4F93-91B0-494188922936}"/>
              </a:ext>
            </a:extLst>
          </p:cNvPr>
          <p:cNvSpPr>
            <a:spLocks noGrp="1"/>
          </p:cNvSpPr>
          <p:nvPr>
            <p:ph type="ftr" sz="quarter" idx="11"/>
          </p:nvPr>
        </p:nvSpPr>
        <p:spPr>
          <a:xfrm>
            <a:off x="3797300" y="6248400"/>
            <a:ext cx="2895600" cy="457200"/>
          </a:xfrm>
        </p:spPr>
        <p:txBody>
          <a:bodyPr/>
          <a:lstStyle>
            <a:lvl1pPr>
              <a:defRPr/>
            </a:lvl1pPr>
          </a:lstStyle>
          <a:p>
            <a:endParaRPr lang="en-GB" altLang="en-US"/>
          </a:p>
        </p:txBody>
      </p:sp>
      <p:sp>
        <p:nvSpPr>
          <p:cNvPr id="8" name="Slide Number Placeholder 7">
            <a:extLst>
              <a:ext uri="{FF2B5EF4-FFF2-40B4-BE49-F238E27FC236}">
                <a16:creationId xmlns:a16="http://schemas.microsoft.com/office/drawing/2014/main" id="{EEE48797-C62B-4CAF-95F2-D5C0299A4E44}"/>
              </a:ext>
            </a:extLst>
          </p:cNvPr>
          <p:cNvSpPr>
            <a:spLocks noGrp="1"/>
          </p:cNvSpPr>
          <p:nvPr>
            <p:ph type="sldNum" sz="quarter" idx="12"/>
          </p:nvPr>
        </p:nvSpPr>
        <p:spPr>
          <a:xfrm>
            <a:off x="7226300" y="6248400"/>
            <a:ext cx="1905000" cy="457200"/>
          </a:xfrm>
        </p:spPr>
        <p:txBody>
          <a:bodyPr/>
          <a:lstStyle>
            <a:lvl1pPr>
              <a:defRPr/>
            </a:lvl1pPr>
          </a:lstStyle>
          <a:p>
            <a:fld id="{CD815401-9E36-4E19-800A-032D3DA41702}" type="slidenum">
              <a:rPr lang="en-GB" altLang="en-US"/>
              <a:pPr/>
              <a:t>‹#›</a:t>
            </a:fld>
            <a:endParaRPr lang="en-GB" altLang="en-US"/>
          </a:p>
        </p:txBody>
      </p:sp>
    </p:spTree>
    <p:extLst>
      <p:ext uri="{BB962C8B-B14F-4D97-AF65-F5344CB8AC3E}">
        <p14:creationId xmlns:p14="http://schemas.microsoft.com/office/powerpoint/2010/main" val="7573015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E4B7A-0439-458F-B895-96AAA6A67489}"/>
              </a:ext>
            </a:extLst>
          </p:cNvPr>
          <p:cNvSpPr>
            <a:spLocks noGrp="1"/>
          </p:cNvSpPr>
          <p:nvPr>
            <p:ph type="title"/>
          </p:nvPr>
        </p:nvSpPr>
        <p:spPr>
          <a:xfrm>
            <a:off x="1528763" y="304800"/>
            <a:ext cx="7564437"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FDAC2B-2266-4104-9933-BE99D6E717DC}"/>
              </a:ext>
            </a:extLst>
          </p:cNvPr>
          <p:cNvSpPr>
            <a:spLocks noGrp="1"/>
          </p:cNvSpPr>
          <p:nvPr>
            <p:ph type="body" sz="half" idx="1"/>
          </p:nvPr>
        </p:nvSpPr>
        <p:spPr>
          <a:xfrm>
            <a:off x="1479550" y="1981200"/>
            <a:ext cx="3736975"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935FBE-CBD4-4AF7-AE2E-640BEFB2455E}"/>
              </a:ext>
            </a:extLst>
          </p:cNvPr>
          <p:cNvSpPr>
            <a:spLocks noGrp="1"/>
          </p:cNvSpPr>
          <p:nvPr>
            <p:ph sz="half" idx="2"/>
          </p:nvPr>
        </p:nvSpPr>
        <p:spPr>
          <a:xfrm>
            <a:off x="5368925" y="1981200"/>
            <a:ext cx="3736975"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05A4EB-31A6-439A-B8C1-7CE2C682D49C}"/>
              </a:ext>
            </a:extLst>
          </p:cNvPr>
          <p:cNvSpPr>
            <a:spLocks noGrp="1"/>
          </p:cNvSpPr>
          <p:nvPr>
            <p:ph type="dt" sz="half" idx="10"/>
          </p:nvPr>
        </p:nvSpPr>
        <p:spPr>
          <a:xfrm>
            <a:off x="1481138" y="6248400"/>
            <a:ext cx="1782762"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2F64C900-ABFF-474C-B842-94F64553E9C8}"/>
              </a:ext>
            </a:extLst>
          </p:cNvPr>
          <p:cNvSpPr>
            <a:spLocks noGrp="1"/>
          </p:cNvSpPr>
          <p:nvPr>
            <p:ph type="ftr" sz="quarter" idx="11"/>
          </p:nvPr>
        </p:nvSpPr>
        <p:spPr>
          <a:xfrm>
            <a:off x="3797300" y="6248400"/>
            <a:ext cx="28956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87A7F364-905E-4D8A-955E-F1EDA9F97357}"/>
              </a:ext>
            </a:extLst>
          </p:cNvPr>
          <p:cNvSpPr>
            <a:spLocks noGrp="1"/>
          </p:cNvSpPr>
          <p:nvPr>
            <p:ph type="sldNum" sz="quarter" idx="12"/>
          </p:nvPr>
        </p:nvSpPr>
        <p:spPr>
          <a:xfrm>
            <a:off x="7226300" y="6248400"/>
            <a:ext cx="1905000" cy="457200"/>
          </a:xfrm>
        </p:spPr>
        <p:txBody>
          <a:bodyPr/>
          <a:lstStyle>
            <a:lvl1pPr>
              <a:defRPr/>
            </a:lvl1pPr>
          </a:lstStyle>
          <a:p>
            <a:fld id="{00C908B6-CDCE-4C2C-BAB2-A7D6E61124A9}" type="slidenum">
              <a:rPr lang="en-GB" altLang="en-US"/>
              <a:pPr/>
              <a:t>‹#›</a:t>
            </a:fld>
            <a:endParaRPr lang="en-GB" altLang="en-US"/>
          </a:p>
        </p:txBody>
      </p:sp>
    </p:spTree>
    <p:extLst>
      <p:ext uri="{BB962C8B-B14F-4D97-AF65-F5344CB8AC3E}">
        <p14:creationId xmlns:p14="http://schemas.microsoft.com/office/powerpoint/2010/main" val="2177264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world-asia-india-50805092"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bbc.co.uk/news/world-asia-india-50670393"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2975661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1753-F727-4E92-8FE4-9FAB038504F6}"/>
              </a:ext>
            </a:extLst>
          </p:cNvPr>
          <p:cNvSpPr>
            <a:spLocks noGrp="1"/>
          </p:cNvSpPr>
          <p:nvPr>
            <p:ph type="title"/>
          </p:nvPr>
        </p:nvSpPr>
        <p:spPr/>
        <p:txBody>
          <a:bodyPr/>
          <a:lstStyle/>
          <a:p>
            <a:r>
              <a:rPr lang="en-GB" dirty="0"/>
              <a:t>Religion and Identity </a:t>
            </a:r>
          </a:p>
        </p:txBody>
      </p:sp>
      <p:sp>
        <p:nvSpPr>
          <p:cNvPr id="3" name="Content Placeholder 2">
            <a:extLst>
              <a:ext uri="{FF2B5EF4-FFF2-40B4-BE49-F238E27FC236}">
                <a16:creationId xmlns:a16="http://schemas.microsoft.com/office/drawing/2014/main" id="{270964E7-6FF4-4521-AD6C-132820033EE5}"/>
              </a:ext>
            </a:extLst>
          </p:cNvPr>
          <p:cNvSpPr>
            <a:spLocks noGrp="1"/>
          </p:cNvSpPr>
          <p:nvPr>
            <p:ph idx="1"/>
          </p:nvPr>
        </p:nvSpPr>
        <p:spPr/>
        <p:txBody>
          <a:bodyPr/>
          <a:lstStyle/>
          <a:p>
            <a:r>
              <a:rPr lang="en-GB" dirty="0" smtClean="0"/>
              <a:t>Religious identity vs religion and identity </a:t>
            </a:r>
          </a:p>
          <a:p>
            <a:r>
              <a:rPr lang="en-GB" dirty="0" smtClean="0"/>
              <a:t>Example</a:t>
            </a:r>
            <a:r>
              <a:rPr lang="en-GB" dirty="0"/>
              <a:t>: Hindus (in India and the UK</a:t>
            </a:r>
            <a:r>
              <a:rPr lang="en-GB" dirty="0" smtClean="0"/>
              <a:t>)</a:t>
            </a:r>
          </a:p>
          <a:p>
            <a:endParaRPr lang="en-GB" dirty="0" smtClean="0"/>
          </a:p>
          <a:p>
            <a:r>
              <a:rPr lang="en-GB" dirty="0" smtClean="0"/>
              <a:t>Tomorrow: Cuban immigrants in the USA</a:t>
            </a:r>
            <a:endParaRPr lang="en-GB" dirty="0" smtClean="0"/>
          </a:p>
        </p:txBody>
      </p:sp>
    </p:spTree>
    <p:extLst>
      <p:ext uri="{BB962C8B-B14F-4D97-AF65-F5344CB8AC3E}">
        <p14:creationId xmlns:p14="http://schemas.microsoft.com/office/powerpoint/2010/main" val="594327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Headlines today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28037" y="1600200"/>
            <a:ext cx="5887926" cy="3916363"/>
          </a:xfrm>
        </p:spPr>
      </p:pic>
    </p:spTree>
    <p:extLst>
      <p:ext uri="{BB962C8B-B14F-4D97-AF65-F5344CB8AC3E}">
        <p14:creationId xmlns:p14="http://schemas.microsoft.com/office/powerpoint/2010/main" val="2745251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Citizenship Amendment </a:t>
            </a:r>
            <a:r>
              <a:rPr lang="en-GB" dirty="0"/>
              <a:t>Act</a:t>
            </a:r>
            <a:endParaRPr lang="en-GB" dirty="0"/>
          </a:p>
        </p:txBody>
      </p:sp>
      <p:sp>
        <p:nvSpPr>
          <p:cNvPr id="3" name="Content Placeholder 2"/>
          <p:cNvSpPr>
            <a:spLocks noGrp="1"/>
          </p:cNvSpPr>
          <p:nvPr>
            <p:ph idx="1"/>
          </p:nvPr>
        </p:nvSpPr>
        <p:spPr/>
        <p:txBody>
          <a:bodyPr/>
          <a:lstStyle/>
          <a:p>
            <a:r>
              <a:rPr lang="en-GB" b="1" dirty="0" smtClean="0"/>
              <a:t>‘Protests </a:t>
            </a:r>
            <a:r>
              <a:rPr lang="en-GB" b="1" dirty="0"/>
              <a:t>erupt across India over citizenship </a:t>
            </a:r>
            <a:r>
              <a:rPr lang="en-GB" b="1" dirty="0" smtClean="0"/>
              <a:t>law’</a:t>
            </a:r>
          </a:p>
          <a:p>
            <a:r>
              <a:rPr lang="en-GB" dirty="0" smtClean="0">
                <a:hlinkClick r:id="rId3"/>
              </a:rPr>
              <a:t>BBC News today </a:t>
            </a:r>
            <a:endParaRPr lang="en-GB" dirty="0" smtClean="0"/>
          </a:p>
          <a:p>
            <a:r>
              <a:rPr lang="en-GB" dirty="0" smtClean="0">
                <a:hlinkClick r:id="rId4"/>
              </a:rPr>
              <a:t>Citizenship bill explained </a:t>
            </a:r>
            <a:endParaRPr lang="en-GB" dirty="0"/>
          </a:p>
        </p:txBody>
      </p:sp>
    </p:spTree>
    <p:extLst>
      <p:ext uri="{BB962C8B-B14F-4D97-AF65-F5344CB8AC3E}">
        <p14:creationId xmlns:p14="http://schemas.microsoft.com/office/powerpoint/2010/main" val="2257880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076102B-D622-4EDD-9143-05B8642CEAFE}"/>
              </a:ext>
            </a:extLst>
          </p:cNvPr>
          <p:cNvSpPr>
            <a:spLocks noGrp="1" noChangeArrowheads="1"/>
          </p:cNvSpPr>
          <p:nvPr>
            <p:ph type="title"/>
          </p:nvPr>
        </p:nvSpPr>
        <p:spPr>
          <a:xfrm>
            <a:off x="789781" y="404664"/>
            <a:ext cx="7564437" cy="611187"/>
          </a:xfrm>
        </p:spPr>
        <p:txBody>
          <a:bodyPr>
            <a:normAutofit fontScale="90000"/>
          </a:bodyPr>
          <a:lstStyle/>
          <a:p>
            <a:r>
              <a:rPr lang="en-GB" altLang="en-US" dirty="0"/>
              <a:t>Religious Identity </a:t>
            </a:r>
          </a:p>
        </p:txBody>
      </p:sp>
      <p:sp>
        <p:nvSpPr>
          <p:cNvPr id="10243" name="Rectangle 3">
            <a:extLst>
              <a:ext uri="{FF2B5EF4-FFF2-40B4-BE49-F238E27FC236}">
                <a16:creationId xmlns:a16="http://schemas.microsoft.com/office/drawing/2014/main" id="{3FD9DBB8-B5A1-46CD-A5C3-327E6AD617D2}"/>
              </a:ext>
            </a:extLst>
          </p:cNvPr>
          <p:cNvSpPr>
            <a:spLocks noGrp="1" noChangeArrowheads="1"/>
          </p:cNvSpPr>
          <p:nvPr>
            <p:ph type="body" idx="1"/>
          </p:nvPr>
        </p:nvSpPr>
        <p:spPr/>
        <p:txBody>
          <a:bodyPr/>
          <a:lstStyle/>
          <a:p>
            <a:r>
              <a:rPr lang="en-GB" altLang="en-US" sz="3600" dirty="0"/>
              <a:t>“Religion answered the question, ‘Who am I?’ for individuals, and ‘Who are we?’ for groups.”</a:t>
            </a:r>
            <a:r>
              <a:rPr lang="en-US" altLang="en-US" sz="3600" dirty="0"/>
              <a:t> (</a:t>
            </a:r>
            <a:r>
              <a:rPr lang="en-GB" altLang="en-US" sz="3600" dirty="0"/>
              <a:t>Wilson)</a:t>
            </a:r>
          </a:p>
          <a:p>
            <a:r>
              <a:rPr lang="en-GB" altLang="en-US" sz="3600" dirty="0"/>
              <a:t>Identity is always constructed, on the individual and collective level, and express difference. </a:t>
            </a:r>
            <a:endParaRPr lang="en-US" altLang="en-US" sz="3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7E93C43-A787-46DD-9E8E-8C14127F9ECA}"/>
              </a:ext>
            </a:extLst>
          </p:cNvPr>
          <p:cNvSpPr>
            <a:spLocks noGrp="1" noChangeArrowheads="1"/>
          </p:cNvSpPr>
          <p:nvPr>
            <p:ph type="title"/>
          </p:nvPr>
        </p:nvSpPr>
        <p:spPr/>
        <p:txBody>
          <a:bodyPr/>
          <a:lstStyle/>
          <a:p>
            <a:r>
              <a:rPr lang="en-GB" altLang="en-US"/>
              <a:t>Religion and Identity </a:t>
            </a:r>
            <a:endParaRPr lang="en-US" altLang="en-US"/>
          </a:p>
        </p:txBody>
      </p:sp>
      <p:sp>
        <p:nvSpPr>
          <p:cNvPr id="14339" name="Rectangle 3">
            <a:extLst>
              <a:ext uri="{FF2B5EF4-FFF2-40B4-BE49-F238E27FC236}">
                <a16:creationId xmlns:a16="http://schemas.microsoft.com/office/drawing/2014/main" id="{C9574E94-D441-421D-9C12-23E225D69916}"/>
              </a:ext>
            </a:extLst>
          </p:cNvPr>
          <p:cNvSpPr>
            <a:spLocks noGrp="1" noChangeArrowheads="1"/>
          </p:cNvSpPr>
          <p:nvPr>
            <p:ph type="body" idx="1"/>
          </p:nvPr>
        </p:nvSpPr>
        <p:spPr/>
        <p:txBody>
          <a:bodyPr/>
          <a:lstStyle/>
          <a:p>
            <a:r>
              <a:rPr lang="en-GB" altLang="en-US"/>
              <a:t>But identity must “always be produced in and through a set of relations with real or imagined others” (Coleman/ Collins).</a:t>
            </a:r>
            <a:r>
              <a:rPr lang="en-US" altLang="en-US"/>
              <a:t> </a:t>
            </a:r>
          </a:p>
          <a:p>
            <a:r>
              <a:rPr lang="en-GB" altLang="en-US"/>
              <a:t>Religion is a key source of identify formation and maintenance, from the personal conversion experiences to collective association with fellow believers </a:t>
            </a:r>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2C61EC8D-468B-4147-97A7-DDEA2743C462}"/>
              </a:ext>
            </a:extLst>
          </p:cNvPr>
          <p:cNvSpPr>
            <a:spLocks noGrp="1" noChangeArrowheads="1"/>
          </p:cNvSpPr>
          <p:nvPr>
            <p:ph type="title"/>
          </p:nvPr>
        </p:nvSpPr>
        <p:spPr>
          <a:xfrm>
            <a:off x="717551" y="332656"/>
            <a:ext cx="7564437" cy="1143000"/>
          </a:xfrm>
        </p:spPr>
        <p:txBody>
          <a:bodyPr/>
          <a:lstStyle/>
          <a:p>
            <a:r>
              <a:rPr lang="en-GB" altLang="en-US" sz="4000" dirty="0"/>
              <a:t>Hinduism today</a:t>
            </a:r>
          </a:p>
        </p:txBody>
      </p:sp>
      <p:sp>
        <p:nvSpPr>
          <p:cNvPr id="2051" name="Rectangle 3">
            <a:extLst>
              <a:ext uri="{FF2B5EF4-FFF2-40B4-BE49-F238E27FC236}">
                <a16:creationId xmlns:a16="http://schemas.microsoft.com/office/drawing/2014/main" id="{12ECDA4C-B94A-45F9-ACDE-1886B1E671CC}"/>
              </a:ext>
            </a:extLst>
          </p:cNvPr>
          <p:cNvSpPr>
            <a:spLocks noGrp="1" noChangeArrowheads="1"/>
          </p:cNvSpPr>
          <p:nvPr>
            <p:ph type="body" sz="half" idx="1"/>
          </p:nvPr>
        </p:nvSpPr>
        <p:spPr>
          <a:xfrm>
            <a:off x="796925" y="1700808"/>
            <a:ext cx="7485063" cy="4114800"/>
          </a:xfrm>
        </p:spPr>
        <p:txBody>
          <a:bodyPr/>
          <a:lstStyle/>
          <a:p>
            <a:r>
              <a:rPr lang="en-GB" altLang="en-US" sz="2400" dirty="0"/>
              <a:t>the primary indigenous religion of South Asia</a:t>
            </a:r>
            <a:r>
              <a:rPr lang="en-US" altLang="en-US" sz="2400" dirty="0"/>
              <a:t> </a:t>
            </a:r>
            <a:endParaRPr lang="de-DE" altLang="en-US" sz="2400" dirty="0"/>
          </a:p>
          <a:p>
            <a:r>
              <a:rPr lang="en-GB" altLang="en-US" sz="2400" dirty="0"/>
              <a:t>led to the development of Buddhism, Jainism </a:t>
            </a:r>
          </a:p>
          <a:p>
            <a:pPr>
              <a:buFont typeface="Wingdings" panose="05000000000000000000" pitchFamily="2" charset="2"/>
              <a:buNone/>
            </a:pPr>
            <a:r>
              <a:rPr lang="en-GB" altLang="en-US" sz="2400" dirty="0"/>
              <a:t>	and Sikhism</a:t>
            </a:r>
            <a:r>
              <a:rPr lang="en-US" altLang="en-US" sz="2400" dirty="0"/>
              <a:t> </a:t>
            </a:r>
          </a:p>
          <a:p>
            <a:r>
              <a:rPr lang="en-GB" altLang="en-US" sz="2400" dirty="0"/>
              <a:t>first millennium CE traders spread Hinduism </a:t>
            </a:r>
          </a:p>
          <a:p>
            <a:pPr>
              <a:buFont typeface="Wingdings" panose="05000000000000000000" pitchFamily="2" charset="2"/>
              <a:buNone/>
            </a:pPr>
            <a:r>
              <a:rPr lang="en-GB" altLang="en-US" sz="2400" dirty="0"/>
              <a:t>	to Southeast Asia</a:t>
            </a:r>
            <a:r>
              <a:rPr lang="en-US" altLang="en-US" sz="2400" dirty="0"/>
              <a:t> </a:t>
            </a:r>
            <a:endParaRPr lang="en-US" altLang="en-US" sz="2400" dirty="0">
              <a:cs typeface="Times New Roman" panose="02020603050405020304" pitchFamily="18" charset="0"/>
            </a:endParaRPr>
          </a:p>
          <a:p>
            <a:r>
              <a:rPr lang="en-GB" altLang="en-US" sz="2400" dirty="0"/>
              <a:t>Today approximately 800 million people practicing Hinduism worldwide, 95 % in India </a:t>
            </a:r>
            <a:endParaRPr lang="en-US" altLang="en-US" sz="2400" dirty="0">
              <a:cs typeface="Times New Roman" panose="02020603050405020304" pitchFamily="18" charset="0"/>
            </a:endParaRPr>
          </a:p>
          <a:p>
            <a:endParaRPr lang="en-GB" altLang="en-US" sz="2400" dirty="0">
              <a:cs typeface="Times New Roman" panose="02020603050405020304" pitchFamily="18" charset="0"/>
            </a:endParaRPr>
          </a:p>
        </p:txBody>
      </p:sp>
      <p:pic>
        <p:nvPicPr>
          <p:cNvPr id="2053" name="Picture 5" descr="indus">
            <a:extLst>
              <a:ext uri="{FF2B5EF4-FFF2-40B4-BE49-F238E27FC236}">
                <a16:creationId xmlns:a16="http://schemas.microsoft.com/office/drawing/2014/main" id="{1FC79EDB-2E6D-48A7-BD51-25B0CECB0897}"/>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596188" y="1710634"/>
            <a:ext cx="1371600" cy="18954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5">
            <a:extLst>
              <a:ext uri="{FF2B5EF4-FFF2-40B4-BE49-F238E27FC236}">
                <a16:creationId xmlns:a16="http://schemas.microsoft.com/office/drawing/2014/main" id="{F2986E43-A0A2-4F9A-B93D-E107DE10BD8E}"/>
              </a:ext>
            </a:extLst>
          </p:cNvPr>
          <p:cNvSpPr>
            <a:spLocks noGrp="1" noChangeArrowheads="1"/>
          </p:cNvSpPr>
          <p:nvPr>
            <p:ph type="title"/>
          </p:nvPr>
        </p:nvSpPr>
        <p:spPr/>
        <p:txBody>
          <a:bodyPr/>
          <a:lstStyle/>
          <a:p>
            <a:r>
              <a:rPr lang="en-GB" altLang="en-US"/>
              <a:t>Geographical spread </a:t>
            </a:r>
            <a:endParaRPr lang="en-US" altLang="en-US"/>
          </a:p>
        </p:txBody>
      </p:sp>
      <p:pic>
        <p:nvPicPr>
          <p:cNvPr id="22535" name="Picture 7" descr="Hinduism_By_Country_Percent">
            <a:extLst>
              <a:ext uri="{FF2B5EF4-FFF2-40B4-BE49-F238E27FC236}">
                <a16:creationId xmlns:a16="http://schemas.microsoft.com/office/drawing/2014/main" id="{7F34AA9E-165D-4177-A907-FB50BFDD3277}"/>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4398962" y="3437730"/>
            <a:ext cx="4745038" cy="21955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538" name="Picture 10" descr="Hinduism_By_Country_Percent">
            <a:extLst>
              <a:ext uri="{FF2B5EF4-FFF2-40B4-BE49-F238E27FC236}">
                <a16:creationId xmlns:a16="http://schemas.microsoft.com/office/drawing/2014/main" id="{0A6D4445-8906-4449-A0DD-F7371E70CB1A}"/>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a:xfrm>
            <a:off x="323850" y="1499393"/>
            <a:ext cx="4608512" cy="21320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539" name="Text Box 11">
            <a:extLst>
              <a:ext uri="{FF2B5EF4-FFF2-40B4-BE49-F238E27FC236}">
                <a16:creationId xmlns:a16="http://schemas.microsoft.com/office/drawing/2014/main" id="{F9AF19B3-C2E1-4F23-AB12-6BCF3472143F}"/>
              </a:ext>
            </a:extLst>
          </p:cNvPr>
          <p:cNvSpPr txBox="1">
            <a:spLocks noChangeArrowheads="1"/>
          </p:cNvSpPr>
          <p:nvPr/>
        </p:nvSpPr>
        <p:spPr bwMode="auto">
          <a:xfrm>
            <a:off x="6516688" y="2565400"/>
            <a:ext cx="230346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Countries with the most Hindus</a:t>
            </a:r>
            <a:endParaRPr lang="en-US" altLang="en-US"/>
          </a:p>
        </p:txBody>
      </p:sp>
      <p:sp>
        <p:nvSpPr>
          <p:cNvPr id="22540" name="Text Box 12">
            <a:extLst>
              <a:ext uri="{FF2B5EF4-FFF2-40B4-BE49-F238E27FC236}">
                <a16:creationId xmlns:a16="http://schemas.microsoft.com/office/drawing/2014/main" id="{2C42C55C-773E-4120-AABA-7E98B396766E}"/>
              </a:ext>
            </a:extLst>
          </p:cNvPr>
          <p:cNvSpPr txBox="1">
            <a:spLocks noChangeArrowheads="1"/>
          </p:cNvSpPr>
          <p:nvPr/>
        </p:nvSpPr>
        <p:spPr bwMode="auto">
          <a:xfrm>
            <a:off x="1692275" y="4724400"/>
            <a:ext cx="187325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Countries with the highest percentage </a:t>
            </a:r>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848A24A-6FF9-4EA8-8629-F38E465512DB}"/>
              </a:ext>
            </a:extLst>
          </p:cNvPr>
          <p:cNvSpPr>
            <a:spLocks noGrp="1" noChangeArrowheads="1"/>
          </p:cNvSpPr>
          <p:nvPr>
            <p:ph type="title"/>
          </p:nvPr>
        </p:nvSpPr>
        <p:spPr>
          <a:xfrm>
            <a:off x="899592" y="612472"/>
            <a:ext cx="7564437" cy="539750"/>
          </a:xfrm>
        </p:spPr>
        <p:txBody>
          <a:bodyPr>
            <a:normAutofit fontScale="90000"/>
          </a:bodyPr>
          <a:lstStyle/>
          <a:p>
            <a:r>
              <a:rPr lang="de-DE" altLang="en-US" sz="3600"/>
              <a:t>Hinduism as Reality</a:t>
            </a:r>
            <a:endParaRPr lang="en-GB" altLang="en-US" sz="3600"/>
          </a:p>
        </p:txBody>
      </p:sp>
      <p:sp>
        <p:nvSpPr>
          <p:cNvPr id="1027" name="Rectangle 3">
            <a:extLst>
              <a:ext uri="{FF2B5EF4-FFF2-40B4-BE49-F238E27FC236}">
                <a16:creationId xmlns:a16="http://schemas.microsoft.com/office/drawing/2014/main" id="{13B3386A-227A-49FF-B5A3-4791D65AA51D}"/>
              </a:ext>
            </a:extLst>
          </p:cNvPr>
          <p:cNvSpPr>
            <a:spLocks noGrp="1" noChangeArrowheads="1"/>
          </p:cNvSpPr>
          <p:nvPr>
            <p:ph type="body" sz="half" idx="1"/>
          </p:nvPr>
        </p:nvSpPr>
        <p:spPr>
          <a:xfrm>
            <a:off x="655637" y="1516063"/>
            <a:ext cx="7485063" cy="4114800"/>
          </a:xfrm>
        </p:spPr>
        <p:txBody>
          <a:bodyPr/>
          <a:lstStyle/>
          <a:p>
            <a:r>
              <a:rPr lang="en-GB" altLang="en-US" sz="2800" dirty="0"/>
              <a:t>the oldest religion still practiced in the world</a:t>
            </a:r>
            <a:r>
              <a:rPr lang="en-US" altLang="en-US" sz="2800" dirty="0"/>
              <a:t> (</a:t>
            </a:r>
            <a:r>
              <a:rPr lang="en-GB" altLang="en-US" sz="2800" dirty="0"/>
              <a:t>Veda dated 1500 BCE)</a:t>
            </a:r>
            <a:r>
              <a:rPr lang="en-US" altLang="en-US" sz="2800" dirty="0"/>
              <a:t> </a:t>
            </a:r>
            <a:endParaRPr lang="en-US" altLang="en-US" sz="2800" dirty="0">
              <a:cs typeface="Times New Roman" panose="02020603050405020304" pitchFamily="18" charset="0"/>
            </a:endParaRPr>
          </a:p>
          <a:p>
            <a:r>
              <a:rPr lang="en-GB" altLang="en-US" sz="2800" dirty="0"/>
              <a:t>Brahman as the highest absolute, formless consciousness</a:t>
            </a:r>
          </a:p>
          <a:p>
            <a:r>
              <a:rPr lang="en-GB" altLang="en-US" sz="2800" dirty="0"/>
              <a:t>and its multiple deities</a:t>
            </a:r>
          </a:p>
          <a:p>
            <a:r>
              <a:rPr lang="en-GB" altLang="en-US" sz="2800" dirty="0"/>
              <a:t>a cluster of religions rather</a:t>
            </a:r>
          </a:p>
          <a:p>
            <a:pPr>
              <a:buFont typeface="Wingdings" panose="05000000000000000000" pitchFamily="2" charset="2"/>
              <a:buNone/>
            </a:pPr>
            <a:r>
              <a:rPr lang="en-GB" altLang="en-US" sz="2800" dirty="0"/>
              <a:t>	 than a single religion</a:t>
            </a:r>
            <a:endParaRPr lang="en-US" altLang="en-US" sz="2800" dirty="0"/>
          </a:p>
        </p:txBody>
      </p:sp>
      <p:pic>
        <p:nvPicPr>
          <p:cNvPr id="1031" name="Picture 7" descr="200px-Nataraja">
            <a:extLst>
              <a:ext uri="{FF2B5EF4-FFF2-40B4-BE49-F238E27FC236}">
                <a16:creationId xmlns:a16="http://schemas.microsoft.com/office/drawing/2014/main" id="{14247BAD-A1BA-4E67-96EF-BCE723DC1E8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984555" y="3185584"/>
            <a:ext cx="2163763" cy="27908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D096F32-498D-45A9-937A-EDF104B9216A}"/>
              </a:ext>
            </a:extLst>
          </p:cNvPr>
          <p:cNvSpPr>
            <a:spLocks noGrp="1" noChangeArrowheads="1"/>
          </p:cNvSpPr>
          <p:nvPr>
            <p:ph type="title"/>
          </p:nvPr>
        </p:nvSpPr>
        <p:spPr>
          <a:xfrm>
            <a:off x="789781" y="548680"/>
            <a:ext cx="7564437" cy="611187"/>
          </a:xfrm>
        </p:spPr>
        <p:txBody>
          <a:bodyPr>
            <a:normAutofit fontScale="90000"/>
          </a:bodyPr>
          <a:lstStyle/>
          <a:p>
            <a:r>
              <a:rPr lang="en-GB" altLang="en-US" sz="3600" dirty="0">
                <a:cs typeface="Times New Roman" panose="02020603050405020304" pitchFamily="18" charset="0"/>
              </a:rPr>
              <a:t>Hinduism</a:t>
            </a:r>
            <a:r>
              <a:rPr lang="en-US" altLang="en-US" sz="3600" dirty="0">
                <a:cs typeface="Times New Roman" panose="02020603050405020304" pitchFamily="18" charset="0"/>
              </a:rPr>
              <a:t> as Construction</a:t>
            </a:r>
            <a:endParaRPr lang="en-GB" altLang="en-US" sz="3600" dirty="0">
              <a:cs typeface="Times New Roman" panose="02020603050405020304" pitchFamily="18" charset="0"/>
            </a:endParaRPr>
          </a:p>
        </p:txBody>
      </p:sp>
      <p:sp>
        <p:nvSpPr>
          <p:cNvPr id="7171" name="Rectangle 3">
            <a:extLst>
              <a:ext uri="{FF2B5EF4-FFF2-40B4-BE49-F238E27FC236}">
                <a16:creationId xmlns:a16="http://schemas.microsoft.com/office/drawing/2014/main" id="{86A0E9F2-CD2B-4527-9BCC-2FB13135C181}"/>
              </a:ext>
            </a:extLst>
          </p:cNvPr>
          <p:cNvSpPr>
            <a:spLocks noGrp="1" noChangeArrowheads="1"/>
          </p:cNvSpPr>
          <p:nvPr>
            <p:ph type="body" idx="1"/>
          </p:nvPr>
        </p:nvSpPr>
        <p:spPr/>
        <p:txBody>
          <a:bodyPr/>
          <a:lstStyle/>
          <a:p>
            <a:r>
              <a:rPr lang="en-GB" altLang="en-US"/>
              <a:t>The term ‘Hindoo’ is the Persian variant of the Sanskrit </a:t>
            </a:r>
            <a:r>
              <a:rPr lang="en-GB" altLang="en-US" i="1"/>
              <a:t>sindhu</a:t>
            </a:r>
            <a:r>
              <a:rPr lang="en-GB" altLang="en-US"/>
              <a:t>, referring to the Indus river, and as such was used by the Persian to denote the people of that region.</a:t>
            </a:r>
            <a:r>
              <a:rPr lang="en-US" altLang="en-US"/>
              <a:t> </a:t>
            </a:r>
          </a:p>
          <a:p>
            <a:r>
              <a:rPr lang="en-GB" altLang="en-US"/>
              <a:t>-</a:t>
            </a:r>
            <a:r>
              <a:rPr lang="en-US" altLang="en-US">
                <a:cs typeface="Times New Roman" panose="02020603050405020304" pitchFamily="18" charset="0"/>
              </a:rPr>
              <a:t>&gt;</a:t>
            </a:r>
            <a:r>
              <a:rPr lang="en-GB" altLang="en-US"/>
              <a:t> Hinduism describes a geographical area?</a:t>
            </a:r>
            <a:r>
              <a:rPr lang="en-US" altLang="en-US"/>
              <a:t> </a:t>
            </a: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D9C3CAA-041A-4A9F-8D00-59F72E83D2C9}"/>
              </a:ext>
            </a:extLst>
          </p:cNvPr>
          <p:cNvSpPr>
            <a:spLocks noGrp="1" noChangeArrowheads="1"/>
          </p:cNvSpPr>
          <p:nvPr>
            <p:ph type="title"/>
          </p:nvPr>
        </p:nvSpPr>
        <p:spPr>
          <a:xfrm>
            <a:off x="1528763" y="692150"/>
            <a:ext cx="7564437" cy="755650"/>
          </a:xfrm>
        </p:spPr>
        <p:txBody>
          <a:bodyPr>
            <a:normAutofit fontScale="90000"/>
          </a:bodyPr>
          <a:lstStyle/>
          <a:p>
            <a:r>
              <a:rPr lang="en-GB" altLang="en-US" sz="4000"/>
              <a:t>Definition of a Hindu (Act of 1956)</a:t>
            </a:r>
          </a:p>
        </p:txBody>
      </p:sp>
      <p:sp>
        <p:nvSpPr>
          <p:cNvPr id="9219" name="Rectangle 3">
            <a:extLst>
              <a:ext uri="{FF2B5EF4-FFF2-40B4-BE49-F238E27FC236}">
                <a16:creationId xmlns:a16="http://schemas.microsoft.com/office/drawing/2014/main" id="{0AE63382-18C7-4779-A8B1-E607A55EF9E9}"/>
              </a:ext>
            </a:extLst>
          </p:cNvPr>
          <p:cNvSpPr>
            <a:spLocks noGrp="1" noChangeArrowheads="1"/>
          </p:cNvSpPr>
          <p:nvPr>
            <p:ph type="body" idx="1"/>
          </p:nvPr>
        </p:nvSpPr>
        <p:spPr/>
        <p:txBody>
          <a:bodyPr>
            <a:normAutofit lnSpcReduction="10000"/>
          </a:bodyPr>
          <a:lstStyle/>
          <a:p>
            <a:r>
              <a:rPr lang="en-GB" altLang="en-US" sz="2400"/>
              <a:t>any person who is Hindu by religion in any of its forms or developments, including a Virashaiva, a Lingayat, or a follower of the Brahma, Prarthana, or Arya Samaj;</a:t>
            </a:r>
          </a:p>
          <a:p>
            <a:r>
              <a:rPr lang="en-GB" altLang="en-US" sz="2400"/>
              <a:t>any person who is a Buddhist, Jain, or Sikh by religion; and</a:t>
            </a:r>
          </a:p>
          <a:p>
            <a:r>
              <a:rPr lang="en-GB" altLang="en-US" sz="2400"/>
              <a:t>any person who is not a Muslim, Christian, Parsi, or Jew by religion, unless it is proved that any such person would not have been governed by the Hindu law or by any custom or usage as part of the law in respect of any of the matters dealt with herein if this Act had not been passed. </a:t>
            </a:r>
            <a:endParaRPr lang="en-US" altLang="en-US" sz="2800">
              <a:cs typeface="Times New Roman" panose="02020603050405020304" pitchFamily="18" charset="0"/>
            </a:endParaRPr>
          </a:p>
          <a:p>
            <a:endParaRPr lang="en-GB" altLang="en-US" sz="2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A1846741-728C-4ED6-94F4-F8F864708F25}"/>
              </a:ext>
            </a:extLst>
          </p:cNvPr>
          <p:cNvSpPr>
            <a:spLocks noGrp="1" noChangeArrowheads="1"/>
          </p:cNvSpPr>
          <p:nvPr>
            <p:ph type="title"/>
          </p:nvPr>
        </p:nvSpPr>
        <p:spPr/>
        <p:txBody>
          <a:bodyPr/>
          <a:lstStyle/>
          <a:p>
            <a:r>
              <a:rPr lang="en-GB" altLang="en-US"/>
              <a:t>What is a Hindu today?</a:t>
            </a:r>
            <a:endParaRPr lang="en-US" altLang="en-US"/>
          </a:p>
        </p:txBody>
      </p:sp>
      <p:sp>
        <p:nvSpPr>
          <p:cNvPr id="13315" name="Rectangle 3">
            <a:extLst>
              <a:ext uri="{FF2B5EF4-FFF2-40B4-BE49-F238E27FC236}">
                <a16:creationId xmlns:a16="http://schemas.microsoft.com/office/drawing/2014/main" id="{82CE7607-954E-4BDB-90AF-D2BB9DA53BBE}"/>
              </a:ext>
            </a:extLst>
          </p:cNvPr>
          <p:cNvSpPr>
            <a:spLocks noGrp="1" noChangeArrowheads="1"/>
          </p:cNvSpPr>
          <p:nvPr>
            <p:ph type="body" idx="1"/>
          </p:nvPr>
        </p:nvSpPr>
        <p:spPr/>
        <p:txBody>
          <a:bodyPr>
            <a:normAutofit lnSpcReduction="10000"/>
          </a:bodyPr>
          <a:lstStyle/>
          <a:p>
            <a:pPr>
              <a:lnSpc>
                <a:spcPct val="80000"/>
              </a:lnSpc>
            </a:pPr>
            <a:r>
              <a:rPr lang="en-GB" altLang="en-US" sz="2800" dirty="0"/>
              <a:t>People who accept (1) recognition of the authority of the Brahmin class and/or (2) recognition of the authority of the Veda are called Hindus</a:t>
            </a:r>
          </a:p>
          <a:p>
            <a:pPr>
              <a:lnSpc>
                <a:spcPct val="80000"/>
              </a:lnSpc>
            </a:pPr>
            <a:r>
              <a:rPr lang="en-GB" altLang="en-US" sz="2800" dirty="0"/>
              <a:t>Hinduism is “the religion of those humans who create, perpetuate, and transform traditions with legitimizing reference to the authority of the Veda” (Smith).</a:t>
            </a:r>
          </a:p>
          <a:p>
            <a:pPr>
              <a:lnSpc>
                <a:spcPct val="80000"/>
              </a:lnSpc>
            </a:pPr>
            <a:r>
              <a:rPr lang="en-GB" altLang="en-US" sz="2800" dirty="0"/>
              <a:t> Hinduism includes an extreme openness (the million of deities) in contrast with the caste system and its restrictions on behaviour</a:t>
            </a:r>
            <a:r>
              <a:rPr lang="en-US" altLang="en-US" sz="2800" dirty="0"/>
              <a:t> </a:t>
            </a:r>
            <a:endParaRPr lang="en-US" altLang="en-US" sz="2800" dirty="0" smtClean="0"/>
          </a:p>
          <a:p>
            <a:pPr marL="457200" lvl="1" indent="0">
              <a:lnSpc>
                <a:spcPct val="80000"/>
              </a:lnSpc>
              <a:buNone/>
            </a:pPr>
            <a:r>
              <a:rPr lang="en-US" altLang="en-US" sz="2400" dirty="0" smtClean="0"/>
              <a:t>(Brian Smith, 1989)</a:t>
            </a:r>
            <a:endParaRPr lang="en-US"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8" name="Rectangle 8">
            <a:extLst>
              <a:ext uri="{FF2B5EF4-FFF2-40B4-BE49-F238E27FC236}">
                <a16:creationId xmlns:a16="http://schemas.microsoft.com/office/drawing/2014/main" id="{E1819645-6F70-42B1-A3B0-A0262D970166}"/>
              </a:ext>
            </a:extLst>
          </p:cNvPr>
          <p:cNvSpPr>
            <a:spLocks noGrp="1" noChangeArrowheads="1"/>
          </p:cNvSpPr>
          <p:nvPr>
            <p:ph type="title"/>
          </p:nvPr>
        </p:nvSpPr>
        <p:spPr/>
        <p:txBody>
          <a:bodyPr/>
          <a:lstStyle/>
          <a:p>
            <a:r>
              <a:rPr lang="en-GB" altLang="en-US"/>
              <a:t>Hindu Mandir in London </a:t>
            </a:r>
            <a:endParaRPr lang="en-US" altLang="en-US"/>
          </a:p>
        </p:txBody>
      </p:sp>
      <p:pic>
        <p:nvPicPr>
          <p:cNvPr id="25607" name="Picture 7" descr="Hindu-Temple08">
            <a:extLst>
              <a:ext uri="{FF2B5EF4-FFF2-40B4-BE49-F238E27FC236}">
                <a16:creationId xmlns:a16="http://schemas.microsoft.com/office/drawing/2014/main" id="{F3CF4E0D-0BC0-43E8-8E96-32CEAEA4D29A}"/>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22450" y="1448605"/>
            <a:ext cx="54991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Coleman, Simon and Peter Collins (</a:t>
            </a:r>
            <a:r>
              <a:rPr lang="en-GB" dirty="0" err="1" smtClean="0"/>
              <a:t>Eds</a:t>
            </a:r>
            <a:r>
              <a:rPr lang="en-GB" dirty="0" smtClean="0"/>
              <a:t>). </a:t>
            </a:r>
            <a:r>
              <a:rPr lang="en-GB" i="1" dirty="0" smtClean="0"/>
              <a:t>Religion, Identity and Change: Perspective on Global Transformation</a:t>
            </a:r>
            <a:r>
              <a:rPr lang="en-GB" dirty="0" smtClean="0"/>
              <a:t>. Hants: </a:t>
            </a:r>
            <a:r>
              <a:rPr lang="en-GB" dirty="0" err="1" smtClean="0"/>
              <a:t>Ashgate</a:t>
            </a:r>
            <a:r>
              <a:rPr lang="en-GB" dirty="0" smtClean="0"/>
              <a:t>, 2004</a:t>
            </a:r>
          </a:p>
          <a:p>
            <a:r>
              <a:rPr lang="en-GB" dirty="0" smtClean="0"/>
              <a:t>Smith, Brian K. </a:t>
            </a:r>
            <a:r>
              <a:rPr lang="en-GB" i="1" dirty="0" smtClean="0"/>
              <a:t>Reflections on Resemblance, Ritual and Religion</a:t>
            </a:r>
            <a:r>
              <a:rPr lang="en-GB" dirty="0" smtClean="0"/>
              <a:t>. </a:t>
            </a:r>
            <a:r>
              <a:rPr lang="en-GB" dirty="0"/>
              <a:t>Oxford: Oxford Univ. Press, </a:t>
            </a:r>
            <a:r>
              <a:rPr lang="en-GB" dirty="0" smtClean="0"/>
              <a:t>1989</a:t>
            </a:r>
          </a:p>
          <a:p>
            <a:r>
              <a:rPr lang="en-GB" dirty="0" smtClean="0"/>
              <a:t>Wilson, Bryan, </a:t>
            </a:r>
            <a:r>
              <a:rPr lang="en-GB" i="1" dirty="0" smtClean="0"/>
              <a:t>Religion in sociological Perspective.</a:t>
            </a:r>
            <a:r>
              <a:rPr lang="en-GB" dirty="0" smtClean="0"/>
              <a:t> Oxford: Oxford Univ. Press, 1982. </a:t>
            </a:r>
          </a:p>
          <a:p>
            <a:endParaRPr lang="en-GB" dirty="0"/>
          </a:p>
        </p:txBody>
      </p:sp>
    </p:spTree>
    <p:extLst>
      <p:ext uri="{BB962C8B-B14F-4D97-AF65-F5344CB8AC3E}">
        <p14:creationId xmlns:p14="http://schemas.microsoft.com/office/powerpoint/2010/main" val="1391309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973</TotalTime>
  <Words>544</Words>
  <Application>Microsoft Office PowerPoint</Application>
  <PresentationFormat>On-screen Show (4:3)</PresentationFormat>
  <Paragraphs>54</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Myriad Pro</vt:lpstr>
      <vt:lpstr>Times New Roman</vt:lpstr>
      <vt:lpstr>Wingdings</vt:lpstr>
      <vt:lpstr>20140311PresentationUWTSDTemplate</vt:lpstr>
      <vt:lpstr>Anthropology of Religion  </vt:lpstr>
      <vt:lpstr>Religion and Identity </vt:lpstr>
      <vt:lpstr>Headlines today </vt:lpstr>
      <vt:lpstr>Citizenship Amendment Act</vt:lpstr>
      <vt:lpstr>Religious Identity </vt:lpstr>
      <vt:lpstr>Religion and Identity </vt:lpstr>
      <vt:lpstr>Hinduism today</vt:lpstr>
      <vt:lpstr>Geographical spread </vt:lpstr>
      <vt:lpstr>Hinduism as Reality</vt:lpstr>
      <vt:lpstr>Hinduism as Construction</vt:lpstr>
      <vt:lpstr>Definition of a Hindu (Act of 1956)</vt:lpstr>
      <vt:lpstr>What is a Hindu today?</vt:lpstr>
      <vt:lpstr>Hindu Mandir in London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115</cp:revision>
  <cp:lastPrinted>2018-07-05T16:01:10Z</cp:lastPrinted>
  <dcterms:created xsi:type="dcterms:W3CDTF">2015-04-14T15:21:28Z</dcterms:created>
  <dcterms:modified xsi:type="dcterms:W3CDTF">2019-12-16T09:56:25Z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