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2" r:id="rId1"/>
  </p:sldMasterIdLst>
  <p:notesMasterIdLst>
    <p:notesMasterId r:id="rId29"/>
  </p:notesMasterIdLst>
  <p:sldIdLst>
    <p:sldId id="256" r:id="rId2"/>
    <p:sldId id="258" r:id="rId3"/>
    <p:sldId id="257" r:id="rId4"/>
    <p:sldId id="259" r:id="rId5"/>
    <p:sldId id="260" r:id="rId6"/>
    <p:sldId id="261" r:id="rId7"/>
    <p:sldId id="262" r:id="rId8"/>
    <p:sldId id="263" r:id="rId9"/>
    <p:sldId id="282" r:id="rId10"/>
    <p:sldId id="285" r:id="rId11"/>
    <p:sldId id="286" r:id="rId12"/>
    <p:sldId id="280" r:id="rId13"/>
    <p:sldId id="266" r:id="rId14"/>
    <p:sldId id="276" r:id="rId15"/>
    <p:sldId id="267" r:id="rId16"/>
    <p:sldId id="268" r:id="rId17"/>
    <p:sldId id="269" r:id="rId18"/>
    <p:sldId id="270" r:id="rId19"/>
    <p:sldId id="271" r:id="rId20"/>
    <p:sldId id="272" r:id="rId21"/>
    <p:sldId id="281" r:id="rId22"/>
    <p:sldId id="275" r:id="rId23"/>
    <p:sldId id="277" r:id="rId24"/>
    <p:sldId id="283" r:id="rId25"/>
    <p:sldId id="284" r:id="rId26"/>
    <p:sldId id="278" r:id="rId27"/>
    <p:sldId id="27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A57F68-44F2-3877-4292-C7F545AA6D7A}" v="145" dt="2024-06-27T12:00:55.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6"/>
  </p:normalViewPr>
  <p:slideViewPr>
    <p:cSldViewPr snapToGrid="0">
      <p:cViewPr varScale="1">
        <p:scale>
          <a:sx n="71" d="100"/>
          <a:sy n="71" d="100"/>
        </p:scale>
        <p:origin x="103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7FFF9D-3DA4-4B5B-A706-DC055EA15BC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50788D6-80BD-4850-85B9-72F34357067C}">
      <dgm:prSet custT="1"/>
      <dgm:spPr/>
      <dgm:t>
        <a:bodyPr/>
        <a:lstStyle/>
        <a:p>
          <a:pPr algn="just"/>
          <a:r>
            <a:rPr lang="en-US" sz="1800" dirty="0"/>
            <a:t>Domiciliary care, or house care, involves a range of services provided to the elderly at home to assist with daily activities and medical needs </a:t>
          </a:r>
          <a:r>
            <a:rPr lang="en-US" sz="1400" dirty="0"/>
            <a:t>(NHS, 2023)</a:t>
          </a:r>
          <a:r>
            <a:rPr lang="en-US" sz="1800" dirty="0"/>
            <a:t>.</a:t>
          </a:r>
        </a:p>
      </dgm:t>
    </dgm:pt>
    <dgm:pt modelId="{AC0B8A0D-68D0-4F5F-BB63-D6A417BB55BD}" type="parTrans" cxnId="{A8931773-0CB7-4D80-9CF9-5BD8F4F0A646}">
      <dgm:prSet/>
      <dgm:spPr/>
      <dgm:t>
        <a:bodyPr/>
        <a:lstStyle/>
        <a:p>
          <a:endParaRPr lang="en-GB"/>
        </a:p>
      </dgm:t>
    </dgm:pt>
    <dgm:pt modelId="{3B8348CE-FE13-4AFE-8CAA-015E9D00B1E1}" type="sibTrans" cxnId="{A8931773-0CB7-4D80-9CF9-5BD8F4F0A646}">
      <dgm:prSet/>
      <dgm:spPr/>
      <dgm:t>
        <a:bodyPr/>
        <a:lstStyle/>
        <a:p>
          <a:endParaRPr lang="en-GB"/>
        </a:p>
      </dgm:t>
    </dgm:pt>
    <dgm:pt modelId="{DB27B0F6-2D97-40F1-BFCE-6BE036A14B7F}">
      <dgm:prSet custT="1"/>
      <dgm:spPr/>
      <dgm:t>
        <a:bodyPr/>
        <a:lstStyle/>
        <a:p>
          <a:pPr algn="just"/>
          <a:r>
            <a:rPr lang="en-US" sz="1800" dirty="0"/>
            <a:t>Services typically include personal care (e.g., bathing, dressing), household tasks (e.g., cleaning, cooking), and medical care (e.g., medication management, wound care), customized to individual needs </a:t>
          </a:r>
          <a:r>
            <a:rPr lang="en-US" sz="1400" dirty="0"/>
            <a:t>(Care Quality Commission, 2022)</a:t>
          </a:r>
          <a:r>
            <a:rPr lang="en-US" sz="1800" dirty="0"/>
            <a:t>.</a:t>
          </a:r>
        </a:p>
      </dgm:t>
    </dgm:pt>
    <dgm:pt modelId="{A88C6FAC-2242-4660-B00C-CE0B2F9DFBDE}" type="parTrans" cxnId="{D7B91CEF-FA21-4C21-8074-743337C3D356}">
      <dgm:prSet/>
      <dgm:spPr/>
      <dgm:t>
        <a:bodyPr/>
        <a:lstStyle/>
        <a:p>
          <a:endParaRPr lang="en-GB"/>
        </a:p>
      </dgm:t>
    </dgm:pt>
    <dgm:pt modelId="{900F82F8-A27D-430A-B131-72FE6BA92B47}" type="sibTrans" cxnId="{D7B91CEF-FA21-4C21-8074-743337C3D356}">
      <dgm:prSet/>
      <dgm:spPr/>
      <dgm:t>
        <a:bodyPr/>
        <a:lstStyle/>
        <a:p>
          <a:endParaRPr lang="en-GB"/>
        </a:p>
      </dgm:t>
    </dgm:pt>
    <dgm:pt modelId="{96046415-58C6-4D7F-BC5E-7A6FEDD87171}">
      <dgm:prSet custT="1"/>
      <dgm:spPr/>
      <dgm:t>
        <a:bodyPr/>
        <a:lstStyle/>
        <a:p>
          <a:pPr algn="just"/>
          <a:r>
            <a:rPr lang="en-US" sz="1800" dirty="0"/>
            <a:t>In the UK, 873,500 people received domiciliary care in 2020, with services often funded by private providers, local authorities, and charities, indicating a growing preference for aging at home </a:t>
          </a:r>
          <a:r>
            <a:rPr lang="en-US" sz="1400" dirty="0"/>
            <a:t>(Home Care Association, 2021)</a:t>
          </a:r>
          <a:r>
            <a:rPr lang="en-US" sz="1800" dirty="0"/>
            <a:t>.</a:t>
          </a:r>
        </a:p>
      </dgm:t>
    </dgm:pt>
    <dgm:pt modelId="{B62C782F-06CE-4F80-BC5F-686E19FC0318}" type="parTrans" cxnId="{786B43FA-0983-4F3E-9D29-D6A0E9777569}">
      <dgm:prSet/>
      <dgm:spPr/>
      <dgm:t>
        <a:bodyPr/>
        <a:lstStyle/>
        <a:p>
          <a:endParaRPr lang="en-GB"/>
        </a:p>
      </dgm:t>
    </dgm:pt>
    <dgm:pt modelId="{6994688A-D308-4BE6-BC0E-142D12518EDA}" type="sibTrans" cxnId="{786B43FA-0983-4F3E-9D29-D6A0E9777569}">
      <dgm:prSet/>
      <dgm:spPr/>
      <dgm:t>
        <a:bodyPr/>
        <a:lstStyle/>
        <a:p>
          <a:endParaRPr lang="en-GB"/>
        </a:p>
      </dgm:t>
    </dgm:pt>
    <dgm:pt modelId="{9C2F4F60-EA69-5A4F-934D-C35875AF12DE}" type="pres">
      <dgm:prSet presAssocID="{437FFF9D-3DA4-4B5B-A706-DC055EA15BC8}" presName="outerComposite" presStyleCnt="0">
        <dgm:presLayoutVars>
          <dgm:chMax val="5"/>
          <dgm:dir/>
          <dgm:resizeHandles val="exact"/>
        </dgm:presLayoutVars>
      </dgm:prSet>
      <dgm:spPr/>
    </dgm:pt>
    <dgm:pt modelId="{CFA443D7-A5BD-FB44-A858-DDB90AF6D5B5}" type="pres">
      <dgm:prSet presAssocID="{437FFF9D-3DA4-4B5B-A706-DC055EA15BC8}" presName="dummyMaxCanvas" presStyleCnt="0">
        <dgm:presLayoutVars/>
      </dgm:prSet>
      <dgm:spPr/>
    </dgm:pt>
    <dgm:pt modelId="{72521690-D4A1-4429-8B9A-D848CB553155}" type="pres">
      <dgm:prSet presAssocID="{437FFF9D-3DA4-4B5B-A706-DC055EA15BC8}" presName="ThreeNodes_1" presStyleLbl="node1" presStyleIdx="0" presStyleCnt="3">
        <dgm:presLayoutVars>
          <dgm:bulletEnabled val="1"/>
        </dgm:presLayoutVars>
      </dgm:prSet>
      <dgm:spPr/>
    </dgm:pt>
    <dgm:pt modelId="{43F1F9B7-B0A2-4C4F-B42B-00C037F74BC1}" type="pres">
      <dgm:prSet presAssocID="{437FFF9D-3DA4-4B5B-A706-DC055EA15BC8}" presName="ThreeNodes_2" presStyleLbl="node1" presStyleIdx="1" presStyleCnt="3">
        <dgm:presLayoutVars>
          <dgm:bulletEnabled val="1"/>
        </dgm:presLayoutVars>
      </dgm:prSet>
      <dgm:spPr/>
    </dgm:pt>
    <dgm:pt modelId="{2AD7FA97-810C-456B-9415-D2D3F2F7D22B}" type="pres">
      <dgm:prSet presAssocID="{437FFF9D-3DA4-4B5B-A706-DC055EA15BC8}" presName="ThreeNodes_3" presStyleLbl="node1" presStyleIdx="2" presStyleCnt="3">
        <dgm:presLayoutVars>
          <dgm:bulletEnabled val="1"/>
        </dgm:presLayoutVars>
      </dgm:prSet>
      <dgm:spPr/>
    </dgm:pt>
    <dgm:pt modelId="{4F320C03-0EE7-4AC9-9776-FB6A8BE91D89}" type="pres">
      <dgm:prSet presAssocID="{437FFF9D-3DA4-4B5B-A706-DC055EA15BC8}" presName="ThreeConn_1-2" presStyleLbl="fgAccFollowNode1" presStyleIdx="0" presStyleCnt="2">
        <dgm:presLayoutVars>
          <dgm:bulletEnabled val="1"/>
        </dgm:presLayoutVars>
      </dgm:prSet>
      <dgm:spPr/>
    </dgm:pt>
    <dgm:pt modelId="{3C142663-1637-4082-951A-3EFD9EA08D01}" type="pres">
      <dgm:prSet presAssocID="{437FFF9D-3DA4-4B5B-A706-DC055EA15BC8}" presName="ThreeConn_2-3" presStyleLbl="fgAccFollowNode1" presStyleIdx="1" presStyleCnt="2">
        <dgm:presLayoutVars>
          <dgm:bulletEnabled val="1"/>
        </dgm:presLayoutVars>
      </dgm:prSet>
      <dgm:spPr/>
    </dgm:pt>
    <dgm:pt modelId="{D63BC5D2-FBC4-4B6B-AEE7-CFCD51F388BF}" type="pres">
      <dgm:prSet presAssocID="{437FFF9D-3DA4-4B5B-A706-DC055EA15BC8}" presName="ThreeNodes_1_text" presStyleLbl="node1" presStyleIdx="2" presStyleCnt="3">
        <dgm:presLayoutVars>
          <dgm:bulletEnabled val="1"/>
        </dgm:presLayoutVars>
      </dgm:prSet>
      <dgm:spPr/>
    </dgm:pt>
    <dgm:pt modelId="{BBA4E603-1B12-4849-BB63-1A57D8448579}" type="pres">
      <dgm:prSet presAssocID="{437FFF9D-3DA4-4B5B-A706-DC055EA15BC8}" presName="ThreeNodes_2_text" presStyleLbl="node1" presStyleIdx="2" presStyleCnt="3">
        <dgm:presLayoutVars>
          <dgm:bulletEnabled val="1"/>
        </dgm:presLayoutVars>
      </dgm:prSet>
      <dgm:spPr/>
    </dgm:pt>
    <dgm:pt modelId="{996C196D-80CA-431B-85E6-2E393157612C}" type="pres">
      <dgm:prSet presAssocID="{437FFF9D-3DA4-4B5B-A706-DC055EA15BC8}" presName="ThreeNodes_3_text" presStyleLbl="node1" presStyleIdx="2" presStyleCnt="3">
        <dgm:presLayoutVars>
          <dgm:bulletEnabled val="1"/>
        </dgm:presLayoutVars>
      </dgm:prSet>
      <dgm:spPr/>
    </dgm:pt>
  </dgm:ptLst>
  <dgm:cxnLst>
    <dgm:cxn modelId="{E155AF16-7241-B145-AE8B-A2ADE39A1893}" type="presOf" srcId="{437FFF9D-3DA4-4B5B-A706-DC055EA15BC8}" destId="{9C2F4F60-EA69-5A4F-934D-C35875AF12DE}" srcOrd="0" destOrd="0" presId="urn:microsoft.com/office/officeart/2005/8/layout/vProcess5"/>
    <dgm:cxn modelId="{F6712719-A167-4155-BFF1-CF9CC4F7773D}" type="presOf" srcId="{3B8348CE-FE13-4AFE-8CAA-015E9D00B1E1}" destId="{4F320C03-0EE7-4AC9-9776-FB6A8BE91D89}" srcOrd="0" destOrd="0" presId="urn:microsoft.com/office/officeart/2005/8/layout/vProcess5"/>
    <dgm:cxn modelId="{44FDD53A-F9E5-462D-B036-02CC381E6F6B}" type="presOf" srcId="{DB27B0F6-2D97-40F1-BFCE-6BE036A14B7F}" destId="{43F1F9B7-B0A2-4C4F-B42B-00C037F74BC1}" srcOrd="0" destOrd="0" presId="urn:microsoft.com/office/officeart/2005/8/layout/vProcess5"/>
    <dgm:cxn modelId="{A8931773-0CB7-4D80-9CF9-5BD8F4F0A646}" srcId="{437FFF9D-3DA4-4B5B-A706-DC055EA15BC8}" destId="{B50788D6-80BD-4850-85B9-72F34357067C}" srcOrd="0" destOrd="0" parTransId="{AC0B8A0D-68D0-4F5F-BB63-D6A417BB55BD}" sibTransId="{3B8348CE-FE13-4AFE-8CAA-015E9D00B1E1}"/>
    <dgm:cxn modelId="{EB042559-FACA-45E6-8955-C5A5BEF7E02E}" type="presOf" srcId="{96046415-58C6-4D7F-BC5E-7A6FEDD87171}" destId="{2AD7FA97-810C-456B-9415-D2D3F2F7D22B}" srcOrd="0" destOrd="0" presId="urn:microsoft.com/office/officeart/2005/8/layout/vProcess5"/>
    <dgm:cxn modelId="{B67EF17A-774A-48AF-8E94-BA77CF0E92EE}" type="presOf" srcId="{900F82F8-A27D-430A-B131-72FE6BA92B47}" destId="{3C142663-1637-4082-951A-3EFD9EA08D01}" srcOrd="0" destOrd="0" presId="urn:microsoft.com/office/officeart/2005/8/layout/vProcess5"/>
    <dgm:cxn modelId="{9F85E68D-B454-49EA-B80E-58E2A42DD0C9}" type="presOf" srcId="{DB27B0F6-2D97-40F1-BFCE-6BE036A14B7F}" destId="{BBA4E603-1B12-4849-BB63-1A57D8448579}" srcOrd="1" destOrd="0" presId="urn:microsoft.com/office/officeart/2005/8/layout/vProcess5"/>
    <dgm:cxn modelId="{1CC24FA8-0BC0-4515-B19A-034589D99F93}" type="presOf" srcId="{B50788D6-80BD-4850-85B9-72F34357067C}" destId="{72521690-D4A1-4429-8B9A-D848CB553155}" srcOrd="0" destOrd="0" presId="urn:microsoft.com/office/officeart/2005/8/layout/vProcess5"/>
    <dgm:cxn modelId="{DA0EA0A9-087F-4892-A8B2-65EED67A3DAC}" type="presOf" srcId="{B50788D6-80BD-4850-85B9-72F34357067C}" destId="{D63BC5D2-FBC4-4B6B-AEE7-CFCD51F388BF}" srcOrd="1" destOrd="0" presId="urn:microsoft.com/office/officeart/2005/8/layout/vProcess5"/>
    <dgm:cxn modelId="{D7B91CEF-FA21-4C21-8074-743337C3D356}" srcId="{437FFF9D-3DA4-4B5B-A706-DC055EA15BC8}" destId="{DB27B0F6-2D97-40F1-BFCE-6BE036A14B7F}" srcOrd="1" destOrd="0" parTransId="{A88C6FAC-2242-4660-B00C-CE0B2F9DFBDE}" sibTransId="{900F82F8-A27D-430A-B131-72FE6BA92B47}"/>
    <dgm:cxn modelId="{4984EEF7-EA77-435A-B0A2-173F51C8BC7B}" type="presOf" srcId="{96046415-58C6-4D7F-BC5E-7A6FEDD87171}" destId="{996C196D-80CA-431B-85E6-2E393157612C}" srcOrd="1" destOrd="0" presId="urn:microsoft.com/office/officeart/2005/8/layout/vProcess5"/>
    <dgm:cxn modelId="{786B43FA-0983-4F3E-9D29-D6A0E9777569}" srcId="{437FFF9D-3DA4-4B5B-A706-DC055EA15BC8}" destId="{96046415-58C6-4D7F-BC5E-7A6FEDD87171}" srcOrd="2" destOrd="0" parTransId="{B62C782F-06CE-4F80-BC5F-686E19FC0318}" sibTransId="{6994688A-D308-4BE6-BC0E-142D12518EDA}"/>
    <dgm:cxn modelId="{BA514F66-0946-5242-9361-0E67FFBBCCD7}" type="presParOf" srcId="{9C2F4F60-EA69-5A4F-934D-C35875AF12DE}" destId="{CFA443D7-A5BD-FB44-A858-DDB90AF6D5B5}" srcOrd="0" destOrd="0" presId="urn:microsoft.com/office/officeart/2005/8/layout/vProcess5"/>
    <dgm:cxn modelId="{BBD58B24-B2DC-479E-A0F3-5BFFCC99FA45}" type="presParOf" srcId="{9C2F4F60-EA69-5A4F-934D-C35875AF12DE}" destId="{72521690-D4A1-4429-8B9A-D848CB553155}" srcOrd="1" destOrd="0" presId="urn:microsoft.com/office/officeart/2005/8/layout/vProcess5"/>
    <dgm:cxn modelId="{63C2095D-200A-45FD-B9F5-7DE8C62C005D}" type="presParOf" srcId="{9C2F4F60-EA69-5A4F-934D-C35875AF12DE}" destId="{43F1F9B7-B0A2-4C4F-B42B-00C037F74BC1}" srcOrd="2" destOrd="0" presId="urn:microsoft.com/office/officeart/2005/8/layout/vProcess5"/>
    <dgm:cxn modelId="{B9642E87-CF51-4E28-9EEC-7B2FAF04D311}" type="presParOf" srcId="{9C2F4F60-EA69-5A4F-934D-C35875AF12DE}" destId="{2AD7FA97-810C-456B-9415-D2D3F2F7D22B}" srcOrd="3" destOrd="0" presId="urn:microsoft.com/office/officeart/2005/8/layout/vProcess5"/>
    <dgm:cxn modelId="{9F581DAB-2E89-4323-A5A4-71F30653EEF0}" type="presParOf" srcId="{9C2F4F60-EA69-5A4F-934D-C35875AF12DE}" destId="{4F320C03-0EE7-4AC9-9776-FB6A8BE91D89}" srcOrd="4" destOrd="0" presId="urn:microsoft.com/office/officeart/2005/8/layout/vProcess5"/>
    <dgm:cxn modelId="{8ACBCA11-4051-4323-BED6-8E299745BFE6}" type="presParOf" srcId="{9C2F4F60-EA69-5A4F-934D-C35875AF12DE}" destId="{3C142663-1637-4082-951A-3EFD9EA08D01}" srcOrd="5" destOrd="0" presId="urn:microsoft.com/office/officeart/2005/8/layout/vProcess5"/>
    <dgm:cxn modelId="{1A93F70E-353E-48BE-A2B8-6313D28131D8}" type="presParOf" srcId="{9C2F4F60-EA69-5A4F-934D-C35875AF12DE}" destId="{D63BC5D2-FBC4-4B6B-AEE7-CFCD51F388BF}" srcOrd="6" destOrd="0" presId="urn:microsoft.com/office/officeart/2005/8/layout/vProcess5"/>
    <dgm:cxn modelId="{E2130EEC-E74B-49BA-8122-6EC59A9BDE68}" type="presParOf" srcId="{9C2F4F60-EA69-5A4F-934D-C35875AF12DE}" destId="{BBA4E603-1B12-4849-BB63-1A57D8448579}" srcOrd="7" destOrd="0" presId="urn:microsoft.com/office/officeart/2005/8/layout/vProcess5"/>
    <dgm:cxn modelId="{07C35DAE-5CBB-4C76-B503-F3AC042FC8CA}" type="presParOf" srcId="{9C2F4F60-EA69-5A4F-934D-C35875AF12DE}" destId="{996C196D-80CA-431B-85E6-2E393157612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3E9B78-AF2F-4B40-A101-02EEB990720B}"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43C59B31-E84E-4A9A-BE53-E638B92BF257}">
      <dgm:prSet/>
      <dgm:spPr/>
      <dgm:t>
        <a:bodyPr/>
        <a:lstStyle/>
        <a:p>
          <a:r>
            <a:rPr lang="en-US"/>
            <a:t>Residential care provides comprehensive, round the clock support with access to health facilities and specific activities designed to cater for the elderly's overall needs.</a:t>
          </a:r>
        </a:p>
      </dgm:t>
    </dgm:pt>
    <dgm:pt modelId="{CA4CBD62-DE92-412A-A342-484C8323F8B3}" type="parTrans" cxnId="{D9C17EC5-217D-4437-8466-4F089963FED1}">
      <dgm:prSet/>
      <dgm:spPr/>
      <dgm:t>
        <a:bodyPr/>
        <a:lstStyle/>
        <a:p>
          <a:endParaRPr lang="en-US"/>
        </a:p>
      </dgm:t>
    </dgm:pt>
    <dgm:pt modelId="{8382D0FF-C784-4BE6-813A-FA0DE6FD8E49}" type="sibTrans" cxnId="{D9C17EC5-217D-4437-8466-4F089963FED1}">
      <dgm:prSet phldrT="1" phldr="0"/>
      <dgm:spPr/>
      <dgm:t>
        <a:bodyPr/>
        <a:lstStyle/>
        <a:p>
          <a:r>
            <a:rPr lang="en-US"/>
            <a:t>1</a:t>
          </a:r>
        </a:p>
      </dgm:t>
    </dgm:pt>
    <dgm:pt modelId="{DB78811D-3344-4F97-AD3F-13466BB67DE0}">
      <dgm:prSet/>
      <dgm:spPr/>
      <dgm:t>
        <a:bodyPr/>
        <a:lstStyle/>
        <a:p>
          <a:r>
            <a:rPr lang="en-US"/>
            <a:t>Benefits of such systems include improved social interaction, frequent medical supervising and emergency care, but drawbacks comprise higher costs and possible deprivation of independence.</a:t>
          </a:r>
        </a:p>
      </dgm:t>
    </dgm:pt>
    <dgm:pt modelId="{B57D1A18-E82C-4FDD-9C8F-3F20BA011A8B}" type="parTrans" cxnId="{98B1527E-E924-4C53-A196-A92BF3CFD688}">
      <dgm:prSet/>
      <dgm:spPr/>
      <dgm:t>
        <a:bodyPr/>
        <a:lstStyle/>
        <a:p>
          <a:endParaRPr lang="en-US"/>
        </a:p>
      </dgm:t>
    </dgm:pt>
    <dgm:pt modelId="{AB3C1FCA-30C7-4EB3-9EC6-BDE81DFB2DDF}" type="sibTrans" cxnId="{98B1527E-E924-4C53-A196-A92BF3CFD688}">
      <dgm:prSet phldrT="2" phldr="0"/>
      <dgm:spPr/>
      <dgm:t>
        <a:bodyPr/>
        <a:lstStyle/>
        <a:p>
          <a:r>
            <a:rPr lang="en-US"/>
            <a:t>2</a:t>
          </a:r>
        </a:p>
      </dgm:t>
    </dgm:pt>
    <dgm:pt modelId="{E87100A7-9741-4BC9-A8FB-7AF02418445D}">
      <dgm:prSet/>
      <dgm:spPr/>
      <dgm:t>
        <a:bodyPr/>
        <a:lstStyle/>
        <a:p>
          <a:r>
            <a:rPr lang="en-US"/>
            <a:t>For the persons desiring stable but individualized care and a community environment, residential care can be a secure and supportive solution that can help to greatly improve one's quality of life.</a:t>
          </a:r>
        </a:p>
      </dgm:t>
    </dgm:pt>
    <dgm:pt modelId="{D4101FA7-61C2-49D5-BF34-E4CAAFA11E99}" type="parTrans" cxnId="{257725AE-70B4-4FB7-ABBF-B0AE52B683AB}">
      <dgm:prSet/>
      <dgm:spPr/>
      <dgm:t>
        <a:bodyPr/>
        <a:lstStyle/>
        <a:p>
          <a:endParaRPr lang="en-US"/>
        </a:p>
      </dgm:t>
    </dgm:pt>
    <dgm:pt modelId="{79A84259-6094-4697-ACBC-F11EC37936AF}" type="sibTrans" cxnId="{257725AE-70B4-4FB7-ABBF-B0AE52B683AB}">
      <dgm:prSet phldrT="3" phldr="0"/>
      <dgm:spPr/>
      <dgm:t>
        <a:bodyPr/>
        <a:lstStyle/>
        <a:p>
          <a:r>
            <a:rPr lang="en-US"/>
            <a:t>3</a:t>
          </a:r>
        </a:p>
      </dgm:t>
    </dgm:pt>
    <dgm:pt modelId="{587EDBCB-A553-B94E-819B-16FDFEC5796C}" type="pres">
      <dgm:prSet presAssocID="{E33E9B78-AF2F-4B40-A101-02EEB990720B}" presName="Name0" presStyleCnt="0">
        <dgm:presLayoutVars>
          <dgm:animLvl val="lvl"/>
          <dgm:resizeHandles val="exact"/>
        </dgm:presLayoutVars>
      </dgm:prSet>
      <dgm:spPr/>
    </dgm:pt>
    <dgm:pt modelId="{A42F5B86-94EA-FB48-8479-06693FF05359}" type="pres">
      <dgm:prSet presAssocID="{43C59B31-E84E-4A9A-BE53-E638B92BF257}" presName="compositeNode" presStyleCnt="0">
        <dgm:presLayoutVars>
          <dgm:bulletEnabled val="1"/>
        </dgm:presLayoutVars>
      </dgm:prSet>
      <dgm:spPr/>
    </dgm:pt>
    <dgm:pt modelId="{E7DE295C-D22C-5945-9722-6223EFB75AD2}" type="pres">
      <dgm:prSet presAssocID="{43C59B31-E84E-4A9A-BE53-E638B92BF257}" presName="bgRect" presStyleLbl="bgAccFollowNode1" presStyleIdx="0" presStyleCnt="3"/>
      <dgm:spPr/>
    </dgm:pt>
    <dgm:pt modelId="{A66C6545-41B2-944B-811F-B15225994A84}" type="pres">
      <dgm:prSet presAssocID="{8382D0FF-C784-4BE6-813A-FA0DE6FD8E49}" presName="sibTransNodeCircle" presStyleLbl="alignNode1" presStyleIdx="0" presStyleCnt="6">
        <dgm:presLayoutVars>
          <dgm:chMax val="0"/>
          <dgm:bulletEnabled/>
        </dgm:presLayoutVars>
      </dgm:prSet>
      <dgm:spPr/>
    </dgm:pt>
    <dgm:pt modelId="{B303AC27-7630-3644-9EFE-32EB48C12B70}" type="pres">
      <dgm:prSet presAssocID="{43C59B31-E84E-4A9A-BE53-E638B92BF257}" presName="bottomLine" presStyleLbl="alignNode1" presStyleIdx="1" presStyleCnt="6">
        <dgm:presLayoutVars/>
      </dgm:prSet>
      <dgm:spPr/>
    </dgm:pt>
    <dgm:pt modelId="{6EE9D432-69FF-054C-96D5-49B9E572740C}" type="pres">
      <dgm:prSet presAssocID="{43C59B31-E84E-4A9A-BE53-E638B92BF257}" presName="nodeText" presStyleLbl="bgAccFollowNode1" presStyleIdx="0" presStyleCnt="3">
        <dgm:presLayoutVars>
          <dgm:bulletEnabled val="1"/>
        </dgm:presLayoutVars>
      </dgm:prSet>
      <dgm:spPr/>
    </dgm:pt>
    <dgm:pt modelId="{4611157B-05D4-D247-8F80-C99CF737387D}" type="pres">
      <dgm:prSet presAssocID="{8382D0FF-C784-4BE6-813A-FA0DE6FD8E49}" presName="sibTrans" presStyleCnt="0"/>
      <dgm:spPr/>
    </dgm:pt>
    <dgm:pt modelId="{E25244F7-8C92-4941-A038-980BC854BA51}" type="pres">
      <dgm:prSet presAssocID="{DB78811D-3344-4F97-AD3F-13466BB67DE0}" presName="compositeNode" presStyleCnt="0">
        <dgm:presLayoutVars>
          <dgm:bulletEnabled val="1"/>
        </dgm:presLayoutVars>
      </dgm:prSet>
      <dgm:spPr/>
    </dgm:pt>
    <dgm:pt modelId="{BD41B66C-E917-6F4E-9E93-5D00D628A095}" type="pres">
      <dgm:prSet presAssocID="{DB78811D-3344-4F97-AD3F-13466BB67DE0}" presName="bgRect" presStyleLbl="bgAccFollowNode1" presStyleIdx="1" presStyleCnt="3"/>
      <dgm:spPr/>
    </dgm:pt>
    <dgm:pt modelId="{5769A80A-2E2F-3841-9232-B84FEBB7AB12}" type="pres">
      <dgm:prSet presAssocID="{AB3C1FCA-30C7-4EB3-9EC6-BDE81DFB2DDF}" presName="sibTransNodeCircle" presStyleLbl="alignNode1" presStyleIdx="2" presStyleCnt="6">
        <dgm:presLayoutVars>
          <dgm:chMax val="0"/>
          <dgm:bulletEnabled/>
        </dgm:presLayoutVars>
      </dgm:prSet>
      <dgm:spPr/>
    </dgm:pt>
    <dgm:pt modelId="{BD068C85-EF01-4F4F-AFF9-31708D45BD60}" type="pres">
      <dgm:prSet presAssocID="{DB78811D-3344-4F97-AD3F-13466BB67DE0}" presName="bottomLine" presStyleLbl="alignNode1" presStyleIdx="3" presStyleCnt="6">
        <dgm:presLayoutVars/>
      </dgm:prSet>
      <dgm:spPr/>
    </dgm:pt>
    <dgm:pt modelId="{144839D4-EA61-F942-BD1B-3663AFE8F7D0}" type="pres">
      <dgm:prSet presAssocID="{DB78811D-3344-4F97-AD3F-13466BB67DE0}" presName="nodeText" presStyleLbl="bgAccFollowNode1" presStyleIdx="1" presStyleCnt="3">
        <dgm:presLayoutVars>
          <dgm:bulletEnabled val="1"/>
        </dgm:presLayoutVars>
      </dgm:prSet>
      <dgm:spPr/>
    </dgm:pt>
    <dgm:pt modelId="{B1880D4F-6658-BC4B-9A8D-14111FBCF6B5}" type="pres">
      <dgm:prSet presAssocID="{AB3C1FCA-30C7-4EB3-9EC6-BDE81DFB2DDF}" presName="sibTrans" presStyleCnt="0"/>
      <dgm:spPr/>
    </dgm:pt>
    <dgm:pt modelId="{D1670EBF-9FBD-5844-AD7B-DACDF4B94F12}" type="pres">
      <dgm:prSet presAssocID="{E87100A7-9741-4BC9-A8FB-7AF02418445D}" presName="compositeNode" presStyleCnt="0">
        <dgm:presLayoutVars>
          <dgm:bulletEnabled val="1"/>
        </dgm:presLayoutVars>
      </dgm:prSet>
      <dgm:spPr/>
    </dgm:pt>
    <dgm:pt modelId="{A1CC0D4A-443B-1042-83DE-5587F8E63375}" type="pres">
      <dgm:prSet presAssocID="{E87100A7-9741-4BC9-A8FB-7AF02418445D}" presName="bgRect" presStyleLbl="bgAccFollowNode1" presStyleIdx="2" presStyleCnt="3"/>
      <dgm:spPr/>
    </dgm:pt>
    <dgm:pt modelId="{77C81B12-032D-8D47-B852-CF6BCC01B4D3}" type="pres">
      <dgm:prSet presAssocID="{79A84259-6094-4697-ACBC-F11EC37936AF}" presName="sibTransNodeCircle" presStyleLbl="alignNode1" presStyleIdx="4" presStyleCnt="6">
        <dgm:presLayoutVars>
          <dgm:chMax val="0"/>
          <dgm:bulletEnabled/>
        </dgm:presLayoutVars>
      </dgm:prSet>
      <dgm:spPr/>
    </dgm:pt>
    <dgm:pt modelId="{0BDC4BCC-8EC1-6E4C-85B1-4BAE3264C9C5}" type="pres">
      <dgm:prSet presAssocID="{E87100A7-9741-4BC9-A8FB-7AF02418445D}" presName="bottomLine" presStyleLbl="alignNode1" presStyleIdx="5" presStyleCnt="6">
        <dgm:presLayoutVars/>
      </dgm:prSet>
      <dgm:spPr/>
    </dgm:pt>
    <dgm:pt modelId="{D611B97A-5056-A144-8A3E-82A23E404B1F}" type="pres">
      <dgm:prSet presAssocID="{E87100A7-9741-4BC9-A8FB-7AF02418445D}" presName="nodeText" presStyleLbl="bgAccFollowNode1" presStyleIdx="2" presStyleCnt="3">
        <dgm:presLayoutVars>
          <dgm:bulletEnabled val="1"/>
        </dgm:presLayoutVars>
      </dgm:prSet>
      <dgm:spPr/>
    </dgm:pt>
  </dgm:ptLst>
  <dgm:cxnLst>
    <dgm:cxn modelId="{8727DF0C-50AB-8249-8795-A6048AF09395}" type="presOf" srcId="{E33E9B78-AF2F-4B40-A101-02EEB990720B}" destId="{587EDBCB-A553-B94E-819B-16FDFEC5796C}" srcOrd="0" destOrd="0" presId="urn:microsoft.com/office/officeart/2016/7/layout/BasicLinearProcessNumbered"/>
    <dgm:cxn modelId="{5D428D14-1460-F64C-B349-F003D02C61AE}" type="presOf" srcId="{DB78811D-3344-4F97-AD3F-13466BB67DE0}" destId="{BD41B66C-E917-6F4E-9E93-5D00D628A095}" srcOrd="0" destOrd="0" presId="urn:microsoft.com/office/officeart/2016/7/layout/BasicLinearProcessNumbered"/>
    <dgm:cxn modelId="{B3CC8A3B-4295-E040-BB4E-CE2E9BC55941}" type="presOf" srcId="{8382D0FF-C784-4BE6-813A-FA0DE6FD8E49}" destId="{A66C6545-41B2-944B-811F-B15225994A84}" srcOrd="0" destOrd="0" presId="urn:microsoft.com/office/officeart/2016/7/layout/BasicLinearProcessNumbered"/>
    <dgm:cxn modelId="{F37A456C-A2CD-3A4A-8DC9-47C00C892DA7}" type="presOf" srcId="{43C59B31-E84E-4A9A-BE53-E638B92BF257}" destId="{E7DE295C-D22C-5945-9722-6223EFB75AD2}" srcOrd="0" destOrd="0" presId="urn:microsoft.com/office/officeart/2016/7/layout/BasicLinearProcessNumbered"/>
    <dgm:cxn modelId="{A416407A-E8FC-DC41-945E-B8B846BC485D}" type="presOf" srcId="{AB3C1FCA-30C7-4EB3-9EC6-BDE81DFB2DDF}" destId="{5769A80A-2E2F-3841-9232-B84FEBB7AB12}" srcOrd="0" destOrd="0" presId="urn:microsoft.com/office/officeart/2016/7/layout/BasicLinearProcessNumbered"/>
    <dgm:cxn modelId="{98B1527E-E924-4C53-A196-A92BF3CFD688}" srcId="{E33E9B78-AF2F-4B40-A101-02EEB990720B}" destId="{DB78811D-3344-4F97-AD3F-13466BB67DE0}" srcOrd="1" destOrd="0" parTransId="{B57D1A18-E82C-4FDD-9C8F-3F20BA011A8B}" sibTransId="{AB3C1FCA-30C7-4EB3-9EC6-BDE81DFB2DDF}"/>
    <dgm:cxn modelId="{7CE9837F-B5FA-AC4D-925D-187BD66A45B8}" type="presOf" srcId="{DB78811D-3344-4F97-AD3F-13466BB67DE0}" destId="{144839D4-EA61-F942-BD1B-3663AFE8F7D0}" srcOrd="1" destOrd="0" presId="urn:microsoft.com/office/officeart/2016/7/layout/BasicLinearProcessNumbered"/>
    <dgm:cxn modelId="{14315888-8C6C-C840-9FFF-F342EB641EE3}" type="presOf" srcId="{E87100A7-9741-4BC9-A8FB-7AF02418445D}" destId="{D611B97A-5056-A144-8A3E-82A23E404B1F}" srcOrd="1" destOrd="0" presId="urn:microsoft.com/office/officeart/2016/7/layout/BasicLinearProcessNumbered"/>
    <dgm:cxn modelId="{91E693A7-2C1A-2D4E-B0D3-BAA77F3D98E7}" type="presOf" srcId="{E87100A7-9741-4BC9-A8FB-7AF02418445D}" destId="{A1CC0D4A-443B-1042-83DE-5587F8E63375}" srcOrd="0" destOrd="0" presId="urn:microsoft.com/office/officeart/2016/7/layout/BasicLinearProcessNumbered"/>
    <dgm:cxn modelId="{C2D843AB-969F-C549-98E4-B7BD32C5EDCC}" type="presOf" srcId="{43C59B31-E84E-4A9A-BE53-E638B92BF257}" destId="{6EE9D432-69FF-054C-96D5-49B9E572740C}" srcOrd="1" destOrd="0" presId="urn:microsoft.com/office/officeart/2016/7/layout/BasicLinearProcessNumbered"/>
    <dgm:cxn modelId="{257725AE-70B4-4FB7-ABBF-B0AE52B683AB}" srcId="{E33E9B78-AF2F-4B40-A101-02EEB990720B}" destId="{E87100A7-9741-4BC9-A8FB-7AF02418445D}" srcOrd="2" destOrd="0" parTransId="{D4101FA7-61C2-49D5-BF34-E4CAAFA11E99}" sibTransId="{79A84259-6094-4697-ACBC-F11EC37936AF}"/>
    <dgm:cxn modelId="{D9C17EC5-217D-4437-8466-4F089963FED1}" srcId="{E33E9B78-AF2F-4B40-A101-02EEB990720B}" destId="{43C59B31-E84E-4A9A-BE53-E638B92BF257}" srcOrd="0" destOrd="0" parTransId="{CA4CBD62-DE92-412A-A342-484C8323F8B3}" sibTransId="{8382D0FF-C784-4BE6-813A-FA0DE6FD8E49}"/>
    <dgm:cxn modelId="{A815EAC9-CC47-FA47-885A-06877AE69846}" type="presOf" srcId="{79A84259-6094-4697-ACBC-F11EC37936AF}" destId="{77C81B12-032D-8D47-B852-CF6BCC01B4D3}" srcOrd="0" destOrd="0" presId="urn:microsoft.com/office/officeart/2016/7/layout/BasicLinearProcessNumbered"/>
    <dgm:cxn modelId="{F7F4AFB1-4460-C042-867F-4D937D79D276}" type="presParOf" srcId="{587EDBCB-A553-B94E-819B-16FDFEC5796C}" destId="{A42F5B86-94EA-FB48-8479-06693FF05359}" srcOrd="0" destOrd="0" presId="urn:microsoft.com/office/officeart/2016/7/layout/BasicLinearProcessNumbered"/>
    <dgm:cxn modelId="{40427DC6-E961-A14C-81C0-FFFAACF7D2C9}" type="presParOf" srcId="{A42F5B86-94EA-FB48-8479-06693FF05359}" destId="{E7DE295C-D22C-5945-9722-6223EFB75AD2}" srcOrd="0" destOrd="0" presId="urn:microsoft.com/office/officeart/2016/7/layout/BasicLinearProcessNumbered"/>
    <dgm:cxn modelId="{550EB84B-83F4-2743-A4C4-DCD1383BE200}" type="presParOf" srcId="{A42F5B86-94EA-FB48-8479-06693FF05359}" destId="{A66C6545-41B2-944B-811F-B15225994A84}" srcOrd="1" destOrd="0" presId="urn:microsoft.com/office/officeart/2016/7/layout/BasicLinearProcessNumbered"/>
    <dgm:cxn modelId="{46550A8B-4A60-F14B-86F8-B95A54CDB64E}" type="presParOf" srcId="{A42F5B86-94EA-FB48-8479-06693FF05359}" destId="{B303AC27-7630-3644-9EFE-32EB48C12B70}" srcOrd="2" destOrd="0" presId="urn:microsoft.com/office/officeart/2016/7/layout/BasicLinearProcessNumbered"/>
    <dgm:cxn modelId="{04942675-EF4F-154C-A6F8-AE3F77855578}" type="presParOf" srcId="{A42F5B86-94EA-FB48-8479-06693FF05359}" destId="{6EE9D432-69FF-054C-96D5-49B9E572740C}" srcOrd="3" destOrd="0" presId="urn:microsoft.com/office/officeart/2016/7/layout/BasicLinearProcessNumbered"/>
    <dgm:cxn modelId="{D4421425-DCC6-E044-AAD3-FD0A4EF6602C}" type="presParOf" srcId="{587EDBCB-A553-B94E-819B-16FDFEC5796C}" destId="{4611157B-05D4-D247-8F80-C99CF737387D}" srcOrd="1" destOrd="0" presId="urn:microsoft.com/office/officeart/2016/7/layout/BasicLinearProcessNumbered"/>
    <dgm:cxn modelId="{1A8614BC-372F-134A-91D9-644DDC5F591B}" type="presParOf" srcId="{587EDBCB-A553-B94E-819B-16FDFEC5796C}" destId="{E25244F7-8C92-4941-A038-980BC854BA51}" srcOrd="2" destOrd="0" presId="urn:microsoft.com/office/officeart/2016/7/layout/BasicLinearProcessNumbered"/>
    <dgm:cxn modelId="{3E4D5157-6884-AE4C-99EB-9138001E0B4F}" type="presParOf" srcId="{E25244F7-8C92-4941-A038-980BC854BA51}" destId="{BD41B66C-E917-6F4E-9E93-5D00D628A095}" srcOrd="0" destOrd="0" presId="urn:microsoft.com/office/officeart/2016/7/layout/BasicLinearProcessNumbered"/>
    <dgm:cxn modelId="{38BBF295-E05D-A647-B848-6BED7AF4E034}" type="presParOf" srcId="{E25244F7-8C92-4941-A038-980BC854BA51}" destId="{5769A80A-2E2F-3841-9232-B84FEBB7AB12}" srcOrd="1" destOrd="0" presId="urn:microsoft.com/office/officeart/2016/7/layout/BasicLinearProcessNumbered"/>
    <dgm:cxn modelId="{4CFFA308-E8AE-0D40-A19B-3D59FE4434CE}" type="presParOf" srcId="{E25244F7-8C92-4941-A038-980BC854BA51}" destId="{BD068C85-EF01-4F4F-AFF9-31708D45BD60}" srcOrd="2" destOrd="0" presId="urn:microsoft.com/office/officeart/2016/7/layout/BasicLinearProcessNumbered"/>
    <dgm:cxn modelId="{EBACDA48-BB40-2346-B2B5-AC0753CE58C8}" type="presParOf" srcId="{E25244F7-8C92-4941-A038-980BC854BA51}" destId="{144839D4-EA61-F942-BD1B-3663AFE8F7D0}" srcOrd="3" destOrd="0" presId="urn:microsoft.com/office/officeart/2016/7/layout/BasicLinearProcessNumbered"/>
    <dgm:cxn modelId="{EA947F53-0A0E-3A4F-A386-F8A48E530AC5}" type="presParOf" srcId="{587EDBCB-A553-B94E-819B-16FDFEC5796C}" destId="{B1880D4F-6658-BC4B-9A8D-14111FBCF6B5}" srcOrd="3" destOrd="0" presId="urn:microsoft.com/office/officeart/2016/7/layout/BasicLinearProcessNumbered"/>
    <dgm:cxn modelId="{E53E8532-1928-1B4B-AE6C-BC25F601CD07}" type="presParOf" srcId="{587EDBCB-A553-B94E-819B-16FDFEC5796C}" destId="{D1670EBF-9FBD-5844-AD7B-DACDF4B94F12}" srcOrd="4" destOrd="0" presId="urn:microsoft.com/office/officeart/2016/7/layout/BasicLinearProcessNumbered"/>
    <dgm:cxn modelId="{E7603125-0B8D-054F-8668-14581ABA93FE}" type="presParOf" srcId="{D1670EBF-9FBD-5844-AD7B-DACDF4B94F12}" destId="{A1CC0D4A-443B-1042-83DE-5587F8E63375}" srcOrd="0" destOrd="0" presId="urn:microsoft.com/office/officeart/2016/7/layout/BasicLinearProcessNumbered"/>
    <dgm:cxn modelId="{16094E63-48D5-E849-B4C2-EE0C1D71D201}" type="presParOf" srcId="{D1670EBF-9FBD-5844-AD7B-DACDF4B94F12}" destId="{77C81B12-032D-8D47-B852-CF6BCC01B4D3}" srcOrd="1" destOrd="0" presId="urn:microsoft.com/office/officeart/2016/7/layout/BasicLinearProcessNumbered"/>
    <dgm:cxn modelId="{D6A03D91-65A8-5D47-A796-B94A04B892FF}" type="presParOf" srcId="{D1670EBF-9FBD-5844-AD7B-DACDF4B94F12}" destId="{0BDC4BCC-8EC1-6E4C-85B1-4BAE3264C9C5}" srcOrd="2" destOrd="0" presId="urn:microsoft.com/office/officeart/2016/7/layout/BasicLinearProcessNumbered"/>
    <dgm:cxn modelId="{3AD51AAC-84CA-EF47-8BDC-5EEA6673ED81}" type="presParOf" srcId="{D1670EBF-9FBD-5844-AD7B-DACDF4B94F12}" destId="{D611B97A-5056-A144-8A3E-82A23E404B1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21690-D4A1-4429-8B9A-D848CB553155}">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t>Domiciliary care, or house care, involves a range of services provided to the elderly at home to assist with daily activities and medical needs </a:t>
          </a:r>
          <a:r>
            <a:rPr lang="en-US" sz="1400" kern="1200" dirty="0"/>
            <a:t>(NHS, 2023)</a:t>
          </a:r>
          <a:r>
            <a:rPr lang="en-US" sz="1800" kern="1200" dirty="0"/>
            <a:t>.</a:t>
          </a:r>
        </a:p>
      </dsp:txBody>
      <dsp:txXfrm>
        <a:off x="36841" y="36841"/>
        <a:ext cx="7931345" cy="1184159"/>
      </dsp:txXfrm>
    </dsp:sp>
    <dsp:sp modelId="{43F1F9B7-B0A2-4C4F-B42B-00C037F74BC1}">
      <dsp:nvSpPr>
        <dsp:cNvPr id="0" name=""/>
        <dsp:cNvSpPr/>
      </dsp:nvSpPr>
      <dsp:spPr>
        <a:xfrm>
          <a:off x="819587" y="1467481"/>
          <a:ext cx="9288654" cy="125784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t>Services typically include personal care (e.g., bathing, dressing), household tasks (e.g., cleaning, cooking), and medical care (e.g., medication management, wound care), customized to individual needs </a:t>
          </a:r>
          <a:r>
            <a:rPr lang="en-US" sz="1400" kern="1200" dirty="0"/>
            <a:t>(Care Quality Commission, 2022)</a:t>
          </a:r>
          <a:r>
            <a:rPr lang="en-US" sz="1800" kern="1200" dirty="0"/>
            <a:t>.</a:t>
          </a:r>
        </a:p>
      </dsp:txBody>
      <dsp:txXfrm>
        <a:off x="856428" y="1504322"/>
        <a:ext cx="7577788" cy="1184159"/>
      </dsp:txXfrm>
    </dsp:sp>
    <dsp:sp modelId="{2AD7FA97-810C-456B-9415-D2D3F2F7D22B}">
      <dsp:nvSpPr>
        <dsp:cNvPr id="0" name=""/>
        <dsp:cNvSpPr/>
      </dsp:nvSpPr>
      <dsp:spPr>
        <a:xfrm>
          <a:off x="1639174" y="2934963"/>
          <a:ext cx="9288654" cy="12578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t>In the UK, 873,500 people received domiciliary care in 2020, with services often funded by private providers, local authorities, and charities, indicating a growing preference for aging at home </a:t>
          </a:r>
          <a:r>
            <a:rPr lang="en-US" sz="1400" kern="1200" dirty="0"/>
            <a:t>(Home Care Association, 2021)</a:t>
          </a:r>
          <a:r>
            <a:rPr lang="en-US" sz="1800" kern="1200" dirty="0"/>
            <a:t>.</a:t>
          </a:r>
        </a:p>
      </dsp:txBody>
      <dsp:txXfrm>
        <a:off x="1676015" y="2971804"/>
        <a:ext cx="7577788" cy="1184159"/>
      </dsp:txXfrm>
    </dsp:sp>
    <dsp:sp modelId="{4F320C03-0EE7-4AC9-9776-FB6A8BE91D89}">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655016" y="953863"/>
        <a:ext cx="449678" cy="615241"/>
      </dsp:txXfrm>
    </dsp:sp>
    <dsp:sp modelId="{3C142663-1637-4082-951A-3EFD9EA08D01}">
      <dsp:nvSpPr>
        <dsp:cNvPr id="0" name=""/>
        <dsp:cNvSpPr/>
      </dsp:nvSpPr>
      <dsp:spPr>
        <a:xfrm>
          <a:off x="9290644" y="2412959"/>
          <a:ext cx="817596" cy="81759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E295C-D22C-5945-9722-6223EFB75AD2}">
      <dsp:nvSpPr>
        <dsp:cNvPr id="0" name=""/>
        <dsp:cNvSpPr/>
      </dsp:nvSpPr>
      <dsp:spPr>
        <a:xfrm>
          <a:off x="0" y="0"/>
          <a:ext cx="3286125" cy="435254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55650">
            <a:lnSpc>
              <a:spcPct val="90000"/>
            </a:lnSpc>
            <a:spcBef>
              <a:spcPct val="0"/>
            </a:spcBef>
            <a:spcAft>
              <a:spcPct val="35000"/>
            </a:spcAft>
            <a:buNone/>
          </a:pPr>
          <a:r>
            <a:rPr lang="en-US" sz="1700" kern="1200"/>
            <a:t>Residential care provides comprehensive, round the clock support with access to health facilities and specific activities designed to cater for the elderly's overall needs.</a:t>
          </a:r>
        </a:p>
      </dsp:txBody>
      <dsp:txXfrm>
        <a:off x="0" y="1653966"/>
        <a:ext cx="3286125" cy="2611526"/>
      </dsp:txXfrm>
    </dsp:sp>
    <dsp:sp modelId="{A66C6545-41B2-944B-811F-B15225994A84}">
      <dsp:nvSpPr>
        <dsp:cNvPr id="0" name=""/>
        <dsp:cNvSpPr/>
      </dsp:nvSpPr>
      <dsp:spPr>
        <a:xfrm>
          <a:off x="990180" y="435254"/>
          <a:ext cx="1305763" cy="130576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405" y="626479"/>
        <a:ext cx="923313" cy="923313"/>
      </dsp:txXfrm>
    </dsp:sp>
    <dsp:sp modelId="{B303AC27-7630-3644-9EFE-32EB48C12B70}">
      <dsp:nvSpPr>
        <dsp:cNvPr id="0" name=""/>
        <dsp:cNvSpPr/>
      </dsp:nvSpPr>
      <dsp:spPr>
        <a:xfrm>
          <a:off x="0" y="4352472"/>
          <a:ext cx="328612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1B66C-E917-6F4E-9E93-5D00D628A095}">
      <dsp:nvSpPr>
        <dsp:cNvPr id="0" name=""/>
        <dsp:cNvSpPr/>
      </dsp:nvSpPr>
      <dsp:spPr>
        <a:xfrm>
          <a:off x="3614737" y="0"/>
          <a:ext cx="3286125" cy="4352544"/>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55650">
            <a:lnSpc>
              <a:spcPct val="90000"/>
            </a:lnSpc>
            <a:spcBef>
              <a:spcPct val="0"/>
            </a:spcBef>
            <a:spcAft>
              <a:spcPct val="35000"/>
            </a:spcAft>
            <a:buNone/>
          </a:pPr>
          <a:r>
            <a:rPr lang="en-US" sz="1700" kern="1200"/>
            <a:t>Benefits of such systems include improved social interaction, frequent medical supervising and emergency care, but drawbacks comprise higher costs and possible deprivation of independence.</a:t>
          </a:r>
        </a:p>
      </dsp:txBody>
      <dsp:txXfrm>
        <a:off x="3614737" y="1653966"/>
        <a:ext cx="3286125" cy="2611526"/>
      </dsp:txXfrm>
    </dsp:sp>
    <dsp:sp modelId="{5769A80A-2E2F-3841-9232-B84FEBB7AB12}">
      <dsp:nvSpPr>
        <dsp:cNvPr id="0" name=""/>
        <dsp:cNvSpPr/>
      </dsp:nvSpPr>
      <dsp:spPr>
        <a:xfrm>
          <a:off x="4604918" y="435254"/>
          <a:ext cx="1305763" cy="130576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143" y="626479"/>
        <a:ext cx="923313" cy="923313"/>
      </dsp:txXfrm>
    </dsp:sp>
    <dsp:sp modelId="{BD068C85-EF01-4F4F-AFF9-31708D45BD60}">
      <dsp:nvSpPr>
        <dsp:cNvPr id="0" name=""/>
        <dsp:cNvSpPr/>
      </dsp:nvSpPr>
      <dsp:spPr>
        <a:xfrm>
          <a:off x="3614737" y="4352472"/>
          <a:ext cx="3286125"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C0D4A-443B-1042-83DE-5587F8E63375}">
      <dsp:nvSpPr>
        <dsp:cNvPr id="0" name=""/>
        <dsp:cNvSpPr/>
      </dsp:nvSpPr>
      <dsp:spPr>
        <a:xfrm>
          <a:off x="7229475" y="0"/>
          <a:ext cx="3286125" cy="4352544"/>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55650">
            <a:lnSpc>
              <a:spcPct val="90000"/>
            </a:lnSpc>
            <a:spcBef>
              <a:spcPct val="0"/>
            </a:spcBef>
            <a:spcAft>
              <a:spcPct val="35000"/>
            </a:spcAft>
            <a:buNone/>
          </a:pPr>
          <a:r>
            <a:rPr lang="en-US" sz="1700" kern="1200"/>
            <a:t>For the persons desiring stable but individualized care and a community environment, residential care can be a secure and supportive solution that can help to greatly improve one's quality of life.</a:t>
          </a:r>
        </a:p>
      </dsp:txBody>
      <dsp:txXfrm>
        <a:off x="7229475" y="1653966"/>
        <a:ext cx="3286125" cy="2611526"/>
      </dsp:txXfrm>
    </dsp:sp>
    <dsp:sp modelId="{77C81B12-032D-8D47-B852-CF6BCC01B4D3}">
      <dsp:nvSpPr>
        <dsp:cNvPr id="0" name=""/>
        <dsp:cNvSpPr/>
      </dsp:nvSpPr>
      <dsp:spPr>
        <a:xfrm>
          <a:off x="8219655" y="435254"/>
          <a:ext cx="1305763" cy="1305763"/>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0880" y="626479"/>
        <a:ext cx="923313" cy="923313"/>
      </dsp:txXfrm>
    </dsp:sp>
    <dsp:sp modelId="{0BDC4BCC-8EC1-6E4C-85B1-4BAE3264C9C5}">
      <dsp:nvSpPr>
        <dsp:cNvPr id="0" name=""/>
        <dsp:cNvSpPr/>
      </dsp:nvSpPr>
      <dsp:spPr>
        <a:xfrm>
          <a:off x="7229475" y="4352472"/>
          <a:ext cx="3286125"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14803-D32B-41F6-955B-F721AA02EC32}" type="datetimeFigureOut">
              <a:rPr lang="en-GB" smtClean="0"/>
              <a:t>27/06/2024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9CF1D-B6C8-4777-A44C-D51EC0F1B1D9}" type="slidenum">
              <a:rPr lang="en-GB" smtClean="0"/>
              <a:t>‹#›</a:t>
            </a:fld>
            <a:endParaRPr lang="en-GB"/>
          </a:p>
        </p:txBody>
      </p:sp>
    </p:spTree>
    <p:extLst>
      <p:ext uri="{BB962C8B-B14F-4D97-AF65-F5344CB8AC3E}">
        <p14:creationId xmlns:p14="http://schemas.microsoft.com/office/powerpoint/2010/main" val="401288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19CF1D-B6C8-4777-A44C-D51EC0F1B1D9}" type="slidenum">
              <a:rPr lang="en-GB" smtClean="0"/>
              <a:t>7</a:t>
            </a:fld>
            <a:endParaRPr lang="en-GB"/>
          </a:p>
        </p:txBody>
      </p:sp>
    </p:spTree>
    <p:extLst>
      <p:ext uri="{BB962C8B-B14F-4D97-AF65-F5344CB8AC3E}">
        <p14:creationId xmlns:p14="http://schemas.microsoft.com/office/powerpoint/2010/main" val="3308363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19CF1D-B6C8-4777-A44C-D51EC0F1B1D9}" type="slidenum">
              <a:rPr lang="en-GB" smtClean="0"/>
              <a:t>17</a:t>
            </a:fld>
            <a:endParaRPr lang="en-GB"/>
          </a:p>
        </p:txBody>
      </p:sp>
    </p:spTree>
    <p:extLst>
      <p:ext uri="{BB962C8B-B14F-4D97-AF65-F5344CB8AC3E}">
        <p14:creationId xmlns:p14="http://schemas.microsoft.com/office/powerpoint/2010/main" val="3397702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50821-9A3A-77E2-1CB9-81251DEECB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D5F9CD-DAB3-31D9-3C46-D337604CF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92285AB-4607-8C0D-E916-AE099FF1AD4F}"/>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4F694AA0-8F03-4818-14D3-43042E100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423ADE-26DA-566C-4E2C-F2931896CC37}"/>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1206874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38A00-5785-7DAF-F0C2-FA3AB56317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6B447C-9F77-5B78-CEC3-C01C8366020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866FC3-6DA1-89E8-1DE5-1613F084EA26}"/>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2C20B8CB-7E6F-B700-53E3-528B17ABF0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FC396-F269-4D50-3326-6CB77B8E88A4}"/>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1714554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96147-B941-095A-EEF5-244297B95A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B2C7CC6-F38C-2D9B-8ADB-ABA3991FC9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89FF46-7E63-2359-6BC1-883056FD87A8}"/>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7F6B9D9E-5E00-5F3C-FBE9-455EA5CA98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45FA02-0FB8-B936-3969-95C5FE116DB5}"/>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211695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66D99-2C7C-B551-6139-7BEF5B8163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7E32FD-8A78-E732-F50F-3EEB135129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CE4DCE-8E80-A653-09AC-3303EAF2DF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F150C4-566D-93CE-B106-C365A80F854C}"/>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6" name="Footer Placeholder 5">
            <a:extLst>
              <a:ext uri="{FF2B5EF4-FFF2-40B4-BE49-F238E27FC236}">
                <a16:creationId xmlns:a16="http://schemas.microsoft.com/office/drawing/2014/main" id="{B1236425-E1BD-A258-2EF2-1689E9E1D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23A54-527C-81C0-EBFE-5B9E608724B2}"/>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2923911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C61B-E720-E42F-02BF-85D689C0788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AF1997-6F7A-1156-805E-4BE36300F5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F6B9F4-E7C9-0E1C-DEAA-017F1F79A2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C806BA-89FB-3A40-CB08-1730435C2F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F4F514-0F7B-CBA4-90CD-0A72BA2CA8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96C7989-E12B-1673-CA28-1A020EFFA064}"/>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8" name="Footer Placeholder 7">
            <a:extLst>
              <a:ext uri="{FF2B5EF4-FFF2-40B4-BE49-F238E27FC236}">
                <a16:creationId xmlns:a16="http://schemas.microsoft.com/office/drawing/2014/main" id="{55BFC2EA-193C-97C6-91B4-E14B402DE2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FF245C-4847-3E5B-DE94-B373497E2BD1}"/>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2948107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E1C48-B416-3C16-6350-C4F66E9864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EF7AF94-A743-76DD-D25A-8FF24DA7D5E9}"/>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4" name="Footer Placeholder 3">
            <a:extLst>
              <a:ext uri="{FF2B5EF4-FFF2-40B4-BE49-F238E27FC236}">
                <a16:creationId xmlns:a16="http://schemas.microsoft.com/office/drawing/2014/main" id="{59B78412-F1A6-9350-4DE6-680C0A8C62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54D6C7-C407-C268-858D-D33833CB5D4E}"/>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500136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9FD2A0-C371-D421-736A-FA8B29CCFB8A}"/>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3" name="Footer Placeholder 2">
            <a:extLst>
              <a:ext uri="{FF2B5EF4-FFF2-40B4-BE49-F238E27FC236}">
                <a16:creationId xmlns:a16="http://schemas.microsoft.com/office/drawing/2014/main" id="{FFA502AD-0C38-D55A-E628-D25709B88B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0E0721-524D-2200-3381-2F2FD1CFB7AE}"/>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3596501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235E-D686-1BDB-CD4E-2157C0555A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570E5B-DB6A-9AB7-704B-30ACF769E3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418D8D-1BCD-1BA8-E011-7E9F8475A0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C00B2B-5777-22AB-EA8B-5AA3A6483ED2}"/>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6" name="Footer Placeholder 5">
            <a:extLst>
              <a:ext uri="{FF2B5EF4-FFF2-40B4-BE49-F238E27FC236}">
                <a16:creationId xmlns:a16="http://schemas.microsoft.com/office/drawing/2014/main" id="{3BF573E9-D52B-8A22-F486-93D400AD34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82758-4424-6687-A529-79816D71CE9B}"/>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3990139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D4683-CA13-0CF6-0058-ED8AD6C5B5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3103753-2FA6-7DDF-10A6-E350BD4F0F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9212F5A-2418-5A99-08F9-F54231656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05A517-6791-A762-54E7-EB479B475806}"/>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6" name="Footer Placeholder 5">
            <a:extLst>
              <a:ext uri="{FF2B5EF4-FFF2-40B4-BE49-F238E27FC236}">
                <a16:creationId xmlns:a16="http://schemas.microsoft.com/office/drawing/2014/main" id="{D4B52627-DD26-CC84-3223-EA436D32C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1DCFEC-7FF2-9E92-D0DB-819B1A817326}"/>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995148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4165A-63A3-D41E-5D04-53D31FE8D46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8E6CC5-5989-F9B5-C4FD-1DFD480B05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25ED56-DCE4-A5E4-EED8-DB965C081731}"/>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42821989-1FE7-20B5-676F-522DC88204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412035-9B32-C993-67F6-626D97BF688E}"/>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992066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6D6237-B166-0342-C69B-516394B549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E2EE90F-6D73-A33B-EA76-A0B2D4DE31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8424C-D215-8D5C-1FD3-C652870CC28E}"/>
              </a:ext>
            </a:extLst>
          </p:cNvPr>
          <p:cNvSpPr>
            <a:spLocks noGrp="1"/>
          </p:cNvSpPr>
          <p:nvPr>
            <p:ph type="dt" sz="half" idx="10"/>
          </p:nvPr>
        </p:nvSpPr>
        <p:spPr/>
        <p:txBody>
          <a:body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024B25C3-8F63-8DD5-8D7C-CCEAC6EB3E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17283D-3370-594A-4AB9-5E144E60D392}"/>
              </a:ext>
            </a:extLst>
          </p:cNvPr>
          <p:cNvSpPr>
            <a:spLocks noGrp="1"/>
          </p:cNvSpPr>
          <p:nvPr>
            <p:ph type="sldNum" sz="quarter" idx="12"/>
          </p:nvPr>
        </p:nvSpPr>
        <p:spPr/>
        <p:txBody>
          <a:bodyPr/>
          <a:lstStyle/>
          <a:p>
            <a:fld id="{EA991940-0369-4537-A0BB-7EFD48AF97D7}" type="slidenum">
              <a:rPr lang="en-GB" smtClean="0"/>
              <a:t>‹#›</a:t>
            </a:fld>
            <a:endParaRPr lang="en-GB"/>
          </a:p>
        </p:txBody>
      </p:sp>
    </p:spTree>
    <p:extLst>
      <p:ext uri="{BB962C8B-B14F-4D97-AF65-F5344CB8AC3E}">
        <p14:creationId xmlns:p14="http://schemas.microsoft.com/office/powerpoint/2010/main" val="4151485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6B7F5C-4C90-C0D6-44A3-8081FEEE3E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D91322-6E3E-BBDC-C672-C47CDFEA7D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60B5D1-63FC-731F-E3A3-E97961A7AA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0D2122-87A7-4BE6-B05F-5EE914379618}" type="datetimeFigureOut">
              <a:rPr lang="en-GB" smtClean="0"/>
              <a:t>27/06/2024</a:t>
            </a:fld>
            <a:endParaRPr lang="en-GB"/>
          </a:p>
        </p:txBody>
      </p:sp>
      <p:sp>
        <p:nvSpPr>
          <p:cNvPr id="5" name="Footer Placeholder 4">
            <a:extLst>
              <a:ext uri="{FF2B5EF4-FFF2-40B4-BE49-F238E27FC236}">
                <a16:creationId xmlns:a16="http://schemas.microsoft.com/office/drawing/2014/main" id="{C50A4D34-415D-6124-C03B-D73334E3C9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F7271D2-AE5B-D86A-A7A7-219FE14576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A991940-0369-4537-A0BB-7EFD48AF97D7}" type="slidenum">
              <a:rPr lang="en-GB" smtClean="0"/>
              <a:t>‹#›</a:t>
            </a:fld>
            <a:endParaRPr lang="en-GB"/>
          </a:p>
        </p:txBody>
      </p:sp>
    </p:spTree>
    <p:extLst>
      <p:ext uri="{BB962C8B-B14F-4D97-AF65-F5344CB8AC3E}">
        <p14:creationId xmlns:p14="http://schemas.microsoft.com/office/powerpoint/2010/main" val="792272001"/>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cqc.org.uk/location/1-10417560524" TargetMode="External"/><Relationship Id="rId13" Type="http://schemas.openxmlformats.org/officeDocument/2006/relationships/hyperlink" Target="https://www.kingsfund.org.uk/insight-and-analysis/long-reads/social-care-360-expenditure" TargetMode="External"/><Relationship Id="rId3" Type="http://schemas.openxmlformats.org/officeDocument/2006/relationships/hyperlink" Target="https://www.ageuk.org.uk/information-advice/care/arranging-care/homecare/" TargetMode="External"/><Relationship Id="rId7" Type="http://schemas.openxmlformats.org/officeDocument/2006/relationships/hyperlink" Target="https://www.alzheimers.org.uk/" TargetMode="External"/><Relationship Id="rId12" Type="http://schemas.openxmlformats.org/officeDocument/2006/relationships/hyperlink" Target="https://commonslibrary.parliament.uk/research-briefings/cbp-7903/" TargetMode="External"/><Relationship Id="rId2" Type="http://schemas.openxmlformats.org/officeDocument/2006/relationships/hyperlink" Target="https://www.ageuk.org.uk/information-advice/care/arranging-care/care-needs-assessment/"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paying-for-a-care-home/" TargetMode="External"/><Relationship Id="rId11" Type="http://schemas.openxmlformats.org/officeDocument/2006/relationships/hyperlink" Target="https://www.homecareassociation.org.uk/resource/market-overview-2021.html" TargetMode="External"/><Relationship Id="rId5" Type="http://schemas.openxmlformats.org/officeDocument/2006/relationships/hyperlink" Target="https://www.ageuk.org.uk/information-advice/care/arranging-care/care-homes/" TargetMode="External"/><Relationship Id="rId10" Type="http://schemas.openxmlformats.org/officeDocument/2006/relationships/hyperlink" Target="https://www.cqc.org.uk/publications/major-report/state-care/2022-2023" TargetMode="External"/><Relationship Id="rId4" Type="http://schemas.openxmlformats.org/officeDocument/2006/relationships/hyperlink" Target="https://www.ageuk.org.uk/discover/2020/06/the-future-of-care-for-older-people/" TargetMode="External"/><Relationship Id="rId9" Type="http://schemas.openxmlformats.org/officeDocument/2006/relationships/hyperlink" Target="https://www.cqc.org.uk/guidance-providers/regulations-enforcement/service-types"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nurses.co.uk/blog/the-largest-care-home-providers-in-the-uk/" TargetMode="External"/><Relationship Id="rId13" Type="http://schemas.openxmlformats.org/officeDocument/2006/relationships/hyperlink" Target="https://www.legislation.gov.uk/ukpga/2014/23" TargetMode="External"/><Relationship Id="rId3" Type="http://schemas.openxmlformats.org/officeDocument/2006/relationships/hyperlink" Target="https://www.mariecurie.org.uk/help/support/diagnosed/recent-diagnosis/palliative-care-end-of-life-care" TargetMode="External"/><Relationship Id="rId7" Type="http://schemas.openxmlformats.org/officeDocument/2006/relationships/hyperlink" Target="https://www.nice.org.uk/guidance/ng142" TargetMode="External"/><Relationship Id="rId12" Type="http://schemas.openxmlformats.org/officeDocument/2006/relationships/hyperlink" Target="https://www.thebureauinvestigates.com/stories/2024-03-11/why-the-uk-needs-migrant-care-workers" TargetMode="External"/><Relationship Id="rId2" Type="http://schemas.openxmlformats.org/officeDocument/2006/relationships/hyperlink" Target="https://www.laingbuisson.com/shop/care-homes-for-older-people-uk-market-report-34ed/" TargetMode="External"/><Relationship Id="rId1" Type="http://schemas.openxmlformats.org/officeDocument/2006/relationships/slideLayout" Target="../slideLayouts/slideLayout2.xml"/><Relationship Id="rId6" Type="http://schemas.openxmlformats.org/officeDocument/2006/relationships/hyperlink" Target="https://www.england.nhs.uk/tecs/" TargetMode="External"/><Relationship Id="rId11" Type="http://schemas.openxmlformats.org/officeDocument/2006/relationships/hyperlink" Target="https://www.laingbuissonnews.com/care-markets-content/bed-supply-not-growing-fast-enough-reports-knight-frank/" TargetMode="External"/><Relationship Id="rId5" Type="http://schemas.openxmlformats.org/officeDocument/2006/relationships/hyperlink" Target="https://www.jobs.nhs.uk/candidate/jobadvert/B9848-23-0268" TargetMode="External"/><Relationship Id="rId10" Type="http://schemas.openxmlformats.org/officeDocument/2006/relationships/hyperlink" Target="https://www.oecd.org/els/who-cares-attracting-and-retaining-elderly-care-workers-92c0ef68-en.htm" TargetMode="External"/><Relationship Id="rId4" Type="http://schemas.openxmlformats.org/officeDocument/2006/relationships/hyperlink" Target="https://www.nhs.uk/conditions/social-care-and-support-guide/care-services-equipment-and-care-homes/care-homes/" TargetMode="External"/><Relationship Id="rId9" Type="http://schemas.openxmlformats.org/officeDocument/2006/relationships/hyperlink" Target="https://www.oecd.org/els/health-systems/long-term-care-workforc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B6CA6A9B-1417-1521-7EA8-AE4F0DF98F64}"/>
              </a:ext>
            </a:extLst>
          </p:cNvPr>
          <p:cNvPicPr>
            <a:picLocks noChangeAspect="1"/>
          </p:cNvPicPr>
          <p:nvPr/>
        </p:nvPicPr>
        <p:blipFill rotWithShape="1">
          <a:blip r:embed="rId2"/>
          <a:srcRect t="8790" r="23298" b="30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C5F612-BA76-1F11-ABAE-32492AA70858}"/>
              </a:ext>
            </a:extLst>
          </p:cNvPr>
          <p:cNvSpPr>
            <a:spLocks noGrp="1"/>
          </p:cNvSpPr>
          <p:nvPr>
            <p:ph type="ctrTitle"/>
          </p:nvPr>
        </p:nvSpPr>
        <p:spPr>
          <a:xfrm>
            <a:off x="477981" y="1122363"/>
            <a:ext cx="4004999" cy="2276881"/>
          </a:xfrm>
        </p:spPr>
        <p:txBody>
          <a:bodyPr anchor="b">
            <a:normAutofit fontScale="90000"/>
          </a:bodyPr>
          <a:lstStyle/>
          <a:p>
            <a:pPr algn="l"/>
            <a:r>
              <a:rPr lang="en-US" sz="4400">
                <a:solidFill>
                  <a:schemeClr val="bg1"/>
                </a:solidFill>
              </a:rPr>
              <a:t>Domiciliary Care vs. Residential Care for Elderly People in the UK</a:t>
            </a:r>
            <a:endParaRPr lang="en-GB" sz="4400">
              <a:solidFill>
                <a:schemeClr val="bg1"/>
              </a:solidFill>
            </a:endParaRPr>
          </a:p>
        </p:txBody>
      </p:sp>
      <p:sp>
        <p:nvSpPr>
          <p:cNvPr id="3" name="Subtitle 2">
            <a:extLst>
              <a:ext uri="{FF2B5EF4-FFF2-40B4-BE49-F238E27FC236}">
                <a16:creationId xmlns:a16="http://schemas.microsoft.com/office/drawing/2014/main" id="{4C0F1084-37ED-4F6C-7A25-E7E68DD3558D}"/>
              </a:ext>
            </a:extLst>
          </p:cNvPr>
          <p:cNvSpPr>
            <a:spLocks noGrp="1"/>
          </p:cNvSpPr>
          <p:nvPr>
            <p:ph type="subTitle" idx="1"/>
          </p:nvPr>
        </p:nvSpPr>
        <p:spPr>
          <a:xfrm>
            <a:off x="303547" y="3624344"/>
            <a:ext cx="5822780" cy="2456719"/>
          </a:xfrm>
        </p:spPr>
        <p:txBody>
          <a:bodyPr vert="horz" lIns="91440" tIns="45720" rIns="91440" bIns="45720" rtlCol="0" anchor="t">
            <a:normAutofit/>
          </a:bodyPr>
          <a:lstStyle/>
          <a:p>
            <a:pPr algn="l"/>
            <a:r>
              <a:rPr lang="en-GB" sz="2000" dirty="0">
                <a:solidFill>
                  <a:schemeClr val="bg1"/>
                </a:solidFill>
              </a:rPr>
              <a:t>Student Names: Shazia Malik, </a:t>
            </a:r>
            <a:r>
              <a:rPr lang="en-GB" sz="2000" err="1">
                <a:solidFill>
                  <a:schemeClr val="bg1"/>
                </a:solidFill>
              </a:rPr>
              <a:t>Sheeraz</a:t>
            </a:r>
            <a:r>
              <a:rPr lang="en-GB" sz="2000">
                <a:solidFill>
                  <a:schemeClr val="bg1"/>
                </a:solidFill>
              </a:rPr>
              <a:t> Begum</a:t>
            </a:r>
            <a:endParaRPr lang="en-GB" sz="2000" dirty="0">
              <a:solidFill>
                <a:schemeClr val="bg1"/>
              </a:solidFill>
            </a:endParaRPr>
          </a:p>
          <a:p>
            <a:pPr algn="l"/>
            <a:r>
              <a:rPr lang="en-GB" sz="2000">
                <a:solidFill>
                  <a:schemeClr val="bg1"/>
                </a:solidFill>
              </a:rPr>
              <a:t>Student Number (2127945)  (2133166)</a:t>
            </a:r>
          </a:p>
          <a:p>
            <a:pPr algn="l"/>
            <a:r>
              <a:rPr lang="en-GB" sz="2000">
                <a:solidFill>
                  <a:schemeClr val="bg1"/>
                </a:solidFill>
              </a:rPr>
              <a:t>Module code: BMHP6009_BIRM </a:t>
            </a:r>
          </a:p>
          <a:p>
            <a:pPr algn="l"/>
            <a:r>
              <a:rPr lang="en-GB" sz="2000">
                <a:solidFill>
                  <a:schemeClr val="bg1"/>
                </a:solidFill>
              </a:rPr>
              <a:t>Assignment Title: Debate </a:t>
            </a:r>
          </a:p>
          <a:p>
            <a:pPr algn="l"/>
            <a:r>
              <a:rPr lang="en-GB" sz="2000" dirty="0">
                <a:solidFill>
                  <a:schemeClr val="bg1"/>
                </a:solidFill>
              </a:rPr>
              <a:t>Lecture: Joanne Davies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022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difference between residential and domiciliary care | Wiltshire Care  Partnership">
            <a:extLst>
              <a:ext uri="{FF2B5EF4-FFF2-40B4-BE49-F238E27FC236}">
                <a16:creationId xmlns:a16="http://schemas.microsoft.com/office/drawing/2014/main" id="{3B516249-F2E5-5604-602B-652C0DF69C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75" r="15512"/>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1039" name="Freeform: Shape 1038">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dirty="0">
                <a:solidFill>
                  <a:srgbClr val="FFFFFF"/>
                </a:solidFill>
              </a:rPr>
              <a:t>Domiciliary Care</a:t>
            </a:r>
          </a:p>
        </p:txBody>
      </p:sp>
    </p:spTree>
    <p:extLst>
      <p:ext uri="{BB962C8B-B14F-4D97-AF65-F5344CB8AC3E}">
        <p14:creationId xmlns:p14="http://schemas.microsoft.com/office/powerpoint/2010/main" val="331194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367695" y="1127760"/>
            <a:ext cx="7560145" cy="4479246"/>
          </a:xfrm>
        </p:spPr>
        <p:txBody>
          <a:bodyPr anchor="ctr">
            <a:normAutofit fontScale="85000" lnSpcReduction="10000"/>
          </a:bodyPr>
          <a:lstStyle/>
          <a:p>
            <a:pPr algn="just">
              <a:lnSpc>
                <a:spcPct val="150000"/>
              </a:lnSpc>
            </a:pPr>
            <a:r>
              <a:rPr lang="en-US" sz="2000" dirty="0"/>
              <a:t>The choice between domiciliary and residential care for the elderly is crucial for improving quality of life, wellness, and financial stability.</a:t>
            </a:r>
          </a:p>
          <a:p>
            <a:pPr algn="just">
              <a:lnSpc>
                <a:spcPct val="150000"/>
              </a:lnSpc>
            </a:pPr>
            <a:r>
              <a:rPr lang="en-US" sz="2000" b="1" dirty="0"/>
              <a:t>Debate Overview: </a:t>
            </a:r>
            <a:r>
              <a:rPr lang="en-US" sz="2000" dirty="0"/>
              <a:t>The presentation is divided into two parts: the first discusses domiciliary care, and the second focuses on residential care.</a:t>
            </a:r>
          </a:p>
          <a:p>
            <a:pPr algn="just">
              <a:lnSpc>
                <a:spcPct val="150000"/>
              </a:lnSpc>
            </a:pPr>
            <a:r>
              <a:rPr lang="en-US" sz="2000" b="1" dirty="0"/>
              <a:t>Quality of Life Impact: </a:t>
            </a:r>
            <a:r>
              <a:rPr lang="en-US" sz="2000" dirty="0"/>
              <a:t>The type of care chosen significantly affects the mental and physical wellness of the elderly. Research shows that a friendly and safe environment improves mood and health </a:t>
            </a:r>
            <a:r>
              <a:rPr lang="en-US" sz="1600" dirty="0"/>
              <a:t>(</a:t>
            </a:r>
            <a:r>
              <a:rPr lang="en-US" sz="1600" dirty="0" err="1"/>
              <a:t>Kushlev</a:t>
            </a:r>
            <a:r>
              <a:rPr lang="en-US" sz="1600" dirty="0"/>
              <a:t> et al., 2020)</a:t>
            </a:r>
            <a:r>
              <a:rPr lang="en-US" sz="2000" dirty="0"/>
              <a:t>.</a:t>
            </a:r>
          </a:p>
          <a:p>
            <a:pPr algn="just">
              <a:lnSpc>
                <a:spcPct val="150000"/>
              </a:lnSpc>
            </a:pPr>
            <a:r>
              <a:rPr lang="en-US" sz="2000" b="1" dirty="0"/>
              <a:t>Informed Decision Making: </a:t>
            </a:r>
            <a:r>
              <a:rPr lang="en-US" sz="2000" dirty="0"/>
              <a:t>Examining domiciliary and residential care through financial, social, and medical perspectives is essential for making better decisions for elderly families and the government </a:t>
            </a:r>
            <a:r>
              <a:rPr lang="en-US" sz="1600" dirty="0"/>
              <a:t>(Age UK, 2022)</a:t>
            </a:r>
            <a:r>
              <a:rPr lang="en-US" sz="2000" dirty="0"/>
              <a:t>.</a:t>
            </a:r>
          </a:p>
        </p:txBody>
      </p:sp>
    </p:spTree>
    <p:extLst>
      <p:ext uri="{BB962C8B-B14F-4D97-AF65-F5344CB8AC3E}">
        <p14:creationId xmlns:p14="http://schemas.microsoft.com/office/powerpoint/2010/main" val="3627841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Definition of Domiciliary Care</a:t>
            </a:r>
          </a:p>
        </p:txBody>
      </p:sp>
      <p:graphicFrame>
        <p:nvGraphicFramePr>
          <p:cNvPr id="5" name="Content Placeholder 2">
            <a:extLst>
              <a:ext uri="{FF2B5EF4-FFF2-40B4-BE49-F238E27FC236}">
                <a16:creationId xmlns:a16="http://schemas.microsoft.com/office/drawing/2014/main" id="{4E2C731C-76D3-B05B-C5D5-E7AF429129EC}"/>
              </a:ext>
            </a:extLst>
          </p:cNvPr>
          <p:cNvGraphicFramePr>
            <a:graphicFrameLocks noGrp="1"/>
          </p:cNvGraphicFramePr>
          <p:nvPr>
            <p:ph idx="1"/>
            <p:extLst>
              <p:ext uri="{D42A27DB-BD31-4B8C-83A1-F6EECF244321}">
                <p14:modId xmlns:p14="http://schemas.microsoft.com/office/powerpoint/2010/main" val="178657679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181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841248" y="256032"/>
            <a:ext cx="10506456" cy="1014984"/>
          </a:xfrm>
        </p:spPr>
        <p:txBody>
          <a:bodyPr anchor="b">
            <a:normAutofit/>
          </a:bodyPr>
          <a:lstStyle/>
          <a:p>
            <a:r>
              <a:rPr lang="en-US" dirty="0"/>
              <a:t>Funding Options for Domiciliary Care</a:t>
            </a:r>
            <a:endParaRPr lang="en-GB" dirty="0"/>
          </a:p>
        </p:txBody>
      </p:sp>
      <p:sp>
        <p:nvSpPr>
          <p:cNvPr id="2057" name="Rectangle 205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59" name="Rectangle 205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9871FEF-594B-F953-F9B1-8FFECDF95990}"/>
              </a:ext>
            </a:extLst>
          </p:cNvPr>
          <p:cNvSpPr>
            <a:spLocks/>
          </p:cNvSpPr>
          <p:nvPr/>
        </p:nvSpPr>
        <p:spPr>
          <a:xfrm>
            <a:off x="841248" y="1888868"/>
            <a:ext cx="6208938" cy="2532960"/>
          </a:xfrm>
          <a:prstGeom prst="rect">
            <a:avLst/>
          </a:prstGeom>
        </p:spPr>
        <p:txBody>
          <a:bodyPr>
            <a:noAutofit/>
          </a:bodyPr>
          <a:lstStyle/>
          <a:p>
            <a:pPr marL="285750" indent="-285750" algn="just" defTabSz="685800">
              <a:lnSpc>
                <a:spcPct val="150000"/>
              </a:lnSpc>
              <a:spcAft>
                <a:spcPts val="600"/>
              </a:spcAft>
              <a:buFont typeface="Arial" panose="020B0604020202020204" pitchFamily="34" charset="0"/>
              <a:buChar char="•"/>
            </a:pPr>
            <a:r>
              <a:rPr lang="en-US" sz="1425" kern="1200" dirty="0">
                <a:solidFill>
                  <a:schemeClr val="tx1"/>
                </a:solidFill>
                <a:latin typeface="+mn-lt"/>
                <a:ea typeface="+mn-ea"/>
                <a:cs typeface="+mn-cs"/>
              </a:rPr>
              <a:t>Personal savings, means-tested local authority funding, and NHS Continuing Healthcare for those with significant health issues are the main financing sources for domiciliary care in the UK </a:t>
            </a:r>
            <a:r>
              <a:rPr lang="en-US" sz="1200" kern="1200" dirty="0">
                <a:solidFill>
                  <a:schemeClr val="tx1"/>
                </a:solidFill>
                <a:latin typeface="+mn-lt"/>
                <a:ea typeface="+mn-ea"/>
                <a:cs typeface="+mn-cs"/>
              </a:rPr>
              <a:t>(Age UK, 2022)</a:t>
            </a:r>
            <a:r>
              <a:rPr lang="en-US" sz="1425" kern="1200" dirty="0">
                <a:solidFill>
                  <a:schemeClr val="tx1"/>
                </a:solidFill>
                <a:latin typeface="+mn-lt"/>
                <a:ea typeface="+mn-ea"/>
                <a:cs typeface="+mn-cs"/>
              </a:rPr>
              <a:t>.</a:t>
            </a:r>
          </a:p>
          <a:p>
            <a:pPr marL="285750" indent="-285750" algn="just" defTabSz="685800">
              <a:lnSpc>
                <a:spcPct val="150000"/>
              </a:lnSpc>
              <a:spcAft>
                <a:spcPts val="600"/>
              </a:spcAft>
              <a:buFont typeface="Arial" panose="020B0604020202020204" pitchFamily="34" charset="0"/>
              <a:buChar char="•"/>
            </a:pPr>
            <a:endParaRPr lang="en-US" sz="1425" dirty="0"/>
          </a:p>
          <a:p>
            <a:pPr marL="285750" indent="-285750" algn="just" defTabSz="685800">
              <a:lnSpc>
                <a:spcPct val="150000"/>
              </a:lnSpc>
              <a:spcAft>
                <a:spcPts val="600"/>
              </a:spcAft>
              <a:buFont typeface="Arial" panose="020B0604020202020204" pitchFamily="34" charset="0"/>
              <a:buChar char="•"/>
            </a:pPr>
            <a:r>
              <a:rPr lang="en-US" sz="1425" kern="1200" dirty="0">
                <a:solidFill>
                  <a:schemeClr val="tx1"/>
                </a:solidFill>
                <a:latin typeface="+mn-lt"/>
                <a:ea typeface="+mn-ea"/>
                <a:cs typeface="+mn-cs"/>
              </a:rPr>
              <a:t>Countries like Germany and Japan use insurance-based systems to partially cover residency care costs, reducing individual debt </a:t>
            </a:r>
            <a:r>
              <a:rPr lang="en-US" sz="1200" kern="1200" dirty="0">
                <a:solidFill>
                  <a:schemeClr val="tx1"/>
                </a:solidFill>
                <a:latin typeface="+mn-lt"/>
                <a:ea typeface="+mn-ea"/>
                <a:cs typeface="+mn-cs"/>
              </a:rPr>
              <a:t>(OECD, 2020)</a:t>
            </a:r>
            <a:r>
              <a:rPr lang="en-US" sz="1425" kern="1200" dirty="0">
                <a:solidFill>
                  <a:schemeClr val="tx1"/>
                </a:solidFill>
                <a:latin typeface="+mn-lt"/>
                <a:ea typeface="+mn-ea"/>
                <a:cs typeface="+mn-cs"/>
              </a:rPr>
              <a:t>.</a:t>
            </a:r>
            <a:endParaRPr lang="en-US" sz="1900" dirty="0"/>
          </a:p>
        </p:txBody>
      </p:sp>
      <p:pic>
        <p:nvPicPr>
          <p:cNvPr id="2050" name="Picture 2" descr="Seeking Funding? Be Aware of These 5 Details. | Entrepreneur">
            <a:extLst>
              <a:ext uri="{FF2B5EF4-FFF2-40B4-BE49-F238E27FC236}">
                <a16:creationId xmlns:a16="http://schemas.microsoft.com/office/drawing/2014/main" id="{EA9D6B0E-5CF7-E5F9-D829-5C5B106CCC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4001" y="2332562"/>
            <a:ext cx="3266221" cy="217848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44ACCB2-5022-1748-E2FA-DC981E22DCAB}"/>
              </a:ext>
            </a:extLst>
          </p:cNvPr>
          <p:cNvSpPr txBox="1">
            <a:spLocks/>
          </p:cNvSpPr>
          <p:nvPr/>
        </p:nvSpPr>
        <p:spPr>
          <a:xfrm>
            <a:off x="865953" y="4529339"/>
            <a:ext cx="9544269" cy="1754451"/>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marL="171450" indent="-171450" algn="just" defTabSz="685800">
              <a:lnSpc>
                <a:spcPct val="150000"/>
              </a:lnSpc>
              <a:spcBef>
                <a:spcPts val="750"/>
              </a:spcBef>
            </a:pPr>
            <a:r>
              <a:rPr lang="en-US" sz="1500" kern="1200" dirty="0">
                <a:solidFill>
                  <a:schemeClr val="tx1"/>
                </a:solidFill>
                <a:effectLst>
                  <a:outerShdw blurRad="50800" dist="38100" dir="2700000" algn="tl" rotWithShape="0">
                    <a:srgbClr val="000000">
                      <a:alpha val="48000"/>
                    </a:srgbClr>
                  </a:outerShdw>
                </a:effectLst>
                <a:latin typeface="+mn-lt"/>
                <a:ea typeface="+mn-ea"/>
                <a:cs typeface="+mn-cs"/>
              </a:rPr>
              <a:t>In 2022/23, English local authorities allocated about £20.5 billion to domiciliary care services, providing substantial funding for seniors to stay at home </a:t>
            </a:r>
            <a:r>
              <a:rPr lang="en-US" sz="1200" kern="1200" dirty="0">
                <a:solidFill>
                  <a:schemeClr val="tx1"/>
                </a:solidFill>
                <a:effectLst>
                  <a:outerShdw blurRad="50800" dist="38100" dir="2700000" algn="tl" rotWithShape="0">
                    <a:srgbClr val="000000">
                      <a:alpha val="48000"/>
                    </a:srgbClr>
                  </a:outerShdw>
                </a:effectLst>
                <a:latin typeface="+mn-lt"/>
                <a:ea typeface="+mn-ea"/>
                <a:cs typeface="+mn-cs"/>
              </a:rPr>
              <a:t>(House of Commons Library, 2024)</a:t>
            </a:r>
            <a:r>
              <a:rPr lang="en-US" sz="1500" kern="1200" dirty="0">
                <a:solidFill>
                  <a:schemeClr val="tx1"/>
                </a:solidFill>
                <a:effectLst>
                  <a:outerShdw blurRad="50800" dist="38100" dir="2700000" algn="tl" rotWithShape="0">
                    <a:srgbClr val="000000">
                      <a:alpha val="48000"/>
                    </a:srgbClr>
                  </a:outerShdw>
                </a:effectLst>
                <a:latin typeface="+mn-lt"/>
                <a:ea typeface="+mn-ea"/>
                <a:cs typeface="+mn-cs"/>
              </a:rPr>
              <a:t>.</a:t>
            </a:r>
            <a:endParaRPr lang="en-US" dirty="0"/>
          </a:p>
        </p:txBody>
      </p:sp>
    </p:spTree>
    <p:extLst>
      <p:ext uri="{BB962C8B-B14F-4D97-AF65-F5344CB8AC3E}">
        <p14:creationId xmlns:p14="http://schemas.microsoft.com/office/powerpoint/2010/main" val="1097778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332509" y="329901"/>
            <a:ext cx="11500902" cy="778135"/>
          </a:xfrm>
        </p:spPr>
        <p:txBody>
          <a:bodyPr>
            <a:normAutofit/>
          </a:bodyPr>
          <a:lstStyle/>
          <a:p>
            <a:r>
              <a:rPr lang="en-US" dirty="0"/>
              <a:t>End of Life and Palliative Care at Home</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51820" y="1215614"/>
            <a:ext cx="6808951" cy="3595872"/>
          </a:xfrm>
        </p:spPr>
        <p:txBody>
          <a:bodyPr>
            <a:normAutofit fontScale="70000" lnSpcReduction="20000"/>
          </a:bodyPr>
          <a:lstStyle/>
          <a:p>
            <a:pPr algn="just">
              <a:lnSpc>
                <a:spcPct val="150000"/>
              </a:lnSpc>
            </a:pPr>
            <a:r>
              <a:rPr lang="en-US" dirty="0"/>
              <a:t>Home care provides medical, emotional, and spiritual support to terminally ill patients, allowing them to spend their final days at home </a:t>
            </a:r>
            <a:r>
              <a:rPr lang="en-US" sz="2300" dirty="0"/>
              <a:t>(Marie Curie, 2023)</a:t>
            </a:r>
            <a:r>
              <a:rPr lang="en-US" dirty="0"/>
              <a:t>.</a:t>
            </a:r>
          </a:p>
          <a:p>
            <a:pPr algn="just">
              <a:lnSpc>
                <a:spcPct val="150000"/>
              </a:lnSpc>
            </a:pPr>
            <a:endParaRPr lang="en-US" dirty="0"/>
          </a:p>
          <a:p>
            <a:pPr algn="just">
              <a:lnSpc>
                <a:spcPct val="150000"/>
              </a:lnSpc>
            </a:pPr>
            <a:r>
              <a:rPr lang="en-US" dirty="0"/>
              <a:t>Home care offers the comfort of a familiar environment, personalized care, and the presence of loved ones, leading to positive emotional states and self-dignity </a:t>
            </a:r>
            <a:r>
              <a:rPr lang="en-US" sz="2300" dirty="0"/>
              <a:t>(NICE, 2019)</a:t>
            </a:r>
            <a:r>
              <a:rPr lang="en-US" dirty="0"/>
              <a:t>.</a:t>
            </a:r>
          </a:p>
        </p:txBody>
      </p:sp>
      <p:pic>
        <p:nvPicPr>
          <p:cNvPr id="3074" name="Picture 2" descr="Setting Up Your Home for Hospice and Palliative Care">
            <a:extLst>
              <a:ext uri="{FF2B5EF4-FFF2-40B4-BE49-F238E27FC236}">
                <a16:creationId xmlns:a16="http://schemas.microsoft.com/office/drawing/2014/main" id="{50B5AF29-805E-C226-AF39-AD1D4D51EA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9317" y="1618385"/>
            <a:ext cx="4414094" cy="294272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D93D6A9B-4372-456C-35F9-2EEC152B5B92}"/>
              </a:ext>
            </a:extLst>
          </p:cNvPr>
          <p:cNvSpPr txBox="1">
            <a:spLocks/>
          </p:cNvSpPr>
          <p:nvPr/>
        </p:nvSpPr>
        <p:spPr>
          <a:xfrm>
            <a:off x="451820" y="4829671"/>
            <a:ext cx="11381591" cy="545233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dirty="0"/>
              <a:t>Research shows that 74% of patients prefer dying at home, and home palliative care leads to higher satisfaction and better quality of life compared to institutional settings </a:t>
            </a:r>
            <a:r>
              <a:rPr lang="en-US" sz="1600" dirty="0"/>
              <a:t>(Quinn et al., 2020)</a:t>
            </a:r>
            <a:r>
              <a:rPr lang="en-US" dirty="0"/>
              <a:t>.</a:t>
            </a:r>
          </a:p>
        </p:txBody>
      </p:sp>
    </p:spTree>
    <p:extLst>
      <p:ext uri="{BB962C8B-B14F-4D97-AF65-F5344CB8AC3E}">
        <p14:creationId xmlns:p14="http://schemas.microsoft.com/office/powerpoint/2010/main" val="220896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2199287" y="329901"/>
            <a:ext cx="7793426" cy="778135"/>
          </a:xfrm>
        </p:spPr>
        <p:txBody>
          <a:bodyPr>
            <a:normAutofit fontScale="90000"/>
          </a:bodyPr>
          <a:lstStyle/>
          <a:p>
            <a:r>
              <a:rPr lang="en-US" dirty="0"/>
              <a:t>Addressing the Gap Between Need and Availability</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51820" y="1601482"/>
            <a:ext cx="11381591" cy="1207031"/>
          </a:xfrm>
        </p:spPr>
        <p:txBody>
          <a:bodyPr>
            <a:normAutofit/>
          </a:bodyPr>
          <a:lstStyle/>
          <a:p>
            <a:pPr algn="just">
              <a:lnSpc>
                <a:spcPct val="150000"/>
              </a:lnSpc>
            </a:pPr>
            <a:r>
              <a:rPr lang="en-US" sz="2000" dirty="0"/>
              <a:t>The UK faces a significant shortage of up to 100,000 care workers, resulting in long waiting times and lack of care for many elderly people </a:t>
            </a:r>
            <a:r>
              <a:rPr lang="en-US" sz="1600" dirty="0"/>
              <a:t>(The Bureau of Investigative Journalism, 2024)</a:t>
            </a:r>
            <a:r>
              <a:rPr lang="en-US" sz="2000" dirty="0"/>
              <a:t>.</a:t>
            </a:r>
          </a:p>
        </p:txBody>
      </p:sp>
      <p:pic>
        <p:nvPicPr>
          <p:cNvPr id="4098" name="Picture 2" descr="Why Are Seniors Reluctant to Accept Help? | Northwestern Medicine">
            <a:extLst>
              <a:ext uri="{FF2B5EF4-FFF2-40B4-BE49-F238E27FC236}">
                <a16:creationId xmlns:a16="http://schemas.microsoft.com/office/drawing/2014/main" id="{BFB87B5C-FE01-1A55-90CF-DEDC371A7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9128" y="2807233"/>
            <a:ext cx="4354284" cy="244928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1391FA77-E8F9-07CC-BA2D-FB95AA314607}"/>
              </a:ext>
            </a:extLst>
          </p:cNvPr>
          <p:cNvSpPr txBox="1">
            <a:spLocks/>
          </p:cNvSpPr>
          <p:nvPr/>
        </p:nvSpPr>
        <p:spPr>
          <a:xfrm>
            <a:off x="451821" y="3220720"/>
            <a:ext cx="6917808" cy="203579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sz="1800" dirty="0"/>
              <a:t>Innovations like telehealth, workforce skills upgrades, and increased funding aim to close the gap and improve the efficiency of domiciliary care </a:t>
            </a:r>
            <a:r>
              <a:rPr lang="en-US" sz="1400" dirty="0"/>
              <a:t>(NHS Digital, 2023)</a:t>
            </a:r>
            <a:r>
              <a:rPr lang="en-US" sz="1800" dirty="0"/>
              <a:t>.</a:t>
            </a:r>
          </a:p>
        </p:txBody>
      </p:sp>
      <p:sp>
        <p:nvSpPr>
          <p:cNvPr id="5" name="Content Placeholder 2">
            <a:extLst>
              <a:ext uri="{FF2B5EF4-FFF2-40B4-BE49-F238E27FC236}">
                <a16:creationId xmlns:a16="http://schemas.microsoft.com/office/drawing/2014/main" id="{D720BFC1-7C2C-AA15-6764-BF78E38623F3}"/>
              </a:ext>
            </a:extLst>
          </p:cNvPr>
          <p:cNvSpPr txBox="1">
            <a:spLocks/>
          </p:cNvSpPr>
          <p:nvPr/>
        </p:nvSpPr>
        <p:spPr>
          <a:xfrm>
            <a:off x="451819" y="5256518"/>
            <a:ext cx="11381591" cy="545233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sz="1800" dirty="0"/>
              <a:t>Addressing the supply-demand gap ensures more elderly receive necessary care at home, enhancing their quality of life and often prolonging their independence </a:t>
            </a:r>
            <a:r>
              <a:rPr lang="en-US" sz="1400" dirty="0"/>
              <a:t>(Age UK, 2022)</a:t>
            </a:r>
            <a:r>
              <a:rPr lang="en-US" sz="1800" dirty="0"/>
              <a:t>.</a:t>
            </a:r>
          </a:p>
        </p:txBody>
      </p:sp>
    </p:spTree>
    <p:extLst>
      <p:ext uri="{BB962C8B-B14F-4D97-AF65-F5344CB8AC3E}">
        <p14:creationId xmlns:p14="http://schemas.microsoft.com/office/powerpoint/2010/main" val="1748096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137034" y="609597"/>
            <a:ext cx="9392421" cy="1330841"/>
          </a:xfrm>
        </p:spPr>
        <p:txBody>
          <a:bodyPr>
            <a:normAutofit/>
          </a:bodyPr>
          <a:lstStyle/>
          <a:p>
            <a:r>
              <a:rPr lang="en-US" dirty="0"/>
              <a:t>Theories and Policies Supporting Domiciliary Care</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519113" y="2198362"/>
            <a:ext cx="7415847" cy="4659638"/>
          </a:xfrm>
        </p:spPr>
        <p:txBody>
          <a:bodyPr>
            <a:normAutofit fontScale="92500"/>
          </a:bodyPr>
          <a:lstStyle/>
          <a:p>
            <a:pPr algn="just">
              <a:lnSpc>
                <a:spcPct val="150000"/>
              </a:lnSpc>
            </a:pPr>
            <a:r>
              <a:rPr lang="en-US" sz="1800" dirty="0"/>
              <a:t>The UK Care Act 2014 highlights the significance of providing a care that advances the well being and abilities of the recipients, thus promoting the provision and funding of domiciliary care services </a:t>
            </a:r>
            <a:r>
              <a:rPr lang="en-US" sz="1400" dirty="0"/>
              <a:t>(UK Government, 2014)</a:t>
            </a:r>
            <a:r>
              <a:rPr lang="en-US" sz="1800" dirty="0"/>
              <a:t>.</a:t>
            </a:r>
          </a:p>
          <a:p>
            <a:pPr algn="just">
              <a:lnSpc>
                <a:spcPct val="150000"/>
              </a:lnSpc>
            </a:pPr>
            <a:r>
              <a:rPr lang="en-US" sz="1800" dirty="0"/>
              <a:t>The Equity Act ensures that domiciliary care services are provided fairly and without discrimination, promoting equal access to quality care for all individuals regardless of their background or circumstances </a:t>
            </a:r>
            <a:r>
              <a:rPr lang="en-US" sz="1500" dirty="0"/>
              <a:t>(Ebrahim, 2016)</a:t>
            </a:r>
            <a:r>
              <a:rPr lang="en-US" sz="1800" dirty="0"/>
              <a:t>.</a:t>
            </a:r>
          </a:p>
          <a:p>
            <a:pPr algn="just">
              <a:lnSpc>
                <a:spcPct val="150000"/>
              </a:lnSpc>
            </a:pPr>
            <a:r>
              <a:rPr lang="en-US" sz="1800" dirty="0"/>
              <a:t>The Human Rights Act mandates that domiciliary care respects and upholds the fundamental rights and dignity of individuals, ensuring that care services are delivered in a manner that honors personal freedoms and protects against inhumane or degrading treatment </a:t>
            </a:r>
            <a:r>
              <a:rPr lang="en-US" sz="1400" dirty="0"/>
              <a:t>(Kavanagh, 2006)</a:t>
            </a:r>
            <a:r>
              <a:rPr lang="en-US" sz="1800" dirty="0"/>
              <a:t>.</a:t>
            </a:r>
          </a:p>
        </p:txBody>
      </p:sp>
      <p:pic>
        <p:nvPicPr>
          <p:cNvPr id="5122" name="Picture 2" descr="The Care Act 2014">
            <a:extLst>
              <a:ext uri="{FF2B5EF4-FFF2-40B4-BE49-F238E27FC236}">
                <a16:creationId xmlns:a16="http://schemas.microsoft.com/office/drawing/2014/main" id="{64CA203C-8FC3-1693-C841-A0C3E6A311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054" r="15565"/>
          <a:stretch/>
        </p:blipFill>
        <p:spPr bwMode="auto">
          <a:xfrm>
            <a:off x="8350567" y="2550035"/>
            <a:ext cx="3322320" cy="2813246"/>
          </a:xfrm>
          <a:prstGeom prst="rect">
            <a:avLst/>
          </a:prstGeom>
          <a:noFill/>
          <a:extLst>
            <a:ext uri="{909E8E84-426E-40DD-AFC4-6F175D3DCCD1}">
              <a14:hiddenFill xmlns:a14="http://schemas.microsoft.com/office/drawing/2010/main">
                <a:solidFill>
                  <a:srgbClr val="FFFFFF"/>
                </a:solidFill>
              </a14:hiddenFill>
            </a:ext>
          </a:extLst>
        </p:spPr>
      </p:pic>
      <p:sp>
        <p:nvSpPr>
          <p:cNvPr id="5131" name="Freeform: Shape 51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45485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137034" y="609597"/>
            <a:ext cx="9392421" cy="1330841"/>
          </a:xfrm>
        </p:spPr>
        <p:txBody>
          <a:bodyPr>
            <a:normAutofit/>
          </a:bodyPr>
          <a:lstStyle/>
          <a:p>
            <a:r>
              <a:rPr lang="en-US" dirty="0"/>
              <a:t>Theories and Policies Supporting Domiciliary Care</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365760" y="2198362"/>
            <a:ext cx="6963728" cy="4659638"/>
          </a:xfrm>
        </p:spPr>
        <p:txBody>
          <a:bodyPr>
            <a:normAutofit/>
          </a:bodyPr>
          <a:lstStyle/>
          <a:p>
            <a:r>
              <a:rPr lang="en-US" sz="2000" dirty="0"/>
              <a:t>The Continuity Theory of Ageing states that older people desire to remain in their routine and habits that are promoted by domiciliary care where they reside at their own house </a:t>
            </a:r>
            <a:r>
              <a:rPr lang="en-US" sz="1600" dirty="0"/>
              <a:t>(</a:t>
            </a:r>
            <a:r>
              <a:rPr lang="en-US" sz="1600" dirty="0" err="1"/>
              <a:t>Madramootoo</a:t>
            </a:r>
            <a:r>
              <a:rPr lang="en-US" sz="1600" dirty="0"/>
              <a:t>, 2023)</a:t>
            </a:r>
            <a:r>
              <a:rPr lang="en-US" sz="2000" dirty="0"/>
              <a:t>.</a:t>
            </a:r>
          </a:p>
          <a:p>
            <a:endParaRPr lang="en-US" sz="2000" dirty="0"/>
          </a:p>
          <a:p>
            <a:endParaRPr lang="en-US" sz="2000" dirty="0"/>
          </a:p>
          <a:p>
            <a:r>
              <a:rPr lang="en-US" sz="2000" dirty="0"/>
              <a:t>Home healthcare has proven to be very beneficial, as it helps maintain the social connections of elderly individuals, provides sense of security and relieves the stress of moving to an unfamiliar environment </a:t>
            </a:r>
            <a:r>
              <a:rPr lang="en-US" sz="1600" dirty="0"/>
              <a:t>(</a:t>
            </a:r>
            <a:r>
              <a:rPr lang="en-US" sz="1600" dirty="0" err="1"/>
              <a:t>Snel</a:t>
            </a:r>
            <a:r>
              <a:rPr lang="en-US" sz="1600" dirty="0"/>
              <a:t> et al. 2022)</a:t>
            </a:r>
            <a:r>
              <a:rPr lang="en-US" sz="2000" dirty="0"/>
              <a:t>.</a:t>
            </a:r>
          </a:p>
        </p:txBody>
      </p:sp>
      <p:pic>
        <p:nvPicPr>
          <p:cNvPr id="1026" name="Picture 2" descr="Ageing: Types, Stages, Causes, Signs, Health Problems and Solutions -  Public Health Notes">
            <a:extLst>
              <a:ext uri="{FF2B5EF4-FFF2-40B4-BE49-F238E27FC236}">
                <a16:creationId xmlns:a16="http://schemas.microsoft.com/office/drawing/2014/main" id="{436606F2-B942-0844-0849-E7CFD6B7ED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1772" y="2580640"/>
            <a:ext cx="4986867" cy="2992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987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137034" y="243837"/>
            <a:ext cx="9392421" cy="1330841"/>
          </a:xfrm>
        </p:spPr>
        <p:txBody>
          <a:bodyPr>
            <a:normAutofit/>
          </a:bodyPr>
          <a:lstStyle/>
          <a:p>
            <a:r>
              <a:rPr lang="en-US" dirty="0"/>
              <a:t>Activity Theory</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365760" y="1574678"/>
            <a:ext cx="6963728" cy="4659638"/>
          </a:xfrm>
        </p:spPr>
        <p:txBody>
          <a:bodyPr>
            <a:normAutofit/>
          </a:bodyPr>
          <a:lstStyle/>
          <a:p>
            <a:pPr marL="57150" marR="0" indent="-285750">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Encourages staying active and involved.</a:t>
            </a:r>
          </a:p>
          <a:p>
            <a:pPr marL="57150" marR="0" indent="-285750">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Includes activities and programs such as:</a:t>
            </a:r>
          </a:p>
          <a:p>
            <a:pPr lvl="1">
              <a:lnSpc>
                <a:spcPct val="200000"/>
              </a:lnSpc>
              <a:spcBef>
                <a:spcPts val="0"/>
              </a:spcBef>
              <a:spcAft>
                <a:spcPts val="800"/>
              </a:spcAft>
              <a:buSzPts val="1000"/>
              <a:tabLst>
                <a:tab pos="457200" algn="l"/>
              </a:tabLs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Group exercises</a:t>
            </a:r>
          </a:p>
          <a:p>
            <a:pPr lvl="1">
              <a:lnSpc>
                <a:spcPct val="200000"/>
              </a:lnSpc>
              <a:spcBef>
                <a:spcPts val="0"/>
              </a:spcBef>
              <a:spcAft>
                <a:spcPts val="800"/>
              </a:spcAft>
              <a:buSzPts val="1000"/>
              <a:tabLst>
                <a:tab pos="457200" algn="l"/>
              </a:tabLs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Social events</a:t>
            </a:r>
          </a:p>
          <a:p>
            <a:pPr lvl="1">
              <a:lnSpc>
                <a:spcPct val="200000"/>
              </a:lnSpc>
              <a:spcBef>
                <a:spcPts val="0"/>
              </a:spcBef>
              <a:spcAft>
                <a:spcPts val="800"/>
              </a:spcAft>
              <a:buSzPts val="1000"/>
              <a:tabLst>
                <a:tab pos="457200" algn="l"/>
              </a:tabLs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Hobby clubs</a:t>
            </a:r>
          </a:p>
          <a:p>
            <a:pPr marL="57150" marR="0" indent="-285750">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Supports physical, mental, and emotional health.</a:t>
            </a:r>
          </a:p>
        </p:txBody>
      </p:sp>
      <p:pic>
        <p:nvPicPr>
          <p:cNvPr id="4" name="Picture 2" descr="Board Games for Seniors - Haven Health ®">
            <a:extLst>
              <a:ext uri="{FF2B5EF4-FFF2-40B4-BE49-F238E27FC236}">
                <a16:creationId xmlns:a16="http://schemas.microsoft.com/office/drawing/2014/main" id="{570232E1-539E-68B8-3EB1-1CC65369AD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7145" y="2312893"/>
            <a:ext cx="5298433" cy="3534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363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137034" y="243837"/>
            <a:ext cx="9392421" cy="1330841"/>
          </a:xfrm>
        </p:spPr>
        <p:txBody>
          <a:bodyPr>
            <a:normAutofit/>
          </a:bodyPr>
          <a:lstStyle/>
          <a:p>
            <a:r>
              <a:rPr lang="en-US" dirty="0"/>
              <a:t>Disengagement Theory</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365760" y="1574677"/>
            <a:ext cx="6390042" cy="5039485"/>
          </a:xfrm>
        </p:spPr>
        <p:txBody>
          <a:bodyPr>
            <a:normAutofit fontScale="70000" lnSpcReduction="20000"/>
          </a:bodyPr>
          <a:lstStyle/>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It's normal for older people to withdraw from social roles and activities.</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Staff should recognize and respect residents' need for quiet time and rest.</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Provide peaceful spaces and respect personal time.</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Carers should allow service users to step back from activities they no longer enjoy.</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Encourage some social interaction to prevent loneliness.</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Balancing activity and disengagement respects individual preferences and needs.</a:t>
            </a:r>
          </a:p>
          <a:p>
            <a:pPr marL="57150" marR="0" indent="-285750" algn="just">
              <a:lnSpc>
                <a:spcPct val="200000"/>
              </a:lnSpc>
              <a:spcBef>
                <a:spcPts val="0"/>
              </a:spcBef>
              <a:spcAft>
                <a:spcPts val="800"/>
              </a:spcAft>
            </a:pP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Using both theories helps care providers create environments that support both active participation and respectful disengagement, promoting overall well-being and satisfaction.</a:t>
            </a:r>
          </a:p>
        </p:txBody>
      </p:sp>
      <p:pic>
        <p:nvPicPr>
          <p:cNvPr id="2050" name="Picture 2" descr="What Are Some of the Best Qualities of Elderly People?">
            <a:extLst>
              <a:ext uri="{FF2B5EF4-FFF2-40B4-BE49-F238E27FC236}">
                <a16:creationId xmlns:a16="http://schemas.microsoft.com/office/drawing/2014/main" id="{AE943707-D128-BAFA-75A9-9A3A95A5A5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0060" y="1660738"/>
            <a:ext cx="4734846" cy="3976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592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dirty="0">
                <a:solidFill>
                  <a:srgbClr val="FFFFFF"/>
                </a:solidFill>
                <a:latin typeface="+mj-lt"/>
                <a:ea typeface="+mj-ea"/>
                <a:cs typeface="+mj-cs"/>
              </a:rPr>
              <a:t>Advantages and Disadvantages</a:t>
            </a:r>
          </a:p>
        </p:txBody>
      </p:sp>
      <p:graphicFrame>
        <p:nvGraphicFramePr>
          <p:cNvPr id="5" name="Table 4">
            <a:extLst>
              <a:ext uri="{FF2B5EF4-FFF2-40B4-BE49-F238E27FC236}">
                <a16:creationId xmlns:a16="http://schemas.microsoft.com/office/drawing/2014/main" id="{EF0D2552-6B99-11BA-C184-503F890B3B9C}"/>
              </a:ext>
            </a:extLst>
          </p:cNvPr>
          <p:cNvGraphicFramePr>
            <a:graphicFrameLocks noGrp="1"/>
          </p:cNvGraphicFramePr>
          <p:nvPr>
            <p:extLst>
              <p:ext uri="{D42A27DB-BD31-4B8C-83A1-F6EECF244321}">
                <p14:modId xmlns:p14="http://schemas.microsoft.com/office/powerpoint/2010/main" val="636025994"/>
              </p:ext>
            </p:extLst>
          </p:nvPr>
        </p:nvGraphicFramePr>
        <p:xfrm>
          <a:off x="4502428" y="910683"/>
          <a:ext cx="7225748" cy="5036638"/>
        </p:xfrm>
        <a:graphic>
          <a:graphicData uri="http://schemas.openxmlformats.org/drawingml/2006/table">
            <a:tbl>
              <a:tblPr firstRow="1" bandRow="1">
                <a:tableStyleId>{5C22544A-7EE6-4342-B048-85BDC9FD1C3A}</a:tableStyleId>
              </a:tblPr>
              <a:tblGrid>
                <a:gridCol w="3612874">
                  <a:extLst>
                    <a:ext uri="{9D8B030D-6E8A-4147-A177-3AD203B41FA5}">
                      <a16:colId xmlns:a16="http://schemas.microsoft.com/office/drawing/2014/main" val="3844894128"/>
                    </a:ext>
                  </a:extLst>
                </a:gridCol>
                <a:gridCol w="3612874">
                  <a:extLst>
                    <a:ext uri="{9D8B030D-6E8A-4147-A177-3AD203B41FA5}">
                      <a16:colId xmlns:a16="http://schemas.microsoft.com/office/drawing/2014/main" val="2070176026"/>
                    </a:ext>
                  </a:extLst>
                </a:gridCol>
              </a:tblGrid>
              <a:tr h="456999">
                <a:tc>
                  <a:txBody>
                    <a:bodyPr/>
                    <a:lstStyle/>
                    <a:p>
                      <a:pPr algn="ctr"/>
                      <a:r>
                        <a:rPr lang="en-GB" sz="2100" dirty="0"/>
                        <a:t>Advantages</a:t>
                      </a:r>
                    </a:p>
                  </a:txBody>
                  <a:tcPr marL="96549" marR="96549" marT="48274" marB="48274"/>
                </a:tc>
                <a:tc>
                  <a:txBody>
                    <a:bodyPr/>
                    <a:lstStyle/>
                    <a:p>
                      <a:pPr algn="ctr"/>
                      <a:r>
                        <a:rPr lang="en-GB" sz="2100"/>
                        <a:t>Disadvantages</a:t>
                      </a:r>
                    </a:p>
                  </a:txBody>
                  <a:tcPr marL="96549" marR="96549" marT="48274" marB="48274"/>
                </a:tc>
                <a:extLst>
                  <a:ext uri="{0D108BD9-81ED-4DB2-BD59-A6C34878D82A}">
                    <a16:rowId xmlns:a16="http://schemas.microsoft.com/office/drawing/2014/main" val="299397666"/>
                  </a:ext>
                </a:extLst>
              </a:tr>
              <a:tr h="516001">
                <a:tc>
                  <a:txBody>
                    <a:bodyPr/>
                    <a:lstStyle/>
                    <a:p>
                      <a:pPr algn="ctr">
                        <a:lnSpc>
                          <a:spcPct val="150000"/>
                        </a:lnSpc>
                      </a:pPr>
                      <a:r>
                        <a:rPr lang="en-US" sz="1900" b="1"/>
                        <a:t>Familiar environment</a:t>
                      </a:r>
                      <a:endParaRPr lang="en-US" sz="1900"/>
                    </a:p>
                  </a:txBody>
                  <a:tcPr marL="96549" marR="96549" marT="48274" marB="48274"/>
                </a:tc>
                <a:tc>
                  <a:txBody>
                    <a:bodyPr/>
                    <a:lstStyle/>
                    <a:p>
                      <a:pPr algn="ctr">
                        <a:lnSpc>
                          <a:spcPct val="150000"/>
                        </a:lnSpc>
                      </a:pPr>
                      <a:r>
                        <a:rPr lang="en-US" sz="1900" b="1"/>
                        <a:t>Potential for social isolation</a:t>
                      </a:r>
                      <a:endParaRPr lang="en-US" sz="1900"/>
                    </a:p>
                  </a:txBody>
                  <a:tcPr marL="96549" marR="96549" marT="48274" marB="48274"/>
                </a:tc>
                <a:extLst>
                  <a:ext uri="{0D108BD9-81ED-4DB2-BD59-A6C34878D82A}">
                    <a16:rowId xmlns:a16="http://schemas.microsoft.com/office/drawing/2014/main" val="2163967112"/>
                  </a:ext>
                </a:extLst>
              </a:tr>
              <a:tr h="950471">
                <a:tc>
                  <a:txBody>
                    <a:bodyPr/>
                    <a:lstStyle/>
                    <a:p>
                      <a:pPr algn="ctr">
                        <a:lnSpc>
                          <a:spcPct val="150000"/>
                        </a:lnSpc>
                      </a:pPr>
                      <a:r>
                        <a:rPr lang="en-US" sz="1900" b="1"/>
                        <a:t>Personalized care</a:t>
                      </a:r>
                      <a:endParaRPr lang="en-US" sz="1900"/>
                    </a:p>
                  </a:txBody>
                  <a:tcPr marL="96549" marR="96549" marT="48274" marB="48274"/>
                </a:tc>
                <a:tc>
                  <a:txBody>
                    <a:bodyPr/>
                    <a:lstStyle/>
                    <a:p>
                      <a:pPr algn="ctr">
                        <a:lnSpc>
                          <a:spcPct val="150000"/>
                        </a:lnSpc>
                      </a:pPr>
                      <a:r>
                        <a:rPr lang="en-US" sz="1900" b="1"/>
                        <a:t>Limitations in emergency situations</a:t>
                      </a:r>
                      <a:endParaRPr lang="en-US" sz="1900"/>
                    </a:p>
                  </a:txBody>
                  <a:tcPr marL="96549" marR="96549" marT="48274" marB="48274"/>
                </a:tc>
                <a:extLst>
                  <a:ext uri="{0D108BD9-81ED-4DB2-BD59-A6C34878D82A}">
                    <a16:rowId xmlns:a16="http://schemas.microsoft.com/office/drawing/2014/main" val="3863545994"/>
                  </a:ext>
                </a:extLst>
              </a:tr>
              <a:tr h="950471">
                <a:tc>
                  <a:txBody>
                    <a:bodyPr/>
                    <a:lstStyle/>
                    <a:p>
                      <a:pPr algn="ctr">
                        <a:lnSpc>
                          <a:spcPct val="150000"/>
                        </a:lnSpc>
                      </a:pPr>
                      <a:r>
                        <a:rPr lang="en-US" sz="1900" b="1"/>
                        <a:t>Independence and autonomy</a:t>
                      </a:r>
                      <a:endParaRPr lang="en-US" sz="1900"/>
                    </a:p>
                  </a:txBody>
                  <a:tcPr marL="96549" marR="96549" marT="48274" marB="48274"/>
                </a:tc>
                <a:tc>
                  <a:txBody>
                    <a:bodyPr/>
                    <a:lstStyle/>
                    <a:p>
                      <a:pPr algn="ctr">
                        <a:lnSpc>
                          <a:spcPct val="150000"/>
                        </a:lnSpc>
                      </a:pPr>
                      <a:r>
                        <a:rPr lang="en-US" sz="1900" b="1"/>
                        <a:t>Higher costs for extensive care needs</a:t>
                      </a:r>
                      <a:endParaRPr lang="en-US" sz="1900"/>
                    </a:p>
                  </a:txBody>
                  <a:tcPr marL="96549" marR="96549" marT="48274" marB="48274"/>
                </a:tc>
                <a:extLst>
                  <a:ext uri="{0D108BD9-81ED-4DB2-BD59-A6C34878D82A}">
                    <a16:rowId xmlns:a16="http://schemas.microsoft.com/office/drawing/2014/main" val="3312654147"/>
                  </a:ext>
                </a:extLst>
              </a:tr>
              <a:tr h="2162696">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900" b="1" dirty="0"/>
                        <a:t>Statistical data supporting benefits: </a:t>
                      </a:r>
                      <a:r>
                        <a:rPr lang="en-US" sz="1900" dirty="0"/>
                        <a:t>90% of elderly people prefer home care </a:t>
                      </a:r>
                      <a:r>
                        <a:rPr lang="en-US" sz="1600" dirty="0"/>
                        <a:t>(Home Care Association, 2021)</a:t>
                      </a:r>
                      <a:r>
                        <a:rPr lang="en-US" sz="1900" dirty="0"/>
                        <a:t>.</a:t>
                      </a:r>
                      <a:endParaRPr lang="en-GB" sz="1900" dirty="0"/>
                    </a:p>
                  </a:txBody>
                  <a:tcPr marL="96549" marR="96549" marT="48274" marB="48274"/>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900" b="1" dirty="0"/>
                        <a:t>Statistical data on disadvantages: </a:t>
                      </a:r>
                      <a:r>
                        <a:rPr lang="en-US" sz="1900" dirty="0"/>
                        <a:t>65% of domiciliary care seniors experienced loneliness and 30% found it difficult to access emergent care </a:t>
                      </a:r>
                      <a:r>
                        <a:rPr lang="en-US" sz="1600" dirty="0"/>
                        <a:t>(Home Care Association, 2021)</a:t>
                      </a:r>
                      <a:r>
                        <a:rPr lang="en-US" sz="1900" dirty="0"/>
                        <a:t>.</a:t>
                      </a:r>
                      <a:endParaRPr lang="en-GB" sz="1900" dirty="0"/>
                    </a:p>
                  </a:txBody>
                  <a:tcPr marL="96549" marR="96549" marT="48274" marB="48274"/>
                </a:tc>
                <a:extLst>
                  <a:ext uri="{0D108BD9-81ED-4DB2-BD59-A6C34878D82A}">
                    <a16:rowId xmlns:a16="http://schemas.microsoft.com/office/drawing/2014/main" val="459154739"/>
                  </a:ext>
                </a:extLst>
              </a:tr>
            </a:tbl>
          </a:graphicData>
        </a:graphic>
      </p:graphicFrame>
    </p:spTree>
    <p:extLst>
      <p:ext uri="{BB962C8B-B14F-4D97-AF65-F5344CB8AC3E}">
        <p14:creationId xmlns:p14="http://schemas.microsoft.com/office/powerpoint/2010/main" val="4189578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4653887" y="609600"/>
            <a:ext cx="6564574" cy="1330518"/>
          </a:xfrm>
        </p:spPr>
        <p:txBody>
          <a:bodyPr>
            <a:normAutofit/>
          </a:bodyPr>
          <a:lstStyle/>
          <a:p>
            <a:r>
              <a:rPr lang="en-US"/>
              <a:t>Case Studies: Successful Domiciliary Care</a:t>
            </a:r>
            <a:endParaRPr lang="en-GB"/>
          </a:p>
        </p:txBody>
      </p:sp>
      <p:pic>
        <p:nvPicPr>
          <p:cNvPr id="6146" name="Picture 2" descr="Portrait Old Woman 85 Image &amp; Photo (Free Trial) | Bigstock">
            <a:extLst>
              <a:ext uri="{FF2B5EF4-FFF2-40B4-BE49-F238E27FC236}">
                <a16:creationId xmlns:a16="http://schemas.microsoft.com/office/drawing/2014/main" id="{E71819A2-7B13-3B01-D46C-71E8110569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916"/>
          <a:stretch/>
        </p:blipFill>
        <p:spPr bwMode="auto">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a:noFill/>
          <a:extLst>
            <a:ext uri="{909E8E84-426E-40DD-AFC4-6F175D3DCCD1}">
              <a14:hiddenFill xmlns:a14="http://schemas.microsoft.com/office/drawing/2010/main">
                <a:solidFill>
                  <a:srgbClr val="FFFFFF"/>
                </a:solidFill>
              </a14:hiddenFill>
            </a:ext>
          </a:extLst>
        </p:spPr>
      </p:pic>
      <p:pic>
        <p:nvPicPr>
          <p:cNvPr id="6148" name="Picture 4" descr="Happy Old Man&quot; Images – Browse 137 Stock Photos, Vectors, and Video | Adobe  Stock">
            <a:extLst>
              <a:ext uri="{FF2B5EF4-FFF2-40B4-BE49-F238E27FC236}">
                <a16:creationId xmlns:a16="http://schemas.microsoft.com/office/drawing/2014/main" id="{CBFEA684-C96A-246F-BA0E-F8F1B797E4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70" r="15578" b="1"/>
          <a:stretch/>
        </p:blipFill>
        <p:spPr bwMode="auto">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653887" y="2193779"/>
            <a:ext cx="6564573" cy="3908909"/>
          </a:xfrm>
        </p:spPr>
        <p:txBody>
          <a:bodyPr>
            <a:normAutofit/>
          </a:bodyPr>
          <a:lstStyle/>
          <a:p>
            <a:r>
              <a:rPr lang="en-US" sz="1900" b="1" dirty="0"/>
              <a:t>Real-life examples of successful domiciliary care: </a:t>
            </a:r>
            <a:r>
              <a:rPr lang="en-US" sz="1900" dirty="0"/>
              <a:t>Mrs. A, who is an 85-year-old with dementia, was able to stay in familiar surroundings through the provision of personalized home-care, which led to a significant improvement in her emotional wellbeing </a:t>
            </a:r>
            <a:r>
              <a:rPr lang="en-US" sz="1600" dirty="0"/>
              <a:t>(Alzheimer's Society, 2022)</a:t>
            </a:r>
            <a:r>
              <a:rPr lang="en-US" sz="1900" dirty="0"/>
              <a:t>.</a:t>
            </a:r>
          </a:p>
          <a:p>
            <a:r>
              <a:rPr lang="en-US" sz="1900" b="1" dirty="0"/>
              <a:t>Positive outcomes and testimonials: </a:t>
            </a:r>
            <a:r>
              <a:rPr lang="en-US" sz="1900" dirty="0" err="1"/>
              <a:t>Mr</a:t>
            </a:r>
            <a:r>
              <a:rPr lang="en-US" sz="1900" dirty="0"/>
              <a:t> B, a stroke survivor, acclaimed the devoted home care staff for assisting him in recovering the independence and mobility by designing customized rehabilitation plans </a:t>
            </a:r>
            <a:r>
              <a:rPr lang="en-US" sz="1600" dirty="0"/>
              <a:t>(NHS, 2023)</a:t>
            </a:r>
            <a:r>
              <a:rPr lang="en-US" sz="1900" dirty="0"/>
              <a:t>.</a:t>
            </a:r>
          </a:p>
          <a:p>
            <a:r>
              <a:rPr lang="en-US" sz="1900" b="1" dirty="0"/>
              <a:t>Data on satisfaction and quality of life: </a:t>
            </a:r>
            <a:r>
              <a:rPr lang="en-US" sz="1900" dirty="0"/>
              <a:t>Research shows that around 87% of domiciliary care recipients indicate high level of satisfaction and better quality of life compared to residents of residential care facilities </a:t>
            </a:r>
            <a:r>
              <a:rPr lang="en-US" sz="1600" dirty="0"/>
              <a:t>(Age UK, 2022)</a:t>
            </a:r>
            <a:r>
              <a:rPr lang="en-US" sz="1900" dirty="0"/>
              <a:t>.</a:t>
            </a:r>
          </a:p>
        </p:txBody>
      </p:sp>
    </p:spTree>
    <p:extLst>
      <p:ext uri="{BB962C8B-B14F-4D97-AF65-F5344CB8AC3E}">
        <p14:creationId xmlns:p14="http://schemas.microsoft.com/office/powerpoint/2010/main" val="2576101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4553733" y="548464"/>
            <a:ext cx="6798541" cy="1675623"/>
          </a:xfrm>
        </p:spPr>
        <p:txBody>
          <a:bodyPr anchor="b">
            <a:normAutofit/>
          </a:bodyPr>
          <a:lstStyle/>
          <a:p>
            <a:r>
              <a:rPr lang="en-US" sz="4000"/>
              <a:t>Conclusion by Proponent of Domiciliary Care</a:t>
            </a:r>
            <a:endParaRPr lang="en-GB" sz="4000"/>
          </a:p>
        </p:txBody>
      </p:sp>
      <p:pic>
        <p:nvPicPr>
          <p:cNvPr id="15" name="Picture 14" descr="People holding hands">
            <a:extLst>
              <a:ext uri="{FF2B5EF4-FFF2-40B4-BE49-F238E27FC236}">
                <a16:creationId xmlns:a16="http://schemas.microsoft.com/office/drawing/2014/main" id="{E76324E3-2D79-F5E0-0A45-53ACC8734A40}"/>
              </a:ext>
            </a:extLst>
          </p:cNvPr>
          <p:cNvPicPr>
            <a:picLocks noChangeAspect="1"/>
          </p:cNvPicPr>
          <p:nvPr/>
        </p:nvPicPr>
        <p:blipFill rotWithShape="1">
          <a:blip r:embed="rId2"/>
          <a:srcRect l="35658" r="23496" b="-1"/>
          <a:stretch/>
        </p:blipFill>
        <p:spPr>
          <a:xfrm>
            <a:off x="1" y="10"/>
            <a:ext cx="4196496" cy="6857990"/>
          </a:xfrm>
          <a:prstGeom prst="rect">
            <a:avLst/>
          </a:prstGeom>
          <a:effectLst/>
        </p:spPr>
      </p:pic>
      <p:sp>
        <p:nvSpPr>
          <p:cNvPr id="1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553734" y="2409830"/>
            <a:ext cx="6798539" cy="3705217"/>
          </a:xfrm>
        </p:spPr>
        <p:txBody>
          <a:bodyPr>
            <a:normAutofit/>
          </a:bodyPr>
          <a:lstStyle/>
          <a:p>
            <a:r>
              <a:rPr lang="en-US" sz="2000" dirty="0"/>
              <a:t>Home care provides a personalized support in familiar surroundings, favoring independence and care for the elderly.</a:t>
            </a:r>
          </a:p>
          <a:p>
            <a:r>
              <a:rPr lang="en-US" sz="2000" dirty="0"/>
              <a:t>Benefits of staying in the home are such as keeping the routines and maintaining the closeness with family members but medical support and caregiver burden should not be ignored.</a:t>
            </a:r>
          </a:p>
          <a:p>
            <a:r>
              <a:rPr lang="en-US" sz="2000" dirty="0"/>
              <a:t>Domiciliary care offers a more holistic perspective in which the elderly are allowed to age gracefully in their homes, with all essential support, making it a justifiable and empathic option.</a:t>
            </a:r>
          </a:p>
        </p:txBody>
      </p:sp>
    </p:spTree>
    <p:extLst>
      <p:ext uri="{BB962C8B-B14F-4D97-AF65-F5344CB8AC3E}">
        <p14:creationId xmlns:p14="http://schemas.microsoft.com/office/powerpoint/2010/main" val="301966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ow to start up a care home | Start Up Donut">
            <a:extLst>
              <a:ext uri="{FF2B5EF4-FFF2-40B4-BE49-F238E27FC236}">
                <a16:creationId xmlns:a16="http://schemas.microsoft.com/office/drawing/2014/main" id="{3B897C07-1F3D-357E-60AC-E58951891F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44" r="-1"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dirty="0"/>
              <a:t>Residential Care</a:t>
            </a:r>
          </a:p>
        </p:txBody>
      </p:sp>
    </p:spTree>
    <p:extLst>
      <p:ext uri="{BB962C8B-B14F-4D97-AF65-F5344CB8AC3E}">
        <p14:creationId xmlns:p14="http://schemas.microsoft.com/office/powerpoint/2010/main" val="328406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Definition of Residential Care</a:t>
            </a:r>
          </a:p>
        </p:txBody>
      </p:sp>
      <p:pic>
        <p:nvPicPr>
          <p:cNvPr id="7" name="Graphic 6" descr="Person with Cane">
            <a:extLst>
              <a:ext uri="{FF2B5EF4-FFF2-40B4-BE49-F238E27FC236}">
                <a16:creationId xmlns:a16="http://schemas.microsoft.com/office/drawing/2014/main" id="{58E0952B-0A17-CDFA-96C9-8C3C9BBE4A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6090574" y="2421682"/>
            <a:ext cx="4977578" cy="3639289"/>
          </a:xfrm>
        </p:spPr>
        <p:txBody>
          <a:bodyPr anchor="ctr">
            <a:normAutofit/>
          </a:bodyPr>
          <a:lstStyle/>
          <a:p>
            <a:r>
              <a:rPr lang="en-US" sz="1500" dirty="0">
                <a:solidFill>
                  <a:schemeClr val="tx2"/>
                </a:solidFill>
              </a:rPr>
              <a:t>Residential care means giving round-the-clock support and accommodation to senior citizens that are unable to take care of themselves or their medical needs in a specific facility (NHS, 2023).</a:t>
            </a:r>
          </a:p>
          <a:p>
            <a:r>
              <a:rPr lang="en-US" sz="1500" dirty="0">
                <a:solidFill>
                  <a:schemeClr val="tx2"/>
                </a:solidFill>
              </a:rPr>
              <a:t>Such services involve personal care, medical monitoring, meals, social activities, and specialized support for cases of dementia (The Care Quality Commission, 2023).</a:t>
            </a:r>
          </a:p>
          <a:p>
            <a:r>
              <a:rPr lang="en-US" sz="1500" dirty="0">
                <a:solidFill>
                  <a:schemeClr val="tx2"/>
                </a:solidFill>
              </a:rPr>
              <a:t>In 2021, there were around 17,500 care homes in Great Britain of which there are 12,000 which are the residential care homes. They are in charge of almost 458,000 people as they illustrate the widespread acclamation of nursing care (Nurses UK, 2023).</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14390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919119" y="329901"/>
            <a:ext cx="10353761" cy="778135"/>
          </a:xfrm>
        </p:spPr>
        <p:txBody>
          <a:bodyPr>
            <a:normAutofit/>
          </a:bodyPr>
          <a:lstStyle/>
          <a:p>
            <a:r>
              <a:rPr lang="en-US"/>
              <a:t>Funding Options for Residential Care</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51821" y="1368014"/>
            <a:ext cx="7177704" cy="3421700"/>
          </a:xfrm>
        </p:spPr>
        <p:txBody>
          <a:bodyPr>
            <a:normAutofit fontScale="70000" lnSpcReduction="20000"/>
          </a:bodyPr>
          <a:lstStyle/>
          <a:p>
            <a:pPr algn="just">
              <a:lnSpc>
                <a:spcPct val="150000"/>
              </a:lnSpc>
            </a:pPr>
            <a:r>
              <a:rPr lang="en-US" dirty="0"/>
              <a:t>Residential care in the UK can be funded through individual savings, local authority contributions based on means testing, and NHS Continuing Healthcare for persons who have enduring health problems </a:t>
            </a:r>
            <a:r>
              <a:rPr lang="en-US" sz="2300" dirty="0"/>
              <a:t>(Age UK, 2024)</a:t>
            </a:r>
            <a:r>
              <a:rPr lang="en-US" dirty="0"/>
              <a:t>.</a:t>
            </a:r>
          </a:p>
          <a:p>
            <a:pPr algn="just">
              <a:lnSpc>
                <a:spcPct val="150000"/>
              </a:lnSpc>
            </a:pPr>
            <a:r>
              <a:rPr lang="en-US" b="1" dirty="0"/>
              <a:t>Comparison with other countries: </a:t>
            </a:r>
            <a:r>
              <a:rPr lang="en-US" dirty="0"/>
              <a:t>For instance, the Netherlands and Sweden have systems which are country-wide and cover long-term care insurance, making the costs of residential care lower </a:t>
            </a:r>
            <a:r>
              <a:rPr lang="en-US" sz="2300" dirty="0"/>
              <a:t>(OECD, 2020)</a:t>
            </a:r>
            <a:r>
              <a:rPr lang="en-US" dirty="0"/>
              <a:t>.</a:t>
            </a:r>
          </a:p>
        </p:txBody>
      </p:sp>
      <p:pic>
        <p:nvPicPr>
          <p:cNvPr id="9220" name="Picture 4" descr="Funding">
            <a:extLst>
              <a:ext uri="{FF2B5EF4-FFF2-40B4-BE49-F238E27FC236}">
                <a16:creationId xmlns:a16="http://schemas.microsoft.com/office/drawing/2014/main" id="{1B97B4AE-4B3E-9B9D-6F1F-654C931173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7087" y="1596615"/>
            <a:ext cx="4205968" cy="285199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8197E14A-8E2F-D50A-08E3-DEE5400D733C}"/>
              </a:ext>
            </a:extLst>
          </p:cNvPr>
          <p:cNvSpPr txBox="1">
            <a:spLocks/>
          </p:cNvSpPr>
          <p:nvPr/>
        </p:nvSpPr>
        <p:spPr>
          <a:xfrm>
            <a:off x="451821" y="4784786"/>
            <a:ext cx="11461234" cy="189571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dirty="0"/>
              <a:t>In the coming 2023/24 financial year, UK government set aside £8 million and £4 million to be exact for the project. 7 billion to aid the social care sector of adult in 2024/25 </a:t>
            </a:r>
            <a:r>
              <a:rPr lang="en-US" sz="1600" dirty="0"/>
              <a:t>(The King Fund, 2024)</a:t>
            </a:r>
            <a:r>
              <a:rPr lang="en-US" dirty="0"/>
              <a:t>.</a:t>
            </a:r>
          </a:p>
        </p:txBody>
      </p:sp>
    </p:spTree>
    <p:extLst>
      <p:ext uri="{BB962C8B-B14F-4D97-AF65-F5344CB8AC3E}">
        <p14:creationId xmlns:p14="http://schemas.microsoft.com/office/powerpoint/2010/main" val="4115650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2496178" y="329901"/>
            <a:ext cx="7199644" cy="778135"/>
          </a:xfrm>
        </p:spPr>
        <p:txBody>
          <a:bodyPr>
            <a:normAutofit fontScale="90000"/>
          </a:bodyPr>
          <a:lstStyle/>
          <a:p>
            <a:r>
              <a:rPr lang="en-US" dirty="0"/>
              <a:t>End of Life and Palliative Care in Residential Settings</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05204" y="1302700"/>
            <a:ext cx="6561653" cy="3584986"/>
          </a:xfrm>
        </p:spPr>
        <p:txBody>
          <a:bodyPr>
            <a:normAutofit fontScale="62500" lnSpcReduction="20000"/>
          </a:bodyPr>
          <a:lstStyle/>
          <a:p>
            <a:pPr algn="just">
              <a:lnSpc>
                <a:spcPct val="150000"/>
              </a:lnSpc>
            </a:pPr>
            <a:r>
              <a:rPr lang="en-US" dirty="0"/>
              <a:t>At-home and hospice care, in residential settings, require comprehensive support, from pain management, emotional and spiritual support, and round-the-clock medical supervision of patients with terminal diseases </a:t>
            </a:r>
            <a:r>
              <a:rPr lang="en-US" sz="2200" dirty="0"/>
              <a:t>(Marie Curie, 2023)</a:t>
            </a:r>
            <a:r>
              <a:rPr lang="en-US" dirty="0"/>
              <a:t>.</a:t>
            </a:r>
          </a:p>
          <a:p>
            <a:pPr algn="just">
              <a:lnSpc>
                <a:spcPct val="150000"/>
              </a:lnSpc>
            </a:pPr>
            <a:endParaRPr lang="en-US" dirty="0"/>
          </a:p>
          <a:p>
            <a:pPr algn="just">
              <a:lnSpc>
                <a:spcPct val="150000"/>
              </a:lnSpc>
            </a:pPr>
            <a:r>
              <a:rPr lang="en-US" dirty="0"/>
              <a:t>Facilities provide access to well-trained medical staff, a structured plan to manage complex problems , and ways to interact with others, which are often helpful to residents </a:t>
            </a:r>
            <a:r>
              <a:rPr lang="en-US" sz="2200" dirty="0"/>
              <a:t>(NICE, 2019)</a:t>
            </a:r>
            <a:r>
              <a:rPr lang="en-US" dirty="0"/>
              <a:t>.</a:t>
            </a:r>
          </a:p>
        </p:txBody>
      </p:sp>
      <p:pic>
        <p:nvPicPr>
          <p:cNvPr id="10242" name="Picture 2" descr="Palliative care service for residential homes | Hospice UK">
            <a:extLst>
              <a:ext uri="{FF2B5EF4-FFF2-40B4-BE49-F238E27FC236}">
                <a16:creationId xmlns:a16="http://schemas.microsoft.com/office/drawing/2014/main" id="{4B36C318-9351-F9EE-67F7-02A16A1007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8263" y="1514475"/>
            <a:ext cx="4837035" cy="317726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F0773BAA-D40A-1125-9E34-AD162123B82D}"/>
              </a:ext>
            </a:extLst>
          </p:cNvPr>
          <p:cNvSpPr txBox="1">
            <a:spLocks/>
          </p:cNvSpPr>
          <p:nvPr/>
        </p:nvSpPr>
        <p:spPr>
          <a:xfrm>
            <a:off x="405204" y="5072916"/>
            <a:ext cx="11520094" cy="164399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sz="1800" dirty="0"/>
              <a:t>According to research, 80% of families in residential settings claim they are satisfied with the end-of-life care they have received, citing an improvement in symptom management and emotional support </a:t>
            </a:r>
            <a:r>
              <a:rPr lang="en-US" sz="1400" dirty="0"/>
              <a:t>(Care Quality Commission, 2023)</a:t>
            </a:r>
            <a:r>
              <a:rPr lang="en-US" sz="1800" dirty="0"/>
              <a:t>.</a:t>
            </a:r>
          </a:p>
        </p:txBody>
      </p:sp>
    </p:spTree>
    <p:extLst>
      <p:ext uri="{BB962C8B-B14F-4D97-AF65-F5344CB8AC3E}">
        <p14:creationId xmlns:p14="http://schemas.microsoft.com/office/powerpoint/2010/main" val="3359237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2379800" y="329901"/>
            <a:ext cx="7432400" cy="778135"/>
          </a:xfrm>
        </p:spPr>
        <p:txBody>
          <a:bodyPr>
            <a:normAutofit fontScale="90000"/>
          </a:bodyPr>
          <a:lstStyle/>
          <a:p>
            <a:r>
              <a:rPr lang="en-US" dirty="0"/>
              <a:t>Addressing the Gap Between Need and Availability</a:t>
            </a:r>
            <a:endParaRPr lang="en-GB" dirty="0"/>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348344" y="1259157"/>
            <a:ext cx="5747656" cy="3476129"/>
          </a:xfrm>
        </p:spPr>
        <p:txBody>
          <a:bodyPr>
            <a:noAutofit/>
          </a:bodyPr>
          <a:lstStyle/>
          <a:p>
            <a:pPr algn="just">
              <a:lnSpc>
                <a:spcPct val="150000"/>
              </a:lnSpc>
            </a:pPr>
            <a:r>
              <a:rPr lang="en-US" sz="1730" dirty="0"/>
              <a:t>The UK requires an additional 200,000 nursing homes beds in order to overcome the deficit which is currently predicted to grow to this figure. They must provide their services to an aging population while meeting the increasing demand </a:t>
            </a:r>
            <a:r>
              <a:rPr lang="en-US" sz="1400" dirty="0"/>
              <a:t>(</a:t>
            </a:r>
            <a:r>
              <a:rPr lang="en-US" sz="1400" dirty="0" err="1"/>
              <a:t>Pamben</a:t>
            </a:r>
            <a:r>
              <a:rPr lang="en-US" sz="1400" dirty="0"/>
              <a:t>, 2023)</a:t>
            </a:r>
            <a:r>
              <a:rPr lang="en-US" sz="1730" dirty="0"/>
              <a:t>.</a:t>
            </a:r>
          </a:p>
          <a:p>
            <a:pPr algn="just">
              <a:lnSpc>
                <a:spcPct val="150000"/>
              </a:lnSpc>
            </a:pPr>
            <a:r>
              <a:rPr lang="en-US" sz="1730" dirty="0"/>
              <a:t>The gap is being narrowed by innovations like, modular construction of nursing homes, more funding and the incorporation of technology for efficient care delivery </a:t>
            </a:r>
            <a:r>
              <a:rPr lang="en-US" sz="1400" dirty="0"/>
              <a:t>(Laing Buisson 2023)</a:t>
            </a:r>
            <a:r>
              <a:rPr lang="en-US" sz="1730" dirty="0"/>
              <a:t>.</a:t>
            </a:r>
          </a:p>
        </p:txBody>
      </p:sp>
      <p:pic>
        <p:nvPicPr>
          <p:cNvPr id="11266" name="Picture 2" descr="Old Age Homes in Vijayawada: Dignified Living for the Elderly | Ketto">
            <a:extLst>
              <a:ext uri="{FF2B5EF4-FFF2-40B4-BE49-F238E27FC236}">
                <a16:creationId xmlns:a16="http://schemas.microsoft.com/office/drawing/2014/main" id="{3916824C-DEF2-1D24-1067-53A3685E0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7513" y="1661737"/>
            <a:ext cx="5747657" cy="323305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CEF4E68D-E736-F71C-7043-1AE3710C5E32}"/>
              </a:ext>
            </a:extLst>
          </p:cNvPr>
          <p:cNvSpPr txBox="1">
            <a:spLocks/>
          </p:cNvSpPr>
          <p:nvPr/>
        </p:nvSpPr>
        <p:spPr>
          <a:xfrm>
            <a:off x="348343" y="5054302"/>
            <a:ext cx="11636827" cy="179281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a:lstStyle>
          <a:p>
            <a:pPr algn="just">
              <a:lnSpc>
                <a:spcPct val="150000"/>
              </a:lnSpc>
            </a:pPr>
            <a:r>
              <a:rPr lang="en-US" dirty="0"/>
              <a:t>Bridging the gap in availability of residential care helps elderly individuals to get proper and timely care, thereby enabling them to have positive health outcomes and a high quality life </a:t>
            </a:r>
            <a:r>
              <a:rPr lang="en-US" sz="1600" dirty="0"/>
              <a:t>(Age UK, 2022 b)</a:t>
            </a:r>
            <a:r>
              <a:rPr lang="en-US" dirty="0"/>
              <a:t>.</a:t>
            </a:r>
          </a:p>
        </p:txBody>
      </p:sp>
    </p:spTree>
    <p:extLst>
      <p:ext uri="{BB962C8B-B14F-4D97-AF65-F5344CB8AC3E}">
        <p14:creationId xmlns:p14="http://schemas.microsoft.com/office/powerpoint/2010/main" val="603494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297" name="Group 12296">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298" name="Rectangle 12297">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1099425" y="1238081"/>
            <a:ext cx="4709345" cy="962953"/>
          </a:xfrm>
        </p:spPr>
        <p:txBody>
          <a:bodyPr anchor="b">
            <a:normAutofit/>
          </a:bodyPr>
          <a:lstStyle/>
          <a:p>
            <a:r>
              <a:rPr lang="en-US" sz="2900" dirty="0"/>
              <a:t>Theories and Policies Supporting Residential Care</a:t>
            </a:r>
            <a:endParaRPr lang="en-GB" sz="2900" dirty="0"/>
          </a:p>
        </p:txBody>
      </p:sp>
      <p:sp>
        <p:nvSpPr>
          <p:cNvPr id="12303" name="Rectangle 1230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1100736" y="2508105"/>
            <a:ext cx="4709345" cy="3632493"/>
          </a:xfrm>
        </p:spPr>
        <p:txBody>
          <a:bodyPr anchor="ctr">
            <a:normAutofit/>
          </a:bodyPr>
          <a:lstStyle/>
          <a:p>
            <a:pPr algn="just"/>
            <a:r>
              <a:rPr lang="en-US" sz="1700" dirty="0"/>
              <a:t>The Care Act 2014 makes it mandatory for authorities to provide necessary residential care services focused on quality and regulation </a:t>
            </a:r>
            <a:r>
              <a:rPr lang="en-US" sz="1400" dirty="0"/>
              <a:t>(UK Government, 2014)</a:t>
            </a:r>
            <a:r>
              <a:rPr lang="en-US" sz="1700" dirty="0"/>
              <a:t>.</a:t>
            </a:r>
          </a:p>
          <a:p>
            <a:pPr algn="just"/>
            <a:r>
              <a:rPr lang="en-US" sz="1700" dirty="0"/>
              <a:t>The theory of successful ageing, which emphasizes being active and socially engaged, is upheld by residential facilities through activities and community living </a:t>
            </a:r>
            <a:r>
              <a:rPr lang="en-US" sz="1400" dirty="0"/>
              <a:t>(</a:t>
            </a:r>
            <a:r>
              <a:rPr lang="en-US" sz="1400" dirty="0" err="1"/>
              <a:t>Tavel</a:t>
            </a:r>
            <a:r>
              <a:rPr lang="en-US" sz="1400" dirty="0"/>
              <a:t>, 2008)</a:t>
            </a:r>
            <a:r>
              <a:rPr lang="en-US" sz="1700" dirty="0"/>
              <a:t>.</a:t>
            </a:r>
          </a:p>
          <a:p>
            <a:pPr algn="just"/>
            <a:r>
              <a:rPr lang="en-US" sz="1700" dirty="0"/>
              <a:t>Healthcare facilities that provide quality care give a better social interaction, medical supervision, and overall health, therefore enhancing the quality of life of the residents </a:t>
            </a:r>
            <a:r>
              <a:rPr lang="en-US" sz="1400" dirty="0"/>
              <a:t>(Care Quality Commission, 2023)</a:t>
            </a:r>
            <a:r>
              <a:rPr lang="en-US" sz="1700" dirty="0"/>
              <a:t>.</a:t>
            </a:r>
          </a:p>
        </p:txBody>
      </p:sp>
      <p:pic>
        <p:nvPicPr>
          <p:cNvPr id="12290" name="Picture 2" descr="The Care Act 2014 | Mind At Rest Wills">
            <a:extLst>
              <a:ext uri="{FF2B5EF4-FFF2-40B4-BE49-F238E27FC236}">
                <a16:creationId xmlns:a16="http://schemas.microsoft.com/office/drawing/2014/main" id="{12FB6596-C2FC-00B3-7BD3-7DFC245681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496"/>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3628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dirty="0">
                <a:solidFill>
                  <a:srgbClr val="FFFFFF"/>
                </a:solidFill>
                <a:latin typeface="+mj-lt"/>
                <a:ea typeface="+mj-ea"/>
                <a:cs typeface="+mj-cs"/>
              </a:rPr>
              <a:t>Advantages and disadvantages</a:t>
            </a:r>
          </a:p>
        </p:txBody>
      </p:sp>
      <p:graphicFrame>
        <p:nvGraphicFramePr>
          <p:cNvPr id="5" name="Table 4">
            <a:extLst>
              <a:ext uri="{FF2B5EF4-FFF2-40B4-BE49-F238E27FC236}">
                <a16:creationId xmlns:a16="http://schemas.microsoft.com/office/drawing/2014/main" id="{EB78106A-1F84-ACBF-4134-15EEFE785CA1}"/>
              </a:ext>
            </a:extLst>
          </p:cNvPr>
          <p:cNvGraphicFramePr>
            <a:graphicFrameLocks noGrp="1"/>
          </p:cNvGraphicFramePr>
          <p:nvPr>
            <p:extLst>
              <p:ext uri="{D42A27DB-BD31-4B8C-83A1-F6EECF244321}">
                <p14:modId xmlns:p14="http://schemas.microsoft.com/office/powerpoint/2010/main" val="2602505132"/>
              </p:ext>
            </p:extLst>
          </p:nvPr>
        </p:nvGraphicFramePr>
        <p:xfrm>
          <a:off x="432225" y="2195707"/>
          <a:ext cx="11327550" cy="3993335"/>
        </p:xfrm>
        <a:graphic>
          <a:graphicData uri="http://schemas.openxmlformats.org/drawingml/2006/table">
            <a:tbl>
              <a:tblPr firstRow="1" bandRow="1">
                <a:tableStyleId>{8799B23B-EC83-4686-B30A-512413B5E67A}</a:tableStyleId>
              </a:tblPr>
              <a:tblGrid>
                <a:gridCol w="5605305">
                  <a:extLst>
                    <a:ext uri="{9D8B030D-6E8A-4147-A177-3AD203B41FA5}">
                      <a16:colId xmlns:a16="http://schemas.microsoft.com/office/drawing/2014/main" val="1666811699"/>
                    </a:ext>
                  </a:extLst>
                </a:gridCol>
                <a:gridCol w="5722245">
                  <a:extLst>
                    <a:ext uri="{9D8B030D-6E8A-4147-A177-3AD203B41FA5}">
                      <a16:colId xmlns:a16="http://schemas.microsoft.com/office/drawing/2014/main" val="3089191652"/>
                    </a:ext>
                  </a:extLst>
                </a:gridCol>
              </a:tblGrid>
              <a:tr h="453643">
                <a:tc>
                  <a:txBody>
                    <a:bodyPr/>
                    <a:lstStyle/>
                    <a:p>
                      <a:pPr algn="ctr"/>
                      <a:r>
                        <a:rPr lang="en-GB" sz="2100" dirty="0"/>
                        <a:t>Advantages</a:t>
                      </a:r>
                    </a:p>
                  </a:txBody>
                  <a:tcPr marL="95840" marR="95840" marT="47920" marB="47920"/>
                </a:tc>
                <a:tc>
                  <a:txBody>
                    <a:bodyPr/>
                    <a:lstStyle/>
                    <a:p>
                      <a:pPr algn="ctr"/>
                      <a:r>
                        <a:rPr lang="en-GB" sz="2100"/>
                        <a:t>Disadvantages</a:t>
                      </a:r>
                    </a:p>
                  </a:txBody>
                  <a:tcPr marL="95840" marR="95840" marT="47920" marB="47920"/>
                </a:tc>
                <a:extLst>
                  <a:ext uri="{0D108BD9-81ED-4DB2-BD59-A6C34878D82A}">
                    <a16:rowId xmlns:a16="http://schemas.microsoft.com/office/drawing/2014/main" val="1417477722"/>
                  </a:ext>
                </a:extLst>
              </a:tr>
              <a:tr h="512212">
                <a:tc>
                  <a:txBody>
                    <a:bodyPr/>
                    <a:lstStyle/>
                    <a:p>
                      <a:pPr algn="just">
                        <a:lnSpc>
                          <a:spcPct val="150000"/>
                        </a:lnSpc>
                      </a:pPr>
                      <a:r>
                        <a:rPr lang="en-US" sz="1900" b="1"/>
                        <a:t>Comprehensive care and supervision</a:t>
                      </a:r>
                      <a:endParaRPr lang="en-US" sz="1900"/>
                    </a:p>
                  </a:txBody>
                  <a:tcPr marL="95840" marR="95840" marT="47920" marB="47920"/>
                </a:tc>
                <a:tc>
                  <a:txBody>
                    <a:bodyPr/>
                    <a:lstStyle/>
                    <a:p>
                      <a:pPr algn="just">
                        <a:lnSpc>
                          <a:spcPct val="150000"/>
                        </a:lnSpc>
                      </a:pPr>
                      <a:r>
                        <a:rPr lang="en-US" sz="1900" b="1"/>
                        <a:t>Loss of independence</a:t>
                      </a:r>
                      <a:endParaRPr lang="en-US" sz="1900"/>
                    </a:p>
                  </a:txBody>
                  <a:tcPr marL="95840" marR="95840" marT="47920" marB="47920"/>
                </a:tc>
                <a:extLst>
                  <a:ext uri="{0D108BD9-81ED-4DB2-BD59-A6C34878D82A}">
                    <a16:rowId xmlns:a16="http://schemas.microsoft.com/office/drawing/2014/main" val="2100892113"/>
                  </a:ext>
                </a:extLst>
              </a:tr>
              <a:tr h="512212">
                <a:tc>
                  <a:txBody>
                    <a:bodyPr/>
                    <a:lstStyle/>
                    <a:p>
                      <a:pPr algn="just">
                        <a:lnSpc>
                          <a:spcPct val="150000"/>
                        </a:lnSpc>
                      </a:pPr>
                      <a:r>
                        <a:rPr lang="en-US" sz="1900" b="1"/>
                        <a:t>Social interaction and community</a:t>
                      </a:r>
                      <a:endParaRPr lang="en-US" sz="1900"/>
                    </a:p>
                  </a:txBody>
                  <a:tcPr marL="95840" marR="95840" marT="47920" marB="47920"/>
                </a:tc>
                <a:tc>
                  <a:txBody>
                    <a:bodyPr/>
                    <a:lstStyle/>
                    <a:p>
                      <a:pPr algn="just">
                        <a:lnSpc>
                          <a:spcPct val="150000"/>
                        </a:lnSpc>
                      </a:pPr>
                      <a:r>
                        <a:rPr lang="en-US" sz="1900" b="1"/>
                        <a:t>Potential for neglect or abuse</a:t>
                      </a:r>
                      <a:endParaRPr lang="en-US" sz="1900"/>
                    </a:p>
                  </a:txBody>
                  <a:tcPr marL="95840" marR="95840" marT="47920" marB="47920"/>
                </a:tc>
                <a:extLst>
                  <a:ext uri="{0D108BD9-81ED-4DB2-BD59-A6C34878D82A}">
                    <a16:rowId xmlns:a16="http://schemas.microsoft.com/office/drawing/2014/main" val="3704295993"/>
                  </a:ext>
                </a:extLst>
              </a:tr>
              <a:tr h="943492">
                <a:tc>
                  <a:txBody>
                    <a:bodyPr/>
                    <a:lstStyle/>
                    <a:p>
                      <a:pPr algn="just">
                        <a:lnSpc>
                          <a:spcPct val="150000"/>
                        </a:lnSpc>
                      </a:pPr>
                      <a:r>
                        <a:rPr lang="en-US" sz="1900" b="1"/>
                        <a:t>Access to medical facilities and emergency care</a:t>
                      </a:r>
                      <a:endParaRPr lang="en-US" sz="1900"/>
                    </a:p>
                  </a:txBody>
                  <a:tcPr marL="95840" marR="95840" marT="47920" marB="47920"/>
                </a:tc>
                <a:tc>
                  <a:txBody>
                    <a:bodyPr/>
                    <a:lstStyle/>
                    <a:p>
                      <a:pPr algn="just">
                        <a:lnSpc>
                          <a:spcPct val="150000"/>
                        </a:lnSpc>
                      </a:pPr>
                      <a:r>
                        <a:rPr lang="en-US" sz="1900" b="1"/>
                        <a:t>Higher costs compared to domiciliary care</a:t>
                      </a:r>
                      <a:endParaRPr lang="en-US" sz="1900"/>
                    </a:p>
                  </a:txBody>
                  <a:tcPr marL="95840" marR="95840" marT="47920" marB="47920"/>
                </a:tc>
                <a:extLst>
                  <a:ext uri="{0D108BD9-81ED-4DB2-BD59-A6C34878D82A}">
                    <a16:rowId xmlns:a16="http://schemas.microsoft.com/office/drawing/2014/main" val="2503558880"/>
                  </a:ext>
                </a:extLst>
              </a:tr>
              <a:tr h="15717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900" b="1" dirty="0"/>
                        <a:t>Statistical data supporting benefits: </a:t>
                      </a:r>
                      <a:r>
                        <a:rPr lang="en-US" sz="1900" dirty="0"/>
                        <a:t>85% of the residents in top-class care homes say that they are happy with their care and their quality life improved </a:t>
                      </a:r>
                      <a:r>
                        <a:rPr lang="en-US" sz="1600" dirty="0"/>
                        <a:t>(Care Quality Commission, 2022)</a:t>
                      </a:r>
                      <a:r>
                        <a:rPr lang="en-US" sz="1900" dirty="0"/>
                        <a:t>.</a:t>
                      </a:r>
                      <a:endParaRPr lang="en-GB" sz="1900" dirty="0"/>
                    </a:p>
                  </a:txBody>
                  <a:tcPr marL="95840" marR="95840" marT="47920" marB="4792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900" b="1" dirty="0"/>
                        <a:t>Statistical data on disadvantages: </a:t>
                      </a:r>
                      <a:r>
                        <a:rPr lang="en-US" sz="1900" dirty="0"/>
                        <a:t>60% of the residents do not feel empowered to make changes in their day to day lives during their stay at the care homes as compared to 90% of those who get care at home </a:t>
                      </a:r>
                      <a:r>
                        <a:rPr lang="en-US" sz="1600" dirty="0"/>
                        <a:t>(Home Care Association, 2021)</a:t>
                      </a:r>
                      <a:r>
                        <a:rPr lang="en-US" sz="1900" dirty="0"/>
                        <a:t>.</a:t>
                      </a:r>
                      <a:endParaRPr lang="en-GB" sz="1900" dirty="0"/>
                    </a:p>
                  </a:txBody>
                  <a:tcPr marL="95840" marR="95840" marT="47920" marB="47920"/>
                </a:tc>
                <a:extLst>
                  <a:ext uri="{0D108BD9-81ED-4DB2-BD59-A6C34878D82A}">
                    <a16:rowId xmlns:a16="http://schemas.microsoft.com/office/drawing/2014/main" val="670284795"/>
                  </a:ext>
                </a:extLst>
              </a:tr>
            </a:tbl>
          </a:graphicData>
        </a:graphic>
      </p:graphicFrame>
    </p:spTree>
    <p:extLst>
      <p:ext uri="{BB962C8B-B14F-4D97-AF65-F5344CB8AC3E}">
        <p14:creationId xmlns:p14="http://schemas.microsoft.com/office/powerpoint/2010/main" val="479941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5297762" y="329184"/>
            <a:ext cx="6251110" cy="1783080"/>
          </a:xfrm>
        </p:spPr>
        <p:txBody>
          <a:bodyPr anchor="b">
            <a:normAutofit/>
          </a:bodyPr>
          <a:lstStyle/>
          <a:p>
            <a:r>
              <a:rPr lang="en-US" sz="4600"/>
              <a:t>Case Studies: Successful Residential Care</a:t>
            </a:r>
            <a:endParaRPr lang="en-GB" sz="4600"/>
          </a:p>
        </p:txBody>
      </p:sp>
      <p:pic>
        <p:nvPicPr>
          <p:cNvPr id="5" name="Picture 4" descr="Close-up unopened pill packets">
            <a:extLst>
              <a:ext uri="{FF2B5EF4-FFF2-40B4-BE49-F238E27FC236}">
                <a16:creationId xmlns:a16="http://schemas.microsoft.com/office/drawing/2014/main" id="{2369B756-94FA-A85E-8355-429C0027FD51}"/>
              </a:ext>
            </a:extLst>
          </p:cNvPr>
          <p:cNvPicPr>
            <a:picLocks noChangeAspect="1"/>
          </p:cNvPicPr>
          <p:nvPr/>
        </p:nvPicPr>
        <p:blipFill rotWithShape="1">
          <a:blip r:embed="rId2"/>
          <a:srcRect l="30700" r="2464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5297762" y="2706624"/>
            <a:ext cx="6251110" cy="3483864"/>
          </a:xfrm>
        </p:spPr>
        <p:txBody>
          <a:bodyPr>
            <a:normAutofit/>
          </a:bodyPr>
          <a:lstStyle/>
          <a:p>
            <a:r>
              <a:rPr lang="en-US" sz="1700" b="1" dirty="0"/>
              <a:t>Real-life examples of successful residential care: </a:t>
            </a:r>
            <a:r>
              <a:rPr lang="en-US" sz="1700" dirty="0" err="1"/>
              <a:t>Mrs</a:t>
            </a:r>
            <a:r>
              <a:rPr lang="en-US" sz="1700" dirty="0"/>
              <a:t> C, who is 82 years old with severe arthritis, finds that she has better mobility and pain relief after she was moved to a residential care facility that has a specialized physiotherapy </a:t>
            </a:r>
            <a:r>
              <a:rPr lang="en-US" sz="1400" dirty="0"/>
              <a:t>(NHS, 2023)</a:t>
            </a:r>
            <a:r>
              <a:rPr lang="en-US" sz="1700" dirty="0"/>
              <a:t>.</a:t>
            </a:r>
          </a:p>
          <a:p>
            <a:r>
              <a:rPr lang="en-US" sz="1700" b="1" dirty="0"/>
              <a:t>Positive outcomes and testimonials: </a:t>
            </a:r>
            <a:r>
              <a:rPr lang="en-US" sz="1700" dirty="0" err="1"/>
              <a:t>Mr</a:t>
            </a:r>
            <a:r>
              <a:rPr lang="en-US" sz="1700" dirty="0"/>
              <a:t> D, a resident of the past, praised the social activities and the companionship he found in the nursing home, saying it had a great effect on his mental health </a:t>
            </a:r>
            <a:r>
              <a:rPr lang="en-US" sz="1400" dirty="0"/>
              <a:t>(Age UK, 2022)</a:t>
            </a:r>
            <a:r>
              <a:rPr lang="en-US" sz="1700" dirty="0"/>
              <a:t>.</a:t>
            </a:r>
          </a:p>
          <a:p>
            <a:r>
              <a:rPr lang="en-US" sz="1700" dirty="0"/>
              <a:t>Studies reveal that 87% of residents in good nursing homes show high satisfaction with their living conditions and overall care and they therefore have better quality of life </a:t>
            </a:r>
            <a:r>
              <a:rPr lang="en-US" sz="1400" dirty="0"/>
              <a:t>(Care Quality Commission, 2022)</a:t>
            </a:r>
            <a:r>
              <a:rPr lang="en-US" sz="1700" dirty="0"/>
              <a:t>.</a:t>
            </a:r>
          </a:p>
        </p:txBody>
      </p:sp>
    </p:spTree>
    <p:extLst>
      <p:ext uri="{BB962C8B-B14F-4D97-AF65-F5344CB8AC3E}">
        <p14:creationId xmlns:p14="http://schemas.microsoft.com/office/powerpoint/2010/main" val="679754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838200" y="557188"/>
            <a:ext cx="10515600" cy="1133499"/>
          </a:xfrm>
        </p:spPr>
        <p:txBody>
          <a:bodyPr>
            <a:normAutofit/>
          </a:bodyPr>
          <a:lstStyle/>
          <a:p>
            <a:pPr algn="ctr"/>
            <a:r>
              <a:rPr lang="en-US" dirty="0"/>
              <a:t>Conclusion by Proponent of Residential Care</a:t>
            </a:r>
            <a:endParaRPr lang="en-GB"/>
          </a:p>
        </p:txBody>
      </p:sp>
      <p:graphicFrame>
        <p:nvGraphicFramePr>
          <p:cNvPr id="5" name="Content Placeholder 2">
            <a:extLst>
              <a:ext uri="{FF2B5EF4-FFF2-40B4-BE49-F238E27FC236}">
                <a16:creationId xmlns:a16="http://schemas.microsoft.com/office/drawing/2014/main" id="{0F8D3AA2-5004-AEFE-95B1-795DD178EA87}"/>
              </a:ext>
            </a:extLst>
          </p:cNvPr>
          <p:cNvGraphicFramePr>
            <a:graphicFrameLocks noGrp="1"/>
          </p:cNvGraphicFramePr>
          <p:nvPr>
            <p:ph idx="1"/>
            <p:extLst>
              <p:ext uri="{D42A27DB-BD31-4B8C-83A1-F6EECF244321}">
                <p14:modId xmlns:p14="http://schemas.microsoft.com/office/powerpoint/2010/main" val="251124788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9953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CF52-F87A-5CA1-E1DD-660F7609F3E9}"/>
              </a:ext>
            </a:extLst>
          </p:cNvPr>
          <p:cNvSpPr>
            <a:spLocks noGrp="1"/>
          </p:cNvSpPr>
          <p:nvPr>
            <p:ph type="title"/>
          </p:nvPr>
        </p:nvSpPr>
        <p:spPr/>
        <p:txBody>
          <a:bodyPr/>
          <a:lstStyle/>
          <a:p>
            <a:r>
              <a:rPr lang="en-GB" b="1" dirty="0"/>
              <a:t>Overall Conclusion</a:t>
            </a:r>
          </a:p>
        </p:txBody>
      </p:sp>
      <p:sp>
        <p:nvSpPr>
          <p:cNvPr id="3" name="Content Placeholder 2">
            <a:extLst>
              <a:ext uri="{FF2B5EF4-FFF2-40B4-BE49-F238E27FC236}">
                <a16:creationId xmlns:a16="http://schemas.microsoft.com/office/drawing/2014/main" id="{FF1B60C3-7B48-AB69-730E-9E5CDE720A12}"/>
              </a:ext>
            </a:extLst>
          </p:cNvPr>
          <p:cNvSpPr>
            <a:spLocks noGrp="1"/>
          </p:cNvSpPr>
          <p:nvPr>
            <p:ph idx="1"/>
          </p:nvPr>
        </p:nvSpPr>
        <p:spPr/>
        <p:txBody>
          <a:bodyPr>
            <a:normAutofit/>
          </a:bodyPr>
          <a:lstStyle/>
          <a:p>
            <a:pPr algn="just">
              <a:lnSpc>
                <a:spcPct val="150000"/>
              </a:lnSpc>
            </a:pPr>
            <a:r>
              <a:rPr lang="en-US" sz="2000" b="1" dirty="0"/>
              <a:t>Balanced Perspective: </a:t>
            </a:r>
            <a:r>
              <a:rPr lang="en-US" sz="2000" dirty="0"/>
              <a:t>The presentation compares domiciliary and residential care, highlighting both benefits and drawbacks with supporting data and case studies.</a:t>
            </a:r>
          </a:p>
          <a:p>
            <a:pPr algn="just">
              <a:lnSpc>
                <a:spcPct val="150000"/>
              </a:lnSpc>
            </a:pPr>
            <a:r>
              <a:rPr lang="en-US" sz="2000" b="1" dirty="0"/>
              <a:t>Quality of Life and Care: </a:t>
            </a:r>
            <a:r>
              <a:rPr lang="en-US" sz="2000" dirty="0"/>
              <a:t>It shows how each care type affects quality of life, with domiciliary care offering personalized support at home and residential care providing comprehensive support in a community setting.</a:t>
            </a:r>
          </a:p>
          <a:p>
            <a:pPr algn="just">
              <a:lnSpc>
                <a:spcPct val="150000"/>
              </a:lnSpc>
            </a:pPr>
            <a:r>
              <a:rPr lang="en-US" sz="2000" b="1" dirty="0"/>
              <a:t>Informed Decision-Making: </a:t>
            </a:r>
            <a:r>
              <a:rPr lang="en-US" sz="2000" dirty="0"/>
              <a:t>The presentation emphasizes the need for informed choices by examining financial, social, and medical aspects, supported by relevant policies and theories.</a:t>
            </a:r>
            <a:endParaRPr lang="en-GB" sz="2000" dirty="0"/>
          </a:p>
        </p:txBody>
      </p:sp>
    </p:spTree>
    <p:extLst>
      <p:ext uri="{BB962C8B-B14F-4D97-AF65-F5344CB8AC3E}">
        <p14:creationId xmlns:p14="http://schemas.microsoft.com/office/powerpoint/2010/main" val="4223742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CF52-F87A-5CA1-E1DD-660F7609F3E9}"/>
              </a:ext>
            </a:extLst>
          </p:cNvPr>
          <p:cNvSpPr>
            <a:spLocks noGrp="1"/>
          </p:cNvSpPr>
          <p:nvPr>
            <p:ph type="title"/>
          </p:nvPr>
        </p:nvSpPr>
        <p:spPr/>
        <p:txBody>
          <a:bodyPr/>
          <a:lstStyle/>
          <a:p>
            <a:r>
              <a:rPr lang="en-GB" b="1" dirty="0"/>
              <a:t>Recommendations</a:t>
            </a:r>
          </a:p>
        </p:txBody>
      </p:sp>
      <p:graphicFrame>
        <p:nvGraphicFramePr>
          <p:cNvPr id="6" name="Content Placeholder 5">
            <a:extLst>
              <a:ext uri="{FF2B5EF4-FFF2-40B4-BE49-F238E27FC236}">
                <a16:creationId xmlns:a16="http://schemas.microsoft.com/office/drawing/2014/main" id="{2749DAEC-C9FC-DFE8-09DF-B591DA6917CA}"/>
              </a:ext>
            </a:extLst>
          </p:cNvPr>
          <p:cNvGraphicFramePr>
            <a:graphicFrameLocks noGrp="1"/>
          </p:cNvGraphicFramePr>
          <p:nvPr>
            <p:ph idx="1"/>
            <p:extLst>
              <p:ext uri="{D42A27DB-BD31-4B8C-83A1-F6EECF244321}">
                <p14:modId xmlns:p14="http://schemas.microsoft.com/office/powerpoint/2010/main" val="2652929424"/>
              </p:ext>
            </p:extLst>
          </p:nvPr>
        </p:nvGraphicFramePr>
        <p:xfrm>
          <a:off x="838200" y="1621456"/>
          <a:ext cx="10515600" cy="4871419"/>
        </p:xfrm>
        <a:graphic>
          <a:graphicData uri="http://schemas.openxmlformats.org/drawingml/2006/table">
            <a:tbl>
              <a:tblPr firstRow="1" firstCol="1" bandRow="1">
                <a:tableStyleId>{5C22544A-7EE6-4342-B048-85BDC9FD1C3A}</a:tableStyleId>
              </a:tblPr>
              <a:tblGrid>
                <a:gridCol w="2362200">
                  <a:extLst>
                    <a:ext uri="{9D8B030D-6E8A-4147-A177-3AD203B41FA5}">
                      <a16:colId xmlns:a16="http://schemas.microsoft.com/office/drawing/2014/main" val="1864300195"/>
                    </a:ext>
                  </a:extLst>
                </a:gridCol>
                <a:gridCol w="3738880">
                  <a:extLst>
                    <a:ext uri="{9D8B030D-6E8A-4147-A177-3AD203B41FA5}">
                      <a16:colId xmlns:a16="http://schemas.microsoft.com/office/drawing/2014/main" val="1000627776"/>
                    </a:ext>
                  </a:extLst>
                </a:gridCol>
                <a:gridCol w="4414520">
                  <a:extLst>
                    <a:ext uri="{9D8B030D-6E8A-4147-A177-3AD203B41FA5}">
                      <a16:colId xmlns:a16="http://schemas.microsoft.com/office/drawing/2014/main" val="913354889"/>
                    </a:ext>
                  </a:extLst>
                </a:gridCol>
              </a:tblGrid>
              <a:tr h="374304">
                <a:tc>
                  <a:txBody>
                    <a:bodyPr/>
                    <a:lstStyle/>
                    <a:p>
                      <a:pPr marL="0" marR="0" algn="just">
                        <a:lnSpc>
                          <a:spcPct val="107000"/>
                        </a:lnSpc>
                        <a:spcBef>
                          <a:spcPts val="0"/>
                        </a:spcBef>
                        <a:spcAft>
                          <a:spcPts val="800"/>
                        </a:spcAft>
                      </a:pPr>
                      <a:r>
                        <a:rPr lang="en-US" sz="1800" kern="100">
                          <a:effectLst/>
                        </a:rPr>
                        <a:t>Recommendation</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Barriers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Solutions to Overcome Barriers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55848252"/>
                  </a:ext>
                </a:extLst>
              </a:tr>
              <a:tr h="762773">
                <a:tc>
                  <a:txBody>
                    <a:bodyPr/>
                    <a:lstStyle/>
                    <a:p>
                      <a:pPr marL="0" marR="0" algn="just">
                        <a:lnSpc>
                          <a:spcPct val="107000"/>
                        </a:lnSpc>
                        <a:spcBef>
                          <a:spcPts val="0"/>
                        </a:spcBef>
                        <a:spcAft>
                          <a:spcPts val="800"/>
                        </a:spcAft>
                      </a:pPr>
                      <a:r>
                        <a:rPr lang="en-US" sz="1800" kern="100" dirty="0">
                          <a:effectLst/>
                        </a:rPr>
                        <a:t>Increase Funding for Domiciliary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Limited government budgets and competing priorities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Advocate for policy changes and allocate specific funds for elderly care</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35791795"/>
                  </a:ext>
                </a:extLst>
              </a:tr>
              <a:tr h="762773">
                <a:tc>
                  <a:txBody>
                    <a:bodyPr/>
                    <a:lstStyle/>
                    <a:p>
                      <a:pPr algn="just"/>
                      <a:endParaRPr lang="en-US" sz="1800" kern="100" dirty="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Difficulty in securing private investments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Offer tax incentives and subsidies to attract private investment</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6552179"/>
                  </a:ext>
                </a:extLst>
              </a:tr>
              <a:tr h="762773">
                <a:tc>
                  <a:txBody>
                    <a:bodyPr/>
                    <a:lstStyle/>
                    <a:p>
                      <a:pPr marL="0" marR="0" algn="just">
                        <a:lnSpc>
                          <a:spcPct val="107000"/>
                        </a:lnSpc>
                        <a:spcBef>
                          <a:spcPts val="0"/>
                        </a:spcBef>
                        <a:spcAft>
                          <a:spcPts val="800"/>
                        </a:spcAft>
                      </a:pPr>
                      <a:r>
                        <a:rPr lang="en-US" sz="1800" kern="100" dirty="0">
                          <a:effectLst/>
                        </a:rPr>
                        <a:t>Implement Telehealth Services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Lack of access to technology among the elderly</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Provide training programs and affordable technology solutions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18326445"/>
                  </a:ext>
                </a:extLst>
              </a:tr>
              <a:tr h="374304">
                <a:tc>
                  <a:txBody>
                    <a:bodyPr/>
                    <a:lstStyle/>
                    <a:p>
                      <a:pPr algn="just"/>
                      <a:endParaRPr lang="en-US" sz="1800" kern="100" dirty="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Resistance to adopting new technology</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Educate about the benefits and provide ongoing support</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4692300"/>
                  </a:ext>
                </a:extLst>
              </a:tr>
              <a:tr h="762773">
                <a:tc>
                  <a:txBody>
                    <a:bodyPr/>
                    <a:lstStyle/>
                    <a:p>
                      <a:pPr marL="0" marR="0" algn="just">
                        <a:lnSpc>
                          <a:spcPct val="107000"/>
                        </a:lnSpc>
                        <a:spcBef>
                          <a:spcPts val="0"/>
                        </a:spcBef>
                        <a:spcAft>
                          <a:spcPts val="800"/>
                        </a:spcAft>
                      </a:pPr>
                      <a:r>
                        <a:rPr lang="en-US" sz="1800" kern="100" dirty="0">
                          <a:effectLst/>
                        </a:rPr>
                        <a:t>Enhance Workforce Training and Retention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High turnover rates and shortage of skilled workers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Improve working conditions, offer competitive salaries, and career development opportunities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40405273"/>
                  </a:ext>
                </a:extLst>
              </a:tr>
              <a:tr h="762773">
                <a:tc>
                  <a:txBody>
                    <a:bodyPr/>
                    <a:lstStyle/>
                    <a:p>
                      <a:pPr algn="just"/>
                      <a:endParaRPr lang="en-US" sz="1800" kern="100">
                        <a:effectLst/>
                        <a:latin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a:effectLst/>
                        </a:rPr>
                        <a:t>Insufficient training programs</a:t>
                      </a: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07000"/>
                        </a:lnSpc>
                        <a:spcBef>
                          <a:spcPts val="0"/>
                        </a:spcBef>
                        <a:spcAft>
                          <a:spcPts val="800"/>
                        </a:spcAft>
                      </a:pPr>
                      <a:r>
                        <a:rPr lang="en-US" sz="1800" kern="100" dirty="0">
                          <a:effectLst/>
                        </a:rPr>
                        <a:t>Develop comprehensive training programs and continuous education initiatives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3997646"/>
                  </a:ext>
                </a:extLst>
              </a:tr>
            </a:tbl>
          </a:graphicData>
        </a:graphic>
      </p:graphicFrame>
    </p:spTree>
    <p:extLst>
      <p:ext uri="{BB962C8B-B14F-4D97-AF65-F5344CB8AC3E}">
        <p14:creationId xmlns:p14="http://schemas.microsoft.com/office/powerpoint/2010/main" val="2860385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a:t>
            </a:r>
            <a:endParaRPr lang="en-GB" sz="4000">
              <a:solidFill>
                <a:srgbClr val="FFFFFF"/>
              </a:solidFill>
            </a:endParaRPr>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810259" y="649480"/>
            <a:ext cx="7076941" cy="6037070"/>
          </a:xfrm>
        </p:spPr>
        <p:txBody>
          <a:bodyPr anchor="ctr">
            <a:normAutofit fontScale="62500" lnSpcReduction="20000"/>
          </a:bodyPr>
          <a:lstStyle/>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UK.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 needs assessment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https://www.ageuk.org.uk/information-advice/care/arranging-care/care-needs-assessment/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UK.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Home care: how to find the care you need at home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https://www.ageuk.org.uk/information-advice/care/arranging-care/homecare/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UK. (2022 b).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future of care for older people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https://www.ageuk.org.uk/discover/2020/06/the-future-of-care-for-older-people/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UK.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 homes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https://www.ageuk.org.uk/information-advice/care/arranging-care/care-homes/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Age UK. (2024).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Paying for residential 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https://www.ageuk.org.uk/information-advice/care/paying-for-care/paying-for-a-care-home/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Alzheimer's Society.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Make diagnosis a priority this Dementia Action Week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https://www.alzheimers.org.uk/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Domiciliary Care Services and Supportive Living Services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https://www.cqc.org.uk/location/1-10417560524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Service types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https://www.cqc.org.uk/guidance-providers/regulations-enforcement/service-types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Care Quality Commission.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state of health care and adult social care in England 2022/23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https://www.cqc.org.uk/publications/major-report/state-care/2022-2023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dirty="0">
                <a:solidFill>
                  <a:srgbClr val="222222"/>
                </a:solidFill>
                <a:effectLst/>
                <a:highlight>
                  <a:srgbClr val="FFFFFF"/>
                </a:highlight>
                <a:latin typeface="Arial" panose="020B0604020202020204" pitchFamily="34" charset="0"/>
                <a:ea typeface="Calibri" panose="020F0502020204030204" pitchFamily="34" charset="0"/>
              </a:rPr>
              <a:t>Ebrahim, S. (2016). Equal pay for work of equal value in terms of the Employment Equity Act 55 of 1998: Lessons from the International </a:t>
            </a:r>
            <a:r>
              <a:rPr lang="en-US" sz="1800" dirty="0" err="1">
                <a:solidFill>
                  <a:srgbClr val="222222"/>
                </a:solidFill>
                <a:effectLst/>
                <a:highlight>
                  <a:srgbClr val="FFFFFF"/>
                </a:highlight>
                <a:latin typeface="Arial" panose="020B0604020202020204" pitchFamily="34" charset="0"/>
                <a:ea typeface="Calibri" panose="020F0502020204030204" pitchFamily="34" charset="0"/>
              </a:rPr>
              <a:t>Labour</a:t>
            </a:r>
            <a:r>
              <a:rPr lang="en-US" sz="1800" dirty="0">
                <a:solidFill>
                  <a:srgbClr val="222222"/>
                </a:solidFill>
                <a:effectLst/>
                <a:highlight>
                  <a:srgbClr val="FFFFFF"/>
                </a:highlight>
                <a:latin typeface="Arial" panose="020B0604020202020204" pitchFamily="34" charset="0"/>
                <a:ea typeface="Calibri" panose="020F0502020204030204" pitchFamily="34" charset="0"/>
              </a:rPr>
              <a:t> </a:t>
            </a:r>
            <a:r>
              <a:rPr lang="en-US" sz="1800" dirty="0" err="1">
                <a:solidFill>
                  <a:srgbClr val="222222"/>
                </a:solidFill>
                <a:effectLst/>
                <a:highlight>
                  <a:srgbClr val="FFFFFF"/>
                </a:highlight>
                <a:latin typeface="Arial" panose="020B0604020202020204" pitchFamily="34" charset="0"/>
                <a:ea typeface="Calibri" panose="020F0502020204030204" pitchFamily="34" charset="0"/>
              </a:rPr>
              <a:t>Organisation</a:t>
            </a:r>
            <a:r>
              <a:rPr lang="en-US" sz="1800" dirty="0">
                <a:solidFill>
                  <a:srgbClr val="222222"/>
                </a:solidFill>
                <a:effectLst/>
                <a:highlight>
                  <a:srgbClr val="FFFFFF"/>
                </a:highlight>
                <a:latin typeface="Arial" panose="020B0604020202020204" pitchFamily="34" charset="0"/>
                <a:ea typeface="Calibri" panose="020F0502020204030204" pitchFamily="34" charset="0"/>
              </a:rPr>
              <a:t> and the United Kingdom. </a:t>
            </a:r>
            <a:r>
              <a:rPr lang="en-US" sz="1800" i="1" dirty="0">
                <a:solidFill>
                  <a:srgbClr val="222222"/>
                </a:solidFill>
                <a:effectLst/>
                <a:highlight>
                  <a:srgbClr val="FFFFFF"/>
                </a:highlight>
                <a:latin typeface="Arial" panose="020B0604020202020204" pitchFamily="34" charset="0"/>
                <a:ea typeface="Calibri" panose="020F0502020204030204" pitchFamily="34" charset="0"/>
              </a:rPr>
              <a:t>Potchefstroom Electronic Law Journal/</a:t>
            </a:r>
            <a:r>
              <a:rPr lang="en-US" sz="1800" i="1" dirty="0" err="1">
                <a:solidFill>
                  <a:srgbClr val="222222"/>
                </a:solidFill>
                <a:effectLst/>
                <a:highlight>
                  <a:srgbClr val="FFFFFF"/>
                </a:highlight>
                <a:latin typeface="Arial" panose="020B0604020202020204" pitchFamily="34" charset="0"/>
                <a:ea typeface="Calibri" panose="020F0502020204030204" pitchFamily="34" charset="0"/>
              </a:rPr>
              <a:t>Potchefstroomse</a:t>
            </a:r>
            <a:r>
              <a:rPr lang="en-US" sz="1800" i="1" dirty="0">
                <a:solidFill>
                  <a:srgbClr val="222222"/>
                </a:solidFill>
                <a:effectLst/>
                <a:highlight>
                  <a:srgbClr val="FFFFFF"/>
                </a:highlight>
                <a:latin typeface="Arial" panose="020B0604020202020204" pitchFamily="34" charset="0"/>
                <a:ea typeface="Calibri" panose="020F0502020204030204" pitchFamily="34" charset="0"/>
              </a:rPr>
              <a:t> </a:t>
            </a:r>
            <a:r>
              <a:rPr lang="en-US" sz="1800" i="1" dirty="0" err="1">
                <a:solidFill>
                  <a:srgbClr val="222222"/>
                </a:solidFill>
                <a:effectLst/>
                <a:highlight>
                  <a:srgbClr val="FFFFFF"/>
                </a:highlight>
                <a:latin typeface="Arial" panose="020B0604020202020204" pitchFamily="34" charset="0"/>
                <a:ea typeface="Calibri" panose="020F0502020204030204" pitchFamily="34" charset="0"/>
              </a:rPr>
              <a:t>Elektroniese</a:t>
            </a:r>
            <a:r>
              <a:rPr lang="en-US" sz="1800" i="1" dirty="0">
                <a:solidFill>
                  <a:srgbClr val="222222"/>
                </a:solidFill>
                <a:effectLst/>
                <a:highlight>
                  <a:srgbClr val="FFFFFF"/>
                </a:highlight>
                <a:latin typeface="Arial" panose="020B0604020202020204" pitchFamily="34" charset="0"/>
                <a:ea typeface="Calibri" panose="020F0502020204030204" pitchFamily="34" charset="0"/>
              </a:rPr>
              <a:t> </a:t>
            </a:r>
            <a:r>
              <a:rPr lang="en-US" sz="1800" i="1" dirty="0" err="1">
                <a:solidFill>
                  <a:srgbClr val="222222"/>
                </a:solidFill>
                <a:effectLst/>
                <a:highlight>
                  <a:srgbClr val="FFFFFF"/>
                </a:highlight>
                <a:latin typeface="Arial" panose="020B0604020202020204" pitchFamily="34" charset="0"/>
                <a:ea typeface="Calibri" panose="020F0502020204030204" pitchFamily="34" charset="0"/>
              </a:rPr>
              <a:t>Regsblad</a:t>
            </a:r>
            <a:r>
              <a:rPr lang="en-US" sz="1800" dirty="0">
                <a:solidFill>
                  <a:srgbClr val="222222"/>
                </a:solidFill>
                <a:effectLst/>
                <a:highlight>
                  <a:srgbClr val="FFFFFF"/>
                </a:highlight>
                <a:latin typeface="Arial" panose="020B0604020202020204" pitchFamily="34" charset="0"/>
                <a:ea typeface="Calibri" panose="020F0502020204030204" pitchFamily="34" charset="0"/>
              </a:rPr>
              <a:t>, 19(1).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Home Care Association.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Market Overview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https://www.homecareassociation.org.uk/resource/market-overview-2021.html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House of Commons Library. (2024).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Funding for adult social care in England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https://commonslibrary.parliament.uk/research-briefings/cbp-7903/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Kings Fund. (2024).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Social care 360: expenditure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https://www.kingsfund.org.uk/insight-and-analysis/long-reads/social-care-360-expenditure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Kushlev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 Heintzelman, S. J., Lutes, L. D., Wirtz, 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Kanippayoor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J. M., Leitner, D., &amp; Diener, E. (2020). Does happiness improve health? Evidence from a randomized controlled trial.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Psychological Science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31(7), 807-821.</a:t>
            </a:r>
          </a:p>
          <a:p>
            <a:pPr marL="0" marR="0" algn="just">
              <a:lnSpc>
                <a:spcPct val="107000"/>
              </a:lnSpc>
              <a:spcBef>
                <a:spcPts val="0"/>
              </a:spcBef>
              <a:spcAft>
                <a:spcPts val="800"/>
              </a:spcAft>
            </a:pPr>
            <a:r>
              <a:rPr lang="en-US" sz="1800" dirty="0">
                <a:solidFill>
                  <a:srgbClr val="222222"/>
                </a:solidFill>
                <a:effectLst/>
                <a:highlight>
                  <a:srgbClr val="FFFFFF"/>
                </a:highlight>
                <a:latin typeface="Arial" panose="020B0604020202020204" pitchFamily="34" charset="0"/>
                <a:ea typeface="Calibri" panose="020F0502020204030204" pitchFamily="34" charset="0"/>
              </a:rPr>
              <a:t>Kavanagh, A. (2009). </a:t>
            </a:r>
            <a:r>
              <a:rPr lang="en-US" sz="1800" i="1" dirty="0">
                <a:solidFill>
                  <a:srgbClr val="222222"/>
                </a:solidFill>
                <a:effectLst/>
                <a:highlight>
                  <a:srgbClr val="FFFFFF"/>
                </a:highlight>
                <a:latin typeface="Arial" panose="020B0604020202020204" pitchFamily="34" charset="0"/>
                <a:ea typeface="Calibri" panose="020F0502020204030204" pitchFamily="34" charset="0"/>
              </a:rPr>
              <a:t>Constitutional Review under the UK Human Rights Act</a:t>
            </a:r>
            <a:r>
              <a:rPr lang="en-US" sz="1800" dirty="0">
                <a:solidFill>
                  <a:srgbClr val="222222"/>
                </a:solidFill>
                <a:effectLst/>
                <a:highlight>
                  <a:srgbClr val="FFFFFF"/>
                </a:highlight>
                <a:latin typeface="Arial" panose="020B0604020202020204" pitchFamily="34" charset="0"/>
                <a:ea typeface="Calibri" panose="020F0502020204030204" pitchFamily="34" charset="0"/>
              </a:rPr>
              <a:t>. Cambridge University Press.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9329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3D74D-E85C-7A64-D91A-3C07474A8EF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39871FEF-594B-F953-F9B1-8FFECDF95990}"/>
              </a:ext>
            </a:extLst>
          </p:cNvPr>
          <p:cNvSpPr>
            <a:spLocks noGrp="1"/>
          </p:cNvSpPr>
          <p:nvPr>
            <p:ph idx="1"/>
          </p:nvPr>
        </p:nvSpPr>
        <p:spPr>
          <a:xfrm>
            <a:off x="4810259" y="649480"/>
            <a:ext cx="7034079" cy="6079933"/>
          </a:xfrm>
        </p:spPr>
        <p:txBody>
          <a:bodyPr anchor="ctr">
            <a:normAutofit fontScale="55000" lnSpcReduction="20000"/>
          </a:bodyPr>
          <a:lstStyle/>
          <a:p>
            <a:pPr marL="0" marR="0" algn="just">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Laing Buisson.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 Homes For Older People UK Market Report 34ed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https://www.laingbuisson.com/shop/care-homes-for-older-people-uk-market-report-34ed/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gn="just">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Madramootoo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T.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Lived Experiences of Elders’ Age-Related Changes in Emotional and Social Factors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(Doctoral dissertation, Walden University).</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Marie Curie.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What is palliative 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https://www.mariecurie.org.uk/help/support/diagnosed/recent-diagnosis/palliative-care-end-of-life-care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NHS.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 homes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https://www.nhs.uk/conditions/social-care-and-support-guide/care-services-equipment-and-care-homes/care-homes/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NHS.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Carer - Domiciliary care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https://www.jobs.nhs.uk/candidate/jobadvert/B9848-23-0268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NHS Digital.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Technology Enabled Care Services (TECS)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https://www.england.nhs.uk/tecs/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NICE. (2019).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End of life care for adults: service delivery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https://www.nice.org.uk/guidance/ng142</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Nurses UK. (2024).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Largest Care Home Providers In The UK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https://www.nurses.co.uk/blog/the-largest-care-home-providers-in-the-uk/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OECD. (2020).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Long-term care workforce: caring for the ageing population with dignity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https://www.oecd.org/els/health-systems/long-term-care-workforce.htm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OECD. (2020).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Who Cares? Attracting and Retaining Care Workers for the Elderly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https://www.oecd.org/els/who-cares-attracting-and-retaining-elderly-care-workers-92c0ef68-en.htm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Pamben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(2023). Bed supply not growing fast enough, reports Knight Frank.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Laing Buisson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https://www.laingbuissonnews.com/care-markets-content/bed-supply-not-growing-fast-enough-reports-knight-frank/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Quinn, K. L.,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Stukel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 Stall, N. M., Huang, A., Isenberg, 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Tanuseputro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 ... &amp; Bell, C. M. (2020). Association between palliative care and healthcare outcomes among adults with terminal non-cancer illness: population based matched cohort study.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bmj</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370.</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Snell, K., Fabricius, A., Stroud, K., &amp;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O’Doherty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 C. (2022). Investigating quality of life from the perspectives of older adults in local communities.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Aging &amp; Social Policy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34(4), 588-606.</a:t>
            </a: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Tavel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 (2008). Successful ageing a survey of the most important theories.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Human Affairs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18(2), 183-196.</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Bureau of Investigative Journalism. (2024).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Why the UK needs migrant care workers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https://www.thebureauinvestigates.com/stories/2024-03-11/why-the-uk-needs-migrant-care-workers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UK Government. (2014).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 Act 2014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https://www.legislation.gov.uk/ukpga/2014/23</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16 May. 2024].</a:t>
            </a:r>
          </a:p>
        </p:txBody>
      </p:sp>
    </p:spTree>
    <p:extLst>
      <p:ext uri="{BB962C8B-B14F-4D97-AF65-F5344CB8AC3E}">
        <p14:creationId xmlns:p14="http://schemas.microsoft.com/office/powerpoint/2010/main" val="1987814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3547</Words>
  <Application>Microsoft Office PowerPoint</Application>
  <PresentationFormat>Widescreen</PresentationFormat>
  <Paragraphs>171</Paragraphs>
  <Slides>27</Slides>
  <Notes>2</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Domiciliary Care vs. Residential Care for Elderly People in the UK</vt:lpstr>
      <vt:lpstr>Domiciliary Care</vt:lpstr>
      <vt:lpstr>Introduction</vt:lpstr>
      <vt:lpstr>Definition of Domiciliary Care</vt:lpstr>
      <vt:lpstr>Funding Options for Domiciliary Care</vt:lpstr>
      <vt:lpstr>End of Life and Palliative Care at Home</vt:lpstr>
      <vt:lpstr>Addressing the Gap Between Need and Availability</vt:lpstr>
      <vt:lpstr>Theories and Policies Supporting Domiciliary Care</vt:lpstr>
      <vt:lpstr>Theories and Policies Supporting Domiciliary Care</vt:lpstr>
      <vt:lpstr>Activity Theory</vt:lpstr>
      <vt:lpstr>Disengagement Theory</vt:lpstr>
      <vt:lpstr>Advantages and Disadvantages</vt:lpstr>
      <vt:lpstr>Case Studies: Successful Domiciliary Care</vt:lpstr>
      <vt:lpstr>Conclusion by Proponent of Domiciliary Care</vt:lpstr>
      <vt:lpstr>Residential Care</vt:lpstr>
      <vt:lpstr>Definition of Residential Care</vt:lpstr>
      <vt:lpstr>Funding Options for Residential Care</vt:lpstr>
      <vt:lpstr>End of Life and Palliative Care in Residential Settings</vt:lpstr>
      <vt:lpstr>Addressing the Gap Between Need and Availability</vt:lpstr>
      <vt:lpstr>Theories and Policies Supporting Residential Care</vt:lpstr>
      <vt:lpstr>Advantages and disadvantages</vt:lpstr>
      <vt:lpstr>Case Studies: Successful Residential Care</vt:lpstr>
      <vt:lpstr>Conclusion by Proponent of Residential Care</vt:lpstr>
      <vt:lpstr>Overall Conclusion</vt:lpstr>
      <vt:lpstr>Recommendations</vt:lpstr>
      <vt:lpstr>Reference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Domiciliary Care vs. Residential Care for Elderly People in the UK</dc:title>
  <dc:creator/>
  <cp:lastModifiedBy/>
  <cp:revision>54</cp:revision>
  <dcterms:created xsi:type="dcterms:W3CDTF">2024-05-16T17:04:01Z</dcterms:created>
  <dcterms:modified xsi:type="dcterms:W3CDTF">2024-06-27T12:00:56Z</dcterms:modified>
</cp:coreProperties>
</file>