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AA44E5-8FCD-437C-97EE-98A19BCFB9A9}" v="1" dt="2026-02-21T15:01:46.6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7" d="100"/>
          <a:sy n="97" d="100"/>
        </p:scale>
        <p:origin x="1110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Skelton" userId="065039dad8082131" providerId="LiveId" clId="{F3B067EC-72AE-4EC6-88C7-29E869852A1F}"/>
    <pc:docChg chg="modSld">
      <pc:chgData name="Mark Skelton" userId="065039dad8082131" providerId="LiveId" clId="{F3B067EC-72AE-4EC6-88C7-29E869852A1F}" dt="2026-02-20T17:23:57.720" v="2"/>
      <pc:docMkLst>
        <pc:docMk/>
      </pc:docMkLst>
      <pc:sldChg chg="modSp mod">
        <pc:chgData name="Mark Skelton" userId="065039dad8082131" providerId="LiveId" clId="{F3B067EC-72AE-4EC6-88C7-29E869852A1F}" dt="2026-02-20T17:23:57.720" v="2"/>
        <pc:sldMkLst>
          <pc:docMk/>
          <pc:sldMk cId="811307495" sldId="256"/>
        </pc:sldMkLst>
        <pc:spChg chg="mod">
          <ac:chgData name="Mark Skelton" userId="065039dad8082131" providerId="LiveId" clId="{F3B067EC-72AE-4EC6-88C7-29E869852A1F}" dt="2026-02-20T17:23:57.720" v="2"/>
          <ac:spMkLst>
            <pc:docMk/>
            <pc:sldMk cId="811307495" sldId="256"/>
            <ac:spMk id="3" creationId="{73C5CFA6-EC33-680A-FD3A-46A6820A02D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01D056-175E-47F7-81AF-2AE6956A29C5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46ECA5-6132-45ED-A833-0195F530E3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643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46ECA5-6132-45ED-A833-0195F530E3B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9780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934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785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749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695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2/21/2026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428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2/21/2026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370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2/21/2026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885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103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2/21/2026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90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645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655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2/21/2026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39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06" r:id="rId6"/>
    <p:sldLayoutId id="2147483702" r:id="rId7"/>
    <p:sldLayoutId id="2147483703" r:id="rId8"/>
    <p:sldLayoutId id="2147483704" r:id="rId9"/>
    <p:sldLayoutId id="2147483705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andfonline.com/doi/full/10.1080/01425692.2024.2369922#infos-holder" TargetMode="External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www.findtutors.co.uk/blog/female-male-education-statistics" TargetMode="Externa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https://www.ethnicity-facts-figures.service.gov.uk/education-skills-and-training/higher-education/entry-rates-into-higher-education/latest/" TargetMode="External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520571-B167-70B0-2ECA-7E37BF1493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50914" y="108155"/>
            <a:ext cx="6951406" cy="92049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Is the move toward degree education / training a barrier to representation in Policing?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5B6A43-4AAF-AAC4-1841-B2F575A8F30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5621" r="35357" b="1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73C5CFA6-EC33-680A-FD3A-46A6820A02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50914" y="1136806"/>
            <a:ext cx="6951406" cy="5310599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50" b="1" u="sng" dirty="0"/>
              <a:t>Ethnicity</a:t>
            </a:r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50" b="1" dirty="0"/>
              <a:t>Chinese students had the highest entry rate every year from 2006–2024 (66.1% in 2024).</a:t>
            </a:r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50" b="1" dirty="0"/>
              <a:t>White students had the lowest entry rate across the period (29.8% in 2024), except in 2006.</a:t>
            </a:r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50" b="1" dirty="0"/>
              <a:t>Entry rates increased for all ethnic groups between 2006 and 2024.</a:t>
            </a:r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50" b="1" dirty="0"/>
              <a:t>Black students saw the largest rise, from 21.6% to 48.0%.</a:t>
            </a:r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50" b="1"/>
              <a:t>Black and Asian students have all seen a higher rate of acceptance into higher education than their white counterparts. </a:t>
            </a:r>
            <a:endParaRPr lang="en-US" sz="1050" b="1" dirty="0"/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50" b="1" dirty="0">
                <a:hlinkClick r:id="rId6"/>
              </a:rPr>
              <a:t>https://www.ethnicity-facts-figures.service.gov.uk/education-skills-and-training/higher-education/entry-rates-into-higher-education/latest/</a:t>
            </a:r>
            <a:r>
              <a:rPr lang="en-US" sz="1050" b="1" dirty="0"/>
              <a:t> 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50" b="1" u="sng" dirty="0"/>
              <a:t>Gender</a:t>
            </a:r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50" b="1" dirty="0"/>
              <a:t>In 2022/23, 1.67 million females and 1.25 million males were enrolled in higher education.</a:t>
            </a:r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50" b="1" dirty="0"/>
              <a:t>Women show higher participation across all levels, with a particularly strong presence in postgraduate study.</a:t>
            </a:r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50" b="1" dirty="0">
                <a:hlinkClick r:id="rId7"/>
              </a:rPr>
              <a:t>https://www.findtutors.co.uk/blog/female-male-education-statistics</a:t>
            </a:r>
            <a:r>
              <a:rPr lang="en-US" sz="1050" b="1" dirty="0"/>
              <a:t> 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50" b="1" u="sng" dirty="0"/>
              <a:t>LGBT+ Representation</a:t>
            </a:r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50" b="1" dirty="0"/>
              <a:t>Sector analysis shows high LGBT+ representation across UK higher education.</a:t>
            </a:r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50" b="1" dirty="0"/>
              <a:t>Universities remain environments where students are more likely to disclose and express their identities.</a:t>
            </a:r>
          </a:p>
          <a:p>
            <a:pPr marL="34290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050" b="1" dirty="0">
                <a:hlinkClick r:id="rId8"/>
              </a:rPr>
              <a:t>https://www.tandfonline.com/doi/full/10.1080/01425692.2024.2369922#infos-holder</a:t>
            </a:r>
            <a:r>
              <a:rPr lang="en-US" sz="1050" b="1" dirty="0"/>
              <a:t>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1195F9A-6054-AE7E-EE6F-B1484C9A75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1307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9433"/>
    </mc:Choice>
    <mc:Fallback>
      <p:transition spd="slow" advTm="1794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94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211</Words>
  <Application>Microsoft Office PowerPoint</Application>
  <PresentationFormat>Widescreen</PresentationFormat>
  <Paragraphs>17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Arial</vt:lpstr>
      <vt:lpstr>Neue Haas Grotesk Text Pro</vt:lpstr>
      <vt:lpstr>VanillaVTI</vt:lpstr>
      <vt:lpstr>Is the move toward degree education / training a barrier to representation in Policing?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Mark Skelton</dc:creator>
  <cp:lastModifiedBy>Mark Skelton</cp:lastModifiedBy>
  <cp:revision>1</cp:revision>
  <dcterms:created xsi:type="dcterms:W3CDTF">2026-02-20T17:08:43Z</dcterms:created>
  <dcterms:modified xsi:type="dcterms:W3CDTF">2026-02-21T15:01:55Z</dcterms:modified>
</cp:coreProperties>
</file>