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DD255-306F-B7ED-8EFD-F2B9C8B9A3CA}" v="3496" dt="2021-03-29T19:54:29.582"/>
    <p1510:client id="{8FDD6A27-34AC-F4D8-3F3E-F3BB7117FC95}" v="341" dt="2021-03-29T21:33:09.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C8E73-19C8-EB41-8118-CEA348C0B2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910084-1BE3-8047-8E73-DF392ECAF4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E8A057-5FA3-DB4E-903F-F5A52EE6C634}"/>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DE9881AB-E5B9-6949-BA56-2E153DF33E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606741-DB75-AF4E-844D-9F7FEB98DF9E}"/>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219504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062E-D606-C74F-84DF-4569AF0224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D783EE-234A-8A4C-8D43-8F344D14A9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D824D4-503E-F547-83AF-2D9AAC14371E}"/>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735611B6-3D10-6B48-98BD-A6AED4AC1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DA7D20-BBA6-0640-AC17-AE50590DA1B3}"/>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4062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DB4D-42C1-9846-A192-A754AAD552D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33D3E5E-5FE7-7A41-9813-5C582731A4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2EA7E4-2A8E-A24E-B9FE-91D137742A8E}"/>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91EBD769-2B18-5349-A977-54977D5EF2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4CF1CD-42FC-6541-852D-6C5F188D20E6}"/>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179488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7772-E5E1-A54A-821F-115D9833B6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8B83EF-857A-6A49-9020-007E892F26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B550B14-0F99-BD43-9411-52FA2AF7CA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7D7AB61-A515-3F4A-B48F-C45F602BEFE9}"/>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6" name="Footer Placeholder 5">
            <a:extLst>
              <a:ext uri="{FF2B5EF4-FFF2-40B4-BE49-F238E27FC236}">
                <a16:creationId xmlns:a16="http://schemas.microsoft.com/office/drawing/2014/main" id="{2158125E-D6F3-3D44-A904-22D9A9B519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5B0BC2-844E-B94F-98A0-D1850A3F12AA}"/>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909623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51FAB-0AFE-4A47-BC78-AECF72B2271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95D54A-BB3B-9D43-A0A4-C77708BED8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2E85C0-30C8-AA4D-A2C8-FFC335C886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A4DE88E-A7BD-1941-B8DC-21FAF39793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30A0A9-AF9C-BD4D-BF20-8D0ADCF01F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BFC51A5-6945-2049-9FE9-209A8E733883}"/>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8" name="Footer Placeholder 7">
            <a:extLst>
              <a:ext uri="{FF2B5EF4-FFF2-40B4-BE49-F238E27FC236}">
                <a16:creationId xmlns:a16="http://schemas.microsoft.com/office/drawing/2014/main" id="{EECF94EF-817B-5546-B0CC-95512CFCD8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675678-F473-CA48-9C2C-66D4AFB070D2}"/>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08817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38207-2A89-0E41-B0A7-719C6B2DB3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299CE-63C3-1845-B3FC-0EC61552168B}"/>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4" name="Footer Placeholder 3">
            <a:extLst>
              <a:ext uri="{FF2B5EF4-FFF2-40B4-BE49-F238E27FC236}">
                <a16:creationId xmlns:a16="http://schemas.microsoft.com/office/drawing/2014/main" id="{1875842F-2996-8F41-88A2-275CD74B18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2FCFCD-4FBD-FB46-9469-39CC5ED69C7B}"/>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4142515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2C7C63-D4F3-1F4D-B3A9-EA5CBE81611D}"/>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3" name="Footer Placeholder 2">
            <a:extLst>
              <a:ext uri="{FF2B5EF4-FFF2-40B4-BE49-F238E27FC236}">
                <a16:creationId xmlns:a16="http://schemas.microsoft.com/office/drawing/2014/main" id="{19D2C8E7-BF29-8E47-8044-F6DCDA1CF8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D5021B-728A-7C48-AAA3-2817D2A98568}"/>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3827149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4D31D-CB0E-CA45-9E9C-8DC7A5152B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4B58C8-D056-834C-B140-C5FDCDF107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4A40D0B-4A76-AD42-BDD9-1C84EFD5B6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69134A-1016-A741-9B06-64EDEBEA4952}"/>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6" name="Footer Placeholder 5">
            <a:extLst>
              <a:ext uri="{FF2B5EF4-FFF2-40B4-BE49-F238E27FC236}">
                <a16:creationId xmlns:a16="http://schemas.microsoft.com/office/drawing/2014/main" id="{AC75FA12-A802-1540-9C52-23C7D884AF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430A6B-957B-824C-A876-8C85446D4CC1}"/>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568083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41A7-90F3-F54B-B58F-CF0AEAD0B6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A286BD-5265-1A44-A392-01AC02DA3C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070768-9E9E-C34B-8CEC-7910BFBE6F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7C20C1-A2B7-244D-858B-C116CB061718}"/>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6" name="Footer Placeholder 5">
            <a:extLst>
              <a:ext uri="{FF2B5EF4-FFF2-40B4-BE49-F238E27FC236}">
                <a16:creationId xmlns:a16="http://schemas.microsoft.com/office/drawing/2014/main" id="{C67D78CE-A308-784C-8C44-22010726E3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CEF46F-F58B-4040-9B96-1BC6D6C1A8D9}"/>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768431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EDB9-A4A1-C54F-9310-A617ED1811F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9FB655-EAA4-B143-8C2F-360F165B81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8EFCE5-7861-4146-8B53-18DA778EFE0D}"/>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2DED50A8-3282-BC46-809A-0112300E88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BEA4C-3192-484E-9EFD-5C8B04E6A906}"/>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2458898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281DB0-F571-6549-AFF0-C5BF813ECF3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BF540B-56E1-B849-B879-4CB7C0A9FC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A8FC0-884A-BA41-B5E2-19B9C34B7593}"/>
              </a:ext>
            </a:extLst>
          </p:cNvPr>
          <p:cNvSpPr>
            <a:spLocks noGrp="1"/>
          </p:cNvSpPr>
          <p:nvPr>
            <p:ph type="dt" sz="half" idx="10"/>
          </p:nvPr>
        </p:nvSpPr>
        <p:spPr/>
        <p:txBody>
          <a:body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31E2B8C4-DC15-8641-BC63-C37DA31F4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D06047-A0CC-FD47-B83F-D63D8615D735}"/>
              </a:ext>
            </a:extLst>
          </p:cNvPr>
          <p:cNvSpPr>
            <a:spLocks noGrp="1"/>
          </p:cNvSpPr>
          <p:nvPr>
            <p:ph type="sldNum" sz="quarter" idx="12"/>
          </p:nvPr>
        </p:nvSpPr>
        <p:spPr/>
        <p:txBody>
          <a:bodyPr/>
          <a:lstStyle/>
          <a:p>
            <a:fld id="{7FEF0932-EF51-C14E-8B73-63D50CC9B970}" type="slidenum">
              <a:rPr lang="en-US" smtClean="0"/>
              <a:t>‹#›</a:t>
            </a:fld>
            <a:endParaRPr lang="en-US"/>
          </a:p>
        </p:txBody>
      </p:sp>
    </p:spTree>
    <p:extLst>
      <p:ext uri="{BB962C8B-B14F-4D97-AF65-F5344CB8AC3E}">
        <p14:creationId xmlns:p14="http://schemas.microsoft.com/office/powerpoint/2010/main" val="738217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9B61D8-D12D-C642-B647-487877440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5A7BAB-3B10-E24E-8D3C-D654ECC5CA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F28201-732C-3247-B1C3-9B058EE57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3CCBDC-8F06-9940-A271-3BF10C1AE4DB}" type="datetimeFigureOut">
              <a:rPr lang="en-US" smtClean="0"/>
              <a:t>3/29/2021</a:t>
            </a:fld>
            <a:endParaRPr lang="en-US"/>
          </a:p>
        </p:txBody>
      </p:sp>
      <p:sp>
        <p:nvSpPr>
          <p:cNvPr id="5" name="Footer Placeholder 4">
            <a:extLst>
              <a:ext uri="{FF2B5EF4-FFF2-40B4-BE49-F238E27FC236}">
                <a16:creationId xmlns:a16="http://schemas.microsoft.com/office/drawing/2014/main" id="{CE41A314-38BD-B44A-B1E5-70643F9E6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422741A-E3B4-FD4D-9AED-B93E6F9AEE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EF0932-EF51-C14E-8B73-63D50CC9B970}" type="slidenum">
              <a:rPr lang="en-US" smtClean="0"/>
              <a:t>‹#›</a:t>
            </a:fld>
            <a:endParaRPr lang="en-US"/>
          </a:p>
        </p:txBody>
      </p:sp>
    </p:spTree>
    <p:extLst>
      <p:ext uri="{BB962C8B-B14F-4D97-AF65-F5344CB8AC3E}">
        <p14:creationId xmlns:p14="http://schemas.microsoft.com/office/powerpoint/2010/main" val="225346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pestleanalysis.com/apple-pestle-analysis/" TargetMode="External"/><Relationship Id="rId3" Type="http://schemas.openxmlformats.org/officeDocument/2006/relationships/hyperlink" Target="https://www.apple.com/jobs/uk/about.html" TargetMode="External"/><Relationship Id="rId7" Type="http://schemas.openxmlformats.org/officeDocument/2006/relationships/hyperlink" Target="https://www.investopedia.com/ask/answers/032515/what-tim-cooks-managerial-style.asp" TargetMode="External"/><Relationship Id="rId2" Type="http://schemas.openxmlformats.org/officeDocument/2006/relationships/hyperlink" Target="https://www.apple.com/procurement/#:~:text=Our%20goal%2C%20in%20a%20nutshell,same%20one%20we%20assign%20ourselves" TargetMode="External"/><Relationship Id="rId1" Type="http://schemas.openxmlformats.org/officeDocument/2006/relationships/slideLayout" Target="../slideLayouts/slideLayout2.xml"/><Relationship Id="rId6" Type="http://schemas.openxmlformats.org/officeDocument/2006/relationships/hyperlink" Target="https://bstrategyhub.com/swot-analysis-of-apple-apple-swot/" TargetMode="External"/><Relationship Id="rId5" Type="http://schemas.openxmlformats.org/officeDocument/2006/relationships/hyperlink" Target="https://research-methodology.net/apple-corporate-social-responsibility-csr/" TargetMode="External"/><Relationship Id="rId10" Type="http://schemas.openxmlformats.org/officeDocument/2006/relationships/hyperlink" Target="https://carolinealbanesesite.wordpress.com/2016/10/07/teamwork-in-apple-inc/#:~:text=Steve%20Jobs%2C%20former%20Apple%20CEO,watching%20them%20all%20the%20time%E2%80%9D.&amp;text=The%20second%20is%20that%20project,the%20organization%20then%20trickles%20down" TargetMode="External"/><Relationship Id="rId4" Type="http://schemas.openxmlformats.org/officeDocument/2006/relationships/hyperlink" Target="https://www.loc.gov/rr/business/businesshistory/April/apple.html#:~:text=LC%20Catalog%20Searches-,Company%20History,the%20way%20people%20viewed%20computers.&amp;text=Wozniak%20left%20Apple%20in%201983,day%20running%20of%20Apple%20Computers" TargetMode="External"/><Relationship Id="rId9" Type="http://schemas.openxmlformats.org/officeDocument/2006/relationships/hyperlink" Target="https://burnetteb.wordpress.com/2015/06/25/apple-inc-objectives-and-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DAAA8-C125-8B48-8EF5-6199CE934318}"/>
              </a:ext>
            </a:extLst>
          </p:cNvPr>
          <p:cNvSpPr>
            <a:spLocks noGrp="1"/>
          </p:cNvSpPr>
          <p:nvPr>
            <p:ph type="ctrTitle"/>
          </p:nvPr>
        </p:nvSpPr>
        <p:spPr/>
        <p:txBody>
          <a:bodyPr>
            <a:normAutofit fontScale="90000"/>
          </a:bodyPr>
          <a:lstStyle/>
          <a:p>
            <a:r>
              <a:rPr lang="en-GB"/>
              <a:t>Contemporary Approaches to Management</a:t>
            </a:r>
            <a:br>
              <a:rPr lang="en-GB"/>
            </a:br>
            <a:r>
              <a:rPr lang="en-GB"/>
              <a:t>BMSP4002</a:t>
            </a:r>
            <a:endParaRPr lang="en-US"/>
          </a:p>
        </p:txBody>
      </p:sp>
      <p:sp>
        <p:nvSpPr>
          <p:cNvPr id="3" name="Subtitle 2">
            <a:extLst>
              <a:ext uri="{FF2B5EF4-FFF2-40B4-BE49-F238E27FC236}">
                <a16:creationId xmlns:a16="http://schemas.microsoft.com/office/drawing/2014/main" id="{F1F9D559-A99E-294B-9FB5-B5CC9CDB5A7B}"/>
              </a:ext>
            </a:extLst>
          </p:cNvPr>
          <p:cNvSpPr>
            <a:spLocks noGrp="1"/>
          </p:cNvSpPr>
          <p:nvPr>
            <p:ph type="subTitle" idx="1"/>
          </p:nvPr>
        </p:nvSpPr>
        <p:spPr/>
        <p:txBody>
          <a:bodyPr/>
          <a:lstStyle/>
          <a:p>
            <a:r>
              <a:rPr lang="en-GB"/>
              <a:t>Jessica Lewis</a:t>
            </a:r>
          </a:p>
          <a:p>
            <a:r>
              <a:rPr lang="en-GB"/>
              <a:t>2012798</a:t>
            </a:r>
            <a:endParaRPr lang="en-US"/>
          </a:p>
        </p:txBody>
      </p:sp>
    </p:spTree>
    <p:extLst>
      <p:ext uri="{BB962C8B-B14F-4D97-AF65-F5344CB8AC3E}">
        <p14:creationId xmlns:p14="http://schemas.microsoft.com/office/powerpoint/2010/main" val="2260701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92154DCB-CB42-B641-9D81-83F1150659FF}"/>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rPr>
              <a:t>Apple Computers Inc  - History</a:t>
            </a:r>
            <a:endParaRPr lang="en-US">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7AAD5D3-AC2D-754E-9304-02DBBD9DD86C}"/>
              </a:ext>
            </a:extLst>
          </p:cNvPr>
          <p:cNvSpPr>
            <a:spLocks noGrp="1"/>
          </p:cNvSpPr>
          <p:nvPr>
            <p:ph idx="1"/>
          </p:nvPr>
        </p:nvSpPr>
        <p:spPr>
          <a:xfrm>
            <a:off x="6234868" y="1345827"/>
            <a:ext cx="5217173" cy="4351338"/>
          </a:xfrm>
        </p:spPr>
        <p:txBody>
          <a:bodyPr vert="horz" lIns="91440" tIns="45720" rIns="91440" bIns="45720" rtlCol="0" anchor="t">
            <a:normAutofit/>
          </a:bodyPr>
          <a:lstStyle/>
          <a:p>
            <a:r>
              <a:rPr lang="en-GB" sz="900">
                <a:solidFill>
                  <a:schemeClr val="bg1"/>
                </a:solidFill>
                <a:latin typeface="Arial"/>
                <a:cs typeface="Arial"/>
              </a:rPr>
              <a:t>Founded</a:t>
            </a:r>
            <a:r>
              <a:rPr lang="en-GB" sz="900" b="0" i="0" u="none" strike="noStrike">
                <a:solidFill>
                  <a:schemeClr val="bg1"/>
                </a:solidFill>
                <a:effectLst/>
                <a:latin typeface="Arial"/>
                <a:cs typeface="Arial"/>
              </a:rPr>
              <a:t> on April 1, 1976, by Steve Jobs and Steve Wozniak.</a:t>
            </a:r>
          </a:p>
          <a:p>
            <a:r>
              <a:rPr lang="en-GB" sz="900">
                <a:solidFill>
                  <a:schemeClr val="bg1"/>
                </a:solidFill>
                <a:latin typeface="Arial"/>
                <a:ea typeface="+mn-lt"/>
                <a:cs typeface="+mn-lt"/>
              </a:rPr>
              <a:t>Jobs and Wozniak started building the Apple I in Jobs' garage and sold them without a monitor, keyboard, or casing.</a:t>
            </a:r>
            <a:endParaRPr lang="en-GB" sz="900" baseline="30000">
              <a:solidFill>
                <a:schemeClr val="bg1"/>
              </a:solidFill>
              <a:latin typeface="Arial"/>
              <a:cs typeface="Calibri"/>
            </a:endParaRPr>
          </a:p>
          <a:p>
            <a:r>
              <a:rPr lang="en-GB" sz="900">
                <a:solidFill>
                  <a:schemeClr val="bg1"/>
                </a:solidFill>
                <a:latin typeface="Arial"/>
                <a:cs typeface="Arial"/>
              </a:rPr>
              <a:t>Apple</a:t>
            </a:r>
            <a:r>
              <a:rPr lang="en-GB" sz="900" b="0" i="0" u="none" strike="noStrike">
                <a:solidFill>
                  <a:schemeClr val="bg1"/>
                </a:solidFill>
                <a:effectLst/>
                <a:latin typeface="Arial"/>
                <a:cs typeface="Arial"/>
              </a:rPr>
              <a:t> II revolutionised the computer industry with the introduction of the first-ever colour graphics.</a:t>
            </a:r>
            <a:r>
              <a:rPr lang="en-GB" sz="900">
                <a:solidFill>
                  <a:schemeClr val="bg1"/>
                </a:solidFill>
                <a:latin typeface="Arial"/>
                <a:cs typeface="Arial"/>
              </a:rPr>
              <a:t> Apple computer 1</a:t>
            </a:r>
            <a:r>
              <a:rPr lang="en-GB" sz="900" b="0" i="0" u="none" strike="noStrike">
                <a:solidFill>
                  <a:schemeClr val="bg1"/>
                </a:solidFill>
                <a:effectLst/>
                <a:latin typeface="Arial"/>
                <a:cs typeface="Arial"/>
              </a:rPr>
              <a:t> Sales jumped from $7.8 million in 1978 to $117 million in 1980, the year Apple went public.</a:t>
            </a:r>
          </a:p>
          <a:p>
            <a:r>
              <a:rPr lang="en-GB" sz="900">
                <a:solidFill>
                  <a:schemeClr val="bg1"/>
                </a:solidFill>
                <a:latin typeface="Arial"/>
                <a:ea typeface="+mn-lt"/>
                <a:cs typeface="+mn-lt"/>
              </a:rPr>
              <a:t>Wozniak left Apple in 1983 due to a decreasing interest in the day-to-day running of Apple Computers. Jobs then hired PepsiCo's John Sculley to be president. </a:t>
            </a:r>
            <a:endParaRPr lang="en-GB" sz="900" baseline="30000">
              <a:solidFill>
                <a:schemeClr val="bg1"/>
              </a:solidFill>
              <a:latin typeface="Arial"/>
              <a:ea typeface="+mn-lt"/>
              <a:cs typeface="+mn-lt"/>
            </a:endParaRPr>
          </a:p>
          <a:p>
            <a:r>
              <a:rPr lang="en-GB" sz="900">
                <a:solidFill>
                  <a:schemeClr val="bg1"/>
                </a:solidFill>
                <a:latin typeface="Arial"/>
                <a:ea typeface="+mn-lt"/>
                <a:cs typeface="+mn-lt"/>
              </a:rPr>
              <a:t>Through the rest of the 1980s, Apple was still doing well and in 1990 it posted its highest profits yet. This was, however, mostly due to the plans that Jobs had already set in motion before he left, most notably his deal with a tiny company by the name of Adobe, creator of the Adobe Portable Document Format (PDF).</a:t>
            </a:r>
            <a:endParaRPr lang="en-GB" sz="900" baseline="30000">
              <a:solidFill>
                <a:schemeClr val="bg1"/>
              </a:solidFill>
              <a:latin typeface="Arial"/>
              <a:ea typeface="+mn-lt"/>
              <a:cs typeface="+mn-lt"/>
            </a:endParaRPr>
          </a:p>
          <a:p>
            <a:r>
              <a:rPr lang="en-GB" sz="900">
                <a:solidFill>
                  <a:schemeClr val="bg1"/>
                </a:solidFill>
                <a:latin typeface="Arial"/>
                <a:ea typeface="+mn-lt"/>
                <a:cs typeface="+mn-lt"/>
              </a:rPr>
              <a:t>Apple's market share suffered slowly after its peak in 1990 and by 1996, experts believed the company to be hopeless.</a:t>
            </a:r>
          </a:p>
          <a:p>
            <a:r>
              <a:rPr lang="en-GB" sz="900">
                <a:solidFill>
                  <a:schemeClr val="bg1"/>
                </a:solidFill>
                <a:latin typeface="Arial"/>
                <a:ea typeface="+mn-lt"/>
                <a:cs typeface="+mn-lt"/>
              </a:rPr>
              <a:t>In 1997, when Apple was desperately in need of an operating system, that it bought out NeXT Software (Jobs' company) and the board of directors decided to ask for some help from an old friend: Steve Jobs. Jobs became a 'assistant CEO' (Jobs was not officially the CEO until 2000). Jobs decided to make some changes around Apple.</a:t>
            </a:r>
            <a:endParaRPr lang="en-GB" sz="900" baseline="30000">
              <a:solidFill>
                <a:schemeClr val="bg1"/>
              </a:solidFill>
              <a:latin typeface="Arial"/>
              <a:ea typeface="+mn-lt"/>
              <a:cs typeface="+mn-lt"/>
            </a:endParaRPr>
          </a:p>
          <a:p>
            <a:r>
              <a:rPr lang="en-GB" sz="900">
                <a:solidFill>
                  <a:schemeClr val="bg1"/>
                </a:solidFill>
                <a:latin typeface="Arial"/>
                <a:ea typeface="+mn-lt"/>
                <a:cs typeface="+mn-lt"/>
              </a:rPr>
              <a:t>Jobs updated the computers and introduced the iBook (a personal laptop). He also started branching out into mp3 players (iPod) and media player software (iTunes). This was Jobs' best move yet. While computers are still an important part of Apple, its music related products (iPod and iTunes) have become the company's most profitable sector. Apple has also recently released the iPhone, a cellular phone, and the Apple TV. While Steve Jobs died October 5, 2011, Apple continues on with his legacy. (E.Terrell, 2008)</a:t>
            </a: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Apple Computer Inc - History">
            <a:hlinkClick r:id="" action="ppaction://media"/>
            <a:extLst>
              <a:ext uri="{FF2B5EF4-FFF2-40B4-BE49-F238E27FC236}">
                <a16:creationId xmlns:a16="http://schemas.microsoft.com/office/drawing/2014/main" id="{A6596F28-BBEA-4A5A-BA3E-86A1B351C5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82875" y="1444625"/>
            <a:ext cx="730250" cy="730250"/>
          </a:xfrm>
          <a:prstGeom prst="rect">
            <a:avLst/>
          </a:prstGeom>
        </p:spPr>
      </p:pic>
    </p:spTree>
    <p:extLst>
      <p:ext uri="{BB962C8B-B14F-4D97-AF65-F5344CB8AC3E}">
        <p14:creationId xmlns:p14="http://schemas.microsoft.com/office/powerpoint/2010/main" val="84124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08A1A-8FC2-4F55-90A8-978F7C9206DD}"/>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cs typeface="Calibri Light"/>
              </a:rPr>
              <a:t>Apple's Goals </a:t>
            </a:r>
            <a:endParaRPr lang="en-US">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6E2EE4-7FD2-4AE6-A3A2-2233C89B1EB0}"/>
              </a:ext>
            </a:extLst>
          </p:cNvPr>
          <p:cNvSpPr>
            <a:spLocks noGrp="1"/>
          </p:cNvSpPr>
          <p:nvPr>
            <p:ph idx="1"/>
          </p:nvPr>
        </p:nvSpPr>
        <p:spPr>
          <a:xfrm>
            <a:off x="6234868" y="1130846"/>
            <a:ext cx="5217173" cy="4351338"/>
          </a:xfrm>
        </p:spPr>
        <p:txBody>
          <a:bodyPr vert="horz" lIns="91440" tIns="45720" rIns="91440" bIns="45720" rtlCol="0">
            <a:normAutofit/>
          </a:bodyPr>
          <a:lstStyle/>
          <a:p>
            <a:r>
              <a:rPr lang="en-US">
                <a:solidFill>
                  <a:schemeClr val="bg1"/>
                </a:solidFill>
                <a:cs typeface="Calibri"/>
              </a:rPr>
              <a:t>Apple.com (n.d.) states "</a:t>
            </a:r>
            <a:r>
              <a:rPr lang="en-US">
                <a:solidFill>
                  <a:schemeClr val="bg1"/>
                </a:solidFill>
                <a:ea typeface="+mn-lt"/>
                <a:cs typeface="+mn-lt"/>
              </a:rPr>
              <a:t>Our goal, in a nutshell, is to obtain stellar products and services within tight timeframes, at a cost that represents the best possible value to our customers and shareholders. If that sounds like a daunting task, it’s the same one we assign ourselves."</a:t>
            </a:r>
            <a:endParaRPr lang="en-US">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Apple’s Goals">
            <a:hlinkClick r:id="" action="ppaction://media"/>
            <a:extLst>
              <a:ext uri="{FF2B5EF4-FFF2-40B4-BE49-F238E27FC236}">
                <a16:creationId xmlns:a16="http://schemas.microsoft.com/office/drawing/2014/main" id="{EFFBEEE6-5AF7-46B2-ACA1-4AE7ABAE65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82875" y="1476375"/>
            <a:ext cx="730250" cy="730250"/>
          </a:xfrm>
          <a:prstGeom prst="rect">
            <a:avLst/>
          </a:prstGeom>
        </p:spPr>
      </p:pic>
    </p:spTree>
    <p:extLst>
      <p:ext uri="{BB962C8B-B14F-4D97-AF65-F5344CB8AC3E}">
        <p14:creationId xmlns:p14="http://schemas.microsoft.com/office/powerpoint/2010/main" val="14765324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2F3C8-EC32-451B-951C-202A2DF49A79}"/>
              </a:ext>
            </a:extLst>
          </p:cNvPr>
          <p:cNvSpPr>
            <a:spLocks noGrp="1"/>
          </p:cNvSpPr>
          <p:nvPr>
            <p:ph type="title"/>
          </p:nvPr>
        </p:nvSpPr>
        <p:spPr>
          <a:xfrm>
            <a:off x="838200" y="365126"/>
            <a:ext cx="10515600" cy="1094740"/>
          </a:xfrm>
        </p:spPr>
        <p:txBody>
          <a:bodyPr>
            <a:normAutofit/>
          </a:bodyPr>
          <a:lstStyle/>
          <a:p>
            <a:r>
              <a:rPr lang="en-US">
                <a:solidFill>
                  <a:schemeClr val="bg1"/>
                </a:solidFill>
                <a:cs typeface="Calibri Light"/>
              </a:rPr>
              <a:t>Apple's objectives</a:t>
            </a:r>
            <a:endParaRPr lang="en-US">
              <a:solidFill>
                <a:schemeClr val="bg1"/>
              </a:solidFill>
            </a:endParaRPr>
          </a:p>
        </p:txBody>
      </p:sp>
      <p:sp useBgFill="1">
        <p:nvSpPr>
          <p:cNvPr id="13" name="Rectangle 12">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B6D73-1B2A-48CD-9DEE-2C638A7BFA1A}"/>
              </a:ext>
            </a:extLst>
          </p:cNvPr>
          <p:cNvSpPr>
            <a:spLocks noGrp="1"/>
          </p:cNvSpPr>
          <p:nvPr>
            <p:ph sz="half" idx="1"/>
          </p:nvPr>
        </p:nvSpPr>
        <p:spPr>
          <a:xfrm>
            <a:off x="838200" y="2100579"/>
            <a:ext cx="5097779" cy="4076383"/>
          </a:xfrm>
        </p:spPr>
        <p:txBody>
          <a:bodyPr vert="horz" lIns="91440" tIns="45720" rIns="91440" bIns="45720" rtlCol="0" anchor="ctr">
            <a:normAutofit/>
          </a:bodyPr>
          <a:lstStyle/>
          <a:p>
            <a:r>
              <a:rPr lang="en-US" sz="2000">
                <a:ea typeface="+mn-lt"/>
                <a:cs typeface="+mn-lt"/>
              </a:rPr>
              <a:t>Objective 1- Continue to create groundbreaking products. Apple has made a name for itself becoming a trend setter in the market with every one of their products introducing something new and exciting to the world.</a:t>
            </a:r>
          </a:p>
          <a:p>
            <a:r>
              <a:rPr lang="en-US" sz="2000">
                <a:ea typeface="+mn-lt"/>
                <a:cs typeface="+mn-lt"/>
              </a:rPr>
              <a:t>Objective 2- Innovate and dictate the movement for future technology</a:t>
            </a:r>
            <a:br>
              <a:rPr lang="en-US" sz="2000"/>
            </a:br>
            <a:endParaRPr lang="en-US" sz="2000">
              <a:cs typeface="Calibri"/>
            </a:endParaRPr>
          </a:p>
        </p:txBody>
      </p:sp>
      <p:sp>
        <p:nvSpPr>
          <p:cNvPr id="4" name="Content Placeholder 3">
            <a:extLst>
              <a:ext uri="{FF2B5EF4-FFF2-40B4-BE49-F238E27FC236}">
                <a16:creationId xmlns:a16="http://schemas.microsoft.com/office/drawing/2014/main" id="{73905CA6-0D0F-4762-90E2-C96C96DA250D}"/>
              </a:ext>
            </a:extLst>
          </p:cNvPr>
          <p:cNvSpPr>
            <a:spLocks noGrp="1"/>
          </p:cNvSpPr>
          <p:nvPr>
            <p:ph sz="half" idx="2"/>
          </p:nvPr>
        </p:nvSpPr>
        <p:spPr>
          <a:xfrm>
            <a:off x="6256020" y="2100579"/>
            <a:ext cx="5097780" cy="4076383"/>
          </a:xfrm>
        </p:spPr>
        <p:txBody>
          <a:bodyPr vert="horz" lIns="91440" tIns="45720" rIns="91440" bIns="45720" rtlCol="0" anchor="ctr">
            <a:normAutofit/>
          </a:bodyPr>
          <a:lstStyle/>
          <a:p>
            <a:r>
              <a:rPr lang="en-US" sz="2000">
                <a:ea typeface="+mn-lt"/>
                <a:cs typeface="+mn-lt"/>
              </a:rPr>
              <a:t>Objective 1- Expand nationwide chain of Apple stores globally.</a:t>
            </a:r>
            <a:endParaRPr lang="en-US" sz="2000">
              <a:cs typeface="Calibri" panose="020F0502020204030204"/>
            </a:endParaRPr>
          </a:p>
          <a:p>
            <a:r>
              <a:rPr lang="en-US" sz="2000">
                <a:ea typeface="+mn-lt"/>
                <a:cs typeface="+mn-lt"/>
              </a:rPr>
              <a:t>Objective 2- Make products available in every other possible retail channel, ex. Online, Big Box retailer</a:t>
            </a:r>
            <a:endParaRPr lang="en-US" sz="2000">
              <a:cs typeface="Calibri" panose="020F0502020204030204"/>
            </a:endParaRPr>
          </a:p>
          <a:p>
            <a:r>
              <a:rPr lang="en-US" sz="2000">
                <a:cs typeface="Calibri" panose="020F0502020204030204"/>
              </a:rPr>
              <a:t>(</a:t>
            </a:r>
            <a:r>
              <a:rPr lang="en-US" sz="2000" err="1">
                <a:cs typeface="Calibri" panose="020F0502020204030204"/>
              </a:rPr>
              <a:t>B.Burnette</a:t>
            </a:r>
            <a:r>
              <a:rPr lang="en-US" sz="2000">
                <a:cs typeface="Calibri" panose="020F0502020204030204"/>
              </a:rPr>
              <a:t>, 2015)</a:t>
            </a:r>
          </a:p>
          <a:p>
            <a:pPr marL="0" indent="0">
              <a:buNone/>
            </a:pPr>
            <a:endParaRPr lang="en-US" sz="2000">
              <a:cs typeface="Calibri" panose="020F0502020204030204"/>
            </a:endParaRPr>
          </a:p>
        </p:txBody>
      </p:sp>
      <p:sp>
        <p:nvSpPr>
          <p:cNvPr id="5" name="TextBox 4">
            <a:extLst>
              <a:ext uri="{FF2B5EF4-FFF2-40B4-BE49-F238E27FC236}">
                <a16:creationId xmlns:a16="http://schemas.microsoft.com/office/drawing/2014/main" id="{6C958387-177C-4078-8CCA-727B9F755340}"/>
              </a:ext>
            </a:extLst>
          </p:cNvPr>
          <p:cNvSpPr txBox="1"/>
          <p:nvPr/>
        </p:nvSpPr>
        <p:spPr>
          <a:xfrm>
            <a:off x="7438372" y="189560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Place:</a:t>
            </a:r>
            <a:endParaRPr lang="en-US" sz="3200">
              <a:cs typeface="Calibri"/>
            </a:endParaRPr>
          </a:p>
        </p:txBody>
      </p:sp>
      <p:sp>
        <p:nvSpPr>
          <p:cNvPr id="6" name="TextBox 5">
            <a:extLst>
              <a:ext uri="{FF2B5EF4-FFF2-40B4-BE49-F238E27FC236}">
                <a16:creationId xmlns:a16="http://schemas.microsoft.com/office/drawing/2014/main" id="{0A06D01D-2AAB-401C-8196-58F71F4280D1}"/>
              </a:ext>
            </a:extLst>
          </p:cNvPr>
          <p:cNvSpPr txBox="1"/>
          <p:nvPr/>
        </p:nvSpPr>
        <p:spPr>
          <a:xfrm>
            <a:off x="2017604" y="185059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Product:</a:t>
            </a:r>
            <a:endParaRPr lang="en-US" sz="3200">
              <a:cs typeface="Calibri"/>
            </a:endParaRPr>
          </a:p>
        </p:txBody>
      </p:sp>
      <p:pic>
        <p:nvPicPr>
          <p:cNvPr id="7" name="Apple’s objectives">
            <a:hlinkClick r:id="" action="ppaction://media"/>
            <a:extLst>
              <a:ext uri="{FF2B5EF4-FFF2-40B4-BE49-F238E27FC236}">
                <a16:creationId xmlns:a16="http://schemas.microsoft.com/office/drawing/2014/main" id="{E6054F15-DB0D-40D3-9535-7B29DE0AAE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1944688"/>
            <a:ext cx="730250" cy="730250"/>
          </a:xfrm>
          <a:prstGeom prst="rect">
            <a:avLst/>
          </a:prstGeom>
        </p:spPr>
      </p:pic>
    </p:spTree>
    <p:extLst>
      <p:ext uri="{BB962C8B-B14F-4D97-AF65-F5344CB8AC3E}">
        <p14:creationId xmlns:p14="http://schemas.microsoft.com/office/powerpoint/2010/main" val="16060182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2F3C8-EC32-451B-951C-202A2DF49A79}"/>
              </a:ext>
            </a:extLst>
          </p:cNvPr>
          <p:cNvSpPr>
            <a:spLocks noGrp="1"/>
          </p:cNvSpPr>
          <p:nvPr>
            <p:ph type="title"/>
          </p:nvPr>
        </p:nvSpPr>
        <p:spPr>
          <a:xfrm>
            <a:off x="838200" y="365126"/>
            <a:ext cx="10515600" cy="1094740"/>
          </a:xfrm>
        </p:spPr>
        <p:txBody>
          <a:bodyPr>
            <a:normAutofit/>
          </a:bodyPr>
          <a:lstStyle/>
          <a:p>
            <a:r>
              <a:rPr lang="en-US">
                <a:solidFill>
                  <a:schemeClr val="bg1"/>
                </a:solidFill>
                <a:cs typeface="Calibri Light"/>
              </a:rPr>
              <a:t>Apple's objectives</a:t>
            </a:r>
            <a:endParaRPr lang="en-US">
              <a:solidFill>
                <a:schemeClr val="bg1"/>
              </a:solidFill>
            </a:endParaRPr>
          </a:p>
        </p:txBody>
      </p:sp>
      <p:sp useBgFill="1">
        <p:nvSpPr>
          <p:cNvPr id="13" name="Rectangle 12">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B6D73-1B2A-48CD-9DEE-2C638A7BFA1A}"/>
              </a:ext>
            </a:extLst>
          </p:cNvPr>
          <p:cNvSpPr>
            <a:spLocks noGrp="1"/>
          </p:cNvSpPr>
          <p:nvPr>
            <p:ph sz="half" idx="1"/>
          </p:nvPr>
        </p:nvSpPr>
        <p:spPr>
          <a:xfrm>
            <a:off x="838200" y="2100579"/>
            <a:ext cx="5097779" cy="4076383"/>
          </a:xfrm>
        </p:spPr>
        <p:txBody>
          <a:bodyPr vert="horz" lIns="91440" tIns="45720" rIns="91440" bIns="45720" rtlCol="0" anchor="ctr">
            <a:normAutofit/>
          </a:bodyPr>
          <a:lstStyle/>
          <a:p>
            <a:r>
              <a:rPr lang="en-US" sz="2000">
                <a:ea typeface="+mn-lt"/>
                <a:cs typeface="+mn-lt"/>
              </a:rPr>
              <a:t>Objective 1- Enter and sustain premium pricing while attempting to gain market share.</a:t>
            </a:r>
            <a:endParaRPr lang="en-US">
              <a:ea typeface="+mn-lt"/>
              <a:cs typeface="+mn-lt"/>
            </a:endParaRPr>
          </a:p>
          <a:p>
            <a:r>
              <a:rPr lang="en-US" sz="2000">
                <a:ea typeface="+mn-lt"/>
                <a:cs typeface="+mn-lt"/>
              </a:rPr>
              <a:t>Objective 2- Increase profit margins.</a:t>
            </a:r>
          </a:p>
        </p:txBody>
      </p:sp>
      <p:sp>
        <p:nvSpPr>
          <p:cNvPr id="4" name="Content Placeholder 3">
            <a:extLst>
              <a:ext uri="{FF2B5EF4-FFF2-40B4-BE49-F238E27FC236}">
                <a16:creationId xmlns:a16="http://schemas.microsoft.com/office/drawing/2014/main" id="{73905CA6-0D0F-4762-90E2-C96C96DA250D}"/>
              </a:ext>
            </a:extLst>
          </p:cNvPr>
          <p:cNvSpPr>
            <a:spLocks noGrp="1"/>
          </p:cNvSpPr>
          <p:nvPr>
            <p:ph sz="half" idx="2"/>
          </p:nvPr>
        </p:nvSpPr>
        <p:spPr>
          <a:xfrm>
            <a:off x="6256020" y="2100579"/>
            <a:ext cx="5097780" cy="4076383"/>
          </a:xfrm>
        </p:spPr>
        <p:txBody>
          <a:bodyPr vert="horz" lIns="91440" tIns="45720" rIns="91440" bIns="45720" rtlCol="0" anchor="ctr">
            <a:normAutofit/>
          </a:bodyPr>
          <a:lstStyle/>
          <a:p>
            <a:r>
              <a:rPr lang="en-US" sz="2000">
                <a:ea typeface="+mn-lt"/>
                <a:cs typeface="+mn-lt"/>
              </a:rPr>
              <a:t>Objective 1- Build hype and anticipation for new upcoming products.</a:t>
            </a:r>
          </a:p>
          <a:p>
            <a:r>
              <a:rPr lang="en-US" sz="2000">
                <a:ea typeface="+mn-lt"/>
                <a:cs typeface="+mn-lt"/>
              </a:rPr>
              <a:t>Objective 2- Sustain and expand on strongly branded name.</a:t>
            </a:r>
          </a:p>
          <a:p>
            <a:r>
              <a:rPr lang="en-US" sz="2000">
                <a:cs typeface="Calibri"/>
              </a:rPr>
              <a:t>(</a:t>
            </a:r>
            <a:r>
              <a:rPr lang="en-US" sz="2000" err="1">
                <a:cs typeface="Calibri"/>
              </a:rPr>
              <a:t>B.Burnette</a:t>
            </a:r>
            <a:r>
              <a:rPr lang="en-US" sz="2000">
                <a:cs typeface="Calibri"/>
              </a:rPr>
              <a:t>, 2015)</a:t>
            </a:r>
          </a:p>
        </p:txBody>
      </p:sp>
      <p:sp>
        <p:nvSpPr>
          <p:cNvPr id="5" name="TextBox 4">
            <a:extLst>
              <a:ext uri="{FF2B5EF4-FFF2-40B4-BE49-F238E27FC236}">
                <a16:creationId xmlns:a16="http://schemas.microsoft.com/office/drawing/2014/main" id="{6C958387-177C-4078-8CCA-727B9F755340}"/>
              </a:ext>
            </a:extLst>
          </p:cNvPr>
          <p:cNvSpPr txBox="1"/>
          <p:nvPr/>
        </p:nvSpPr>
        <p:spPr>
          <a:xfrm>
            <a:off x="7438372" y="189560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Promotion:</a:t>
            </a:r>
            <a:endParaRPr lang="en-US" sz="3200">
              <a:cs typeface="Calibri"/>
            </a:endParaRPr>
          </a:p>
        </p:txBody>
      </p:sp>
      <p:sp>
        <p:nvSpPr>
          <p:cNvPr id="6" name="TextBox 5">
            <a:extLst>
              <a:ext uri="{FF2B5EF4-FFF2-40B4-BE49-F238E27FC236}">
                <a16:creationId xmlns:a16="http://schemas.microsoft.com/office/drawing/2014/main" id="{0A06D01D-2AAB-401C-8196-58F71F4280D1}"/>
              </a:ext>
            </a:extLst>
          </p:cNvPr>
          <p:cNvSpPr txBox="1"/>
          <p:nvPr/>
        </p:nvSpPr>
        <p:spPr>
          <a:xfrm>
            <a:off x="2017604" y="185059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3200"/>
              <a:t>Price:</a:t>
            </a:r>
            <a:endParaRPr lang="en-US" sz="3200">
              <a:cs typeface="Calibri"/>
            </a:endParaRPr>
          </a:p>
        </p:txBody>
      </p:sp>
    </p:spTree>
    <p:extLst>
      <p:ext uri="{BB962C8B-B14F-4D97-AF65-F5344CB8AC3E}">
        <p14:creationId xmlns:p14="http://schemas.microsoft.com/office/powerpoint/2010/main" val="40918763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Political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sz="1500">
                <a:solidFill>
                  <a:schemeClr val="bg1"/>
                </a:solidFill>
                <a:ea typeface="+mn-lt"/>
                <a:cs typeface="+mn-lt"/>
              </a:rPr>
              <a:t>Apple has accumulated a large amount of cash. It had $34.7 billion in the bank on June 30, 2015.</a:t>
            </a:r>
            <a:endParaRPr lang="en-US" sz="1500">
              <a:solidFill>
                <a:schemeClr val="bg1"/>
              </a:solidFill>
              <a:cs typeface="Calibri" panose="020F0502020204030204"/>
            </a:endParaRPr>
          </a:p>
          <a:p>
            <a:r>
              <a:rPr lang="en-US" sz="1500">
                <a:solidFill>
                  <a:schemeClr val="bg1"/>
                </a:solidFill>
                <a:ea typeface="+mn-lt"/>
                <a:cs typeface="+mn-lt"/>
              </a:rPr>
              <a:t>Apple is heavily dependent on lower cost manufacturing in China.</a:t>
            </a:r>
            <a:endParaRPr lang="en-US" sz="1500">
              <a:solidFill>
                <a:schemeClr val="bg1"/>
              </a:solidFill>
              <a:cs typeface="Calibri" panose="020F0502020204030204"/>
            </a:endParaRPr>
          </a:p>
          <a:p>
            <a:r>
              <a:rPr lang="en-US" sz="1500">
                <a:solidFill>
                  <a:schemeClr val="bg1"/>
                </a:solidFill>
                <a:ea typeface="+mn-lt"/>
                <a:cs typeface="+mn-lt"/>
              </a:rPr>
              <a:t>The cost of finding alternatives to Chinese manufacturing could be high for Apple which could lead to increased prices for Apple products.</a:t>
            </a:r>
            <a:endParaRPr lang="en-US" sz="1500">
              <a:solidFill>
                <a:schemeClr val="bg1"/>
              </a:solidFill>
            </a:endParaRPr>
          </a:p>
          <a:p>
            <a:r>
              <a:rPr lang="en-US" sz="1500">
                <a:solidFill>
                  <a:schemeClr val="bg1"/>
                </a:solidFill>
                <a:ea typeface="+mn-lt"/>
                <a:cs typeface="+mn-lt"/>
              </a:rPr>
              <a:t>Apple’s close association with China could become a political issue in countries like the United States and Japan if China were to be perceived as a threat.</a:t>
            </a:r>
            <a:endParaRPr lang="en-US" sz="1500">
              <a:solidFill>
                <a:schemeClr val="bg1"/>
              </a:solidFill>
            </a:endParaRPr>
          </a:p>
          <a:p>
            <a:r>
              <a:rPr lang="en-US" sz="1500">
                <a:solidFill>
                  <a:schemeClr val="bg1"/>
                </a:solidFill>
                <a:ea typeface="+mn-lt"/>
                <a:cs typeface="+mn-lt"/>
              </a:rPr>
              <a:t>Apple’s dominant position in fields like music could lead to antitrust concerns and political pressure to break the company up or limit its market share. (pestleanalysis.com, 2015)</a:t>
            </a:r>
            <a:endParaRPr lang="en-US" sz="1500">
              <a:solidFill>
                <a:schemeClr val="bg1"/>
              </a:solidFill>
            </a:endParaRPr>
          </a:p>
          <a:p>
            <a:pPr marL="0" indent="0">
              <a:buNone/>
            </a:pPr>
            <a:endParaRPr lang="en-US" sz="1500">
              <a:solidFill>
                <a:schemeClr val="bg1"/>
              </a:solidFill>
              <a:cs typeface="Calibri"/>
            </a:endParaRPr>
          </a:p>
        </p:txBody>
      </p:sp>
      <p:pic>
        <p:nvPicPr>
          <p:cNvPr id="4" name="PESTEL - political">
            <a:hlinkClick r:id="" action="ppaction://media"/>
            <a:extLst>
              <a:ext uri="{FF2B5EF4-FFF2-40B4-BE49-F238E27FC236}">
                <a16:creationId xmlns:a16="http://schemas.microsoft.com/office/drawing/2014/main" id="{C9730D4E-3B83-4638-8F54-0AD61EEF9F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28875" y="1428750"/>
            <a:ext cx="730250" cy="730250"/>
          </a:xfrm>
          <a:prstGeom prst="rect">
            <a:avLst/>
          </a:prstGeom>
        </p:spPr>
      </p:pic>
    </p:spTree>
    <p:extLst>
      <p:ext uri="{BB962C8B-B14F-4D97-AF65-F5344CB8AC3E}">
        <p14:creationId xmlns:p14="http://schemas.microsoft.com/office/powerpoint/2010/main" val="36633730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Economic</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500">
                <a:solidFill>
                  <a:schemeClr val="bg1"/>
                </a:solidFill>
                <a:ea typeface="+mn-lt"/>
                <a:cs typeface="+mn-lt"/>
              </a:rPr>
              <a:t>Increased labor costs in China could decrease the cost of some Apple products.</a:t>
            </a:r>
          </a:p>
          <a:p>
            <a:pPr algn="just"/>
            <a:r>
              <a:rPr lang="en-US" sz="1500">
                <a:solidFill>
                  <a:schemeClr val="bg1"/>
                </a:solidFill>
                <a:ea typeface="+mn-lt"/>
                <a:cs typeface="+mn-lt"/>
              </a:rPr>
              <a:t>Keeping middle-class incomes, the same in some developed countries, including the United States, could shrink the potential market for higher-end consumer goods such as those marketed by Apple.</a:t>
            </a:r>
            <a:endParaRPr lang="en-US">
              <a:solidFill>
                <a:schemeClr val="bg1"/>
              </a:solidFill>
              <a:ea typeface="+mn-lt"/>
              <a:cs typeface="+mn-lt"/>
            </a:endParaRPr>
          </a:p>
          <a:p>
            <a:pPr algn="just"/>
            <a:r>
              <a:rPr lang="en-US" sz="1500">
                <a:solidFill>
                  <a:schemeClr val="bg1"/>
                </a:solidFill>
                <a:ea typeface="+mn-lt"/>
                <a:cs typeface="+mn-lt"/>
              </a:rPr>
              <a:t>A  strong U.S. dollar could increase exchange rates, making it more expensive for Apple to do business in key markets like Europe and China. (pestleanalysis.com, 2015)</a:t>
            </a:r>
            <a:endParaRPr lang="en-US">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Economic">
            <a:hlinkClick r:id="" action="ppaction://media"/>
            <a:extLst>
              <a:ext uri="{FF2B5EF4-FFF2-40B4-BE49-F238E27FC236}">
                <a16:creationId xmlns:a16="http://schemas.microsoft.com/office/drawing/2014/main" id="{0D9986FC-036A-4C23-B056-2D158FD11B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62312" y="1627188"/>
            <a:ext cx="730250" cy="730250"/>
          </a:xfrm>
          <a:prstGeom prst="rect">
            <a:avLst/>
          </a:prstGeom>
        </p:spPr>
      </p:pic>
    </p:spTree>
    <p:extLst>
      <p:ext uri="{BB962C8B-B14F-4D97-AF65-F5344CB8AC3E}">
        <p14:creationId xmlns:p14="http://schemas.microsoft.com/office/powerpoint/2010/main" val="13275292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Social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500">
                <a:solidFill>
                  <a:schemeClr val="bg1"/>
                </a:solidFill>
                <a:ea typeface="+mn-lt"/>
                <a:cs typeface="+mn-lt"/>
              </a:rPr>
              <a:t>The biggest growth in consumer spending in coming decades will be in areas of the world where people are unfamiliar with Apple products.</a:t>
            </a:r>
          </a:p>
          <a:p>
            <a:pPr algn="just"/>
            <a:r>
              <a:rPr lang="en-US" sz="1500">
                <a:solidFill>
                  <a:schemeClr val="bg1"/>
                </a:solidFill>
                <a:ea typeface="+mn-lt"/>
                <a:cs typeface="+mn-lt"/>
              </a:rPr>
              <a:t>Consumers in the parts of the world that are unfamiliar with Apple products lack the strong emotional attachment to these products that drive sales.</a:t>
            </a:r>
          </a:p>
          <a:p>
            <a:pPr algn="just"/>
            <a:r>
              <a:rPr lang="en-US" sz="1500">
                <a:solidFill>
                  <a:schemeClr val="bg1"/>
                </a:solidFill>
                <a:ea typeface="+mn-lt"/>
                <a:cs typeface="+mn-lt"/>
              </a:rPr>
              <a:t>There is a negative response towards expensive and stylish products among some customers in the United States and Europe.</a:t>
            </a:r>
            <a:endParaRPr lang="en-US">
              <a:solidFill>
                <a:schemeClr val="bg1"/>
              </a:solidFill>
              <a:ea typeface="+mn-lt"/>
              <a:cs typeface="+mn-lt"/>
            </a:endParaRPr>
          </a:p>
          <a:p>
            <a:pPr algn="just"/>
            <a:r>
              <a:rPr lang="en-US" sz="1500">
                <a:solidFill>
                  <a:schemeClr val="bg1"/>
                </a:solidFill>
                <a:ea typeface="+mn-lt"/>
                <a:cs typeface="+mn-lt"/>
              </a:rPr>
              <a:t>Ethical concerns about Apple’s manufacturing in China could limit its products’ appeal among socially-conscious consumers.</a:t>
            </a:r>
            <a:endParaRPr lang="en-US">
              <a:solidFill>
                <a:schemeClr val="bg1"/>
              </a:solidFill>
              <a:ea typeface="+mn-lt"/>
              <a:cs typeface="+mn-lt"/>
            </a:endParaRPr>
          </a:p>
          <a:p>
            <a:pPr algn="just"/>
            <a:r>
              <a:rPr lang="en-US" sz="1500">
                <a:solidFill>
                  <a:schemeClr val="bg1"/>
                </a:solidFill>
                <a:ea typeface="+mn-lt"/>
                <a:cs typeface="+mn-lt"/>
              </a:rPr>
              <a:t>Apple’s music marketing strategy has created resentment and led to public criticism from major recording stars that could destroy the brand's image. (pestleanalysis.com, 2015)</a:t>
            </a:r>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Social">
            <a:hlinkClick r:id="" action="ppaction://media"/>
            <a:extLst>
              <a:ext uri="{FF2B5EF4-FFF2-40B4-BE49-F238E27FC236}">
                <a16:creationId xmlns:a16="http://schemas.microsoft.com/office/drawing/2014/main" id="{535C39E2-1B36-4352-AE46-4FF9A1D052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14625" y="1595438"/>
            <a:ext cx="730250" cy="730250"/>
          </a:xfrm>
          <a:prstGeom prst="rect">
            <a:avLst/>
          </a:prstGeom>
        </p:spPr>
      </p:pic>
    </p:spTree>
    <p:extLst>
      <p:ext uri="{BB962C8B-B14F-4D97-AF65-F5344CB8AC3E}">
        <p14:creationId xmlns:p14="http://schemas.microsoft.com/office/powerpoint/2010/main" val="25851885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Technological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500">
                <a:solidFill>
                  <a:schemeClr val="bg1"/>
                </a:solidFill>
                <a:ea typeface="+mn-lt"/>
                <a:cs typeface="+mn-lt"/>
              </a:rPr>
              <a:t>Competitors have demonstrated a strong ability to copy Apple’s products and services.</a:t>
            </a:r>
          </a:p>
          <a:p>
            <a:pPr algn="just"/>
            <a:r>
              <a:rPr lang="en-US" sz="1500">
                <a:solidFill>
                  <a:schemeClr val="bg1"/>
                </a:solidFill>
                <a:ea typeface="+mn-lt"/>
                <a:cs typeface="+mn-lt"/>
              </a:rPr>
              <a:t>The number of new consumer products Apple can bring out is limited. Many of its new offerings, will have a limited market.</a:t>
            </a:r>
            <a:endParaRPr lang="en-US">
              <a:solidFill>
                <a:schemeClr val="bg1"/>
              </a:solidFill>
              <a:ea typeface="+mn-lt"/>
              <a:cs typeface="+mn-lt"/>
            </a:endParaRPr>
          </a:p>
          <a:p>
            <a:pPr algn="just"/>
            <a:r>
              <a:rPr lang="en-US" sz="1500">
                <a:solidFill>
                  <a:schemeClr val="bg1"/>
                </a:solidFill>
                <a:ea typeface="+mn-lt"/>
                <a:cs typeface="+mn-lt"/>
              </a:rPr>
              <a:t>Growing use of smartphones and tablets will lower demand for Apple’s popular personal computers.</a:t>
            </a:r>
          </a:p>
          <a:p>
            <a:pPr algn="just"/>
            <a:r>
              <a:rPr lang="en-US" sz="1500">
                <a:solidFill>
                  <a:schemeClr val="bg1"/>
                </a:solidFill>
                <a:ea typeface="+mn-lt"/>
                <a:cs typeface="+mn-lt"/>
              </a:rPr>
              <a:t>The growing capabilities of cyber criminals make Apple’s systems less secure and take away one of its strongest competitive advantages: its reputation for high levels of security and safety. (pestleanalysis.com, 2015)</a:t>
            </a:r>
            <a:endParaRPr lang="en-US">
              <a:solidFill>
                <a:schemeClr val="bg1"/>
              </a:solidFill>
              <a:ea typeface="+mn-lt"/>
              <a:cs typeface="+mn-lt"/>
            </a:endParaRPr>
          </a:p>
          <a:p>
            <a:pPr algn="just"/>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Technological">
            <a:hlinkClick r:id="" action="ppaction://media"/>
            <a:extLst>
              <a:ext uri="{FF2B5EF4-FFF2-40B4-BE49-F238E27FC236}">
                <a16:creationId xmlns:a16="http://schemas.microsoft.com/office/drawing/2014/main" id="{9AEBD7A3-2BC7-49A1-ACF9-A92C4EBC09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25812" y="1809750"/>
            <a:ext cx="730250" cy="730250"/>
          </a:xfrm>
          <a:prstGeom prst="rect">
            <a:avLst/>
          </a:prstGeom>
        </p:spPr>
      </p:pic>
    </p:spTree>
    <p:extLst>
      <p:ext uri="{BB962C8B-B14F-4D97-AF65-F5344CB8AC3E}">
        <p14:creationId xmlns:p14="http://schemas.microsoft.com/office/powerpoint/2010/main" val="35375722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Legal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4351338"/>
          </a:xfrm>
        </p:spPr>
        <p:txBody>
          <a:bodyPr vert="horz" lIns="91440" tIns="45720" rIns="91440" bIns="45720" rtlCol="0" anchor="t">
            <a:normAutofit/>
          </a:bodyPr>
          <a:lstStyle/>
          <a:p>
            <a:pPr algn="just"/>
            <a:r>
              <a:rPr lang="en-US" sz="1500">
                <a:solidFill>
                  <a:schemeClr val="bg1"/>
                </a:solidFill>
                <a:ea typeface="+mn-lt"/>
                <a:cs typeface="+mn-lt"/>
              </a:rPr>
              <a:t>Apple has recently entered the highly regulated financial services sector via Apple Pay.</a:t>
            </a:r>
            <a:endParaRPr lang="en-US" sz="1500">
              <a:solidFill>
                <a:schemeClr val="bg1"/>
              </a:solidFill>
              <a:cs typeface="Calibri"/>
            </a:endParaRPr>
          </a:p>
          <a:p>
            <a:pPr algn="just"/>
            <a:r>
              <a:rPr lang="en-US" sz="1500">
                <a:solidFill>
                  <a:schemeClr val="bg1"/>
                </a:solidFill>
                <a:ea typeface="+mn-lt"/>
                <a:cs typeface="+mn-lt"/>
              </a:rPr>
              <a:t>By offering financial services, Apple could face increased levels of litigation.</a:t>
            </a:r>
            <a:endParaRPr lang="en-US">
              <a:solidFill>
                <a:schemeClr val="bg1"/>
              </a:solidFill>
              <a:ea typeface="+mn-lt"/>
              <a:cs typeface="+mn-lt"/>
            </a:endParaRPr>
          </a:p>
          <a:p>
            <a:pPr algn="just"/>
            <a:r>
              <a:rPr lang="en-US" sz="1500">
                <a:solidFill>
                  <a:schemeClr val="bg1"/>
                </a:solidFill>
                <a:ea typeface="+mn-lt"/>
                <a:cs typeface="+mn-lt"/>
              </a:rPr>
              <a:t>News reports indicate that Apple is planning to enter another highly-regulated sector: automobile manufacturing.</a:t>
            </a:r>
          </a:p>
          <a:p>
            <a:pPr algn="just"/>
            <a:r>
              <a:rPr lang="en-US" sz="1500">
                <a:solidFill>
                  <a:schemeClr val="bg1"/>
                </a:solidFill>
                <a:ea typeface="+mn-lt"/>
                <a:cs typeface="+mn-lt"/>
              </a:rPr>
              <a:t>Apple depends on a variety of products covered by intellectual property laws, for much of its income. (pestleanalysis.com, 2015)</a:t>
            </a:r>
          </a:p>
          <a:p>
            <a:pPr algn="just"/>
            <a:br>
              <a:rPr lang="en-US"/>
            </a:br>
            <a:endParaRPr lang="en-US"/>
          </a:p>
          <a:p>
            <a:pPr algn="just"/>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Legal">
            <a:hlinkClick r:id="" action="ppaction://media"/>
            <a:extLst>
              <a:ext uri="{FF2B5EF4-FFF2-40B4-BE49-F238E27FC236}">
                <a16:creationId xmlns:a16="http://schemas.microsoft.com/office/drawing/2014/main" id="{04206609-A731-43A8-AAE2-AA9EDF9335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97187" y="1611313"/>
            <a:ext cx="730250" cy="730250"/>
          </a:xfrm>
          <a:prstGeom prst="rect">
            <a:avLst/>
          </a:prstGeom>
        </p:spPr>
      </p:pic>
    </p:spTree>
    <p:extLst>
      <p:ext uri="{BB962C8B-B14F-4D97-AF65-F5344CB8AC3E}">
        <p14:creationId xmlns:p14="http://schemas.microsoft.com/office/powerpoint/2010/main" val="37420626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39BE027-64AD-470F-812E-E40701783A1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cs typeface="Calibri Light"/>
              </a:rPr>
              <a:t>Apple and PESTEL analysis  - Environmental</a:t>
            </a:r>
            <a:endParaRPr lang="en-US">
              <a:solidFill>
                <a:schemeClr val="bg1"/>
              </a:solidFill>
            </a:endParaRPr>
          </a:p>
        </p:txBody>
      </p:sp>
      <p:sp>
        <p:nvSpPr>
          <p:cNvPr id="3" name="Content Placeholder 2">
            <a:extLst>
              <a:ext uri="{FF2B5EF4-FFF2-40B4-BE49-F238E27FC236}">
                <a16:creationId xmlns:a16="http://schemas.microsoft.com/office/drawing/2014/main" id="{00DB946B-5AD7-4FF5-B7E4-806F069C8A18}"/>
              </a:ext>
            </a:extLst>
          </p:cNvPr>
          <p:cNvSpPr>
            <a:spLocks noGrp="1"/>
          </p:cNvSpPr>
          <p:nvPr>
            <p:ph idx="1"/>
          </p:nvPr>
        </p:nvSpPr>
        <p:spPr>
          <a:xfrm>
            <a:off x="6477270" y="1130846"/>
            <a:ext cx="4974771" cy="5084401"/>
          </a:xfrm>
        </p:spPr>
        <p:txBody>
          <a:bodyPr vert="horz" lIns="91440" tIns="45720" rIns="91440" bIns="45720" rtlCol="0" anchor="t">
            <a:normAutofit fontScale="92500" lnSpcReduction="10000"/>
          </a:bodyPr>
          <a:lstStyle/>
          <a:p>
            <a:pPr algn="just"/>
            <a:r>
              <a:rPr lang="en-US" sz="1500">
                <a:solidFill>
                  <a:schemeClr val="bg1"/>
                </a:solidFill>
                <a:ea typeface="+mn-lt"/>
                <a:cs typeface="+mn-lt"/>
              </a:rPr>
              <a:t>The biggest environmental issue facing Apple is the disposal of used or electronic devices that no longer work.</a:t>
            </a:r>
          </a:p>
          <a:p>
            <a:pPr algn="just"/>
            <a:r>
              <a:rPr lang="en-US" sz="1500">
                <a:solidFill>
                  <a:schemeClr val="bg1"/>
                </a:solidFill>
                <a:ea typeface="+mn-lt"/>
                <a:cs typeface="+mn-lt"/>
              </a:rPr>
              <a:t>Pollution and other environmental side effects from manufacturing facilities in China are a growing concern.</a:t>
            </a:r>
          </a:p>
          <a:p>
            <a:pPr algn="just"/>
            <a:r>
              <a:rPr lang="en-US" sz="1500">
                <a:solidFill>
                  <a:schemeClr val="bg1"/>
                </a:solidFill>
                <a:ea typeface="+mn-lt"/>
                <a:cs typeface="+mn-lt"/>
              </a:rPr>
              <a:t>China’s efforts to cut greenhouse gases and limit fossil fuel use could increase electricity rates and manufacturing costs for Apple in that country.</a:t>
            </a:r>
            <a:endParaRPr lang="en-US" sz="1500">
              <a:solidFill>
                <a:schemeClr val="bg1"/>
              </a:solidFill>
              <a:cs typeface="Calibri"/>
            </a:endParaRPr>
          </a:p>
          <a:p>
            <a:pPr algn="just"/>
            <a:r>
              <a:rPr lang="en-US" sz="1500">
                <a:solidFill>
                  <a:schemeClr val="bg1"/>
                </a:solidFill>
                <a:ea typeface="+mn-lt"/>
                <a:cs typeface="+mn-lt"/>
              </a:rPr>
              <a:t>Climate change created by global warming could disrupt transoceanic shipping and Apple’s supply chain.</a:t>
            </a:r>
            <a:endParaRPr lang="en-US" sz="1500">
              <a:solidFill>
                <a:schemeClr val="bg1"/>
              </a:solidFill>
              <a:cs typeface="Calibri"/>
            </a:endParaRPr>
          </a:p>
          <a:p>
            <a:pPr algn="just"/>
            <a:r>
              <a:rPr lang="en-US" sz="1500">
                <a:solidFill>
                  <a:schemeClr val="bg1"/>
                </a:solidFill>
                <a:ea typeface="+mn-lt"/>
                <a:cs typeface="+mn-lt"/>
              </a:rPr>
              <a:t>Concern about energy use and other side effects from data centers could lead to increased regulation and costs.</a:t>
            </a:r>
            <a:endParaRPr lang="en-US" sz="1500">
              <a:solidFill>
                <a:schemeClr val="bg1"/>
              </a:solidFill>
              <a:cs typeface="Calibri"/>
            </a:endParaRPr>
          </a:p>
          <a:p>
            <a:pPr algn="just"/>
            <a:r>
              <a:rPr lang="en-US" sz="1500">
                <a:solidFill>
                  <a:schemeClr val="bg1"/>
                </a:solidFill>
                <a:ea typeface="+mn-lt"/>
                <a:cs typeface="+mn-lt"/>
              </a:rPr>
              <a:t>Apple is highly vulnerable to increases in electricity costs because of its dependence on data centers and other Internet infrastructure. (pestleanalysis.com, 2015)</a:t>
            </a:r>
            <a:endParaRPr lang="en-US">
              <a:solidFill>
                <a:schemeClr val="bg1"/>
              </a:solidFill>
              <a:ea typeface="+mn-lt"/>
              <a:cs typeface="+mn-lt"/>
            </a:endParaRPr>
          </a:p>
          <a:p>
            <a:pPr algn="just"/>
            <a:br>
              <a:rPr lang="en-US"/>
            </a:br>
            <a:endParaRPr lang="en-US">
              <a:solidFill>
                <a:schemeClr val="bg1"/>
              </a:solidFill>
              <a:cs typeface="Calibri"/>
            </a:endParaRPr>
          </a:p>
          <a:p>
            <a:pPr algn="just"/>
            <a:br>
              <a:rPr lang="en-US"/>
            </a:br>
            <a:endParaRPr lang="en-US">
              <a:solidFill>
                <a:schemeClr val="bg1"/>
              </a:solidFill>
              <a:cs typeface="Calibri"/>
            </a:endParaRPr>
          </a:p>
          <a:p>
            <a:pPr algn="just"/>
            <a:endParaRPr lang="en-US" sz="1500">
              <a:solidFill>
                <a:schemeClr val="bg1"/>
              </a:solidFill>
              <a:cs typeface="Calibri"/>
            </a:endParaRPr>
          </a:p>
          <a:p>
            <a:pPr algn="just"/>
            <a:endParaRPr lang="en-US" sz="1500">
              <a:solidFill>
                <a:schemeClr val="bg1"/>
              </a:solidFill>
              <a:ea typeface="+mn-lt"/>
              <a:cs typeface="+mn-lt"/>
            </a:endParaRPr>
          </a:p>
          <a:p>
            <a:endParaRPr lang="en-US" sz="1500">
              <a:solidFill>
                <a:schemeClr val="bg1"/>
              </a:solidFill>
              <a:cs typeface="Calibri"/>
            </a:endParaRPr>
          </a:p>
          <a:p>
            <a:pPr marL="0" indent="0">
              <a:buNone/>
            </a:pPr>
            <a:endParaRPr lang="en-US" sz="1500">
              <a:solidFill>
                <a:schemeClr val="bg1"/>
              </a:solidFill>
              <a:cs typeface="Calibri"/>
            </a:endParaRPr>
          </a:p>
        </p:txBody>
      </p:sp>
      <p:pic>
        <p:nvPicPr>
          <p:cNvPr id="4" name="Environmental">
            <a:hlinkClick r:id="" action="ppaction://media"/>
            <a:extLst>
              <a:ext uri="{FF2B5EF4-FFF2-40B4-BE49-F238E27FC236}">
                <a16:creationId xmlns:a16="http://schemas.microsoft.com/office/drawing/2014/main" id="{1798EB82-253B-456E-9A4E-6F947AD0B5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11500" y="1674813"/>
            <a:ext cx="730250" cy="730250"/>
          </a:xfrm>
          <a:prstGeom prst="rect">
            <a:avLst/>
          </a:prstGeom>
        </p:spPr>
      </p:pic>
    </p:spTree>
    <p:extLst>
      <p:ext uri="{BB962C8B-B14F-4D97-AF65-F5344CB8AC3E}">
        <p14:creationId xmlns:p14="http://schemas.microsoft.com/office/powerpoint/2010/main" val="41240654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4FE3-B025-4C82-9095-A3133AA420BF}"/>
              </a:ext>
            </a:extLst>
          </p:cNvPr>
          <p:cNvSpPr>
            <a:spLocks noGrp="1"/>
          </p:cNvSpPr>
          <p:nvPr>
            <p:ph type="title"/>
          </p:nvPr>
        </p:nvSpPr>
        <p:spPr>
          <a:xfrm>
            <a:off x="443527" y="1881309"/>
            <a:ext cx="3932237" cy="1600200"/>
          </a:xfrm>
        </p:spPr>
        <p:txBody>
          <a:bodyPr/>
          <a:lstStyle/>
          <a:p>
            <a:r>
              <a:rPr lang="en-US">
                <a:solidFill>
                  <a:schemeClr val="bg1"/>
                </a:solidFill>
                <a:cs typeface="Calibri Light"/>
              </a:rPr>
              <a:t>Apple SWOT</a:t>
            </a:r>
          </a:p>
        </p:txBody>
      </p:sp>
      <p:sp>
        <p:nvSpPr>
          <p:cNvPr id="3" name="Content Placeholder 2">
            <a:extLst>
              <a:ext uri="{FF2B5EF4-FFF2-40B4-BE49-F238E27FC236}">
                <a16:creationId xmlns:a16="http://schemas.microsoft.com/office/drawing/2014/main" id="{BBF01D9B-4811-4FD9-A59E-811AE8F8ECEB}"/>
              </a:ext>
            </a:extLst>
          </p:cNvPr>
          <p:cNvSpPr>
            <a:spLocks noGrp="1"/>
          </p:cNvSpPr>
          <p:nvPr>
            <p:ph idx="1"/>
          </p:nvPr>
        </p:nvSpPr>
        <p:spPr>
          <a:xfrm>
            <a:off x="3599069" y="3638767"/>
            <a:ext cx="7181549" cy="3560639"/>
          </a:xfrm>
        </p:spPr>
        <p:txBody>
          <a:bodyPr vert="horz" lIns="91440" tIns="45720" rIns="91440" bIns="45720" rtlCol="0" anchor="t">
            <a:normAutofit fontScale="92500" lnSpcReduction="10000"/>
          </a:bodyPr>
          <a:lstStyle/>
          <a:p>
            <a:pPr marL="0" indent="0">
              <a:buNone/>
            </a:pPr>
            <a:r>
              <a:rPr lang="en-US" sz="1600" b="1">
                <a:solidFill>
                  <a:schemeClr val="bg1"/>
                </a:solidFill>
                <a:cs typeface="Calibri"/>
              </a:rPr>
              <a:t>Weaknesses:</a:t>
            </a:r>
          </a:p>
          <a:p>
            <a:pPr marL="0" indent="0">
              <a:buNone/>
            </a:pPr>
            <a:endParaRPr lang="en-US">
              <a:solidFill>
                <a:schemeClr val="bg1"/>
              </a:solidFill>
              <a:cs typeface="Calibri"/>
            </a:endParaRPr>
          </a:p>
          <a:p>
            <a:pPr>
              <a:buNone/>
            </a:pPr>
            <a:r>
              <a:rPr lang="en-US" sz="1600" b="1">
                <a:solidFill>
                  <a:schemeClr val="bg1"/>
                </a:solidFill>
                <a:ea typeface="+mn-lt"/>
                <a:cs typeface="+mn-lt"/>
              </a:rPr>
              <a:t>1. High Priced Products</a:t>
            </a:r>
            <a:endParaRPr lang="en-US" sz="1600">
              <a:solidFill>
                <a:schemeClr val="bg1"/>
              </a:solidFill>
              <a:cs typeface="Calibri"/>
            </a:endParaRPr>
          </a:p>
          <a:p>
            <a:pPr>
              <a:buNone/>
            </a:pPr>
            <a:r>
              <a:rPr lang="en-US" sz="1600" b="1">
                <a:solidFill>
                  <a:schemeClr val="bg1"/>
                </a:solidFill>
                <a:ea typeface="+mn-lt"/>
                <a:cs typeface="+mn-lt"/>
              </a:rPr>
              <a:t>2. Limited advertisement &amp; promotions</a:t>
            </a:r>
            <a:endParaRPr lang="en-US" sz="1600">
              <a:solidFill>
                <a:schemeClr val="bg1"/>
              </a:solidFill>
              <a:cs typeface="Calibri"/>
            </a:endParaRPr>
          </a:p>
          <a:p>
            <a:pPr>
              <a:buNone/>
            </a:pPr>
            <a:r>
              <a:rPr lang="en-US" sz="1600" b="1">
                <a:solidFill>
                  <a:schemeClr val="bg1"/>
                </a:solidFill>
                <a:ea typeface="+mn-lt"/>
                <a:cs typeface="+mn-lt"/>
              </a:rPr>
              <a:t>3. Entering into area of non-competency</a:t>
            </a:r>
            <a:endParaRPr lang="en-US" sz="1600">
              <a:solidFill>
                <a:schemeClr val="bg1"/>
              </a:solidFill>
              <a:ea typeface="+mn-lt"/>
              <a:cs typeface="+mn-lt"/>
            </a:endParaRPr>
          </a:p>
          <a:p>
            <a:pPr>
              <a:buNone/>
            </a:pPr>
            <a:r>
              <a:rPr lang="en-US" sz="1600" b="1">
                <a:solidFill>
                  <a:schemeClr val="bg1"/>
                </a:solidFill>
                <a:ea typeface="+mn-lt"/>
                <a:cs typeface="+mn-lt"/>
              </a:rPr>
              <a:t>4. Incompatibility With Other Software</a:t>
            </a:r>
            <a:endParaRPr lang="en-US" sz="1600">
              <a:solidFill>
                <a:schemeClr val="bg1"/>
              </a:solidFill>
              <a:cs typeface="Calibri"/>
            </a:endParaRPr>
          </a:p>
          <a:p>
            <a:pPr>
              <a:buNone/>
            </a:pPr>
            <a:r>
              <a:rPr lang="en-US" sz="1600" b="1">
                <a:solidFill>
                  <a:schemeClr val="bg1"/>
                </a:solidFill>
                <a:ea typeface="+mn-lt"/>
                <a:cs typeface="+mn-lt"/>
              </a:rPr>
              <a:t>5. Allegations of Tracking</a:t>
            </a:r>
            <a:endParaRPr lang="en-US" sz="1600">
              <a:solidFill>
                <a:schemeClr val="bg1"/>
              </a:solidFill>
              <a:ea typeface="+mn-lt"/>
              <a:cs typeface="+mn-lt"/>
            </a:endParaRPr>
          </a:p>
          <a:p>
            <a:pPr>
              <a:buNone/>
            </a:pPr>
            <a:r>
              <a:rPr lang="en-US" sz="1600" b="1">
                <a:solidFill>
                  <a:schemeClr val="bg1"/>
                </a:solidFill>
                <a:ea typeface="+mn-lt"/>
                <a:cs typeface="+mn-lt"/>
              </a:rPr>
              <a:t>6. Unfair business practices</a:t>
            </a:r>
            <a:endParaRPr lang="en-US" sz="1600">
              <a:solidFill>
                <a:schemeClr val="bg1"/>
              </a:solidFill>
            </a:endParaRPr>
          </a:p>
          <a:p>
            <a:pPr marL="0" indent="0">
              <a:buNone/>
            </a:pPr>
            <a:br>
              <a:rPr lang="en-US"/>
            </a:br>
            <a:endParaRPr lang="en-US"/>
          </a:p>
        </p:txBody>
      </p:sp>
      <p:sp>
        <p:nvSpPr>
          <p:cNvPr id="4" name="Text Placeholder 3">
            <a:extLst>
              <a:ext uri="{FF2B5EF4-FFF2-40B4-BE49-F238E27FC236}">
                <a16:creationId xmlns:a16="http://schemas.microsoft.com/office/drawing/2014/main" id="{A5B840A0-F421-4814-9CC9-36A1EFF0C4EF}"/>
              </a:ext>
            </a:extLst>
          </p:cNvPr>
          <p:cNvSpPr>
            <a:spLocks noGrp="1"/>
          </p:cNvSpPr>
          <p:nvPr>
            <p:ph type="body" sz="half" idx="2"/>
          </p:nvPr>
        </p:nvSpPr>
        <p:spPr>
          <a:xfrm>
            <a:off x="3720774" y="75565"/>
            <a:ext cx="3932237" cy="3811588"/>
          </a:xfrm>
        </p:spPr>
        <p:txBody>
          <a:bodyPr vert="horz" lIns="91440" tIns="45720" rIns="91440" bIns="45720" rtlCol="0" anchor="t">
            <a:normAutofit/>
          </a:bodyPr>
          <a:lstStyle/>
          <a:p>
            <a:r>
              <a:rPr lang="en-US" b="1">
                <a:solidFill>
                  <a:schemeClr val="bg1"/>
                </a:solidFill>
                <a:ea typeface="+mn-lt"/>
                <a:cs typeface="+mn-lt"/>
              </a:rPr>
              <a:t>Strengths:</a:t>
            </a:r>
          </a:p>
          <a:p>
            <a:endParaRPr lang="en-US" b="1">
              <a:solidFill>
                <a:schemeClr val="bg1"/>
              </a:solidFill>
              <a:ea typeface="+mn-lt"/>
              <a:cs typeface="+mn-lt"/>
            </a:endParaRPr>
          </a:p>
          <a:p>
            <a:r>
              <a:rPr lang="en-US" b="1">
                <a:solidFill>
                  <a:schemeClr val="bg1"/>
                </a:solidFill>
                <a:ea typeface="+mn-lt"/>
                <a:cs typeface="+mn-lt"/>
              </a:rPr>
              <a:t>1. Most valuable brand</a:t>
            </a:r>
            <a:r>
              <a:rPr lang="en-US">
                <a:solidFill>
                  <a:schemeClr val="bg1"/>
                </a:solidFill>
                <a:ea typeface="+mn-lt"/>
                <a:cs typeface="+mn-lt"/>
              </a:rPr>
              <a:t> </a:t>
            </a:r>
            <a:endParaRPr lang="en-US">
              <a:solidFill>
                <a:schemeClr val="bg1"/>
              </a:solidFill>
              <a:cs typeface="Calibri"/>
            </a:endParaRPr>
          </a:p>
          <a:p>
            <a:r>
              <a:rPr lang="en-US" b="1">
                <a:solidFill>
                  <a:schemeClr val="bg1"/>
                </a:solidFill>
                <a:ea typeface="+mn-lt"/>
                <a:cs typeface="+mn-lt"/>
              </a:rPr>
              <a:t>2. Globally Iconic</a:t>
            </a:r>
            <a:endParaRPr lang="en-US">
              <a:solidFill>
                <a:schemeClr val="bg1"/>
              </a:solidFill>
              <a:cs typeface="Calibri"/>
            </a:endParaRPr>
          </a:p>
          <a:p>
            <a:r>
              <a:rPr lang="en-US" b="1">
                <a:solidFill>
                  <a:schemeClr val="bg1"/>
                </a:solidFill>
                <a:ea typeface="+mn-lt"/>
                <a:cs typeface="+mn-lt"/>
              </a:rPr>
              <a:t>3. Top Technology</a:t>
            </a:r>
            <a:endParaRPr lang="en-US">
              <a:solidFill>
                <a:schemeClr val="bg1"/>
              </a:solidFill>
              <a:cs typeface="Calibri"/>
            </a:endParaRPr>
          </a:p>
          <a:p>
            <a:r>
              <a:rPr lang="en-US" b="1">
                <a:solidFill>
                  <a:schemeClr val="bg1"/>
                </a:solidFill>
                <a:ea typeface="+mn-lt"/>
                <a:cs typeface="+mn-lt"/>
              </a:rPr>
              <a:t>4. Brand Of Choice</a:t>
            </a:r>
            <a:r>
              <a:rPr lang="en-US">
                <a:solidFill>
                  <a:schemeClr val="bg1"/>
                </a:solidFill>
                <a:ea typeface="+mn-lt"/>
                <a:cs typeface="+mn-lt"/>
              </a:rPr>
              <a:t> </a:t>
            </a:r>
          </a:p>
          <a:p>
            <a:r>
              <a:rPr lang="en-US" b="1">
                <a:solidFill>
                  <a:schemeClr val="bg1"/>
                </a:solidFill>
                <a:ea typeface="+mn-lt"/>
                <a:cs typeface="+mn-lt"/>
              </a:rPr>
              <a:t>5. Proficient Research</a:t>
            </a:r>
            <a:endParaRPr lang="en-US">
              <a:solidFill>
                <a:schemeClr val="bg1"/>
              </a:solidFill>
              <a:cs typeface="Calibri"/>
            </a:endParaRPr>
          </a:p>
          <a:p>
            <a:r>
              <a:rPr lang="en-US" b="1">
                <a:solidFill>
                  <a:schemeClr val="bg1"/>
                </a:solidFill>
                <a:ea typeface="+mn-lt"/>
                <a:cs typeface="+mn-lt"/>
              </a:rPr>
              <a:t>6. Sustainability made Possible through Liam</a:t>
            </a:r>
            <a:endParaRPr lang="en-US">
              <a:solidFill>
                <a:schemeClr val="bg1"/>
              </a:solidFill>
              <a:cs typeface="Calibri"/>
            </a:endParaRPr>
          </a:p>
          <a:p>
            <a:r>
              <a:rPr lang="en-US" b="1">
                <a:solidFill>
                  <a:schemeClr val="bg1"/>
                </a:solidFill>
                <a:ea typeface="+mn-lt"/>
                <a:cs typeface="+mn-lt"/>
              </a:rPr>
              <a:t>7. Expansion in services</a:t>
            </a:r>
            <a:r>
              <a:rPr lang="en-US">
                <a:solidFill>
                  <a:schemeClr val="bg1"/>
                </a:solidFill>
                <a:ea typeface="+mn-lt"/>
                <a:cs typeface="+mn-lt"/>
              </a:rPr>
              <a:t> </a:t>
            </a:r>
            <a:endParaRPr lang="en-US">
              <a:solidFill>
                <a:schemeClr val="bg1"/>
              </a:solidFill>
              <a:cs typeface="Calibri"/>
            </a:endParaRPr>
          </a:p>
          <a:p>
            <a:endParaRPr lang="en-US">
              <a:cs typeface="Calibri"/>
            </a:endParaRPr>
          </a:p>
        </p:txBody>
      </p:sp>
      <p:sp>
        <p:nvSpPr>
          <p:cNvPr id="5" name="TextBox 4">
            <a:extLst>
              <a:ext uri="{FF2B5EF4-FFF2-40B4-BE49-F238E27FC236}">
                <a16:creationId xmlns:a16="http://schemas.microsoft.com/office/drawing/2014/main" id="{56C28715-4877-4FCA-999D-A10423E29264}"/>
              </a:ext>
            </a:extLst>
          </p:cNvPr>
          <p:cNvSpPr txBox="1"/>
          <p:nvPr/>
        </p:nvSpPr>
        <p:spPr>
          <a:xfrm>
            <a:off x="8338582" y="72989"/>
            <a:ext cx="539573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ea typeface="+mn-lt"/>
                <a:cs typeface="+mn-lt"/>
              </a:rPr>
              <a:t>Opportunities</a:t>
            </a:r>
            <a:r>
              <a:rPr lang="en-US" b="1">
                <a:solidFill>
                  <a:schemeClr val="bg1"/>
                </a:solidFill>
                <a:ea typeface="+mn-lt"/>
                <a:cs typeface="+mn-lt"/>
              </a:rPr>
              <a:t>: </a:t>
            </a:r>
            <a:endParaRPr lang="en-US">
              <a:solidFill>
                <a:schemeClr val="bg1"/>
              </a:solidFill>
              <a:ea typeface="+mn-lt"/>
              <a:cs typeface="+mn-lt"/>
            </a:endParaRPr>
          </a:p>
          <a:p>
            <a:endParaRPr lang="en-US" b="1">
              <a:solidFill>
                <a:schemeClr val="bg1"/>
              </a:solidFill>
              <a:ea typeface="+mn-lt"/>
              <a:cs typeface="+mn-lt"/>
            </a:endParaRPr>
          </a:p>
          <a:p>
            <a:r>
              <a:rPr lang="en-US" sz="1600" b="1">
                <a:solidFill>
                  <a:schemeClr val="bg1"/>
                </a:solidFill>
                <a:ea typeface="+mn-lt"/>
                <a:cs typeface="+mn-lt"/>
              </a:rPr>
              <a:t>1. Consistent Customer Growth</a:t>
            </a:r>
            <a:endParaRPr lang="en-US" sz="1600">
              <a:solidFill>
                <a:schemeClr val="bg1"/>
              </a:solidFill>
              <a:cs typeface="Calibri"/>
            </a:endParaRPr>
          </a:p>
          <a:p>
            <a:r>
              <a:rPr lang="en-US" sz="1600" b="1">
                <a:solidFill>
                  <a:schemeClr val="bg1"/>
                </a:solidFill>
                <a:ea typeface="+mn-lt"/>
                <a:cs typeface="+mn-lt"/>
              </a:rPr>
              <a:t>2. Qualified Professionals</a:t>
            </a:r>
            <a:endParaRPr lang="en-US" sz="1600">
              <a:solidFill>
                <a:schemeClr val="bg1"/>
              </a:solidFill>
              <a:cs typeface="Calibri"/>
            </a:endParaRPr>
          </a:p>
          <a:p>
            <a:r>
              <a:rPr lang="en-US" sz="1600" b="1">
                <a:solidFill>
                  <a:schemeClr val="bg1"/>
                </a:solidFill>
                <a:ea typeface="+mn-lt"/>
                <a:cs typeface="+mn-lt"/>
              </a:rPr>
              <a:t>3. Expansive Distribution Network</a:t>
            </a:r>
            <a:endParaRPr lang="en-US" sz="1600">
              <a:solidFill>
                <a:schemeClr val="bg1"/>
              </a:solidFill>
              <a:cs typeface="Calibri"/>
            </a:endParaRPr>
          </a:p>
          <a:p>
            <a:r>
              <a:rPr lang="en-US" sz="1600" b="1">
                <a:solidFill>
                  <a:schemeClr val="bg1"/>
                </a:solidFill>
                <a:ea typeface="+mn-lt"/>
                <a:cs typeface="+mn-lt"/>
              </a:rPr>
              <a:t>4. Lack of Green Technology</a:t>
            </a:r>
            <a:endParaRPr lang="en-US" sz="1600">
              <a:solidFill>
                <a:schemeClr val="bg1"/>
              </a:solidFill>
              <a:cs typeface="Calibri"/>
            </a:endParaRPr>
          </a:p>
          <a:p>
            <a:r>
              <a:rPr lang="en-US" sz="1600" b="1">
                <a:solidFill>
                  <a:schemeClr val="bg1"/>
                </a:solidFill>
                <a:ea typeface="+mn-lt"/>
                <a:cs typeface="+mn-lt"/>
              </a:rPr>
              <a:t>5. Smart Wearable Technology</a:t>
            </a:r>
            <a:endParaRPr lang="en-US" sz="1600">
              <a:solidFill>
                <a:schemeClr val="bg1"/>
              </a:solidFill>
              <a:cs typeface="Calibri"/>
            </a:endParaRPr>
          </a:p>
          <a:p>
            <a:r>
              <a:rPr lang="en-US" sz="1600" b="1">
                <a:solidFill>
                  <a:schemeClr val="bg1"/>
                </a:solidFill>
                <a:ea typeface="+mn-lt"/>
                <a:cs typeface="+mn-lt"/>
              </a:rPr>
              <a:t>6. Utilize Artificial intelligence</a:t>
            </a:r>
            <a:endParaRPr lang="en-US" sz="1600">
              <a:solidFill>
                <a:schemeClr val="bg1"/>
              </a:solidFill>
              <a:cs typeface="Calibri"/>
            </a:endParaRPr>
          </a:p>
          <a:p>
            <a:r>
              <a:rPr lang="en-US" sz="1600">
                <a:solidFill>
                  <a:schemeClr val="bg1"/>
                </a:solidFill>
                <a:ea typeface="+mn-lt"/>
                <a:cs typeface="+mn-lt"/>
              </a:rPr>
              <a:t>7. </a:t>
            </a:r>
            <a:r>
              <a:rPr lang="en-US" sz="1600" b="1">
                <a:solidFill>
                  <a:schemeClr val="bg1"/>
                </a:solidFill>
                <a:ea typeface="+mn-lt"/>
                <a:cs typeface="+mn-lt"/>
              </a:rPr>
              <a:t>Expand Music Streaming Services</a:t>
            </a:r>
            <a:endParaRPr lang="en-US" sz="1600">
              <a:solidFill>
                <a:schemeClr val="bg1"/>
              </a:solidFill>
              <a:cs typeface="Calibri"/>
            </a:endParaRPr>
          </a:p>
          <a:p>
            <a:r>
              <a:rPr lang="en-US" sz="1600">
                <a:solidFill>
                  <a:schemeClr val="bg1"/>
                </a:solidFill>
                <a:ea typeface="+mn-lt"/>
                <a:cs typeface="+mn-lt"/>
              </a:rPr>
              <a:t>8. </a:t>
            </a:r>
            <a:r>
              <a:rPr lang="en-US" sz="1600" b="1">
                <a:solidFill>
                  <a:schemeClr val="bg1"/>
                </a:solidFill>
                <a:ea typeface="+mn-lt"/>
                <a:cs typeface="+mn-lt"/>
              </a:rPr>
              <a:t>Deliver Self-Driving Software Technology</a:t>
            </a:r>
            <a:endParaRPr lang="en-US" sz="1600">
              <a:solidFill>
                <a:schemeClr val="bg1"/>
              </a:solidFill>
              <a:cs typeface="Calibri"/>
            </a:endParaRPr>
          </a:p>
          <a:p>
            <a:r>
              <a:rPr lang="en-US" sz="1600">
                <a:solidFill>
                  <a:schemeClr val="bg1"/>
                </a:solidFill>
                <a:ea typeface="+mn-lt"/>
                <a:cs typeface="+mn-lt"/>
              </a:rPr>
              <a:t>9. </a:t>
            </a:r>
            <a:r>
              <a:rPr lang="en-US" sz="1600" b="1">
                <a:solidFill>
                  <a:schemeClr val="bg1"/>
                </a:solidFill>
                <a:ea typeface="+mn-lt"/>
                <a:cs typeface="+mn-lt"/>
              </a:rPr>
              <a:t>Kia Motors to build Apple’s driverless car</a:t>
            </a:r>
            <a:r>
              <a:rPr lang="en-US" sz="1600">
                <a:solidFill>
                  <a:schemeClr val="bg1"/>
                </a:solidFill>
                <a:ea typeface="+mn-lt"/>
                <a:cs typeface="+mn-lt"/>
              </a:rPr>
              <a:t>.</a:t>
            </a:r>
            <a:endParaRPr lang="en-US" sz="1600">
              <a:solidFill>
                <a:schemeClr val="bg1"/>
              </a:solidFill>
              <a:cs typeface="Calibri"/>
            </a:endParaRPr>
          </a:p>
          <a:p>
            <a:br>
              <a:rPr lang="en-US"/>
            </a:br>
            <a:endParaRPr lang="en-US"/>
          </a:p>
        </p:txBody>
      </p:sp>
      <p:sp>
        <p:nvSpPr>
          <p:cNvPr id="6" name="TextBox 5">
            <a:extLst>
              <a:ext uri="{FF2B5EF4-FFF2-40B4-BE49-F238E27FC236}">
                <a16:creationId xmlns:a16="http://schemas.microsoft.com/office/drawing/2014/main" id="{D7D513E4-E90D-4318-8AB8-493E6377FEC8}"/>
              </a:ext>
            </a:extLst>
          </p:cNvPr>
          <p:cNvSpPr txBox="1"/>
          <p:nvPr/>
        </p:nvSpPr>
        <p:spPr>
          <a:xfrm>
            <a:off x="8257229" y="3304825"/>
            <a:ext cx="3986553" cy="337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ea typeface="+mn-lt"/>
                <a:cs typeface="+mn-lt"/>
              </a:rPr>
              <a:t>Threats:</a:t>
            </a:r>
            <a:endParaRPr lang="en-US" sz="1600">
              <a:solidFill>
                <a:schemeClr val="bg1"/>
              </a:solidFill>
              <a:ea typeface="+mn-lt"/>
              <a:cs typeface="+mn-lt"/>
            </a:endParaRPr>
          </a:p>
          <a:p>
            <a:endParaRPr lang="en-US" b="1">
              <a:solidFill>
                <a:schemeClr val="bg1"/>
              </a:solidFill>
              <a:ea typeface="+mn-lt"/>
              <a:cs typeface="+mn-lt"/>
            </a:endParaRPr>
          </a:p>
          <a:p>
            <a:r>
              <a:rPr lang="en-US" sz="1600" b="1">
                <a:solidFill>
                  <a:schemeClr val="bg1"/>
                </a:solidFill>
                <a:ea typeface="+mn-lt"/>
                <a:cs typeface="+mn-lt"/>
              </a:rPr>
              <a:t>1. Coronavirus Outbreak</a:t>
            </a:r>
            <a:endParaRPr lang="en-US" sz="1600">
              <a:solidFill>
                <a:schemeClr val="bg1"/>
              </a:solidFill>
              <a:cs typeface="Calibri"/>
            </a:endParaRPr>
          </a:p>
          <a:p>
            <a:r>
              <a:rPr lang="en-US" sz="1600" b="1">
                <a:solidFill>
                  <a:schemeClr val="bg1"/>
                </a:solidFill>
                <a:ea typeface="+mn-lt"/>
                <a:cs typeface="+mn-lt"/>
              </a:rPr>
              <a:t>2. Supply Chain Disruption</a:t>
            </a:r>
            <a:endParaRPr lang="en-US" sz="1600">
              <a:solidFill>
                <a:schemeClr val="bg1"/>
              </a:solidFill>
              <a:cs typeface="Calibri"/>
            </a:endParaRPr>
          </a:p>
          <a:p>
            <a:r>
              <a:rPr lang="en-US" sz="1600" b="1">
                <a:solidFill>
                  <a:schemeClr val="bg1"/>
                </a:solidFill>
                <a:ea typeface="+mn-lt"/>
                <a:cs typeface="+mn-lt"/>
              </a:rPr>
              <a:t>3. Apple Bullied By Counterfeits</a:t>
            </a:r>
            <a:endParaRPr lang="en-US" sz="1600">
              <a:solidFill>
                <a:schemeClr val="bg1"/>
              </a:solidFill>
              <a:cs typeface="Calibri"/>
            </a:endParaRPr>
          </a:p>
          <a:p>
            <a:r>
              <a:rPr lang="en-US" sz="1600" b="1">
                <a:solidFill>
                  <a:schemeClr val="bg1"/>
                </a:solidFill>
                <a:ea typeface="+mn-lt"/>
                <a:cs typeface="+mn-lt"/>
              </a:rPr>
              <a:t>4. Increasing Competition</a:t>
            </a:r>
            <a:endParaRPr lang="en-US" sz="1600">
              <a:solidFill>
                <a:schemeClr val="bg1"/>
              </a:solidFill>
              <a:cs typeface="Calibri"/>
            </a:endParaRPr>
          </a:p>
          <a:p>
            <a:r>
              <a:rPr lang="en-US" sz="1600" b="1">
                <a:solidFill>
                  <a:schemeClr val="bg1"/>
                </a:solidFill>
                <a:ea typeface="+mn-lt"/>
                <a:cs typeface="+mn-lt"/>
              </a:rPr>
              <a:t>5. Market Penetration</a:t>
            </a:r>
            <a:endParaRPr lang="en-US" sz="1600">
              <a:solidFill>
                <a:schemeClr val="bg1"/>
              </a:solidFill>
              <a:cs typeface="Calibri"/>
            </a:endParaRPr>
          </a:p>
          <a:p>
            <a:r>
              <a:rPr lang="en-US" sz="1600" b="1">
                <a:solidFill>
                  <a:schemeClr val="bg1"/>
                </a:solidFill>
                <a:ea typeface="+mn-lt"/>
                <a:cs typeface="+mn-lt"/>
              </a:rPr>
              <a:t>6. China Tariffs</a:t>
            </a:r>
            <a:endParaRPr lang="en-US" sz="1600">
              <a:solidFill>
                <a:schemeClr val="bg1"/>
              </a:solidFill>
              <a:cs typeface="Calibri"/>
            </a:endParaRPr>
          </a:p>
          <a:p>
            <a:r>
              <a:rPr lang="en-US" sz="1600" b="1">
                <a:solidFill>
                  <a:schemeClr val="bg1"/>
                </a:solidFill>
                <a:ea typeface="+mn-lt"/>
                <a:cs typeface="+mn-lt"/>
              </a:rPr>
              <a:t>7. Lawsuits</a:t>
            </a:r>
            <a:endParaRPr lang="en-US" sz="1600">
              <a:solidFill>
                <a:schemeClr val="bg1"/>
              </a:solidFill>
              <a:cs typeface="Calibri"/>
            </a:endParaRPr>
          </a:p>
          <a:p>
            <a:r>
              <a:rPr lang="en-US" sz="1600" b="1">
                <a:solidFill>
                  <a:schemeClr val="bg1"/>
                </a:solidFill>
                <a:ea typeface="+mn-lt"/>
                <a:cs typeface="+mn-lt"/>
              </a:rPr>
              <a:t>8. Backdoor Mechanism</a:t>
            </a:r>
            <a:endParaRPr lang="en-US" sz="1600">
              <a:solidFill>
                <a:schemeClr val="bg1"/>
              </a:solidFill>
              <a:cs typeface="Calibri"/>
            </a:endParaRPr>
          </a:p>
          <a:p>
            <a:r>
              <a:rPr lang="en-US" sz="1600" b="1">
                <a:solidFill>
                  <a:schemeClr val="bg1"/>
                </a:solidFill>
                <a:ea typeface="+mn-lt"/>
                <a:cs typeface="+mn-lt"/>
              </a:rPr>
              <a:t>9. Mark Zuckerberg criticized monopoly of iPhone’s app store</a:t>
            </a:r>
            <a:endParaRPr lang="en-US" sz="1600">
              <a:solidFill>
                <a:schemeClr val="bg1"/>
              </a:solidFill>
              <a:cs typeface="Calibri"/>
            </a:endParaRPr>
          </a:p>
          <a:p>
            <a:pPr algn="l"/>
            <a:endParaRPr lang="en-US">
              <a:solidFill>
                <a:schemeClr val="bg1"/>
              </a:solidFill>
              <a:cs typeface="Calibri"/>
            </a:endParaRPr>
          </a:p>
        </p:txBody>
      </p:sp>
      <p:pic>
        <p:nvPicPr>
          <p:cNvPr id="7" name="SWOT">
            <a:hlinkClick r:id="" action="ppaction://media"/>
            <a:extLst>
              <a:ext uri="{FF2B5EF4-FFF2-40B4-BE49-F238E27FC236}">
                <a16:creationId xmlns:a16="http://schemas.microsoft.com/office/drawing/2014/main" id="{B80C09E4-3476-4196-AC30-A204D981A0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7187" y="984250"/>
            <a:ext cx="730250" cy="730250"/>
          </a:xfrm>
          <a:prstGeom prst="rect">
            <a:avLst/>
          </a:prstGeom>
        </p:spPr>
      </p:pic>
    </p:spTree>
    <p:extLst>
      <p:ext uri="{BB962C8B-B14F-4D97-AF65-F5344CB8AC3E}">
        <p14:creationId xmlns:p14="http://schemas.microsoft.com/office/powerpoint/2010/main" val="16364879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sp>
          <p:nvSpPr>
            <p:cNvPr id="7"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grpSp>
      <p:sp>
        <p:nvSpPr>
          <p:cNvPr id="2" name="Title 1">
            <a:extLst>
              <a:ext uri="{FF2B5EF4-FFF2-40B4-BE49-F238E27FC236}">
                <a16:creationId xmlns:a16="http://schemas.microsoft.com/office/drawing/2014/main" id="{2AB9D360-A797-462A-A387-681FE52F49BC}"/>
              </a:ext>
            </a:extLst>
          </p:cNvPr>
          <p:cNvSpPr>
            <a:spLocks noGrp="1"/>
          </p:cNvSpPr>
          <p:nvPr>
            <p:ph type="title"/>
          </p:nvPr>
        </p:nvSpPr>
        <p:spPr>
          <a:xfrm>
            <a:off x="1268127" y="2023558"/>
            <a:ext cx="3521265" cy="2491292"/>
          </a:xfrm>
        </p:spPr>
        <p:txBody>
          <a:bodyPr anchor="t">
            <a:normAutofit/>
          </a:bodyPr>
          <a:lstStyle/>
          <a:p>
            <a:r>
              <a:rPr lang="en-US" sz="4000">
                <a:solidFill>
                  <a:schemeClr val="bg1"/>
                </a:solidFill>
                <a:cs typeface="Calibri Light"/>
              </a:rPr>
              <a:t>Approaches to Organisation and Management</a:t>
            </a:r>
            <a:endParaRPr lang="en-US" sz="4000">
              <a:solidFill>
                <a:schemeClr val="bg1"/>
              </a:solidFill>
            </a:endParaRPr>
          </a:p>
        </p:txBody>
      </p:sp>
      <p:sp>
        <p:nvSpPr>
          <p:cNvPr id="9"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5270D93-292A-46E0-9629-FC432BCA2D90}"/>
              </a:ext>
            </a:extLst>
          </p:cNvPr>
          <p:cNvSpPr>
            <a:spLocks noGrp="1"/>
          </p:cNvSpPr>
          <p:nvPr>
            <p:ph idx="1"/>
          </p:nvPr>
        </p:nvSpPr>
        <p:spPr>
          <a:xfrm>
            <a:off x="6099175" y="1311088"/>
            <a:ext cx="5276850" cy="4327261"/>
          </a:xfrm>
        </p:spPr>
        <p:txBody>
          <a:bodyPr vert="horz" lIns="91440" tIns="45720" rIns="91440" bIns="45720" rtlCol="0">
            <a:normAutofit/>
          </a:bodyPr>
          <a:lstStyle/>
          <a:p>
            <a:r>
              <a:rPr lang="en-US" sz="2000">
                <a:solidFill>
                  <a:schemeClr val="bg1">
                    <a:alpha val="80000"/>
                  </a:schemeClr>
                </a:solidFill>
                <a:ea typeface="+mn-lt"/>
                <a:cs typeface="+mn-lt"/>
              </a:rPr>
              <a:t>Apple states that "We’re a diverse collective of thinkers and doers, continuously reimagining our products and practices to help people do what they love in new ways. That innovation is inspired by a shared commitment to great work — and to each other. Because learning from the people here means we’re learning from the best." (apple.com, n.d.)</a:t>
            </a:r>
          </a:p>
          <a:p>
            <a:r>
              <a:rPr lang="en-US" sz="2000">
                <a:solidFill>
                  <a:schemeClr val="bg1">
                    <a:alpha val="80000"/>
                  </a:schemeClr>
                </a:solidFill>
                <a:cs typeface="Calibri"/>
              </a:rPr>
              <a:t>The current CEO of Apple, Tim Cook, has a managerial style that can be defined as Democratic because he reaches decisons with the input of employees and other managers but still makes the final decision himself. (Investopedia, 2020)</a:t>
            </a:r>
          </a:p>
        </p:txBody>
      </p:sp>
      <p:pic>
        <p:nvPicPr>
          <p:cNvPr id="4" name="Approaches to organisation and management">
            <a:hlinkClick r:id="" action="ppaction://media"/>
            <a:extLst>
              <a:ext uri="{FF2B5EF4-FFF2-40B4-BE49-F238E27FC236}">
                <a16:creationId xmlns:a16="http://schemas.microsoft.com/office/drawing/2014/main" id="{9EF26652-164B-4D8E-AF29-7B4CD20C50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52875" y="3063875"/>
            <a:ext cx="730250" cy="730250"/>
          </a:xfrm>
          <a:prstGeom prst="rect">
            <a:avLst/>
          </a:prstGeom>
        </p:spPr>
      </p:pic>
    </p:spTree>
    <p:extLst>
      <p:ext uri="{BB962C8B-B14F-4D97-AF65-F5344CB8AC3E}">
        <p14:creationId xmlns:p14="http://schemas.microsoft.com/office/powerpoint/2010/main" val="32678903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sp>
          <p:nvSpPr>
            <p:cNvPr id="7"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grpSp>
      <p:sp>
        <p:nvSpPr>
          <p:cNvPr id="2" name="Title 1">
            <a:extLst>
              <a:ext uri="{FF2B5EF4-FFF2-40B4-BE49-F238E27FC236}">
                <a16:creationId xmlns:a16="http://schemas.microsoft.com/office/drawing/2014/main" id="{2AB9D360-A797-462A-A387-681FE52F49BC}"/>
              </a:ext>
            </a:extLst>
          </p:cNvPr>
          <p:cNvSpPr>
            <a:spLocks noGrp="1"/>
          </p:cNvSpPr>
          <p:nvPr>
            <p:ph type="title"/>
          </p:nvPr>
        </p:nvSpPr>
        <p:spPr>
          <a:xfrm>
            <a:off x="1268127" y="2023558"/>
            <a:ext cx="3521265" cy="2491292"/>
          </a:xfrm>
        </p:spPr>
        <p:txBody>
          <a:bodyPr anchor="t">
            <a:normAutofit/>
          </a:bodyPr>
          <a:lstStyle/>
          <a:p>
            <a:r>
              <a:rPr lang="en-US" sz="4000">
                <a:solidFill>
                  <a:schemeClr val="bg1"/>
                </a:solidFill>
                <a:cs typeface="Calibri Light"/>
              </a:rPr>
              <a:t>Group and Teamwork</a:t>
            </a:r>
          </a:p>
        </p:txBody>
      </p:sp>
      <p:sp>
        <p:nvSpPr>
          <p:cNvPr id="9"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5270D93-292A-46E0-9629-FC432BCA2D90}"/>
              </a:ext>
            </a:extLst>
          </p:cNvPr>
          <p:cNvSpPr>
            <a:spLocks noGrp="1"/>
          </p:cNvSpPr>
          <p:nvPr>
            <p:ph idx="1"/>
          </p:nvPr>
        </p:nvSpPr>
        <p:spPr>
          <a:xfrm>
            <a:off x="6099175" y="1311088"/>
            <a:ext cx="5276850" cy="4327261"/>
          </a:xfrm>
        </p:spPr>
        <p:txBody>
          <a:bodyPr vert="horz" lIns="91440" tIns="45720" rIns="91440" bIns="45720" rtlCol="0" anchor="t">
            <a:normAutofit fontScale="92500" lnSpcReduction="20000"/>
          </a:bodyPr>
          <a:lstStyle/>
          <a:p>
            <a:r>
              <a:rPr lang="en-US" sz="2000">
                <a:solidFill>
                  <a:schemeClr val="bg1"/>
                </a:solidFill>
                <a:ea typeface="+mn-lt"/>
                <a:cs typeface="+mn-lt"/>
              </a:rPr>
              <a:t>Steve Jobs, former Apple CEO, described teamwork as, “Teamwork is dependent on trusting the other folks to come through with their part without watching them all the time”. This belief by Steve Jobs helped to establish the importance and foundation of teamwork in Apple. Apple has 7 key components about teamwork:</a:t>
            </a:r>
            <a:endParaRPr lang="en-US">
              <a:solidFill>
                <a:schemeClr val="bg1"/>
              </a:solidFill>
              <a:ea typeface="+mn-lt"/>
              <a:cs typeface="+mn-lt"/>
            </a:endParaRPr>
          </a:p>
          <a:p>
            <a:pPr marL="0" indent="0">
              <a:buNone/>
            </a:pPr>
            <a:r>
              <a:rPr lang="en-US" sz="2000">
                <a:solidFill>
                  <a:schemeClr val="bg1"/>
                </a:solidFill>
                <a:ea typeface="+mn-lt"/>
                <a:cs typeface="+mn-lt"/>
              </a:rPr>
              <a:t>1. One person is in charge. </a:t>
            </a:r>
            <a:endParaRPr lang="en-US">
              <a:solidFill>
                <a:schemeClr val="bg1"/>
              </a:solidFill>
              <a:ea typeface="+mn-lt"/>
              <a:cs typeface="+mn-lt"/>
            </a:endParaRPr>
          </a:p>
          <a:p>
            <a:pPr marL="0" indent="0">
              <a:buNone/>
            </a:pPr>
            <a:r>
              <a:rPr lang="en-US" sz="2000">
                <a:solidFill>
                  <a:schemeClr val="bg1"/>
                </a:solidFill>
                <a:ea typeface="+mn-lt"/>
                <a:cs typeface="+mn-lt"/>
              </a:rPr>
              <a:t>2. Project teams at Apple must meet once a week.</a:t>
            </a:r>
            <a:endParaRPr lang="en-US">
              <a:solidFill>
                <a:schemeClr val="bg1"/>
              </a:solidFill>
              <a:ea typeface="+mn-lt"/>
              <a:cs typeface="+mn-lt"/>
            </a:endParaRPr>
          </a:p>
          <a:p>
            <a:pPr marL="0" indent="0">
              <a:buNone/>
            </a:pPr>
            <a:r>
              <a:rPr lang="en-US" sz="2000">
                <a:solidFill>
                  <a:schemeClr val="bg1"/>
                </a:solidFill>
                <a:ea typeface="+mn-lt"/>
                <a:cs typeface="+mn-lt"/>
              </a:rPr>
              <a:t>3. Teamwork starts at the top of the organization then trickles down.</a:t>
            </a:r>
            <a:endParaRPr lang="en-US">
              <a:solidFill>
                <a:schemeClr val="bg1"/>
              </a:solidFill>
              <a:ea typeface="+mn-lt"/>
              <a:cs typeface="+mn-lt"/>
            </a:endParaRPr>
          </a:p>
          <a:p>
            <a:pPr marL="0" indent="0">
              <a:buNone/>
            </a:pPr>
            <a:r>
              <a:rPr lang="en-US" sz="2000">
                <a:solidFill>
                  <a:schemeClr val="bg1"/>
                </a:solidFill>
                <a:ea typeface="+mn-lt"/>
                <a:cs typeface="+mn-lt"/>
              </a:rPr>
              <a:t>4. Trust is key.</a:t>
            </a:r>
            <a:endParaRPr lang="en-US">
              <a:solidFill>
                <a:schemeClr val="bg1"/>
              </a:solidFill>
              <a:ea typeface="+mn-lt"/>
              <a:cs typeface="+mn-lt"/>
            </a:endParaRPr>
          </a:p>
          <a:p>
            <a:pPr marL="0" indent="0">
              <a:buNone/>
            </a:pPr>
            <a:r>
              <a:rPr lang="en-US" sz="2000">
                <a:solidFill>
                  <a:schemeClr val="bg1"/>
                </a:solidFill>
                <a:ea typeface="+mn-lt"/>
                <a:cs typeface="+mn-lt"/>
              </a:rPr>
              <a:t>5. Have wonderful arguments.</a:t>
            </a:r>
          </a:p>
          <a:p>
            <a:pPr marL="0" indent="0">
              <a:buNone/>
            </a:pPr>
            <a:r>
              <a:rPr lang="en-US" sz="2000">
                <a:solidFill>
                  <a:schemeClr val="bg1"/>
                </a:solidFill>
                <a:ea typeface="+mn-lt"/>
                <a:cs typeface="+mn-lt"/>
              </a:rPr>
              <a:t>6. One must let people make decisions. </a:t>
            </a:r>
            <a:endParaRPr lang="en-US">
              <a:solidFill>
                <a:schemeClr val="bg1"/>
              </a:solidFill>
              <a:ea typeface="+mn-lt"/>
              <a:cs typeface="+mn-lt"/>
            </a:endParaRPr>
          </a:p>
          <a:p>
            <a:pPr marL="0" indent="0">
              <a:buNone/>
            </a:pPr>
            <a:r>
              <a:rPr lang="en-US" sz="2000">
                <a:solidFill>
                  <a:schemeClr val="bg1"/>
                </a:solidFill>
                <a:ea typeface="+mn-lt"/>
                <a:cs typeface="+mn-lt"/>
              </a:rPr>
              <a:t>7. Work towards one goal. (C.Albanese, 2016)</a:t>
            </a:r>
            <a:endParaRPr lang="en-US">
              <a:solidFill>
                <a:schemeClr val="bg1"/>
              </a:solidFill>
              <a:cs typeface="Calibri"/>
            </a:endParaRPr>
          </a:p>
        </p:txBody>
      </p:sp>
      <p:pic>
        <p:nvPicPr>
          <p:cNvPr id="4" name="Teamwork">
            <a:hlinkClick r:id="" action="ppaction://media"/>
            <a:extLst>
              <a:ext uri="{FF2B5EF4-FFF2-40B4-BE49-F238E27FC236}">
                <a16:creationId xmlns:a16="http://schemas.microsoft.com/office/drawing/2014/main" id="{B6787ECD-89D1-4A52-A041-44D9108241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54250" y="3524250"/>
            <a:ext cx="730250" cy="730250"/>
          </a:xfrm>
          <a:prstGeom prst="rect">
            <a:avLst/>
          </a:prstGeom>
        </p:spPr>
      </p:pic>
      <p:pic>
        <p:nvPicPr>
          <p:cNvPr id="8" name="Teamwork">
            <a:hlinkClick r:id="" action="ppaction://media"/>
            <a:extLst>
              <a:ext uri="{FF2B5EF4-FFF2-40B4-BE49-F238E27FC236}">
                <a16:creationId xmlns:a16="http://schemas.microsoft.com/office/drawing/2014/main" id="{1C1902DE-B93A-46CB-9F52-D459CBE74D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57103" y="329803"/>
            <a:ext cx="730250" cy="730250"/>
          </a:xfrm>
          <a:prstGeom prst="rect">
            <a:avLst/>
          </a:prstGeom>
        </p:spPr>
      </p:pic>
    </p:spTree>
    <p:extLst>
      <p:ext uri="{BB962C8B-B14F-4D97-AF65-F5344CB8AC3E}">
        <p14:creationId xmlns:p14="http://schemas.microsoft.com/office/powerpoint/2010/main" val="12273085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8"/>
                                        </p:tgtEl>
                                      </p:cBhvr>
                                    </p:cmd>
                                  </p:childTnLst>
                                </p:cTn>
                              </p:par>
                            </p:childTnLst>
                          </p:cTn>
                        </p:par>
                      </p:childTnLst>
                    </p:cTn>
                  </p:par>
                </p:childTnLst>
              </p:cTn>
              <p:nextCondLst>
                <p:cond evt="onClick" delay="0">
                  <p:tgtEl>
                    <p:spTgt spid="8"/>
                  </p:tgtEl>
                </p:cond>
              </p:nextCondLst>
            </p:seq>
            <p:audio>
              <p:cMediaNode>
                <p:cTn id="13"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22098-B52D-4714-927B-E7D4CD03C108}"/>
              </a:ext>
            </a:extLst>
          </p:cNvPr>
          <p:cNvSpPr>
            <a:spLocks noGrp="1"/>
          </p:cNvSpPr>
          <p:nvPr>
            <p:ph type="title"/>
          </p:nvPr>
        </p:nvSpPr>
        <p:spPr>
          <a:xfrm>
            <a:off x="316281" y="245909"/>
            <a:ext cx="8740774" cy="1323439"/>
          </a:xfrm>
        </p:spPr>
        <p:txBody>
          <a:bodyPr anchor="t">
            <a:normAutofit/>
          </a:bodyPr>
          <a:lstStyle/>
          <a:p>
            <a:r>
              <a:rPr lang="en-US" sz="4000">
                <a:solidFill>
                  <a:schemeClr val="bg1"/>
                </a:solidFill>
                <a:cs typeface="Calibri Light"/>
              </a:rPr>
              <a:t>Corporate Social Responsibility</a:t>
            </a:r>
            <a:endParaRPr lang="en-US" sz="4000">
              <a:solidFill>
                <a:schemeClr val="bg1"/>
              </a:solidFill>
            </a:endParaRPr>
          </a:p>
        </p:txBody>
      </p:sp>
      <p:sp>
        <p:nvSpPr>
          <p:cNvPr id="3" name="Content Placeholder 2">
            <a:extLst>
              <a:ext uri="{FF2B5EF4-FFF2-40B4-BE49-F238E27FC236}">
                <a16:creationId xmlns:a16="http://schemas.microsoft.com/office/drawing/2014/main" id="{FABE858E-B025-4B91-A159-593D9234562C}"/>
              </a:ext>
            </a:extLst>
          </p:cNvPr>
          <p:cNvSpPr>
            <a:spLocks noGrp="1"/>
          </p:cNvSpPr>
          <p:nvPr>
            <p:ph idx="1"/>
          </p:nvPr>
        </p:nvSpPr>
        <p:spPr>
          <a:xfrm>
            <a:off x="838199" y="1051188"/>
            <a:ext cx="8740775" cy="4834243"/>
          </a:xfrm>
        </p:spPr>
        <p:txBody>
          <a:bodyPr vert="horz" lIns="91440" tIns="45720" rIns="91440" bIns="45720" rtlCol="0" anchor="t">
            <a:normAutofit fontScale="70000" lnSpcReduction="20000"/>
          </a:bodyPr>
          <a:lstStyle/>
          <a:p>
            <a:pPr marL="0" indent="0">
              <a:buNone/>
            </a:pPr>
            <a:r>
              <a:rPr lang="en-US" sz="1600">
                <a:solidFill>
                  <a:schemeClr val="bg1">
                    <a:alpha val="80000"/>
                  </a:schemeClr>
                </a:solidFill>
                <a:ea typeface="+mn-lt"/>
                <a:cs typeface="+mn-lt"/>
              </a:rPr>
              <a:t>Apple corporate social responsibility (CSR) programs and initiatives are led by Lisa Jackson.</a:t>
            </a:r>
            <a:endParaRPr lang="en-US" sz="1600">
              <a:solidFill>
                <a:schemeClr val="bg1">
                  <a:alpha val="80000"/>
                </a:schemeClr>
              </a:solidFill>
              <a:cs typeface="Calibri" panose="020F0502020204030204"/>
            </a:endParaRPr>
          </a:p>
          <a:p>
            <a:pPr marL="0" indent="0">
              <a:buNone/>
            </a:pPr>
            <a:r>
              <a:rPr lang="en-US" sz="1600" b="1">
                <a:solidFill>
                  <a:schemeClr val="bg1">
                    <a:alpha val="80000"/>
                  </a:schemeClr>
                </a:solidFill>
                <a:ea typeface="+mn-lt"/>
                <a:cs typeface="+mn-lt"/>
              </a:rPr>
              <a:t>Apple Supporting Local Communities</a:t>
            </a:r>
            <a:endParaRPr lang="en-US" sz="1600">
              <a:solidFill>
                <a:schemeClr val="bg1">
                  <a:alpha val="80000"/>
                </a:schemeClr>
              </a:solidFill>
              <a:cs typeface="Calibri" panose="020F0502020204030204"/>
            </a:endParaRPr>
          </a:p>
          <a:p>
            <a:r>
              <a:rPr lang="en-US" sz="1600">
                <a:solidFill>
                  <a:schemeClr val="bg1">
                    <a:alpha val="80000"/>
                  </a:schemeClr>
                </a:solidFill>
                <a:ea typeface="+mn-lt"/>
                <a:cs typeface="+mn-lt"/>
              </a:rPr>
              <a:t>In Oregon, USA, Apple partners with Bluestone Natural Farms to transform compostable materials generated onsite into rich organic material for use on the farm.</a:t>
            </a:r>
            <a:endParaRPr lang="en-US" sz="1600">
              <a:solidFill>
                <a:schemeClr val="bg1">
                  <a:alpha val="80000"/>
                </a:schemeClr>
              </a:solidFill>
              <a:cs typeface="Calibri"/>
            </a:endParaRPr>
          </a:p>
          <a:p>
            <a:r>
              <a:rPr lang="en-US" sz="1600">
                <a:solidFill>
                  <a:schemeClr val="bg1">
                    <a:alpha val="80000"/>
                  </a:schemeClr>
                </a:solidFill>
                <a:ea typeface="+mn-lt"/>
                <a:cs typeface="+mn-lt"/>
              </a:rPr>
              <a:t>The tech giant launched a 100-kilowatt rooftop solar project at an educational premise for disadvantaged children in Philippines.</a:t>
            </a:r>
          </a:p>
          <a:p>
            <a:r>
              <a:rPr lang="en-US" sz="1600">
                <a:solidFill>
                  <a:schemeClr val="bg1">
                    <a:alpha val="80000"/>
                  </a:schemeClr>
                </a:solidFill>
                <a:ea typeface="+mn-lt"/>
                <a:cs typeface="+mn-lt"/>
              </a:rPr>
              <a:t>The company added 50-kilowatt solar power system and a 260-kilowatt-hour battery to supply clean electricity to off-grid fishing community in Thailand.</a:t>
            </a:r>
          </a:p>
          <a:p>
            <a:br>
              <a:rPr lang="en-US" sz="1600" dirty="0">
                <a:ea typeface="+mn-lt"/>
                <a:cs typeface="+mn-lt"/>
              </a:rPr>
            </a:br>
            <a:endParaRPr lang="en-US" sz="1600">
              <a:ea typeface="+mn-lt"/>
              <a:cs typeface="+mn-lt"/>
            </a:endParaRPr>
          </a:p>
          <a:p>
            <a:pPr marL="0" indent="0">
              <a:buNone/>
            </a:pPr>
            <a:r>
              <a:rPr lang="en-US" sz="1600" b="1">
                <a:solidFill>
                  <a:schemeClr val="bg1">
                    <a:alpha val="80000"/>
                  </a:schemeClr>
                </a:solidFill>
                <a:ea typeface="+mn-lt"/>
                <a:cs typeface="+mn-lt"/>
              </a:rPr>
              <a:t>Apple Educating and Empowering Workers</a:t>
            </a:r>
            <a:endParaRPr lang="en-US" sz="1600">
              <a:solidFill>
                <a:schemeClr val="bg1">
                  <a:alpha val="80000"/>
                </a:schemeClr>
              </a:solidFill>
              <a:ea typeface="+mn-lt"/>
              <a:cs typeface="+mn-lt"/>
            </a:endParaRPr>
          </a:p>
          <a:p>
            <a:r>
              <a:rPr lang="en-US" sz="1600">
                <a:solidFill>
                  <a:schemeClr val="bg1">
                    <a:alpha val="80000"/>
                  </a:schemeClr>
                </a:solidFill>
                <a:ea typeface="+mn-lt"/>
                <a:cs typeface="+mn-lt"/>
              </a:rPr>
              <a:t>The multinational technology company provided training courses to about 4 million people since 2008.</a:t>
            </a:r>
          </a:p>
          <a:p>
            <a:r>
              <a:rPr lang="en-US" sz="1600">
                <a:solidFill>
                  <a:schemeClr val="bg1">
                    <a:alpha val="80000"/>
                  </a:schemeClr>
                </a:solidFill>
                <a:ea typeface="+mn-lt"/>
                <a:cs typeface="+mn-lt"/>
              </a:rPr>
              <a:t>The tech giant has competitive employee benefits practices. For example, expectant mothers can take up to four weeks before a delivery and up to 14 weeks after a birth, while fathers and other non-birth parents are eligible for up to six weeks of parental leave.</a:t>
            </a:r>
          </a:p>
          <a:p>
            <a:r>
              <a:rPr lang="en-US" sz="1600">
                <a:solidFill>
                  <a:schemeClr val="bg1">
                    <a:alpha val="80000"/>
                  </a:schemeClr>
                </a:solidFill>
                <a:ea typeface="+mn-lt"/>
                <a:cs typeface="+mn-lt"/>
              </a:rPr>
              <a:t>Apple suppliers paid back USD 32.2 million recruitment fees to their 36,599 employees since 2008.</a:t>
            </a:r>
          </a:p>
          <a:p>
            <a:r>
              <a:rPr lang="en-US" sz="1600" b="1">
                <a:solidFill>
                  <a:schemeClr val="bg1">
                    <a:alpha val="80000"/>
                  </a:schemeClr>
                </a:solidFill>
                <a:ea typeface="+mn-lt"/>
                <a:cs typeface="+mn-lt"/>
              </a:rPr>
              <a:t>Labour and Human Rights at Apple</a:t>
            </a:r>
            <a:endParaRPr lang="en-US" sz="1600">
              <a:solidFill>
                <a:schemeClr val="bg1">
                  <a:alpha val="80000"/>
                </a:schemeClr>
              </a:solidFill>
              <a:ea typeface="+mn-lt"/>
              <a:cs typeface="+mn-lt"/>
            </a:endParaRPr>
          </a:p>
          <a:p>
            <a:r>
              <a:rPr lang="en-US" sz="1600">
                <a:solidFill>
                  <a:schemeClr val="bg1">
                    <a:alpha val="80000"/>
                  </a:schemeClr>
                </a:solidFill>
                <a:ea typeface="+mn-lt"/>
                <a:cs typeface="+mn-lt"/>
              </a:rPr>
              <a:t>Apple enforces The Supplier Code of Conduct that is claimed to be the toughest in the electronics industry. Apple educated more than 19.4 million employees of its suppliers on their rights since 2008.[</a:t>
            </a:r>
            <a:endParaRPr lang="en-US" sz="1600">
              <a:solidFill>
                <a:schemeClr val="bg1">
                  <a:alpha val="80000"/>
                </a:schemeClr>
              </a:solidFill>
              <a:cs typeface="Calibri"/>
            </a:endParaRPr>
          </a:p>
          <a:p>
            <a:r>
              <a:rPr lang="en-US" sz="1600">
                <a:solidFill>
                  <a:schemeClr val="bg1">
                    <a:alpha val="80000"/>
                  </a:schemeClr>
                </a:solidFill>
                <a:ea typeface="+mn-lt"/>
                <a:cs typeface="+mn-lt"/>
              </a:rPr>
              <a:t>In 2018, Apple removed five mineral suppliers from is supply chain for failing to pass or not being willing to participate in human rights audits</a:t>
            </a:r>
            <a:endParaRPr lang="en-US" sz="1600">
              <a:solidFill>
                <a:schemeClr val="bg1">
                  <a:alpha val="80000"/>
                </a:schemeClr>
              </a:solidFill>
              <a:cs typeface="Calibri"/>
            </a:endParaRPr>
          </a:p>
          <a:p>
            <a:r>
              <a:rPr lang="en-US" sz="1600">
                <a:solidFill>
                  <a:schemeClr val="bg1">
                    <a:alpha val="80000"/>
                  </a:schemeClr>
                </a:solidFill>
                <a:ea typeface="+mn-lt"/>
                <a:cs typeface="+mn-lt"/>
              </a:rPr>
              <a:t>The multinational technology company interviewed more than 52000 supplier employees about their workplace experience</a:t>
            </a:r>
            <a:endParaRPr lang="en-US" sz="1600">
              <a:solidFill>
                <a:schemeClr val="bg1">
                  <a:alpha val="80000"/>
                </a:schemeClr>
              </a:solidFill>
              <a:cs typeface="Calibri"/>
            </a:endParaRPr>
          </a:p>
          <a:p>
            <a:br>
              <a:rPr lang="en-US" sz="600" dirty="0"/>
            </a:br>
            <a:endParaRPr lang="en-US" sz="600">
              <a:solidFill>
                <a:schemeClr val="bg1">
                  <a:alpha val="80000"/>
                </a:schemeClr>
              </a:solidFill>
            </a:endParaRPr>
          </a:p>
          <a:p>
            <a:endParaRPr lang="en-US" sz="600">
              <a:solidFill>
                <a:schemeClr val="bg1">
                  <a:alpha val="80000"/>
                </a:schemeClr>
              </a:solidFill>
              <a:cs typeface="Calibri"/>
            </a:endParaRPr>
          </a:p>
          <a:p>
            <a:pPr marL="0" indent="0">
              <a:buNone/>
            </a:pPr>
            <a:br>
              <a:rPr lang="en-US" sz="600" dirty="0"/>
            </a:br>
            <a:endParaRPr lang="en-US" sz="600">
              <a:solidFill>
                <a:schemeClr val="bg1">
                  <a:alpha val="80000"/>
                </a:schemeClr>
              </a:solidFill>
              <a:cs typeface="Calibri" panose="020F0502020204030204"/>
            </a:endParaRPr>
          </a:p>
        </p:txBody>
      </p:sp>
      <p:grpSp>
        <p:nvGrpSpPr>
          <p:cNvPr id="17" name="Group 16">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8" name="Freeform: Shape 17">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0" name="Freeform: Shape 19">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pic>
        <p:nvPicPr>
          <p:cNvPr id="4" name="CSR">
            <a:hlinkClick r:id="" action="ppaction://media"/>
            <a:extLst>
              <a:ext uri="{FF2B5EF4-FFF2-40B4-BE49-F238E27FC236}">
                <a16:creationId xmlns:a16="http://schemas.microsoft.com/office/drawing/2014/main" id="{E71FF2FA-9292-4FB5-9B54-ECC28146D7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37437" y="357188"/>
            <a:ext cx="730250" cy="730250"/>
          </a:xfrm>
          <a:prstGeom prst="rect">
            <a:avLst/>
          </a:prstGeom>
        </p:spPr>
      </p:pic>
    </p:spTree>
    <p:extLst>
      <p:ext uri="{BB962C8B-B14F-4D97-AF65-F5344CB8AC3E}">
        <p14:creationId xmlns:p14="http://schemas.microsoft.com/office/powerpoint/2010/main" val="1471088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22098-B52D-4714-927B-E7D4CD03C108}"/>
              </a:ext>
            </a:extLst>
          </p:cNvPr>
          <p:cNvSpPr>
            <a:spLocks noGrp="1"/>
          </p:cNvSpPr>
          <p:nvPr>
            <p:ph type="title"/>
          </p:nvPr>
        </p:nvSpPr>
        <p:spPr>
          <a:xfrm>
            <a:off x="316281" y="245909"/>
            <a:ext cx="8740774" cy="1323439"/>
          </a:xfrm>
        </p:spPr>
        <p:txBody>
          <a:bodyPr anchor="t">
            <a:normAutofit/>
          </a:bodyPr>
          <a:lstStyle/>
          <a:p>
            <a:r>
              <a:rPr lang="en-US" sz="4000">
                <a:solidFill>
                  <a:schemeClr val="bg1"/>
                </a:solidFill>
                <a:cs typeface="Calibri Light"/>
              </a:rPr>
              <a:t>Corporate Social Responsibility</a:t>
            </a:r>
            <a:endParaRPr lang="en-US" sz="4000">
              <a:solidFill>
                <a:schemeClr val="bg1"/>
              </a:solidFill>
            </a:endParaRPr>
          </a:p>
        </p:txBody>
      </p:sp>
      <p:sp>
        <p:nvSpPr>
          <p:cNvPr id="3" name="Content Placeholder 2">
            <a:extLst>
              <a:ext uri="{FF2B5EF4-FFF2-40B4-BE49-F238E27FC236}">
                <a16:creationId xmlns:a16="http://schemas.microsoft.com/office/drawing/2014/main" id="{FABE858E-B025-4B91-A159-593D9234562C}"/>
              </a:ext>
            </a:extLst>
          </p:cNvPr>
          <p:cNvSpPr>
            <a:spLocks noGrp="1"/>
          </p:cNvSpPr>
          <p:nvPr>
            <p:ph idx="1"/>
          </p:nvPr>
        </p:nvSpPr>
        <p:spPr>
          <a:xfrm>
            <a:off x="838199" y="727599"/>
            <a:ext cx="8740775" cy="5679749"/>
          </a:xfrm>
        </p:spPr>
        <p:txBody>
          <a:bodyPr vert="horz" lIns="91440" tIns="45720" rIns="91440" bIns="45720" rtlCol="0" anchor="t">
            <a:normAutofit fontScale="47500" lnSpcReduction="20000"/>
          </a:bodyPr>
          <a:lstStyle/>
          <a:p>
            <a:pPr>
              <a:buNone/>
            </a:pPr>
            <a:r>
              <a:rPr lang="en-US" sz="1600" b="1">
                <a:ea typeface="+mn-lt"/>
                <a:cs typeface="+mn-lt"/>
              </a:rPr>
              <a:t>Employee Health and Safety at Apple</a:t>
            </a:r>
            <a:endParaRPr lang="en-US" b="1">
              <a:ea typeface="+mn-lt"/>
              <a:cs typeface="+mn-lt"/>
            </a:endParaRPr>
          </a:p>
          <a:p>
            <a:pPr marL="0" indent="0">
              <a:buNone/>
            </a:pPr>
            <a:endParaRPr lang="en-US" sz="1600" dirty="0">
              <a:solidFill>
                <a:schemeClr val="bg1"/>
              </a:solidFill>
              <a:ea typeface="+mn-lt"/>
              <a:cs typeface="+mn-lt"/>
            </a:endParaRPr>
          </a:p>
          <a:p>
            <a:pPr indent="0">
              <a:buNone/>
            </a:pPr>
            <a:endParaRPr lang="en-US" sz="1600">
              <a:solidFill>
                <a:schemeClr val="bg1"/>
              </a:solidFill>
              <a:cs typeface="Calibri"/>
            </a:endParaRPr>
          </a:p>
          <a:p>
            <a:pPr>
              <a:buNone/>
            </a:pPr>
            <a:r>
              <a:rPr lang="en-US" sz="1600" b="1">
                <a:solidFill>
                  <a:schemeClr val="bg1"/>
                </a:solidFill>
                <a:ea typeface="+mn-lt"/>
                <a:cs typeface="+mn-lt"/>
              </a:rPr>
              <a:t>Apple and Gender Equality and Minorities</a:t>
            </a:r>
            <a:endParaRPr lang="en-US" sz="1600">
              <a:solidFill>
                <a:schemeClr val="bg1"/>
              </a:solidFill>
              <a:cs typeface="Calibri"/>
            </a:endParaRPr>
          </a:p>
          <a:p>
            <a:pPr>
              <a:buFont typeface="Arial"/>
              <a:buChar char="•"/>
            </a:pPr>
            <a:r>
              <a:rPr lang="en-US" sz="1600">
                <a:solidFill>
                  <a:schemeClr val="bg1"/>
                </a:solidFill>
                <a:ea typeface="+mn-lt"/>
                <a:cs typeface="+mn-lt"/>
              </a:rPr>
              <a:t>Tim Cook is the only openly gay CEO of a Fortune 500 company and he has been praised as a strong champion of workforce diversity</a:t>
            </a:r>
            <a:endParaRPr lang="en-US" sz="1600">
              <a:solidFill>
                <a:schemeClr val="bg1"/>
              </a:solidFill>
              <a:cs typeface="Calibri"/>
            </a:endParaRPr>
          </a:p>
          <a:p>
            <a:pPr>
              <a:buFont typeface="Arial"/>
            </a:pPr>
            <a:r>
              <a:rPr lang="en-US" sz="1600">
                <a:solidFill>
                  <a:schemeClr val="bg1"/>
                </a:solidFill>
                <a:ea typeface="+mn-lt"/>
                <a:cs typeface="+mn-lt"/>
              </a:rPr>
              <a:t>The company reached equal pay to employees in 2016</a:t>
            </a:r>
            <a:endParaRPr lang="en-US" sz="1600">
              <a:solidFill>
                <a:schemeClr val="bg1"/>
              </a:solidFill>
              <a:cs typeface="Calibri"/>
            </a:endParaRPr>
          </a:p>
          <a:p>
            <a:pPr>
              <a:buFont typeface="Arial"/>
            </a:pPr>
            <a:r>
              <a:rPr lang="en-US" sz="1600">
                <a:solidFill>
                  <a:schemeClr val="bg1"/>
                </a:solidFill>
                <a:ea typeface="+mn-lt"/>
                <a:cs typeface="+mn-lt"/>
              </a:rPr>
              <a:t>53% of new employees in the US, who joined the company in 2020 are from historically underrepresented groups in tech. These include women and people who identify as Black, Hispanic, Native American, or Native Hawaiian &amp; Other Pacific Islander.</a:t>
            </a:r>
            <a:endParaRPr lang="en-US" sz="1600">
              <a:solidFill>
                <a:schemeClr val="bg1"/>
              </a:solidFill>
              <a:cs typeface="Calibri"/>
            </a:endParaRPr>
          </a:p>
          <a:p>
            <a:pPr>
              <a:buFont typeface="Arial"/>
              <a:buChar char="•"/>
            </a:pPr>
            <a:r>
              <a:rPr lang="en-US" sz="1600" b="1">
                <a:solidFill>
                  <a:schemeClr val="bg1"/>
                </a:solidFill>
                <a:ea typeface="+mn-lt"/>
                <a:cs typeface="+mn-lt"/>
              </a:rPr>
              <a:t>Waste Reduction and Recycling by Apple</a:t>
            </a:r>
            <a:endParaRPr lang="en-US" sz="1600" dirty="0">
              <a:solidFill>
                <a:schemeClr val="bg1"/>
              </a:solidFill>
              <a:cs typeface="Calibri"/>
            </a:endParaRPr>
          </a:p>
          <a:p>
            <a:pPr>
              <a:buFont typeface="Arial"/>
              <a:buChar char="•"/>
            </a:pPr>
            <a:r>
              <a:rPr lang="en-US" sz="1600">
                <a:solidFill>
                  <a:schemeClr val="bg1"/>
                </a:solidFill>
                <a:ea typeface="+mn-lt"/>
                <a:cs typeface="+mn-lt"/>
              </a:rPr>
              <a:t>Apple offers recycling programs in 99 percent of the countries it operates and the company has diverted more than 508 million pounds of electronic waste from landfills since 2008.</a:t>
            </a:r>
            <a:endParaRPr lang="en-US">
              <a:solidFill>
                <a:schemeClr val="bg1"/>
              </a:solidFill>
              <a:cs typeface="Calibri"/>
            </a:endParaRPr>
          </a:p>
          <a:p>
            <a:pPr>
              <a:buFont typeface="Arial"/>
              <a:buChar char="•"/>
            </a:pPr>
            <a:r>
              <a:rPr lang="en-US" sz="1600">
                <a:solidFill>
                  <a:schemeClr val="bg1"/>
                </a:solidFill>
                <a:ea typeface="+mn-lt"/>
                <a:cs typeface="+mn-lt"/>
              </a:rPr>
              <a:t>Supplier sites committed to achieving zero waste increased by 53% in 2019.</a:t>
            </a:r>
            <a:endParaRPr lang="en-US">
              <a:solidFill>
                <a:schemeClr val="bg1"/>
              </a:solidFill>
              <a:cs typeface="Calibri"/>
            </a:endParaRPr>
          </a:p>
          <a:p>
            <a:pPr>
              <a:buFont typeface="Arial"/>
              <a:buChar char="•"/>
            </a:pPr>
            <a:r>
              <a:rPr lang="en-US" sz="1600">
                <a:solidFill>
                  <a:schemeClr val="bg1"/>
                </a:solidFill>
                <a:ea typeface="+mn-lt"/>
                <a:cs typeface="+mn-lt"/>
              </a:rPr>
              <a:t>In 2016 the company introduced Liam, a line of robots that can disassemble an iPhone every 11 seconds and sort its high-quality components so they can be recycled,</a:t>
            </a:r>
            <a:endParaRPr lang="en-US">
              <a:solidFill>
                <a:schemeClr val="bg1"/>
              </a:solidFill>
              <a:cs typeface="Calibri"/>
            </a:endParaRPr>
          </a:p>
          <a:p>
            <a:pPr>
              <a:buFont typeface="Arial"/>
              <a:buChar char="•"/>
            </a:pPr>
            <a:r>
              <a:rPr lang="en-US" sz="1600" b="1">
                <a:solidFill>
                  <a:schemeClr val="bg1"/>
                </a:solidFill>
                <a:ea typeface="+mn-lt"/>
                <a:cs typeface="+mn-lt"/>
              </a:rPr>
              <a:t>Apple and Sustainable Sourcing</a:t>
            </a:r>
            <a:endParaRPr lang="en-US" sz="1600" dirty="0">
              <a:solidFill>
                <a:schemeClr val="bg1"/>
              </a:solidFill>
              <a:cs typeface="Calibri"/>
            </a:endParaRPr>
          </a:p>
          <a:p>
            <a:pPr>
              <a:buFont typeface="Arial"/>
              <a:buChar char="•"/>
            </a:pPr>
            <a:r>
              <a:rPr lang="en-US" sz="1600">
                <a:solidFill>
                  <a:schemeClr val="bg1"/>
                </a:solidFill>
                <a:ea typeface="+mn-lt"/>
                <a:cs typeface="+mn-lt"/>
              </a:rPr>
              <a:t>All the fibers Apple uses in product packaging are 100% responsible sourced</a:t>
            </a:r>
            <a:endParaRPr lang="en-US">
              <a:solidFill>
                <a:schemeClr val="bg1"/>
              </a:solidFill>
              <a:cs typeface="Calibri"/>
            </a:endParaRPr>
          </a:p>
          <a:p>
            <a:pPr>
              <a:buFont typeface="Arial"/>
              <a:buChar char="•"/>
            </a:pPr>
            <a:r>
              <a:rPr lang="en-US" sz="1600">
                <a:solidFill>
                  <a:schemeClr val="bg1"/>
                </a:solidFill>
                <a:ea typeface="+mn-lt"/>
                <a:cs typeface="+mn-lt"/>
              </a:rPr>
              <a:t>All suppliers of tin, tantalum, tungsten, gold, and cobalt smelters and refiners participate in third-party audits</a:t>
            </a:r>
            <a:endParaRPr lang="en-US">
              <a:solidFill>
                <a:schemeClr val="bg1"/>
              </a:solidFill>
              <a:cs typeface="Calibri"/>
            </a:endParaRPr>
          </a:p>
          <a:p>
            <a:pPr>
              <a:buFont typeface="Arial"/>
              <a:buChar char="•"/>
            </a:pPr>
            <a:r>
              <a:rPr lang="en-US" sz="1600">
                <a:solidFill>
                  <a:schemeClr val="bg1"/>
                </a:solidFill>
                <a:ea typeface="+mn-lt"/>
                <a:cs typeface="+mn-lt"/>
              </a:rPr>
              <a:t>The company partnered with The Conservation Fund to protect 36,000 acres of sustainable forest in North Carolina and Maine and more than 13,000 metric tons of wood was harvested responsibly.</a:t>
            </a:r>
            <a:endParaRPr lang="en-US">
              <a:solidFill>
                <a:schemeClr val="bg1"/>
              </a:solidFill>
              <a:cs typeface="Calibri"/>
            </a:endParaRPr>
          </a:p>
          <a:p>
            <a:pPr>
              <a:buFont typeface="Arial"/>
              <a:buChar char="•"/>
            </a:pPr>
            <a:r>
              <a:rPr lang="en-US" sz="1600">
                <a:solidFill>
                  <a:schemeClr val="bg1"/>
                </a:solidFill>
                <a:ea typeface="+mn-lt"/>
                <a:cs typeface="+mn-lt"/>
              </a:rPr>
              <a:t>Apple aims to contribute to transition up to 1 million acres of forest, across five southern provinces, into responsible management by 2020. (John Dudovskiy, 2021)</a:t>
            </a:r>
            <a:endParaRPr lang="en-US">
              <a:solidFill>
                <a:schemeClr val="bg1"/>
              </a:solidFill>
              <a:ea typeface="+mn-lt"/>
              <a:cs typeface="+mn-lt"/>
            </a:endParaRPr>
          </a:p>
          <a:p>
            <a:pPr>
              <a:buFont typeface="Arial"/>
              <a:buChar char="•"/>
            </a:pPr>
            <a:br>
              <a:rPr lang="en-US" dirty="0"/>
            </a:br>
            <a:endParaRPr lang="en-US" dirty="0"/>
          </a:p>
          <a:p>
            <a:pPr>
              <a:buFont typeface="Arial"/>
              <a:buChar char="•"/>
            </a:pPr>
            <a:endParaRPr lang="en-US" sz="1600" dirty="0">
              <a:solidFill>
                <a:schemeClr val="bg1"/>
              </a:solidFill>
              <a:cs typeface="Calibri"/>
            </a:endParaRPr>
          </a:p>
          <a:p>
            <a:pPr indent="0">
              <a:buNone/>
            </a:pPr>
            <a:endParaRPr lang="en-US" sz="1600">
              <a:solidFill>
                <a:schemeClr val="bg1"/>
              </a:solidFill>
              <a:cs typeface="Calibri"/>
            </a:endParaRPr>
          </a:p>
          <a:p>
            <a:pPr>
              <a:buNone/>
            </a:pPr>
            <a:br>
              <a:rPr lang="en-US" dirty="0"/>
            </a:br>
            <a:endParaRPr lang="en-US" sz="1600">
              <a:solidFill>
                <a:schemeClr val="bg1"/>
              </a:solidFill>
              <a:cs typeface="Calibri"/>
            </a:endParaRPr>
          </a:p>
          <a:p>
            <a:br>
              <a:rPr lang="en-US" sz="600" dirty="0"/>
            </a:br>
            <a:endParaRPr lang="en-US" sz="1600">
              <a:solidFill>
                <a:schemeClr val="bg1"/>
              </a:solidFill>
              <a:cs typeface="Calibri"/>
            </a:endParaRPr>
          </a:p>
          <a:p>
            <a:endParaRPr lang="en-US" sz="1600">
              <a:solidFill>
                <a:schemeClr val="bg1"/>
              </a:solidFill>
              <a:cs typeface="Calibri"/>
            </a:endParaRPr>
          </a:p>
          <a:p>
            <a:pPr marL="0" indent="0">
              <a:buNone/>
            </a:pPr>
            <a:br>
              <a:rPr lang="en-US" sz="600" dirty="0"/>
            </a:br>
            <a:endParaRPr lang="en-US" sz="1600">
              <a:solidFill>
                <a:schemeClr val="bg1">
                  <a:alpha val="80000"/>
                </a:schemeClr>
              </a:solidFill>
              <a:cs typeface="Calibri" panose="020F0502020204030204"/>
            </a:endParaRPr>
          </a:p>
        </p:txBody>
      </p:sp>
      <p:grpSp>
        <p:nvGrpSpPr>
          <p:cNvPr id="17" name="Group 16">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8" name="Freeform: Shape 17">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0" name="Freeform: Shape 19">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438491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BEA07-074A-C44C-8ECC-621CE632C4EA}"/>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D82F0BDA-DECE-7440-9D1B-96A288F3DC07}"/>
              </a:ext>
            </a:extLst>
          </p:cNvPr>
          <p:cNvSpPr>
            <a:spLocks noGrp="1"/>
          </p:cNvSpPr>
          <p:nvPr>
            <p:ph idx="1"/>
          </p:nvPr>
        </p:nvSpPr>
        <p:spPr/>
        <p:txBody>
          <a:bodyPr vert="horz" lIns="91440" tIns="45720" rIns="91440" bIns="45720" rtlCol="0" anchor="t">
            <a:normAutofit/>
          </a:bodyPr>
          <a:lstStyle/>
          <a:p>
            <a:pPr marL="0" indent="0">
              <a:buNone/>
            </a:pPr>
            <a:r>
              <a:rPr lang="en-US" sz="1200">
                <a:cs typeface="Calibri"/>
              </a:rPr>
              <a:t>Apple.com (no date) </a:t>
            </a:r>
            <a:r>
              <a:rPr lang="en-US" sz="1200" i="1">
                <a:cs typeface="Calibri"/>
              </a:rPr>
              <a:t>'Apple and Procurement' </a:t>
            </a:r>
            <a:r>
              <a:rPr lang="en-US" sz="1200" dirty="0">
                <a:ea typeface="+mn-lt"/>
                <a:cs typeface="+mn-lt"/>
                <a:hlinkClick r:id="rId2"/>
              </a:rPr>
              <a:t>https://www.apple.com/procurement/#:~:text=Our%20goal%2C%20in%20a%20nutshell,same%20one%20we%20assign%20ourselves</a:t>
            </a:r>
            <a:r>
              <a:rPr lang="en-US" sz="1200">
                <a:ea typeface="+mn-lt"/>
                <a:cs typeface="+mn-lt"/>
              </a:rPr>
              <a:t>. </a:t>
            </a:r>
            <a:endParaRPr lang="en-US" sz="1200">
              <a:cs typeface="Calibri"/>
            </a:endParaRPr>
          </a:p>
          <a:p>
            <a:pPr marL="0" indent="0">
              <a:buNone/>
            </a:pPr>
            <a:r>
              <a:rPr lang="en-US" sz="1200">
                <a:cs typeface="Calibri"/>
              </a:rPr>
              <a:t>Apple.com. (no date) </a:t>
            </a:r>
            <a:r>
              <a:rPr lang="en-US" sz="1200" i="1">
                <a:cs typeface="Calibri"/>
              </a:rPr>
              <a:t>'Jobs at Apple' </a:t>
            </a:r>
            <a:r>
              <a:rPr lang="en-US" sz="1200" dirty="0">
                <a:ea typeface="+mn-lt"/>
                <a:cs typeface="+mn-lt"/>
                <a:hlinkClick r:id="rId3"/>
              </a:rPr>
              <a:t>https://www.apple.com/jobs/uk/about.html</a:t>
            </a:r>
            <a:r>
              <a:rPr lang="en-US" sz="1200" dirty="0">
                <a:ea typeface="+mn-lt"/>
                <a:cs typeface="+mn-lt"/>
              </a:rPr>
              <a:t> </a:t>
            </a:r>
            <a:endParaRPr lang="en-US" sz="1200" dirty="0">
              <a:cs typeface="Calibri"/>
            </a:endParaRPr>
          </a:p>
          <a:p>
            <a:pPr marL="0" indent="0">
              <a:buNone/>
            </a:pPr>
            <a:r>
              <a:rPr lang="en-US" sz="1200">
                <a:cs typeface="Calibri"/>
              </a:rPr>
              <a:t>Business Reference Services. Ellen Terrell. (April 2008) </a:t>
            </a:r>
            <a:r>
              <a:rPr lang="en-US" sz="1200" i="1">
                <a:cs typeface="Calibri"/>
              </a:rPr>
              <a:t>'Apple Computers Inc' </a:t>
            </a:r>
            <a:r>
              <a:rPr lang="en-US" sz="1200" dirty="0">
                <a:ea typeface="+mn-lt"/>
                <a:cs typeface="+mn-lt"/>
                <a:hlinkClick r:id="rId4"/>
              </a:rPr>
              <a:t>https://www.loc.gov/rr/business/businesshistory/April/apple.html#:~:text=LC%20Catalog%20Searches-,Company%20History,the%20way%20people%20viewed%20computers.&amp;text=Wozniak%20left%20Apple%20in%201983,day%20running%20of%20Apple%20Computers</a:t>
            </a:r>
            <a:r>
              <a:rPr lang="en-US" sz="1200">
                <a:ea typeface="+mn-lt"/>
                <a:cs typeface="+mn-lt"/>
              </a:rPr>
              <a:t>. </a:t>
            </a:r>
          </a:p>
          <a:p>
            <a:pPr marL="0" indent="0">
              <a:buNone/>
            </a:pPr>
            <a:r>
              <a:rPr lang="en-US" sz="1200">
                <a:ea typeface="+mn-lt"/>
                <a:cs typeface="+mn-lt"/>
              </a:rPr>
              <a:t>Business Research Methology. John Dudovskiy. (2021) '</a:t>
            </a:r>
            <a:r>
              <a:rPr lang="en-US" sz="1200" i="1"/>
              <a:t>Apple Corporate Social Responsibility (CSR)'</a:t>
            </a:r>
            <a:r>
              <a:rPr lang="en-US" dirty="0"/>
              <a:t> </a:t>
            </a:r>
            <a:r>
              <a:rPr lang="en-US" sz="1200" dirty="0">
                <a:ea typeface="+mn-lt"/>
                <a:cs typeface="+mn-lt"/>
              </a:rPr>
              <a:t> </a:t>
            </a:r>
            <a:r>
              <a:rPr lang="en-US" sz="1200" dirty="0">
                <a:ea typeface="+mn-lt"/>
                <a:cs typeface="+mn-lt"/>
                <a:hlinkClick r:id="rId5"/>
              </a:rPr>
              <a:t>https://research-methodology.net/apple-corporate-social-responsibility-csr/</a:t>
            </a:r>
            <a:r>
              <a:rPr lang="en-US" sz="1200" dirty="0">
                <a:ea typeface="+mn-lt"/>
                <a:cs typeface="+mn-lt"/>
              </a:rPr>
              <a:t> </a:t>
            </a:r>
          </a:p>
          <a:p>
            <a:pPr marL="0" indent="0">
              <a:buNone/>
            </a:pPr>
            <a:r>
              <a:rPr lang="en-US" sz="1200">
                <a:ea typeface="+mn-lt"/>
                <a:cs typeface="+mn-lt"/>
              </a:rPr>
              <a:t>Business Strategy Hub. (February 7, 2021) </a:t>
            </a:r>
            <a:r>
              <a:rPr lang="en-US" sz="1200" i="1">
                <a:ea typeface="+mn-lt"/>
                <a:cs typeface="+mn-lt"/>
              </a:rPr>
              <a:t>'Apple SWOT 2021 | SWOT Analysis of Apple' </a:t>
            </a:r>
            <a:r>
              <a:rPr lang="en-US" sz="1200" dirty="0">
                <a:ea typeface="+mn-lt"/>
                <a:cs typeface="+mn-lt"/>
                <a:hlinkClick r:id="rId6"/>
              </a:rPr>
              <a:t>https://bstrategyhub.com/swot-analysis-of-apple-apple-swot/</a:t>
            </a:r>
            <a:r>
              <a:rPr lang="en-US" sz="1200" dirty="0">
                <a:ea typeface="+mn-lt"/>
                <a:cs typeface="+mn-lt"/>
              </a:rPr>
              <a:t> </a:t>
            </a:r>
            <a:endParaRPr lang="en-US" sz="1200" b="1" dirty="0">
              <a:ea typeface="+mn-lt"/>
              <a:cs typeface="+mn-lt"/>
            </a:endParaRPr>
          </a:p>
          <a:p>
            <a:pPr marL="0" indent="0">
              <a:buNone/>
            </a:pPr>
            <a:r>
              <a:rPr lang="en-US" sz="1200">
                <a:ea typeface="+mn-lt"/>
                <a:cs typeface="+mn-lt"/>
              </a:rPr>
              <a:t>Investopedia. (March 1, 2020) </a:t>
            </a:r>
            <a:r>
              <a:rPr lang="en-US" sz="1200" i="1">
                <a:ea typeface="+mn-lt"/>
                <a:cs typeface="+mn-lt"/>
              </a:rPr>
              <a:t>'What Is Tim Cook's Managerial Style?' </a:t>
            </a:r>
            <a:r>
              <a:rPr lang="en-US" sz="1200" dirty="0">
                <a:ea typeface="+mn-lt"/>
                <a:cs typeface="+mn-lt"/>
                <a:hlinkClick r:id="rId7"/>
              </a:rPr>
              <a:t>https://www.investopedia.com/ask/answers/032515/what-tim-cooks-managerial-style.asp</a:t>
            </a:r>
            <a:r>
              <a:rPr lang="en-US" sz="1200" dirty="0">
                <a:ea typeface="+mn-lt"/>
                <a:cs typeface="+mn-lt"/>
              </a:rPr>
              <a:t> </a:t>
            </a:r>
          </a:p>
          <a:p>
            <a:pPr marL="0" indent="0">
              <a:buNone/>
            </a:pPr>
            <a:r>
              <a:rPr lang="en-US" sz="1200">
                <a:ea typeface="+mn-lt"/>
                <a:cs typeface="+mn-lt"/>
              </a:rPr>
              <a:t>Pestleanalysis.com. (October 19, 2015) </a:t>
            </a:r>
            <a:r>
              <a:rPr lang="en-US" sz="1200" i="1">
                <a:ea typeface="+mn-lt"/>
                <a:cs typeface="+mn-lt"/>
              </a:rPr>
              <a:t>'Apple Inc. PESTLE Analysis' </a:t>
            </a:r>
            <a:r>
              <a:rPr lang="en-US" sz="1200" dirty="0">
                <a:ea typeface="+mn-lt"/>
                <a:cs typeface="+mn-lt"/>
                <a:hlinkClick r:id="rId8"/>
              </a:rPr>
              <a:t>https://pestleanalysis.com/apple-pestle-analysis/</a:t>
            </a:r>
            <a:r>
              <a:rPr lang="en-US" sz="1200" dirty="0">
                <a:ea typeface="+mn-lt"/>
                <a:cs typeface="+mn-lt"/>
              </a:rPr>
              <a:t> </a:t>
            </a:r>
            <a:endParaRPr lang="en-US" dirty="0"/>
          </a:p>
          <a:p>
            <a:pPr marL="0" indent="0">
              <a:buNone/>
            </a:pPr>
            <a:r>
              <a:rPr lang="en-US" sz="1200" err="1">
                <a:cs typeface="Calibri"/>
              </a:rPr>
              <a:t>Wordpress</a:t>
            </a:r>
            <a:r>
              <a:rPr lang="en-US" sz="1200">
                <a:cs typeface="Calibri"/>
              </a:rPr>
              <a:t>. Brandon Burnette. (21 June 2015) </a:t>
            </a:r>
            <a:r>
              <a:rPr lang="en-US" sz="1200" i="1">
                <a:cs typeface="Calibri"/>
              </a:rPr>
              <a:t>'Apple Inc. Objectives and Strategies' </a:t>
            </a:r>
            <a:r>
              <a:rPr lang="en-US" sz="1200" dirty="0">
                <a:ea typeface="+mn-lt"/>
                <a:cs typeface="+mn-lt"/>
                <a:hlinkClick r:id="rId9"/>
              </a:rPr>
              <a:t>https://burnetteb.wordpress.com/2015/06/25/apple-inc-objectives-and-strategies/</a:t>
            </a:r>
            <a:r>
              <a:rPr lang="en-US" sz="1200" dirty="0">
                <a:ea typeface="+mn-lt"/>
                <a:cs typeface="+mn-lt"/>
              </a:rPr>
              <a:t> </a:t>
            </a:r>
          </a:p>
          <a:p>
            <a:pPr marL="0" indent="0">
              <a:buNone/>
            </a:pPr>
            <a:r>
              <a:rPr lang="en-US" sz="1200" err="1">
                <a:cs typeface="Calibri"/>
              </a:rPr>
              <a:t>Wordpress</a:t>
            </a:r>
            <a:r>
              <a:rPr lang="en-US" sz="1200">
                <a:cs typeface="Calibri"/>
              </a:rPr>
              <a:t>. Caroline Albanese. (October 7, 2016) </a:t>
            </a:r>
            <a:r>
              <a:rPr lang="en-US" sz="1200" i="1">
                <a:cs typeface="Calibri"/>
              </a:rPr>
              <a:t>'Teamwork in Apple Inc.' </a:t>
            </a:r>
            <a:r>
              <a:rPr lang="en-US" sz="1200" dirty="0">
                <a:ea typeface="+mn-lt"/>
                <a:cs typeface="+mn-lt"/>
                <a:hlinkClick r:id="rId10"/>
              </a:rPr>
              <a:t>https://carolinealbanesesite.wordpress.com/2016/10/07/teamwork-in-apple-inc/#:~:text=Steve%20Jobs%2C%20former%20Apple%20CEO,watching%20them%20all%20the%20time%E2%80%9D.&amp;text=The%20second%20is%20that%20project,the%20organization%20then%20trickles%20down</a:t>
            </a:r>
            <a:endParaRPr lang="en-US" sz="1200" dirty="0">
              <a:cs typeface="Calibri"/>
            </a:endParaRPr>
          </a:p>
        </p:txBody>
      </p:sp>
    </p:spTree>
    <p:extLst>
      <p:ext uri="{BB962C8B-B14F-4D97-AF65-F5344CB8AC3E}">
        <p14:creationId xmlns:p14="http://schemas.microsoft.com/office/powerpoint/2010/main" val="350024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Contemporary Approaches to Management BMSP4002</vt:lpstr>
      <vt:lpstr>Apple Computers Inc  - History</vt:lpstr>
      <vt:lpstr>Apple's Goals </vt:lpstr>
      <vt:lpstr>Apple's objectives</vt:lpstr>
      <vt:lpstr>Apple's objectives</vt:lpstr>
      <vt:lpstr>Apple and PESTEL analysis  - Political</vt:lpstr>
      <vt:lpstr>Apple and PESTEL analysis  - Economic</vt:lpstr>
      <vt:lpstr>Apple and PESTEL analysis  - Social</vt:lpstr>
      <vt:lpstr>Apple and PESTEL analysis  - Technological</vt:lpstr>
      <vt:lpstr>Apple and PESTEL analysis  - Legal</vt:lpstr>
      <vt:lpstr>Apple and PESTEL analysis  - Environmental</vt:lpstr>
      <vt:lpstr>Apple SWOT</vt:lpstr>
      <vt:lpstr>Approaches to Organisation and Management</vt:lpstr>
      <vt:lpstr>Group and Teamwork</vt:lpstr>
      <vt:lpstr>Corporate Social Responsibility</vt:lpstr>
      <vt:lpstr>Corporate Social Responsibility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dc:title>
  <dc:creator>Jessica Helen Lewis (2012798)</dc:creator>
  <cp:revision>50</cp:revision>
  <dcterms:created xsi:type="dcterms:W3CDTF">2021-03-28T20:19:47Z</dcterms:created>
  <dcterms:modified xsi:type="dcterms:W3CDTF">2021-03-29T21:33:19Z</dcterms:modified>
</cp:coreProperties>
</file>