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video/unknown"/>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14"/>
  </p:notesMasterIdLst>
  <p:handoutMasterIdLst>
    <p:handoutMasterId r:id="rId15"/>
  </p:handoutMasterIdLst>
  <p:sldIdLst>
    <p:sldId id="256" r:id="rId2"/>
    <p:sldId id="258" r:id="rId3"/>
    <p:sldId id="259" r:id="rId4"/>
    <p:sldId id="268" r:id="rId5"/>
    <p:sldId id="270" r:id="rId6"/>
    <p:sldId id="266" r:id="rId7"/>
    <p:sldId id="267" r:id="rId8"/>
    <p:sldId id="263" r:id="rId9"/>
    <p:sldId id="265" r:id="rId10"/>
    <p:sldId id="264" r:id="rId11"/>
    <p:sldId id="257" r:id="rId12"/>
    <p:sldId id="27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50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173" autoAdjust="0"/>
    <p:restoredTop sz="76512" autoAdjust="0"/>
  </p:normalViewPr>
  <p:slideViewPr>
    <p:cSldViewPr snapToGrid="0">
      <p:cViewPr varScale="1">
        <p:scale>
          <a:sx n="81" d="100"/>
          <a:sy n="81" d="100"/>
        </p:scale>
        <p:origin x="808"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4D07134-D5C0-4E34-8738-4DAD19CDB5C9}" type="datetimeFigureOut">
              <a:rPr lang="en-GB" smtClean="0"/>
              <a:t>31/10/2017</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916BF63-9EFC-41F0-9B8C-5432305F5E1B}" type="slidenum">
              <a:rPr lang="en-GB" smtClean="0"/>
              <a:t>‹#›</a:t>
            </a:fld>
            <a:endParaRPr lang="en-GB"/>
          </a:p>
        </p:txBody>
      </p:sp>
    </p:spTree>
    <p:extLst>
      <p:ext uri="{BB962C8B-B14F-4D97-AF65-F5344CB8AC3E}">
        <p14:creationId xmlns:p14="http://schemas.microsoft.com/office/powerpoint/2010/main" val="211931696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6A2D76-7930-40E3-8EF0-6EEDD538ABF4}" type="datetimeFigureOut">
              <a:rPr lang="en-GB" smtClean="0"/>
              <a:t>31/10/2017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5F233E-403D-4CC9-8694-9C92484A5AAB}" type="slidenum">
              <a:rPr lang="en-GB" smtClean="0"/>
              <a:t>‹#›</a:t>
            </a:fld>
            <a:endParaRPr lang="en-GB"/>
          </a:p>
        </p:txBody>
      </p:sp>
    </p:spTree>
    <p:extLst>
      <p:ext uri="{BB962C8B-B14F-4D97-AF65-F5344CB8AC3E}">
        <p14:creationId xmlns:p14="http://schemas.microsoft.com/office/powerpoint/2010/main" val="2545078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Host and Guest Security a change management Presentation by Hannah Eve </a:t>
            </a:r>
            <a:r>
              <a:rPr lang="en-GB" dirty="0" err="1"/>
              <a:t>Thomas-peters</a:t>
            </a:r>
            <a:r>
              <a:rPr lang="en-GB" baseline="0" dirty="0"/>
              <a:t> </a:t>
            </a:r>
            <a:endParaRPr lang="en-GB" dirty="0"/>
          </a:p>
        </p:txBody>
      </p:sp>
      <p:sp>
        <p:nvSpPr>
          <p:cNvPr id="4" name="Slide Number Placeholder 3"/>
          <p:cNvSpPr>
            <a:spLocks noGrp="1"/>
          </p:cNvSpPr>
          <p:nvPr>
            <p:ph type="sldNum" sz="quarter" idx="10"/>
          </p:nvPr>
        </p:nvSpPr>
        <p:spPr/>
        <p:txBody>
          <a:bodyPr/>
          <a:lstStyle/>
          <a:p>
            <a:fld id="{745F233E-403D-4CC9-8694-9C92484A5AAB}" type="slidenum">
              <a:rPr lang="en-GB" smtClean="0"/>
              <a:t>1</a:t>
            </a:fld>
            <a:endParaRPr lang="en-GB"/>
          </a:p>
        </p:txBody>
      </p:sp>
    </p:spTree>
    <p:extLst>
      <p:ext uri="{BB962C8B-B14F-4D97-AF65-F5344CB8AC3E}">
        <p14:creationId xmlns:p14="http://schemas.microsoft.com/office/powerpoint/2010/main" val="40425006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accommodation and sharing economy Giant known as Airbnb was founded in August 2008 in San Francisco, California by founders Brian </a:t>
            </a:r>
            <a:r>
              <a:rPr lang="en-GB" baseline="0" dirty="0" err="1"/>
              <a:t>Chesky</a:t>
            </a:r>
            <a:r>
              <a:rPr lang="en-GB" baseline="0" dirty="0"/>
              <a:t>, Joe </a:t>
            </a:r>
            <a:r>
              <a:rPr lang="en-GB" baseline="0" dirty="0" err="1"/>
              <a:t>Gebbia</a:t>
            </a:r>
            <a:r>
              <a:rPr lang="en-GB" baseline="0" dirty="0"/>
              <a:t> and Nathan </a:t>
            </a:r>
            <a:r>
              <a:rPr lang="en-GB" baseline="0" dirty="0" err="1"/>
              <a:t>Blecharczyk</a:t>
            </a:r>
            <a:r>
              <a:rPr lang="en-GB" baseline="0" dirty="0"/>
              <a:t>. </a:t>
            </a:r>
            <a:endParaRPr lang="en-GB" dirty="0"/>
          </a:p>
        </p:txBody>
      </p:sp>
      <p:sp>
        <p:nvSpPr>
          <p:cNvPr id="4" name="Slide Number Placeholder 3"/>
          <p:cNvSpPr>
            <a:spLocks noGrp="1"/>
          </p:cNvSpPr>
          <p:nvPr>
            <p:ph type="sldNum" sz="quarter" idx="10"/>
          </p:nvPr>
        </p:nvSpPr>
        <p:spPr/>
        <p:txBody>
          <a:bodyPr/>
          <a:lstStyle/>
          <a:p>
            <a:fld id="{745F233E-403D-4CC9-8694-9C92484A5AAB}" type="slidenum">
              <a:rPr lang="en-GB" smtClean="0"/>
              <a:t>2</a:t>
            </a:fld>
            <a:endParaRPr lang="en-GB"/>
          </a:p>
        </p:txBody>
      </p:sp>
    </p:spTree>
    <p:extLst>
      <p:ext uri="{BB962C8B-B14F-4D97-AF65-F5344CB8AC3E}">
        <p14:creationId xmlns:p14="http://schemas.microsoft.com/office/powerpoint/2010/main" val="571208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is an online market place and Hospitality service which enables visitors to lease short term holiday accommodation including apartment Homestays and Vacation rentals via their website or app</a:t>
            </a:r>
          </a:p>
          <a:p>
            <a:r>
              <a:rPr lang="en-GB" dirty="0"/>
              <a:t>Since 2008 Airbnb has expanded</a:t>
            </a:r>
            <a:r>
              <a:rPr lang="en-GB" baseline="0" dirty="0"/>
              <a:t> globally with now over 3 million property listing across the globe </a:t>
            </a:r>
            <a:endParaRPr lang="en-GB" dirty="0"/>
          </a:p>
        </p:txBody>
      </p:sp>
      <p:sp>
        <p:nvSpPr>
          <p:cNvPr id="4" name="Slide Number Placeholder 3"/>
          <p:cNvSpPr>
            <a:spLocks noGrp="1"/>
          </p:cNvSpPr>
          <p:nvPr>
            <p:ph type="sldNum" sz="quarter" idx="10"/>
          </p:nvPr>
        </p:nvSpPr>
        <p:spPr/>
        <p:txBody>
          <a:bodyPr/>
          <a:lstStyle/>
          <a:p>
            <a:fld id="{745F233E-403D-4CC9-8694-9C92484A5AAB}" type="slidenum">
              <a:rPr lang="en-GB" smtClean="0"/>
              <a:t>3</a:t>
            </a:fld>
            <a:endParaRPr lang="en-GB"/>
          </a:p>
        </p:txBody>
      </p:sp>
    </p:spTree>
    <p:extLst>
      <p:ext uri="{BB962C8B-B14F-4D97-AF65-F5344CB8AC3E}">
        <p14:creationId xmlns:p14="http://schemas.microsoft.com/office/powerpoint/2010/main" val="34443471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Ford and Ford (1995) change in an organisation is the “A Process in which an organisation shifts from being in one state to being in another” this means that Change management could be considered the instrument that helps individuals to prepare and support </a:t>
            </a:r>
            <a:r>
              <a:rPr lang="en-GB" baseline="0" dirty="0"/>
              <a:t>Companies </a:t>
            </a:r>
            <a:r>
              <a:rPr lang="en-GB" dirty="0"/>
              <a:t>to successfully adopt change in order to drive the organisations success and development.</a:t>
            </a:r>
          </a:p>
        </p:txBody>
      </p:sp>
      <p:sp>
        <p:nvSpPr>
          <p:cNvPr id="4" name="Slide Number Placeholder 3"/>
          <p:cNvSpPr>
            <a:spLocks noGrp="1"/>
          </p:cNvSpPr>
          <p:nvPr>
            <p:ph type="sldNum" sz="quarter" idx="10"/>
          </p:nvPr>
        </p:nvSpPr>
        <p:spPr/>
        <p:txBody>
          <a:bodyPr/>
          <a:lstStyle/>
          <a:p>
            <a:fld id="{745F233E-403D-4CC9-8694-9C92484A5AAB}" type="slidenum">
              <a:rPr lang="en-GB" smtClean="0"/>
              <a:t>4</a:t>
            </a:fld>
            <a:endParaRPr lang="en-GB"/>
          </a:p>
        </p:txBody>
      </p:sp>
    </p:spTree>
    <p:extLst>
      <p:ext uri="{BB962C8B-B14F-4D97-AF65-F5344CB8AC3E}">
        <p14:creationId xmlns:p14="http://schemas.microsoft.com/office/powerpoint/2010/main" val="14416116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Change</a:t>
            </a:r>
            <a:r>
              <a:rPr lang="en-GB" baseline="0" dirty="0"/>
              <a:t> is to increase security measures in order to protect both Guests and Hosts alike I will do this By interviewing potential hosts and guests of Airbnb to establish the Advantages and Disadvantages of Current security measures </a:t>
            </a:r>
          </a:p>
          <a:p>
            <a:endParaRPr lang="en-GB" dirty="0"/>
          </a:p>
        </p:txBody>
      </p:sp>
      <p:sp>
        <p:nvSpPr>
          <p:cNvPr id="4" name="Slide Number Placeholder 3"/>
          <p:cNvSpPr>
            <a:spLocks noGrp="1"/>
          </p:cNvSpPr>
          <p:nvPr>
            <p:ph type="sldNum" sz="quarter" idx="10"/>
          </p:nvPr>
        </p:nvSpPr>
        <p:spPr/>
        <p:txBody>
          <a:bodyPr/>
          <a:lstStyle/>
          <a:p>
            <a:fld id="{745F233E-403D-4CC9-8694-9C92484A5AAB}" type="slidenum">
              <a:rPr lang="en-GB" smtClean="0"/>
              <a:t>5</a:t>
            </a:fld>
            <a:endParaRPr lang="en-GB"/>
          </a:p>
        </p:txBody>
      </p:sp>
    </p:spTree>
    <p:extLst>
      <p:ext uri="{BB962C8B-B14F-4D97-AF65-F5344CB8AC3E}">
        <p14:creationId xmlns:p14="http://schemas.microsoft.com/office/powerpoint/2010/main" val="19654953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5F233E-403D-4CC9-8694-9C92484A5AAB}" type="slidenum">
              <a:rPr lang="en-GB" smtClean="0"/>
              <a:t>6</a:t>
            </a:fld>
            <a:endParaRPr lang="en-GB"/>
          </a:p>
        </p:txBody>
      </p:sp>
    </p:spTree>
    <p:extLst>
      <p:ext uri="{BB962C8B-B14F-4D97-AF65-F5344CB8AC3E}">
        <p14:creationId xmlns:p14="http://schemas.microsoft.com/office/powerpoint/2010/main" val="18527256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https://www.airbnbhell.com/hosts-airbnb-perfect-partners-crime/</a:t>
            </a:r>
          </a:p>
          <a:p>
            <a:endParaRPr lang="en-GB" dirty="0"/>
          </a:p>
        </p:txBody>
      </p:sp>
      <p:sp>
        <p:nvSpPr>
          <p:cNvPr id="4" name="Slide Number Placeholder 3"/>
          <p:cNvSpPr>
            <a:spLocks noGrp="1"/>
          </p:cNvSpPr>
          <p:nvPr>
            <p:ph type="sldNum" sz="quarter" idx="10"/>
          </p:nvPr>
        </p:nvSpPr>
        <p:spPr/>
        <p:txBody>
          <a:bodyPr/>
          <a:lstStyle/>
          <a:p>
            <a:fld id="{745F233E-403D-4CC9-8694-9C92484A5AAB}" type="slidenum">
              <a:rPr lang="en-GB" smtClean="0"/>
              <a:t>7</a:t>
            </a:fld>
            <a:endParaRPr lang="en-GB"/>
          </a:p>
        </p:txBody>
      </p:sp>
    </p:spTree>
    <p:extLst>
      <p:ext uri="{BB962C8B-B14F-4D97-AF65-F5344CB8AC3E}">
        <p14:creationId xmlns:p14="http://schemas.microsoft.com/office/powerpoint/2010/main" val="24409094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Burnes (2009)</a:t>
            </a:r>
            <a:r>
              <a:rPr lang="en-GB" baseline="0" dirty="0"/>
              <a:t> explains that the</a:t>
            </a:r>
            <a:r>
              <a:rPr lang="en-GB" dirty="0"/>
              <a:t> general concept of</a:t>
            </a:r>
            <a:r>
              <a:rPr lang="en-GB" baseline="0" dirty="0"/>
              <a:t> Lewin’s Force Field diagram is that there are both forces for and against organisational change. When the status quo or the current organisation positioning is maintained this means there is balance and suability between both the driving forces and restraining forces however is the driving force out ways the restraining force that means that the </a:t>
            </a:r>
            <a:endParaRPr lang="en-GB" dirty="0"/>
          </a:p>
        </p:txBody>
      </p:sp>
      <p:sp>
        <p:nvSpPr>
          <p:cNvPr id="4" name="Slide Number Placeholder 3"/>
          <p:cNvSpPr>
            <a:spLocks noGrp="1"/>
          </p:cNvSpPr>
          <p:nvPr>
            <p:ph type="sldNum" sz="quarter" idx="10"/>
          </p:nvPr>
        </p:nvSpPr>
        <p:spPr/>
        <p:txBody>
          <a:bodyPr/>
          <a:lstStyle/>
          <a:p>
            <a:fld id="{745F233E-403D-4CC9-8694-9C92484A5AAB}" type="slidenum">
              <a:rPr lang="en-GB" smtClean="0"/>
              <a:t>8</a:t>
            </a:fld>
            <a:endParaRPr lang="en-GB"/>
          </a:p>
        </p:txBody>
      </p:sp>
    </p:spTree>
    <p:extLst>
      <p:ext uri="{BB962C8B-B14F-4D97-AF65-F5344CB8AC3E}">
        <p14:creationId xmlns:p14="http://schemas.microsoft.com/office/powerpoint/2010/main" val="3285620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5F233E-403D-4CC9-8694-9C92484A5AAB}" type="slidenum">
              <a:rPr lang="en-GB" smtClean="0"/>
              <a:t>10</a:t>
            </a:fld>
            <a:endParaRPr lang="en-GB"/>
          </a:p>
        </p:txBody>
      </p:sp>
    </p:spTree>
    <p:extLst>
      <p:ext uri="{BB962C8B-B14F-4D97-AF65-F5344CB8AC3E}">
        <p14:creationId xmlns:p14="http://schemas.microsoft.com/office/powerpoint/2010/main" val="33306907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E2F60CD-DCC2-4476-ABC1-DCF1DC11E096}"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A72FAA-796C-4762-8E81-60F1D735895C}" type="slidenum">
              <a:rPr lang="en-GB" smtClean="0"/>
              <a:t>‹#›</a:t>
            </a:fld>
            <a:endParaRPr lang="en-GB"/>
          </a:p>
        </p:txBody>
      </p:sp>
    </p:spTree>
    <p:extLst>
      <p:ext uri="{BB962C8B-B14F-4D97-AF65-F5344CB8AC3E}">
        <p14:creationId xmlns:p14="http://schemas.microsoft.com/office/powerpoint/2010/main" val="3950320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2F60CD-DCC2-4476-ABC1-DCF1DC11E096}"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A72FAA-796C-4762-8E81-60F1D735895C}" type="slidenum">
              <a:rPr lang="en-GB" smtClean="0"/>
              <a:t>‹#›</a:t>
            </a:fld>
            <a:endParaRPr lang="en-GB"/>
          </a:p>
        </p:txBody>
      </p:sp>
    </p:spTree>
    <p:extLst>
      <p:ext uri="{BB962C8B-B14F-4D97-AF65-F5344CB8AC3E}">
        <p14:creationId xmlns:p14="http://schemas.microsoft.com/office/powerpoint/2010/main" val="236089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E2F60CD-DCC2-4476-ABC1-DCF1DC11E096}"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A72FAA-796C-4762-8E81-60F1D735895C}" type="slidenum">
              <a:rPr lang="en-GB" smtClean="0"/>
              <a:t>‹#›</a:t>
            </a:fld>
            <a:endParaRPr lang="en-GB"/>
          </a:p>
        </p:txBody>
      </p:sp>
    </p:spTree>
    <p:extLst>
      <p:ext uri="{BB962C8B-B14F-4D97-AF65-F5344CB8AC3E}">
        <p14:creationId xmlns:p14="http://schemas.microsoft.com/office/powerpoint/2010/main" val="3118618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2F60CD-DCC2-4476-ABC1-DCF1DC11E096}" type="datetimeFigureOut">
              <a:rPr lang="en-GB" smtClean="0"/>
              <a:t>31/10/2017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A72FAA-796C-4762-8E81-60F1D735895C}" type="slidenum">
              <a:rPr lang="en-GB" smtClean="0"/>
              <a:t>‹#›</a:t>
            </a:fld>
            <a:endParaRPr lang="en-GB"/>
          </a:p>
        </p:txBody>
      </p:sp>
    </p:spTree>
    <p:extLst>
      <p:ext uri="{BB962C8B-B14F-4D97-AF65-F5344CB8AC3E}">
        <p14:creationId xmlns:p14="http://schemas.microsoft.com/office/powerpoint/2010/main" val="2009620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2F60CD-DCC2-4476-ABC1-DCF1DC11E096}" type="datetimeFigureOut">
              <a:rPr lang="en-GB" smtClean="0"/>
              <a:t>31/10/2017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A72FAA-796C-4762-8E81-60F1D735895C}" type="slidenum">
              <a:rPr lang="en-GB" smtClean="0"/>
              <a:t>‹#›</a:t>
            </a:fld>
            <a:endParaRPr lang="en-GB"/>
          </a:p>
        </p:txBody>
      </p:sp>
    </p:spTree>
    <p:extLst>
      <p:ext uri="{BB962C8B-B14F-4D97-AF65-F5344CB8AC3E}">
        <p14:creationId xmlns:p14="http://schemas.microsoft.com/office/powerpoint/2010/main" val="3674327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E2F60CD-DCC2-4476-ABC1-DCF1DC11E096}" type="datetimeFigureOut">
              <a:rPr lang="en-GB" smtClean="0"/>
              <a:t>31/10/2017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A72FAA-796C-4762-8E81-60F1D735895C}" type="slidenum">
              <a:rPr lang="en-GB" smtClean="0"/>
              <a:t>‹#›</a:t>
            </a:fld>
            <a:endParaRPr lang="en-GB"/>
          </a:p>
        </p:txBody>
      </p:sp>
    </p:spTree>
    <p:extLst>
      <p:ext uri="{BB962C8B-B14F-4D97-AF65-F5344CB8AC3E}">
        <p14:creationId xmlns:p14="http://schemas.microsoft.com/office/powerpoint/2010/main" val="38130077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2F60CD-DCC2-4476-ABC1-DCF1DC11E096}" type="datetimeFigureOut">
              <a:rPr lang="en-GB" smtClean="0"/>
              <a:t>31/10/2017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A72FAA-796C-4762-8E81-60F1D735895C}" type="slidenum">
              <a:rPr lang="en-GB" smtClean="0"/>
              <a:t>‹#›</a:t>
            </a:fld>
            <a:endParaRPr lang="en-GB"/>
          </a:p>
        </p:txBody>
      </p:sp>
    </p:spTree>
    <p:extLst>
      <p:ext uri="{BB962C8B-B14F-4D97-AF65-F5344CB8AC3E}">
        <p14:creationId xmlns:p14="http://schemas.microsoft.com/office/powerpoint/2010/main" val="2712431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E2F60CD-DCC2-4476-ABC1-DCF1DC11E096}" type="datetimeFigureOut">
              <a:rPr lang="en-GB" smtClean="0"/>
              <a:t>31/10/2017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A72FAA-796C-4762-8E81-60F1D735895C}" type="slidenum">
              <a:rPr lang="en-GB" smtClean="0"/>
              <a:t>‹#›</a:t>
            </a:fld>
            <a:endParaRPr lang="en-GB"/>
          </a:p>
        </p:txBody>
      </p:sp>
    </p:spTree>
    <p:extLst>
      <p:ext uri="{BB962C8B-B14F-4D97-AF65-F5344CB8AC3E}">
        <p14:creationId xmlns:p14="http://schemas.microsoft.com/office/powerpoint/2010/main" val="20770127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E2F60CD-DCC2-4476-ABC1-DCF1DC11E096}" type="datetimeFigureOut">
              <a:rPr lang="en-GB" smtClean="0"/>
              <a:t>31/10/2017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A72FAA-796C-4762-8E81-60F1D735895C}" type="slidenum">
              <a:rPr lang="en-GB" smtClean="0"/>
              <a:t>‹#›</a:t>
            </a:fld>
            <a:endParaRPr lang="en-GB"/>
          </a:p>
        </p:txBody>
      </p:sp>
    </p:spTree>
    <p:extLst>
      <p:ext uri="{BB962C8B-B14F-4D97-AF65-F5344CB8AC3E}">
        <p14:creationId xmlns:p14="http://schemas.microsoft.com/office/powerpoint/2010/main" val="2529043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2F60CD-DCC2-4476-ABC1-DCF1DC11E096}"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A72FAA-796C-4762-8E81-60F1D735895C}" type="slidenum">
              <a:rPr lang="en-GB" smtClean="0"/>
              <a:t>‹#›</a:t>
            </a:fld>
            <a:endParaRPr lang="en-GB"/>
          </a:p>
        </p:txBody>
      </p:sp>
    </p:spTree>
    <p:extLst>
      <p:ext uri="{BB962C8B-B14F-4D97-AF65-F5344CB8AC3E}">
        <p14:creationId xmlns:p14="http://schemas.microsoft.com/office/powerpoint/2010/main" val="3841741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2F60CD-DCC2-4476-ABC1-DCF1DC11E096}"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A72FAA-796C-4762-8E81-60F1D735895C}" type="slidenum">
              <a:rPr lang="en-GB" smtClean="0"/>
              <a:t>‹#›</a:t>
            </a:fld>
            <a:endParaRPr lang="en-GB"/>
          </a:p>
        </p:txBody>
      </p:sp>
    </p:spTree>
    <p:extLst>
      <p:ext uri="{BB962C8B-B14F-4D97-AF65-F5344CB8AC3E}">
        <p14:creationId xmlns:p14="http://schemas.microsoft.com/office/powerpoint/2010/main" val="1688393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2F60CD-DCC2-4476-ABC1-DCF1DC11E096}" type="datetimeFigureOut">
              <a:rPr lang="en-GB" smtClean="0"/>
              <a:t>31/10/2017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A72FAA-796C-4762-8E81-60F1D735895C}" type="slidenum">
              <a:rPr lang="en-GB" smtClean="0"/>
              <a:t>‹#›</a:t>
            </a:fld>
            <a:endParaRPr lang="en-GB"/>
          </a:p>
        </p:txBody>
      </p:sp>
    </p:spTree>
    <p:extLst>
      <p:ext uri="{BB962C8B-B14F-4D97-AF65-F5344CB8AC3E}">
        <p14:creationId xmlns:p14="http://schemas.microsoft.com/office/powerpoint/2010/main" val="2873332724"/>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gif"/><Relationship Id="rId1" Type="http://schemas.microsoft.com/office/2007/relationships/media" Target="../media/media1.gif"/><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gif"/><Relationship Id="rId1" Type="http://schemas.microsoft.com/office/2007/relationships/media" Target="../media/media2.gif"/><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hyperlink" Target="https://www.airbnb.co.uk/about/about-u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14401" y="3432035"/>
            <a:ext cx="9144000" cy="2387600"/>
          </a:xfrm>
        </p:spPr>
        <p:txBody>
          <a:bodyPr/>
          <a:lstStyle/>
          <a:p>
            <a:r>
              <a:rPr lang="en-GB" dirty="0">
                <a:solidFill>
                  <a:srgbClr val="FF5050"/>
                </a:solidFill>
                <a:latin typeface="Arial Rounded MT Bold" panose="020F0704030504030204" pitchFamily="34" charset="0"/>
              </a:rPr>
              <a:t>Airbnb Host and Guest Security</a:t>
            </a:r>
          </a:p>
        </p:txBody>
      </p:sp>
      <p:sp>
        <p:nvSpPr>
          <p:cNvPr id="3" name="Subtitle 2"/>
          <p:cNvSpPr>
            <a:spLocks noGrp="1"/>
          </p:cNvSpPr>
          <p:nvPr>
            <p:ph type="subTitle" idx="1"/>
          </p:nvPr>
        </p:nvSpPr>
        <p:spPr>
          <a:xfrm>
            <a:off x="3284480" y="5819635"/>
            <a:ext cx="6803842" cy="761360"/>
          </a:xfrm>
        </p:spPr>
        <p:txBody>
          <a:bodyPr>
            <a:normAutofit/>
          </a:bodyPr>
          <a:lstStyle/>
          <a:p>
            <a:r>
              <a:rPr lang="en-GB" dirty="0">
                <a:solidFill>
                  <a:srgbClr val="FF5050"/>
                </a:solidFill>
                <a:latin typeface="Arial Rounded MT Bold" panose="020F0704030504030204" pitchFamily="34" charset="0"/>
              </a:rPr>
              <a:t>A Change Management </a:t>
            </a:r>
            <a:br>
              <a:rPr lang="en-GB" dirty="0">
                <a:solidFill>
                  <a:srgbClr val="FF5050"/>
                </a:solidFill>
                <a:latin typeface="Arial Rounded MT Bold" panose="020F0704030504030204" pitchFamily="34" charset="0"/>
              </a:rPr>
            </a:br>
            <a:r>
              <a:rPr lang="en-GB" dirty="0">
                <a:solidFill>
                  <a:srgbClr val="FF5050"/>
                </a:solidFill>
                <a:latin typeface="Arial Rounded MT Bold" panose="020F0704030504030204" pitchFamily="34" charset="0"/>
              </a:rPr>
              <a:t>presentation by Hannah Eve Thomas-Peters</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4362" y="1668667"/>
            <a:ext cx="10058400" cy="3148960"/>
          </a:xfrm>
          <a:prstGeom prst="rect">
            <a:avLst/>
          </a:prstGeom>
        </p:spPr>
      </p:pic>
    </p:spTree>
    <p:extLst>
      <p:ext uri="{BB962C8B-B14F-4D97-AF65-F5344CB8AC3E}">
        <p14:creationId xmlns:p14="http://schemas.microsoft.com/office/powerpoint/2010/main" val="2190434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5181" y="147213"/>
            <a:ext cx="10515600" cy="1325563"/>
          </a:xfrm>
        </p:spPr>
        <p:txBody>
          <a:bodyPr/>
          <a:lstStyle/>
          <a:p>
            <a:r>
              <a:rPr lang="en-GB" dirty="0">
                <a:latin typeface="Arial Rounded MT Bold" panose="020F0704030504030204" pitchFamily="34" charset="0"/>
              </a:rPr>
              <a:t>About Airbnb</a:t>
            </a:r>
          </a:p>
        </p:txBody>
      </p:sp>
      <p:sp>
        <p:nvSpPr>
          <p:cNvPr id="3" name="Content Placeholder 2"/>
          <p:cNvSpPr>
            <a:spLocks noGrp="1"/>
          </p:cNvSpPr>
          <p:nvPr>
            <p:ph idx="1"/>
          </p:nvPr>
        </p:nvSpPr>
        <p:spPr>
          <a:xfrm>
            <a:off x="5486400" y="2167025"/>
            <a:ext cx="6110654" cy="4351338"/>
          </a:xfrm>
        </p:spPr>
        <p:txBody>
          <a:bodyPr/>
          <a:lstStyle/>
          <a:p>
            <a:r>
              <a:rPr lang="en-GB" dirty="0">
                <a:latin typeface="Arial Rounded MT Bold" panose="020F0704030504030204" pitchFamily="34" charset="0"/>
              </a:rPr>
              <a:t>“Founded in </a:t>
            </a:r>
            <a:r>
              <a:rPr lang="en-GB" dirty="0">
                <a:solidFill>
                  <a:srgbClr val="FF5050"/>
                </a:solidFill>
                <a:latin typeface="Arial Rounded MT Bold" panose="020F0704030504030204" pitchFamily="34" charset="0"/>
              </a:rPr>
              <a:t>August 2008 </a:t>
            </a:r>
            <a:r>
              <a:rPr lang="en-GB" dirty="0">
                <a:latin typeface="Arial Rounded MT Bold" panose="020F0704030504030204" pitchFamily="34" charset="0"/>
              </a:rPr>
              <a:t>and based in </a:t>
            </a:r>
            <a:r>
              <a:rPr lang="en-GB" dirty="0">
                <a:solidFill>
                  <a:srgbClr val="FF5050"/>
                </a:solidFill>
                <a:latin typeface="Arial Rounded MT Bold" panose="020F0704030504030204" pitchFamily="34" charset="0"/>
              </a:rPr>
              <a:t>San Francisco, California</a:t>
            </a:r>
            <a:r>
              <a:rPr lang="en-GB" dirty="0">
                <a:latin typeface="Arial Rounded MT Bold" panose="020F0704030504030204" pitchFamily="34" charset="0"/>
              </a:rPr>
              <a:t>, Airbnb is a trusted community marketplace </a:t>
            </a:r>
            <a:r>
              <a:rPr lang="en-GB" dirty="0">
                <a:solidFill>
                  <a:srgbClr val="FF5050"/>
                </a:solidFill>
                <a:latin typeface="Arial Rounded MT Bold" panose="020F0704030504030204" pitchFamily="34" charset="0"/>
              </a:rPr>
              <a:t>for people to list, discover, and book unique accommodation </a:t>
            </a:r>
            <a:r>
              <a:rPr lang="en-GB" dirty="0">
                <a:latin typeface="Arial Rounded MT Bold" panose="020F0704030504030204" pitchFamily="34" charset="0"/>
              </a:rPr>
              <a:t>around the world — </a:t>
            </a:r>
            <a:r>
              <a:rPr lang="en-GB" dirty="0">
                <a:solidFill>
                  <a:srgbClr val="FF5050"/>
                </a:solidFill>
                <a:latin typeface="Arial Rounded MT Bold" panose="020F0704030504030204" pitchFamily="34" charset="0"/>
              </a:rPr>
              <a:t>online or from a mobile device</a:t>
            </a:r>
            <a:r>
              <a:rPr lang="en-GB" dirty="0">
                <a:latin typeface="Arial Rounded MT Bold" panose="020F0704030504030204" pitchFamily="34" charset="0"/>
              </a:rPr>
              <a:t>.” (Airbnb, no date)</a:t>
            </a:r>
          </a:p>
        </p:txBody>
      </p:sp>
      <p:pic>
        <p:nvPicPr>
          <p:cNvPr id="7" name="-999x-999">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85181" y="2440355"/>
            <a:ext cx="4590714" cy="2579544"/>
          </a:xfrm>
          <a:prstGeom prst="rect">
            <a:avLst/>
          </a:prstGeom>
        </p:spPr>
      </p:pic>
    </p:spTree>
    <p:extLst>
      <p:ext uri="{BB962C8B-B14F-4D97-AF65-F5344CB8AC3E}">
        <p14:creationId xmlns:p14="http://schemas.microsoft.com/office/powerpoint/2010/main" val="3374770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14817" t="35844" r="18470" b="38477"/>
          <a:stretch/>
        </p:blipFill>
        <p:spPr>
          <a:xfrm>
            <a:off x="-1" y="279400"/>
            <a:ext cx="12194772" cy="2641600"/>
          </a:xfrm>
          <a:prstGeom prst="rect">
            <a:avLst/>
          </a:prstGeom>
        </p:spPr>
      </p:pic>
      <p:pic>
        <p:nvPicPr>
          <p:cNvPr id="7" name="Picture 6"/>
          <p:cNvPicPr>
            <a:picLocks noChangeAspect="1"/>
          </p:cNvPicPr>
          <p:nvPr/>
        </p:nvPicPr>
        <p:blipFill rotWithShape="1">
          <a:blip r:embed="rId4"/>
          <a:srcRect l="35833" t="15432" r="23102" b="59466"/>
          <a:stretch/>
        </p:blipFill>
        <p:spPr>
          <a:xfrm>
            <a:off x="188421" y="3821546"/>
            <a:ext cx="6413101" cy="2205181"/>
          </a:xfrm>
          <a:prstGeom prst="rect">
            <a:avLst/>
          </a:prstGeom>
        </p:spPr>
      </p:pic>
      <p:pic>
        <p:nvPicPr>
          <p:cNvPr id="8" name="Picture 7"/>
          <p:cNvPicPr>
            <a:picLocks noChangeAspect="1"/>
          </p:cNvPicPr>
          <p:nvPr/>
        </p:nvPicPr>
        <p:blipFill rotWithShape="1">
          <a:blip r:embed="rId4"/>
          <a:srcRect l="35834" t="41028" r="22916" b="12800"/>
          <a:stretch/>
        </p:blipFill>
        <p:spPr>
          <a:xfrm>
            <a:off x="6780414" y="3347848"/>
            <a:ext cx="5007034" cy="3152576"/>
          </a:xfrm>
          <a:prstGeom prst="rect">
            <a:avLst/>
          </a:prstGeom>
        </p:spPr>
      </p:pic>
      <p:sp>
        <p:nvSpPr>
          <p:cNvPr id="9" name="TextBox 8"/>
          <p:cNvSpPr txBox="1"/>
          <p:nvPr/>
        </p:nvSpPr>
        <p:spPr>
          <a:xfrm>
            <a:off x="3017521" y="6500424"/>
            <a:ext cx="5527963" cy="369332"/>
          </a:xfrm>
          <a:prstGeom prst="rect">
            <a:avLst/>
          </a:prstGeom>
          <a:noFill/>
        </p:spPr>
        <p:txBody>
          <a:bodyPr wrap="square" rtlCol="0">
            <a:spAutoFit/>
          </a:bodyPr>
          <a:lstStyle/>
          <a:p>
            <a:pPr algn="ctr"/>
            <a:r>
              <a:rPr lang="en-GB" dirty="0">
                <a:latin typeface="Arial Rounded MT Bold" panose="020F0704030504030204" pitchFamily="34" charset="0"/>
              </a:rPr>
              <a:t>Imagery from Airbnb</a:t>
            </a:r>
          </a:p>
        </p:txBody>
      </p:sp>
    </p:spTree>
    <p:extLst>
      <p:ext uri="{BB962C8B-B14F-4D97-AF65-F5344CB8AC3E}">
        <p14:creationId xmlns:p14="http://schemas.microsoft.com/office/powerpoint/2010/main" val="4024714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7277D-B97E-444C-852C-6832FE31E289}"/>
              </a:ext>
            </a:extLst>
          </p:cNvPr>
          <p:cNvSpPr>
            <a:spLocks noGrp="1"/>
          </p:cNvSpPr>
          <p:nvPr>
            <p:ph type="title"/>
          </p:nvPr>
        </p:nvSpPr>
        <p:spPr/>
        <p:txBody>
          <a:bodyPr/>
          <a:lstStyle/>
          <a:p>
            <a:r>
              <a:rPr lang="en-GB" dirty="0">
                <a:latin typeface="Arial Rounded MT Bold" panose="020F0704030504030204" pitchFamily="34" charset="0"/>
              </a:rPr>
              <a:t>Change Management and the reason for change</a:t>
            </a:r>
          </a:p>
        </p:txBody>
      </p:sp>
      <p:sp>
        <p:nvSpPr>
          <p:cNvPr id="3" name="Content Placeholder 2">
            <a:extLst>
              <a:ext uri="{FF2B5EF4-FFF2-40B4-BE49-F238E27FC236}">
                <a16:creationId xmlns:a16="http://schemas.microsoft.com/office/drawing/2014/main" id="{EB79FF7D-D78B-4E05-BFF2-054F53EAC5F4}"/>
              </a:ext>
            </a:extLst>
          </p:cNvPr>
          <p:cNvSpPr>
            <a:spLocks noGrp="1"/>
          </p:cNvSpPr>
          <p:nvPr>
            <p:ph idx="1"/>
          </p:nvPr>
        </p:nvSpPr>
        <p:spPr/>
        <p:txBody>
          <a:bodyPr/>
          <a:lstStyle/>
          <a:p>
            <a:pPr marL="0" indent="0">
              <a:buNone/>
            </a:pPr>
            <a:endParaRPr lang="en-GB" dirty="0">
              <a:latin typeface="Arial Rounded MT Bold" panose="020F0704030504030204" pitchFamily="34" charset="0"/>
            </a:endParaRPr>
          </a:p>
          <a:p>
            <a:pPr marL="0" indent="0">
              <a:buNone/>
            </a:pPr>
            <a:r>
              <a:rPr lang="en-GB" dirty="0">
                <a:latin typeface="Arial Rounded MT Bold" panose="020F0704030504030204" pitchFamily="34" charset="0"/>
              </a:rPr>
              <a:t>“A Process in which an organisation shifts from being in one state to being in another” </a:t>
            </a:r>
            <a:br>
              <a:rPr lang="en-GB" dirty="0">
                <a:latin typeface="Arial Rounded MT Bold" panose="020F0704030504030204" pitchFamily="34" charset="0"/>
              </a:rPr>
            </a:br>
            <a:r>
              <a:rPr lang="en-GB" dirty="0">
                <a:latin typeface="Arial Rounded MT Bold" panose="020F0704030504030204" pitchFamily="34" charset="0"/>
              </a:rPr>
              <a:t> 					(Ford and Ford, 1995)</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7180" y="4001294"/>
            <a:ext cx="10058400" cy="3148960"/>
          </a:xfrm>
          <a:prstGeom prst="rect">
            <a:avLst/>
          </a:prstGeom>
        </p:spPr>
      </p:pic>
    </p:spTree>
    <p:extLst>
      <p:ext uri="{BB962C8B-B14F-4D97-AF65-F5344CB8AC3E}">
        <p14:creationId xmlns:p14="http://schemas.microsoft.com/office/powerpoint/2010/main" val="2971197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Rounded MT Bold" panose="020F0704030504030204" pitchFamily="34" charset="0"/>
              </a:rPr>
              <a:t>Key Change </a:t>
            </a:r>
          </a:p>
        </p:txBody>
      </p:sp>
      <p:sp>
        <p:nvSpPr>
          <p:cNvPr id="3" name="Content Placeholder 2"/>
          <p:cNvSpPr>
            <a:spLocks noGrp="1"/>
          </p:cNvSpPr>
          <p:nvPr>
            <p:ph idx="1"/>
          </p:nvPr>
        </p:nvSpPr>
        <p:spPr/>
        <p:txBody>
          <a:bodyPr/>
          <a:lstStyle/>
          <a:p>
            <a:r>
              <a:rPr lang="en-GB" dirty="0">
                <a:latin typeface="Arial Rounded MT Bold" panose="020F0704030504030204" pitchFamily="34" charset="0"/>
              </a:rPr>
              <a:t>To increase security  measures in order to protect The Guests and Hosts alike </a:t>
            </a:r>
          </a:p>
          <a:p>
            <a:pPr marL="0" indent="0">
              <a:buNone/>
            </a:pPr>
            <a:r>
              <a:rPr lang="en-GB" dirty="0">
                <a:latin typeface="Arial Rounded MT Bold" panose="020F0704030504030204" pitchFamily="34" charset="0"/>
              </a:rPr>
              <a:t>Objectives </a:t>
            </a:r>
          </a:p>
          <a:p>
            <a:r>
              <a:rPr lang="en-GB" dirty="0">
                <a:latin typeface="Arial Rounded MT Bold" panose="020F0704030504030204" pitchFamily="34" charset="0"/>
              </a:rPr>
              <a:t>By interviewing potential hosts and guests of Airbnb to establish the Advantages and Disadvantages of Current security</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62646" y="4085752"/>
            <a:ext cx="10058400" cy="3148960"/>
          </a:xfrm>
          <a:prstGeom prst="rect">
            <a:avLst/>
          </a:prstGeom>
        </p:spPr>
      </p:pic>
    </p:spTree>
    <p:extLst>
      <p:ext uri="{BB962C8B-B14F-4D97-AF65-F5344CB8AC3E}">
        <p14:creationId xmlns:p14="http://schemas.microsoft.com/office/powerpoint/2010/main" val="2951288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591AA-3120-41AF-80C1-DBCF18D2F235}"/>
              </a:ext>
            </a:extLst>
          </p:cNvPr>
          <p:cNvSpPr>
            <a:spLocks noGrp="1"/>
          </p:cNvSpPr>
          <p:nvPr>
            <p:ph type="title"/>
          </p:nvPr>
        </p:nvSpPr>
        <p:spPr/>
        <p:txBody>
          <a:bodyPr/>
          <a:lstStyle/>
          <a:p>
            <a:r>
              <a:rPr lang="en-GB" dirty="0">
                <a:latin typeface="Arial Rounded MT Bold" panose="020F0704030504030204" pitchFamily="34" charset="0"/>
              </a:rPr>
              <a:t>Current Security measures in </a:t>
            </a:r>
            <a:r>
              <a:rPr lang="en-GB" dirty="0">
                <a:solidFill>
                  <a:srgbClr val="FF5050"/>
                </a:solidFill>
                <a:latin typeface="Arial Rounded MT Bold" panose="020F0704030504030204" pitchFamily="34" charset="0"/>
              </a:rPr>
              <a:t>Airbnb</a:t>
            </a:r>
            <a:r>
              <a:rPr lang="en-GB" dirty="0">
                <a:latin typeface="Arial Rounded MT Bold" panose="020F0704030504030204" pitchFamily="34" charset="0"/>
              </a:rPr>
              <a:t> </a:t>
            </a:r>
          </a:p>
        </p:txBody>
      </p:sp>
      <p:sp>
        <p:nvSpPr>
          <p:cNvPr id="3" name="Content Placeholder 2">
            <a:extLst>
              <a:ext uri="{FF2B5EF4-FFF2-40B4-BE49-F238E27FC236}">
                <a16:creationId xmlns:a16="http://schemas.microsoft.com/office/drawing/2014/main" id="{2B9C6019-0897-43F1-9530-C4598BB354F3}"/>
              </a:ext>
            </a:extLst>
          </p:cNvPr>
          <p:cNvSpPr>
            <a:spLocks noGrp="1"/>
          </p:cNvSpPr>
          <p:nvPr>
            <p:ph idx="1"/>
          </p:nvPr>
        </p:nvSpPr>
        <p:spPr>
          <a:xfrm>
            <a:off x="838200" y="1825625"/>
            <a:ext cx="5097517" cy="4351338"/>
          </a:xfrm>
          <a:ln w="38100">
            <a:solidFill>
              <a:schemeClr val="tx1"/>
            </a:solidFill>
          </a:ln>
        </p:spPr>
        <p:txBody>
          <a:bodyPr>
            <a:normAutofit fontScale="85000" lnSpcReduction="20000"/>
          </a:bodyPr>
          <a:lstStyle/>
          <a:p>
            <a:pPr marL="0" indent="0">
              <a:buNone/>
            </a:pPr>
            <a:r>
              <a:rPr lang="en-GB" dirty="0">
                <a:latin typeface="Arial Rounded MT Bold" panose="020F0704030504030204" pitchFamily="34" charset="0"/>
              </a:rPr>
              <a:t>For Hosts</a:t>
            </a:r>
          </a:p>
          <a:p>
            <a:r>
              <a:rPr lang="en-GB" dirty="0">
                <a:latin typeface="Arial Rounded MT Bold" panose="020F0704030504030204" pitchFamily="34" charset="0"/>
              </a:rPr>
              <a:t>Hosts can request only ID Verified guest</a:t>
            </a:r>
          </a:p>
          <a:p>
            <a:r>
              <a:rPr lang="en-GB" dirty="0">
                <a:latin typeface="Arial Rounded MT Bold" panose="020F0704030504030204" pitchFamily="34" charset="0"/>
              </a:rPr>
              <a:t>Peer to peer review </a:t>
            </a:r>
          </a:p>
          <a:p>
            <a:r>
              <a:rPr lang="en-GB" dirty="0">
                <a:latin typeface="Arial Rounded MT Bold" panose="020F0704030504030204" pitchFamily="34" charset="0"/>
              </a:rPr>
              <a:t>24/7 support</a:t>
            </a:r>
          </a:p>
          <a:p>
            <a:r>
              <a:rPr lang="en-GB" dirty="0">
                <a:latin typeface="Arial Rounded MT Bold" panose="020F0704030504030204" pitchFamily="34" charset="0"/>
              </a:rPr>
              <a:t>Must complete profile </a:t>
            </a:r>
          </a:p>
          <a:p>
            <a:r>
              <a:rPr lang="en-GB" dirty="0">
                <a:latin typeface="Arial Rounded MT Bold" panose="020F0704030504030204" pitchFamily="34" charset="0"/>
              </a:rPr>
              <a:t>The Host Guarantee will reimburse eligible hosts for damages up to £600,000.</a:t>
            </a:r>
          </a:p>
          <a:p>
            <a:r>
              <a:rPr lang="en-GB" dirty="0">
                <a:latin typeface="Arial Rounded MT Bold" panose="020F0704030504030204" pitchFamily="34" charset="0"/>
              </a:rPr>
              <a:t>Guests must provide Full profile information including  photo and confirmation of their telephone number </a:t>
            </a:r>
          </a:p>
          <a:p>
            <a:endParaRPr lang="en-GB" dirty="0">
              <a:latin typeface="Arial Rounded MT Bold" panose="020F0704030504030204" pitchFamily="34" charset="0"/>
            </a:endParaRPr>
          </a:p>
        </p:txBody>
      </p:sp>
      <p:sp>
        <p:nvSpPr>
          <p:cNvPr id="4" name="Content Placeholder 2">
            <a:extLst>
              <a:ext uri="{FF2B5EF4-FFF2-40B4-BE49-F238E27FC236}">
                <a16:creationId xmlns:a16="http://schemas.microsoft.com/office/drawing/2014/main" id="{F4552808-1A0E-46CB-AF2E-46011A7AEC4E}"/>
              </a:ext>
            </a:extLst>
          </p:cNvPr>
          <p:cNvSpPr txBox="1">
            <a:spLocks/>
          </p:cNvSpPr>
          <p:nvPr/>
        </p:nvSpPr>
        <p:spPr>
          <a:xfrm>
            <a:off x="6256283" y="1825625"/>
            <a:ext cx="5097517" cy="4351338"/>
          </a:xfrm>
          <a:prstGeom prst="rect">
            <a:avLst/>
          </a:prstGeom>
          <a:ln w="38100">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latin typeface="Arial Rounded MT Bold" panose="020F0704030504030204" pitchFamily="34" charset="0"/>
              </a:rPr>
              <a:t>For Guests </a:t>
            </a:r>
          </a:p>
          <a:p>
            <a:r>
              <a:rPr lang="en-GB" dirty="0">
                <a:latin typeface="Arial Rounded MT Bold" panose="020F0704030504030204" pitchFamily="34" charset="0"/>
              </a:rPr>
              <a:t>Peer to peer Reviews</a:t>
            </a:r>
          </a:p>
          <a:p>
            <a:r>
              <a:rPr lang="en-GB" dirty="0">
                <a:latin typeface="Arial Rounded MT Bold" panose="020F0704030504030204" pitchFamily="34" charset="0"/>
              </a:rPr>
              <a:t>24/7 support </a:t>
            </a:r>
          </a:p>
          <a:p>
            <a:r>
              <a:rPr lang="en-GB" dirty="0">
                <a:latin typeface="Arial Rounded MT Bold" panose="020F0704030504030204" pitchFamily="34" charset="0"/>
              </a:rPr>
              <a:t>Airbnb set out Hosting standards that Hosts should follow </a:t>
            </a:r>
          </a:p>
          <a:p>
            <a:pPr marL="0" indent="0">
              <a:buNone/>
            </a:pPr>
            <a:endParaRPr lang="en-GB" dirty="0">
              <a:latin typeface="Arial Rounded MT Bold" panose="020F0704030504030204" pitchFamily="34" charset="0"/>
            </a:endParaRPr>
          </a:p>
          <a:p>
            <a:endParaRPr lang="en-GB" dirty="0"/>
          </a:p>
        </p:txBody>
      </p:sp>
    </p:spTree>
    <p:extLst>
      <p:ext uri="{BB962C8B-B14F-4D97-AF65-F5344CB8AC3E}">
        <p14:creationId xmlns:p14="http://schemas.microsoft.com/office/powerpoint/2010/main" val="948762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B3CF2-CF7C-4CE2-9C6B-4E8A0280E221}"/>
              </a:ext>
            </a:extLst>
          </p:cNvPr>
          <p:cNvSpPr>
            <a:spLocks noGrp="1"/>
          </p:cNvSpPr>
          <p:nvPr>
            <p:ph type="title"/>
          </p:nvPr>
        </p:nvSpPr>
        <p:spPr/>
        <p:txBody>
          <a:bodyPr/>
          <a:lstStyle/>
          <a:p>
            <a:r>
              <a:rPr lang="en-GB" dirty="0">
                <a:latin typeface="Arial Rounded MT Bold" panose="020F0704030504030204" pitchFamily="34" charset="0"/>
              </a:rPr>
              <a:t>Reason for Change? Because this happens…</a:t>
            </a:r>
          </a:p>
        </p:txBody>
      </p:sp>
      <p:pic>
        <p:nvPicPr>
          <p:cNvPr id="4" name="Picture 3">
            <a:extLst>
              <a:ext uri="{FF2B5EF4-FFF2-40B4-BE49-F238E27FC236}">
                <a16:creationId xmlns:a16="http://schemas.microsoft.com/office/drawing/2014/main" id="{2FBF928A-58AB-4155-AEAA-51B90EE3C7FE}"/>
              </a:ext>
            </a:extLst>
          </p:cNvPr>
          <p:cNvPicPr>
            <a:picLocks noChangeAspect="1"/>
          </p:cNvPicPr>
          <p:nvPr/>
        </p:nvPicPr>
        <p:blipFill rotWithShape="1">
          <a:blip r:embed="rId3"/>
          <a:srcRect l="15951" t="25863" r="42516" b="65287"/>
          <a:stretch/>
        </p:blipFill>
        <p:spPr>
          <a:xfrm>
            <a:off x="414033" y="2333579"/>
            <a:ext cx="7823592" cy="1111469"/>
          </a:xfrm>
          <a:prstGeom prst="rect">
            <a:avLst/>
          </a:prstGeom>
        </p:spPr>
      </p:pic>
      <p:pic>
        <p:nvPicPr>
          <p:cNvPr id="5" name="Picture 4">
            <a:extLst>
              <a:ext uri="{FF2B5EF4-FFF2-40B4-BE49-F238E27FC236}">
                <a16:creationId xmlns:a16="http://schemas.microsoft.com/office/drawing/2014/main" id="{24109832-AB2F-4429-ABBD-85519A00A52C}"/>
              </a:ext>
            </a:extLst>
          </p:cNvPr>
          <p:cNvPicPr>
            <a:picLocks noChangeAspect="1"/>
          </p:cNvPicPr>
          <p:nvPr/>
        </p:nvPicPr>
        <p:blipFill rotWithShape="1">
          <a:blip r:embed="rId4"/>
          <a:srcRect l="16182" t="17931" r="40064" b="75347"/>
          <a:stretch/>
        </p:blipFill>
        <p:spPr>
          <a:xfrm>
            <a:off x="5422212" y="3633941"/>
            <a:ext cx="4501055" cy="460978"/>
          </a:xfrm>
          <a:prstGeom prst="rect">
            <a:avLst/>
          </a:prstGeom>
        </p:spPr>
      </p:pic>
      <p:pic>
        <p:nvPicPr>
          <p:cNvPr id="6" name="Picture 5">
            <a:extLst>
              <a:ext uri="{FF2B5EF4-FFF2-40B4-BE49-F238E27FC236}">
                <a16:creationId xmlns:a16="http://schemas.microsoft.com/office/drawing/2014/main" id="{8A6B10BB-E3D6-4F38-A749-46581A932FE0}"/>
              </a:ext>
            </a:extLst>
          </p:cNvPr>
          <p:cNvPicPr>
            <a:picLocks noChangeAspect="1"/>
          </p:cNvPicPr>
          <p:nvPr/>
        </p:nvPicPr>
        <p:blipFill rotWithShape="1">
          <a:blip r:embed="rId5"/>
          <a:srcRect l="16181" t="33333" r="42746" b="58965"/>
          <a:stretch/>
        </p:blipFill>
        <p:spPr>
          <a:xfrm>
            <a:off x="3314692" y="4861762"/>
            <a:ext cx="8039108" cy="1004889"/>
          </a:xfrm>
          <a:prstGeom prst="rect">
            <a:avLst/>
          </a:prstGeom>
        </p:spPr>
      </p:pic>
      <p:pic>
        <p:nvPicPr>
          <p:cNvPr id="7" name="Picture 6">
            <a:extLst>
              <a:ext uri="{FF2B5EF4-FFF2-40B4-BE49-F238E27FC236}">
                <a16:creationId xmlns:a16="http://schemas.microsoft.com/office/drawing/2014/main" id="{7D277F83-647A-4C44-A7E0-AB0EC8CC8641}"/>
              </a:ext>
            </a:extLst>
          </p:cNvPr>
          <p:cNvPicPr>
            <a:picLocks noChangeAspect="1"/>
          </p:cNvPicPr>
          <p:nvPr/>
        </p:nvPicPr>
        <p:blipFill rotWithShape="1">
          <a:blip r:embed="rId6"/>
          <a:srcRect l="16488" t="47756" r="44125" b="44423"/>
          <a:stretch/>
        </p:blipFill>
        <p:spPr>
          <a:xfrm>
            <a:off x="564931" y="4202392"/>
            <a:ext cx="4051738" cy="536355"/>
          </a:xfrm>
          <a:prstGeom prst="rect">
            <a:avLst/>
          </a:prstGeom>
        </p:spPr>
      </p:pic>
    </p:spTree>
    <p:extLst>
      <p:ext uri="{BB962C8B-B14F-4D97-AF65-F5344CB8AC3E}">
        <p14:creationId xmlns:p14="http://schemas.microsoft.com/office/powerpoint/2010/main" val="2511394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p:cNvSpPr>
            <a:spLocks noGrp="1"/>
          </p:cNvSpPr>
          <p:nvPr>
            <p:ph type="title"/>
          </p:nvPr>
        </p:nvSpPr>
        <p:spPr>
          <a:xfrm>
            <a:off x="158931" y="69126"/>
            <a:ext cx="5752012" cy="1325563"/>
          </a:xfrm>
        </p:spPr>
        <p:txBody>
          <a:bodyPr/>
          <a:lstStyle/>
          <a:p>
            <a:r>
              <a:rPr lang="en-GB" dirty="0">
                <a:latin typeface="Arial Rounded MT Bold" panose="020F0704030504030204" pitchFamily="34" charset="0"/>
              </a:rPr>
              <a:t>Lewin’s Force Field</a:t>
            </a:r>
          </a:p>
        </p:txBody>
      </p:sp>
      <p:grpSp>
        <p:nvGrpSpPr>
          <p:cNvPr id="5" name="Group 4">
            <a:extLst>
              <a:ext uri="{FF2B5EF4-FFF2-40B4-BE49-F238E27FC236}">
                <a16:creationId xmlns:a16="http://schemas.microsoft.com/office/drawing/2014/main" id="{607563AA-08EE-4313-83AA-5D846025D6EA}"/>
              </a:ext>
            </a:extLst>
          </p:cNvPr>
          <p:cNvGrpSpPr/>
          <p:nvPr/>
        </p:nvGrpSpPr>
        <p:grpSpPr>
          <a:xfrm>
            <a:off x="2823981" y="1837908"/>
            <a:ext cx="5996925" cy="4528923"/>
            <a:chOff x="2667227" y="1694217"/>
            <a:chExt cx="5996925" cy="4528923"/>
          </a:xfrm>
        </p:grpSpPr>
        <p:grpSp>
          <p:nvGrpSpPr>
            <p:cNvPr id="14" name="Group 13">
              <a:extLst>
                <a:ext uri="{FF2B5EF4-FFF2-40B4-BE49-F238E27FC236}">
                  <a16:creationId xmlns:a16="http://schemas.microsoft.com/office/drawing/2014/main" id="{ADD1D579-DEE0-4B55-8488-AD492D068F69}"/>
                </a:ext>
              </a:extLst>
            </p:cNvPr>
            <p:cNvGrpSpPr/>
            <p:nvPr/>
          </p:nvGrpSpPr>
          <p:grpSpPr>
            <a:xfrm>
              <a:off x="2667227" y="1694217"/>
              <a:ext cx="2533943" cy="4287949"/>
              <a:chOff x="2283198" y="1524400"/>
              <a:chExt cx="2533943" cy="4287949"/>
            </a:xfrm>
          </p:grpSpPr>
          <p:pic>
            <p:nvPicPr>
              <p:cNvPr id="2" name="Picture 1">
                <a:extLst>
                  <a:ext uri="{FF2B5EF4-FFF2-40B4-BE49-F238E27FC236}">
                    <a16:creationId xmlns:a16="http://schemas.microsoft.com/office/drawing/2014/main" id="{008750E0-A802-467E-B06B-FB0C75672E74}"/>
                  </a:ext>
                </a:extLst>
              </p:cNvPr>
              <p:cNvPicPr>
                <a:picLocks noChangeAspect="1"/>
              </p:cNvPicPr>
              <p:nvPr/>
            </p:nvPicPr>
            <p:blipFill>
              <a:blip r:embed="rId3"/>
              <a:stretch>
                <a:fillRect/>
              </a:stretch>
            </p:blipFill>
            <p:spPr>
              <a:xfrm>
                <a:off x="2494064" y="1524400"/>
                <a:ext cx="2272202" cy="1731179"/>
              </a:xfrm>
              <a:prstGeom prst="rect">
                <a:avLst/>
              </a:prstGeom>
            </p:spPr>
          </p:pic>
          <p:pic>
            <p:nvPicPr>
              <p:cNvPr id="3" name="Picture 2">
                <a:extLst>
                  <a:ext uri="{FF2B5EF4-FFF2-40B4-BE49-F238E27FC236}">
                    <a16:creationId xmlns:a16="http://schemas.microsoft.com/office/drawing/2014/main" id="{BD109266-37A4-4A87-81F8-55869C28F41A}"/>
                  </a:ext>
                </a:extLst>
              </p:cNvPr>
              <p:cNvPicPr>
                <a:picLocks noChangeAspect="1"/>
              </p:cNvPicPr>
              <p:nvPr/>
            </p:nvPicPr>
            <p:blipFill>
              <a:blip r:embed="rId3"/>
              <a:stretch>
                <a:fillRect/>
              </a:stretch>
            </p:blipFill>
            <p:spPr>
              <a:xfrm>
                <a:off x="2283198" y="2890891"/>
                <a:ext cx="1908953" cy="911371"/>
              </a:xfrm>
              <a:prstGeom prst="rect">
                <a:avLst/>
              </a:prstGeom>
            </p:spPr>
          </p:pic>
          <p:pic>
            <p:nvPicPr>
              <p:cNvPr id="12" name="Picture 11">
                <a:extLst>
                  <a:ext uri="{FF2B5EF4-FFF2-40B4-BE49-F238E27FC236}">
                    <a16:creationId xmlns:a16="http://schemas.microsoft.com/office/drawing/2014/main" id="{BF1661E0-6ACE-4EB0-BFA4-3EB3711D9B54}"/>
                  </a:ext>
                </a:extLst>
              </p:cNvPr>
              <p:cNvPicPr>
                <a:picLocks noChangeAspect="1"/>
              </p:cNvPicPr>
              <p:nvPr/>
            </p:nvPicPr>
            <p:blipFill rotWithShape="1">
              <a:blip r:embed="rId4"/>
              <a:srcRect l="39215" t="25194" r="52353" b="68280"/>
              <a:stretch/>
            </p:blipFill>
            <p:spPr>
              <a:xfrm>
                <a:off x="2443189" y="4134421"/>
                <a:ext cx="2373952" cy="1033466"/>
              </a:xfrm>
              <a:prstGeom prst="rect">
                <a:avLst/>
              </a:prstGeom>
            </p:spPr>
          </p:pic>
          <p:pic>
            <p:nvPicPr>
              <p:cNvPr id="13" name="Picture 12">
                <a:extLst>
                  <a:ext uri="{FF2B5EF4-FFF2-40B4-BE49-F238E27FC236}">
                    <a16:creationId xmlns:a16="http://schemas.microsoft.com/office/drawing/2014/main" id="{7A525883-32BA-48D0-B608-CF5E3DFAB7FB}"/>
                  </a:ext>
                </a:extLst>
              </p:cNvPr>
              <p:cNvPicPr>
                <a:picLocks noChangeAspect="1"/>
              </p:cNvPicPr>
              <p:nvPr/>
            </p:nvPicPr>
            <p:blipFill rotWithShape="1">
              <a:blip r:embed="rId4"/>
              <a:srcRect l="39215" t="24597" r="52353" b="68280"/>
              <a:stretch/>
            </p:blipFill>
            <p:spPr>
              <a:xfrm>
                <a:off x="3630165" y="3684277"/>
                <a:ext cx="947308" cy="450144"/>
              </a:xfrm>
              <a:prstGeom prst="rect">
                <a:avLst/>
              </a:prstGeom>
            </p:spPr>
          </p:pic>
          <p:pic>
            <p:nvPicPr>
              <p:cNvPr id="4" name="Picture 3">
                <a:extLst>
                  <a:ext uri="{FF2B5EF4-FFF2-40B4-BE49-F238E27FC236}">
                    <a16:creationId xmlns:a16="http://schemas.microsoft.com/office/drawing/2014/main" id="{62155067-533D-44F5-89A2-5B3C668F9EDF}"/>
                  </a:ext>
                </a:extLst>
              </p:cNvPr>
              <p:cNvPicPr>
                <a:picLocks noChangeAspect="1"/>
              </p:cNvPicPr>
              <p:nvPr/>
            </p:nvPicPr>
            <p:blipFill>
              <a:blip r:embed="rId3"/>
              <a:stretch>
                <a:fillRect/>
              </a:stretch>
            </p:blipFill>
            <p:spPr>
              <a:xfrm>
                <a:off x="2790006" y="5013263"/>
                <a:ext cx="1491813" cy="799086"/>
              </a:xfrm>
              <a:prstGeom prst="rect">
                <a:avLst/>
              </a:prstGeom>
            </p:spPr>
          </p:pic>
        </p:grpSp>
        <p:grpSp>
          <p:nvGrpSpPr>
            <p:cNvPr id="15" name="Group 14">
              <a:extLst>
                <a:ext uri="{FF2B5EF4-FFF2-40B4-BE49-F238E27FC236}">
                  <a16:creationId xmlns:a16="http://schemas.microsoft.com/office/drawing/2014/main" id="{A0084FE6-91BB-4C15-A5D9-08818BCC6F40}"/>
                </a:ext>
              </a:extLst>
            </p:cNvPr>
            <p:cNvGrpSpPr/>
            <p:nvPr/>
          </p:nvGrpSpPr>
          <p:grpSpPr>
            <a:xfrm rot="10800000">
              <a:off x="6130209" y="1935191"/>
              <a:ext cx="2533943" cy="4287949"/>
              <a:chOff x="2283198" y="1524400"/>
              <a:chExt cx="2533943" cy="4287949"/>
            </a:xfrm>
          </p:grpSpPr>
          <p:pic>
            <p:nvPicPr>
              <p:cNvPr id="16" name="Picture 15">
                <a:extLst>
                  <a:ext uri="{FF2B5EF4-FFF2-40B4-BE49-F238E27FC236}">
                    <a16:creationId xmlns:a16="http://schemas.microsoft.com/office/drawing/2014/main" id="{CDEF0489-AF95-400F-89DC-C9E96EC7F40B}"/>
                  </a:ext>
                </a:extLst>
              </p:cNvPr>
              <p:cNvPicPr>
                <a:picLocks noChangeAspect="1"/>
              </p:cNvPicPr>
              <p:nvPr/>
            </p:nvPicPr>
            <p:blipFill>
              <a:blip r:embed="rId3"/>
              <a:stretch>
                <a:fillRect/>
              </a:stretch>
            </p:blipFill>
            <p:spPr>
              <a:xfrm>
                <a:off x="2494064" y="1524400"/>
                <a:ext cx="2272202" cy="1731179"/>
              </a:xfrm>
              <a:prstGeom prst="rect">
                <a:avLst/>
              </a:prstGeom>
            </p:spPr>
          </p:pic>
          <p:pic>
            <p:nvPicPr>
              <p:cNvPr id="17" name="Picture 16">
                <a:extLst>
                  <a:ext uri="{FF2B5EF4-FFF2-40B4-BE49-F238E27FC236}">
                    <a16:creationId xmlns:a16="http://schemas.microsoft.com/office/drawing/2014/main" id="{879A9AA2-156A-4A11-8AD6-5F7DA59980B2}"/>
                  </a:ext>
                </a:extLst>
              </p:cNvPr>
              <p:cNvPicPr>
                <a:picLocks noChangeAspect="1"/>
              </p:cNvPicPr>
              <p:nvPr/>
            </p:nvPicPr>
            <p:blipFill>
              <a:blip r:embed="rId3"/>
              <a:stretch>
                <a:fillRect/>
              </a:stretch>
            </p:blipFill>
            <p:spPr>
              <a:xfrm>
                <a:off x="2283198" y="2890891"/>
                <a:ext cx="1908953" cy="911371"/>
              </a:xfrm>
              <a:prstGeom prst="rect">
                <a:avLst/>
              </a:prstGeom>
            </p:spPr>
          </p:pic>
          <p:pic>
            <p:nvPicPr>
              <p:cNvPr id="18" name="Picture 17">
                <a:extLst>
                  <a:ext uri="{FF2B5EF4-FFF2-40B4-BE49-F238E27FC236}">
                    <a16:creationId xmlns:a16="http://schemas.microsoft.com/office/drawing/2014/main" id="{43B7A14B-FC0B-43E5-A166-486A7EA3D541}"/>
                  </a:ext>
                </a:extLst>
              </p:cNvPr>
              <p:cNvPicPr>
                <a:picLocks noChangeAspect="1"/>
              </p:cNvPicPr>
              <p:nvPr/>
            </p:nvPicPr>
            <p:blipFill rotWithShape="1">
              <a:blip r:embed="rId4"/>
              <a:srcRect l="39215" t="25194" r="52353" b="68280"/>
              <a:stretch/>
            </p:blipFill>
            <p:spPr>
              <a:xfrm>
                <a:off x="2443189" y="4134421"/>
                <a:ext cx="2373952" cy="1033466"/>
              </a:xfrm>
              <a:prstGeom prst="rect">
                <a:avLst/>
              </a:prstGeom>
            </p:spPr>
          </p:pic>
          <p:pic>
            <p:nvPicPr>
              <p:cNvPr id="19" name="Picture 18">
                <a:extLst>
                  <a:ext uri="{FF2B5EF4-FFF2-40B4-BE49-F238E27FC236}">
                    <a16:creationId xmlns:a16="http://schemas.microsoft.com/office/drawing/2014/main" id="{A641DD90-A567-486C-92CB-D19107FFEE63}"/>
                  </a:ext>
                </a:extLst>
              </p:cNvPr>
              <p:cNvPicPr>
                <a:picLocks noChangeAspect="1"/>
              </p:cNvPicPr>
              <p:nvPr/>
            </p:nvPicPr>
            <p:blipFill rotWithShape="1">
              <a:blip r:embed="rId4"/>
              <a:srcRect l="39215" t="24597" r="52353" b="68280"/>
              <a:stretch/>
            </p:blipFill>
            <p:spPr>
              <a:xfrm>
                <a:off x="3630165" y="3684277"/>
                <a:ext cx="947308" cy="450144"/>
              </a:xfrm>
              <a:prstGeom prst="rect">
                <a:avLst/>
              </a:prstGeom>
            </p:spPr>
          </p:pic>
          <p:pic>
            <p:nvPicPr>
              <p:cNvPr id="20" name="Picture 19">
                <a:extLst>
                  <a:ext uri="{FF2B5EF4-FFF2-40B4-BE49-F238E27FC236}">
                    <a16:creationId xmlns:a16="http://schemas.microsoft.com/office/drawing/2014/main" id="{1C534626-A01D-4883-AA14-A7AB6368DFDE}"/>
                  </a:ext>
                </a:extLst>
              </p:cNvPr>
              <p:cNvPicPr>
                <a:picLocks noChangeAspect="1"/>
              </p:cNvPicPr>
              <p:nvPr/>
            </p:nvPicPr>
            <p:blipFill>
              <a:blip r:embed="rId3"/>
              <a:stretch>
                <a:fillRect/>
              </a:stretch>
            </p:blipFill>
            <p:spPr>
              <a:xfrm>
                <a:off x="2790006" y="5013263"/>
                <a:ext cx="1491813" cy="799086"/>
              </a:xfrm>
              <a:prstGeom prst="rect">
                <a:avLst/>
              </a:prstGeom>
            </p:spPr>
          </p:pic>
        </p:grpSp>
      </p:grpSp>
      <p:sp>
        <p:nvSpPr>
          <p:cNvPr id="6" name="Rectangle 5">
            <a:extLst>
              <a:ext uri="{FF2B5EF4-FFF2-40B4-BE49-F238E27FC236}">
                <a16:creationId xmlns:a16="http://schemas.microsoft.com/office/drawing/2014/main" id="{607C53CC-BBBC-42EA-B293-D8295272260C}"/>
              </a:ext>
            </a:extLst>
          </p:cNvPr>
          <p:cNvSpPr/>
          <p:nvPr/>
        </p:nvSpPr>
        <p:spPr>
          <a:xfrm>
            <a:off x="459098" y="1437841"/>
            <a:ext cx="2181497" cy="1536780"/>
          </a:xfrm>
          <a:prstGeom prst="rect">
            <a:avLst/>
          </a:prstGeom>
          <a:noFill/>
          <a:ln w="38100">
            <a:solidFill>
              <a:srgbClr val="FF5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Rounded MT Bold" panose="020F0704030504030204" pitchFamily="34" charset="0"/>
              </a:rPr>
              <a:t>Continuing Business Increase in sales and customers (5) </a:t>
            </a:r>
          </a:p>
        </p:txBody>
      </p:sp>
      <p:sp>
        <p:nvSpPr>
          <p:cNvPr id="21" name="Rectangle 20">
            <a:extLst>
              <a:ext uri="{FF2B5EF4-FFF2-40B4-BE49-F238E27FC236}">
                <a16:creationId xmlns:a16="http://schemas.microsoft.com/office/drawing/2014/main" id="{F82BD660-01D7-4CCB-959B-741BF8EA3897}"/>
              </a:ext>
            </a:extLst>
          </p:cNvPr>
          <p:cNvSpPr/>
          <p:nvPr/>
        </p:nvSpPr>
        <p:spPr>
          <a:xfrm>
            <a:off x="459098" y="3122229"/>
            <a:ext cx="2190773" cy="874286"/>
          </a:xfrm>
          <a:prstGeom prst="rect">
            <a:avLst/>
          </a:prstGeom>
          <a:noFill/>
          <a:ln w="38100">
            <a:solidFill>
              <a:srgbClr val="FF5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Rounded MT Bold" panose="020F0704030504030204" pitchFamily="34" charset="0"/>
              </a:rPr>
              <a:t>Bad Publicity (4) </a:t>
            </a:r>
          </a:p>
        </p:txBody>
      </p:sp>
      <p:sp>
        <p:nvSpPr>
          <p:cNvPr id="22" name="Rectangle 21">
            <a:extLst>
              <a:ext uri="{FF2B5EF4-FFF2-40B4-BE49-F238E27FC236}">
                <a16:creationId xmlns:a16="http://schemas.microsoft.com/office/drawing/2014/main" id="{4C65BC85-354C-432D-9FF6-09C62B83332C}"/>
              </a:ext>
            </a:extLst>
          </p:cNvPr>
          <p:cNvSpPr/>
          <p:nvPr/>
        </p:nvSpPr>
        <p:spPr>
          <a:xfrm>
            <a:off x="459098" y="5121849"/>
            <a:ext cx="2186136" cy="830118"/>
          </a:xfrm>
          <a:prstGeom prst="rect">
            <a:avLst/>
          </a:prstGeom>
          <a:noFill/>
          <a:ln w="38100">
            <a:solidFill>
              <a:srgbClr val="FF5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Rounded MT Bold" panose="020F0704030504030204" pitchFamily="34" charset="0"/>
              </a:rPr>
              <a:t>Threat of Competition (4) </a:t>
            </a:r>
          </a:p>
        </p:txBody>
      </p:sp>
      <p:sp>
        <p:nvSpPr>
          <p:cNvPr id="23" name="Rectangle 22">
            <a:extLst>
              <a:ext uri="{FF2B5EF4-FFF2-40B4-BE49-F238E27FC236}">
                <a16:creationId xmlns:a16="http://schemas.microsoft.com/office/drawing/2014/main" id="{3F9F9649-6447-4DB6-B361-BB610805F00D}"/>
              </a:ext>
            </a:extLst>
          </p:cNvPr>
          <p:cNvSpPr/>
          <p:nvPr/>
        </p:nvSpPr>
        <p:spPr>
          <a:xfrm>
            <a:off x="9206228" y="1473173"/>
            <a:ext cx="2181497" cy="885437"/>
          </a:xfrm>
          <a:prstGeom prst="rect">
            <a:avLst/>
          </a:prstGeom>
          <a:noFill/>
          <a:ln w="38100">
            <a:solidFill>
              <a:srgbClr val="FF5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Rounded MT Bold" panose="020F0704030504030204" pitchFamily="34" charset="0"/>
              </a:rPr>
              <a:t>Company Culture (5) </a:t>
            </a:r>
          </a:p>
        </p:txBody>
      </p:sp>
      <p:sp>
        <p:nvSpPr>
          <p:cNvPr id="24" name="Rectangle 23">
            <a:extLst>
              <a:ext uri="{FF2B5EF4-FFF2-40B4-BE49-F238E27FC236}">
                <a16:creationId xmlns:a16="http://schemas.microsoft.com/office/drawing/2014/main" id="{986C3D36-5365-475A-BECA-09D4118CF1C3}"/>
              </a:ext>
            </a:extLst>
          </p:cNvPr>
          <p:cNvSpPr/>
          <p:nvPr/>
        </p:nvSpPr>
        <p:spPr>
          <a:xfrm>
            <a:off x="9206229" y="2556349"/>
            <a:ext cx="2181497" cy="901614"/>
          </a:xfrm>
          <a:prstGeom prst="rect">
            <a:avLst/>
          </a:prstGeom>
          <a:noFill/>
          <a:ln w="38100">
            <a:solidFill>
              <a:srgbClr val="FF5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Rounded MT Bold" panose="020F0704030504030204" pitchFamily="34" charset="0"/>
              </a:rPr>
              <a:t>Resilience from current Guests and Hosts (5) </a:t>
            </a:r>
          </a:p>
        </p:txBody>
      </p:sp>
      <p:sp>
        <p:nvSpPr>
          <p:cNvPr id="26" name="Rectangle 25">
            <a:extLst>
              <a:ext uri="{FF2B5EF4-FFF2-40B4-BE49-F238E27FC236}">
                <a16:creationId xmlns:a16="http://schemas.microsoft.com/office/drawing/2014/main" id="{4C65BC85-354C-432D-9FF6-09C62B83332C}"/>
              </a:ext>
            </a:extLst>
          </p:cNvPr>
          <p:cNvSpPr/>
          <p:nvPr/>
        </p:nvSpPr>
        <p:spPr>
          <a:xfrm>
            <a:off x="459098" y="4144123"/>
            <a:ext cx="2186136" cy="830118"/>
          </a:xfrm>
          <a:prstGeom prst="rect">
            <a:avLst/>
          </a:prstGeom>
          <a:noFill/>
          <a:ln w="38100">
            <a:solidFill>
              <a:srgbClr val="FF5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Rounded MT Bold" panose="020F0704030504030204" pitchFamily="34" charset="0"/>
              </a:rPr>
              <a:t>Increase in Host Participation (4)</a:t>
            </a:r>
          </a:p>
        </p:txBody>
      </p:sp>
      <p:sp>
        <p:nvSpPr>
          <p:cNvPr id="27" name="Rectangle 26">
            <a:extLst>
              <a:ext uri="{FF2B5EF4-FFF2-40B4-BE49-F238E27FC236}">
                <a16:creationId xmlns:a16="http://schemas.microsoft.com/office/drawing/2014/main" id="{4C65BC85-354C-432D-9FF6-09C62B83332C}"/>
              </a:ext>
            </a:extLst>
          </p:cNvPr>
          <p:cNvSpPr/>
          <p:nvPr/>
        </p:nvSpPr>
        <p:spPr>
          <a:xfrm>
            <a:off x="454459" y="6127904"/>
            <a:ext cx="2186136" cy="523267"/>
          </a:xfrm>
          <a:prstGeom prst="rect">
            <a:avLst/>
          </a:prstGeom>
          <a:noFill/>
          <a:ln w="38100">
            <a:solidFill>
              <a:srgbClr val="FF5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Rounded MT Bold" panose="020F0704030504030204" pitchFamily="34" charset="0"/>
              </a:rPr>
              <a:t>Government (5) </a:t>
            </a:r>
          </a:p>
        </p:txBody>
      </p:sp>
      <p:sp>
        <p:nvSpPr>
          <p:cNvPr id="28" name="Rectangle 27">
            <a:extLst>
              <a:ext uri="{FF2B5EF4-FFF2-40B4-BE49-F238E27FC236}">
                <a16:creationId xmlns:a16="http://schemas.microsoft.com/office/drawing/2014/main" id="{A0241E20-BBB7-47B8-B9B6-DD7FCB30DE38}"/>
              </a:ext>
            </a:extLst>
          </p:cNvPr>
          <p:cNvSpPr/>
          <p:nvPr/>
        </p:nvSpPr>
        <p:spPr>
          <a:xfrm>
            <a:off x="9206229" y="3608517"/>
            <a:ext cx="2181497" cy="892715"/>
          </a:xfrm>
          <a:prstGeom prst="rect">
            <a:avLst/>
          </a:prstGeom>
          <a:noFill/>
          <a:ln w="38100">
            <a:solidFill>
              <a:srgbClr val="FF5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Rounded MT Bold" panose="020F0704030504030204" pitchFamily="34" charset="0"/>
              </a:rPr>
              <a:t>Giving into pressure/losing face (4)</a:t>
            </a:r>
          </a:p>
        </p:txBody>
      </p:sp>
      <p:sp>
        <p:nvSpPr>
          <p:cNvPr id="29" name="Rectangle 28">
            <a:extLst>
              <a:ext uri="{FF2B5EF4-FFF2-40B4-BE49-F238E27FC236}">
                <a16:creationId xmlns:a16="http://schemas.microsoft.com/office/drawing/2014/main" id="{607C53CC-BBBC-42EA-B293-D8295272260C}"/>
              </a:ext>
            </a:extLst>
          </p:cNvPr>
          <p:cNvSpPr/>
          <p:nvPr/>
        </p:nvSpPr>
        <p:spPr>
          <a:xfrm>
            <a:off x="9206228" y="4633990"/>
            <a:ext cx="2181497" cy="1222524"/>
          </a:xfrm>
          <a:prstGeom prst="rect">
            <a:avLst/>
          </a:prstGeom>
          <a:noFill/>
          <a:ln w="38100">
            <a:solidFill>
              <a:srgbClr val="FF5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Rounded MT Bold" panose="020F0704030504030204" pitchFamily="34" charset="0"/>
              </a:rPr>
              <a:t>Cost of change implementation (3) </a:t>
            </a:r>
          </a:p>
        </p:txBody>
      </p:sp>
      <p:sp>
        <p:nvSpPr>
          <p:cNvPr id="7" name="TextBox 6"/>
          <p:cNvSpPr txBox="1"/>
          <p:nvPr/>
        </p:nvSpPr>
        <p:spPr>
          <a:xfrm>
            <a:off x="8186057" y="6204871"/>
            <a:ext cx="634849" cy="369332"/>
          </a:xfrm>
          <a:prstGeom prst="rect">
            <a:avLst/>
          </a:prstGeom>
          <a:noFill/>
        </p:spPr>
        <p:txBody>
          <a:bodyPr wrap="square" rtlCol="0">
            <a:spAutoFit/>
          </a:bodyPr>
          <a:lstStyle/>
          <a:p>
            <a:r>
              <a:rPr lang="en-GB" dirty="0">
                <a:latin typeface="Arial Rounded MT Bold" panose="020F0704030504030204" pitchFamily="34" charset="0"/>
              </a:rPr>
              <a:t>=20</a:t>
            </a:r>
          </a:p>
        </p:txBody>
      </p:sp>
      <p:sp>
        <p:nvSpPr>
          <p:cNvPr id="30" name="TextBox 29"/>
          <p:cNvSpPr txBox="1"/>
          <p:nvPr/>
        </p:nvSpPr>
        <p:spPr>
          <a:xfrm>
            <a:off x="2983972" y="6175571"/>
            <a:ext cx="634849" cy="369332"/>
          </a:xfrm>
          <a:prstGeom prst="rect">
            <a:avLst/>
          </a:prstGeom>
          <a:noFill/>
        </p:spPr>
        <p:txBody>
          <a:bodyPr wrap="square" rtlCol="0">
            <a:spAutoFit/>
          </a:bodyPr>
          <a:lstStyle/>
          <a:p>
            <a:r>
              <a:rPr lang="en-GB" dirty="0">
                <a:latin typeface="Arial Rounded MT Bold" panose="020F0704030504030204" pitchFamily="34" charset="0"/>
              </a:rPr>
              <a:t>=22</a:t>
            </a:r>
          </a:p>
        </p:txBody>
      </p:sp>
      <p:sp>
        <p:nvSpPr>
          <p:cNvPr id="31" name="Rectangle 30">
            <a:extLst>
              <a:ext uri="{FF2B5EF4-FFF2-40B4-BE49-F238E27FC236}">
                <a16:creationId xmlns:a16="http://schemas.microsoft.com/office/drawing/2014/main" id="{607C53CC-BBBC-42EA-B293-D8295272260C}"/>
              </a:ext>
            </a:extLst>
          </p:cNvPr>
          <p:cNvSpPr/>
          <p:nvPr/>
        </p:nvSpPr>
        <p:spPr>
          <a:xfrm>
            <a:off x="9206228" y="6039909"/>
            <a:ext cx="2181497" cy="611262"/>
          </a:xfrm>
          <a:prstGeom prst="rect">
            <a:avLst/>
          </a:prstGeom>
          <a:noFill/>
          <a:ln w="38100">
            <a:solidFill>
              <a:srgbClr val="FF5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Rounded MT Bold" panose="020F0704030504030204" pitchFamily="34" charset="0"/>
              </a:rPr>
              <a:t>Disruption (3) </a:t>
            </a:r>
          </a:p>
        </p:txBody>
      </p:sp>
      <p:sp>
        <p:nvSpPr>
          <p:cNvPr id="8" name="TextBox 7"/>
          <p:cNvSpPr txBox="1"/>
          <p:nvPr/>
        </p:nvSpPr>
        <p:spPr>
          <a:xfrm rot="16200000">
            <a:off x="4265804" y="3494405"/>
            <a:ext cx="3018401" cy="646331"/>
          </a:xfrm>
          <a:prstGeom prst="rect">
            <a:avLst/>
          </a:prstGeom>
          <a:noFill/>
        </p:spPr>
        <p:txBody>
          <a:bodyPr wrap="square" rtlCol="0">
            <a:spAutoFit/>
          </a:bodyPr>
          <a:lstStyle/>
          <a:p>
            <a:r>
              <a:rPr lang="en-GB" sz="3600" dirty="0">
                <a:latin typeface="Arial Rounded MT Bold" panose="020F0704030504030204" pitchFamily="34" charset="0"/>
              </a:rPr>
              <a:t>Status Quo </a:t>
            </a:r>
          </a:p>
        </p:txBody>
      </p:sp>
      <p:sp>
        <p:nvSpPr>
          <p:cNvPr id="32" name="TextBox 31"/>
          <p:cNvSpPr txBox="1"/>
          <p:nvPr/>
        </p:nvSpPr>
        <p:spPr>
          <a:xfrm>
            <a:off x="3268971" y="1473173"/>
            <a:ext cx="1849285" cy="369332"/>
          </a:xfrm>
          <a:prstGeom prst="rect">
            <a:avLst/>
          </a:prstGeom>
          <a:noFill/>
        </p:spPr>
        <p:txBody>
          <a:bodyPr wrap="square" rtlCol="0">
            <a:spAutoFit/>
          </a:bodyPr>
          <a:lstStyle/>
          <a:p>
            <a:r>
              <a:rPr lang="en-GB" dirty="0">
                <a:latin typeface="Arial Rounded MT Bold" panose="020F0704030504030204" pitchFamily="34" charset="0"/>
              </a:rPr>
              <a:t>Driving Force</a:t>
            </a:r>
          </a:p>
        </p:txBody>
      </p:sp>
      <p:sp>
        <p:nvSpPr>
          <p:cNvPr id="33" name="TextBox 32"/>
          <p:cNvSpPr txBox="1"/>
          <p:nvPr/>
        </p:nvSpPr>
        <p:spPr>
          <a:xfrm>
            <a:off x="6519644" y="1561046"/>
            <a:ext cx="2221552" cy="369332"/>
          </a:xfrm>
          <a:prstGeom prst="rect">
            <a:avLst/>
          </a:prstGeom>
          <a:noFill/>
        </p:spPr>
        <p:txBody>
          <a:bodyPr wrap="square" rtlCol="0">
            <a:spAutoFit/>
          </a:bodyPr>
          <a:lstStyle/>
          <a:p>
            <a:r>
              <a:rPr lang="en-GB" dirty="0">
                <a:latin typeface="Arial Rounded MT Bold" panose="020F0704030504030204" pitchFamily="34" charset="0"/>
              </a:rPr>
              <a:t>Restraining Force</a:t>
            </a:r>
          </a:p>
        </p:txBody>
      </p:sp>
    </p:spTree>
    <p:extLst>
      <p:ext uri="{BB962C8B-B14F-4D97-AF65-F5344CB8AC3E}">
        <p14:creationId xmlns:p14="http://schemas.microsoft.com/office/powerpoint/2010/main" val="697422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7837714" cy="1325563"/>
          </a:xfrm>
        </p:spPr>
        <p:txBody>
          <a:bodyPr/>
          <a:lstStyle/>
          <a:p>
            <a:r>
              <a:rPr lang="en-GB" dirty="0">
                <a:latin typeface="Arial Rounded MT Bold" panose="020F0704030504030204" pitchFamily="34" charset="0"/>
              </a:rPr>
              <a:t>Identifying the Stakeholders</a:t>
            </a:r>
          </a:p>
        </p:txBody>
      </p:sp>
      <p:sp>
        <p:nvSpPr>
          <p:cNvPr id="3" name="Content Placeholder 2"/>
          <p:cNvSpPr>
            <a:spLocks noGrp="1"/>
          </p:cNvSpPr>
          <p:nvPr>
            <p:ph idx="1"/>
          </p:nvPr>
        </p:nvSpPr>
        <p:spPr>
          <a:xfrm>
            <a:off x="6096000" y="1978025"/>
            <a:ext cx="5007429" cy="4351338"/>
          </a:xfrm>
        </p:spPr>
        <p:txBody>
          <a:bodyPr/>
          <a:lstStyle/>
          <a:p>
            <a:r>
              <a:rPr lang="en-GB" dirty="0">
                <a:latin typeface="Arial Rounded MT Bold" panose="020F0704030504030204" pitchFamily="34" charset="0"/>
              </a:rPr>
              <a:t>Holiday Rentals</a:t>
            </a:r>
          </a:p>
          <a:p>
            <a:r>
              <a:rPr lang="en-GB" dirty="0">
                <a:latin typeface="Arial Rounded MT Bold" panose="020F0704030504030204" pitchFamily="34" charset="0"/>
              </a:rPr>
              <a:t>Budget Hoteliers</a:t>
            </a:r>
          </a:p>
          <a:p>
            <a:r>
              <a:rPr lang="en-GB" dirty="0">
                <a:latin typeface="Arial Rounded MT Bold" panose="020F0704030504030204" pitchFamily="34" charset="0"/>
              </a:rPr>
              <a:t>Online Travel Agents </a:t>
            </a:r>
          </a:p>
          <a:p>
            <a:r>
              <a:rPr lang="en-GB" dirty="0">
                <a:latin typeface="Arial Rounded MT Bold" panose="020F0704030504030204" pitchFamily="34" charset="0"/>
              </a:rPr>
              <a:t>Airbnb Partners </a:t>
            </a:r>
          </a:p>
          <a:p>
            <a:r>
              <a:rPr lang="en-GB" dirty="0">
                <a:latin typeface="Arial Rounded MT Bold" panose="020F0704030504030204" pitchFamily="34" charset="0"/>
              </a:rPr>
              <a:t>Embassy </a:t>
            </a:r>
          </a:p>
          <a:p>
            <a:r>
              <a:rPr lang="en-GB" dirty="0">
                <a:latin typeface="Arial Rounded MT Bold" panose="020F0704030504030204" pitchFamily="34" charset="0"/>
              </a:rPr>
              <a:t>Airbnb Shareholders</a:t>
            </a:r>
          </a:p>
        </p:txBody>
      </p:sp>
      <p:sp>
        <p:nvSpPr>
          <p:cNvPr id="6" name="Content Placeholder 2"/>
          <p:cNvSpPr txBox="1">
            <a:spLocks/>
          </p:cNvSpPr>
          <p:nvPr/>
        </p:nvSpPr>
        <p:spPr>
          <a:xfrm>
            <a:off x="990600" y="1978025"/>
            <a:ext cx="5007429"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Arial Rounded MT Bold" panose="020F0704030504030204" pitchFamily="34" charset="0"/>
              </a:rPr>
              <a:t>Airbnb Hosts </a:t>
            </a:r>
          </a:p>
          <a:p>
            <a:r>
              <a:rPr lang="en-GB" dirty="0">
                <a:latin typeface="Arial Rounded MT Bold" panose="020F0704030504030204" pitchFamily="34" charset="0"/>
              </a:rPr>
              <a:t>Airbnb Guests</a:t>
            </a:r>
          </a:p>
          <a:p>
            <a:r>
              <a:rPr lang="en-GB" dirty="0">
                <a:latin typeface="Arial Rounded MT Bold" panose="020F0704030504030204" pitchFamily="34" charset="0"/>
              </a:rPr>
              <a:t>City/Government/Local Authority</a:t>
            </a:r>
          </a:p>
          <a:p>
            <a:r>
              <a:rPr lang="en-GB" dirty="0">
                <a:latin typeface="Arial Rounded MT Bold" panose="020F0704030504030204" pitchFamily="34" charset="0"/>
              </a:rPr>
              <a:t>Concerned neighbours and local Residents</a:t>
            </a:r>
          </a:p>
          <a:p>
            <a:r>
              <a:rPr lang="en-GB" dirty="0">
                <a:latin typeface="Arial Rounded MT Bold" panose="020F0704030504030204" pitchFamily="34" charset="0"/>
              </a:rPr>
              <a:t>Airbnb Staff </a:t>
            </a:r>
          </a:p>
          <a:p>
            <a:endParaRPr lang="en-GB" dirty="0">
              <a:latin typeface="Arial Rounded MT Bold" panose="020F0704030504030204" pitchFamily="34" charset="0"/>
            </a:endParaRPr>
          </a:p>
        </p:txBody>
      </p:sp>
    </p:spTree>
    <p:extLst>
      <p:ext uri="{BB962C8B-B14F-4D97-AF65-F5344CB8AC3E}">
        <p14:creationId xmlns:p14="http://schemas.microsoft.com/office/powerpoint/2010/main" val="7244887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Rounded MT Bold" panose="020F0704030504030204" pitchFamily="34" charset="0"/>
              </a:rPr>
              <a:t>Stakeholders diagram</a:t>
            </a:r>
          </a:p>
        </p:txBody>
      </p:sp>
      <p:grpSp>
        <p:nvGrpSpPr>
          <p:cNvPr id="3" name="Group 2">
            <a:extLst>
              <a:ext uri="{FF2B5EF4-FFF2-40B4-BE49-F238E27FC236}">
                <a16:creationId xmlns:a16="http://schemas.microsoft.com/office/drawing/2014/main" id="{7ABE2C28-F3FF-4E52-B550-1BB0A7AB4C6C}"/>
              </a:ext>
            </a:extLst>
          </p:cNvPr>
          <p:cNvGrpSpPr/>
          <p:nvPr/>
        </p:nvGrpSpPr>
        <p:grpSpPr>
          <a:xfrm>
            <a:off x="2078796" y="1919288"/>
            <a:ext cx="7146284" cy="4478110"/>
            <a:chOff x="2220686" y="1843088"/>
            <a:chExt cx="7146284" cy="4478110"/>
          </a:xfrm>
        </p:grpSpPr>
        <p:sp>
          <p:nvSpPr>
            <p:cNvPr id="4" name="Rectangle 3"/>
            <p:cNvSpPr/>
            <p:nvPr/>
          </p:nvSpPr>
          <p:spPr>
            <a:xfrm>
              <a:off x="2220686" y="1843088"/>
              <a:ext cx="3494314" cy="2162855"/>
            </a:xfrm>
            <a:prstGeom prst="rect">
              <a:avLst/>
            </a:prstGeom>
            <a:noFill/>
            <a:ln w="41275">
              <a:solidFill>
                <a:srgbClr val="FF5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872656" y="4158343"/>
              <a:ext cx="3494314" cy="2162855"/>
            </a:xfrm>
            <a:prstGeom prst="rect">
              <a:avLst/>
            </a:prstGeom>
            <a:noFill/>
            <a:ln w="41275">
              <a:solidFill>
                <a:srgbClr val="FF5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838497" y="1843488"/>
              <a:ext cx="3494314" cy="2162855"/>
            </a:xfrm>
            <a:prstGeom prst="rect">
              <a:avLst/>
            </a:prstGeom>
            <a:noFill/>
            <a:ln w="41275">
              <a:solidFill>
                <a:srgbClr val="FF5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220686" y="4158343"/>
              <a:ext cx="3494314" cy="2162855"/>
            </a:xfrm>
            <a:prstGeom prst="rect">
              <a:avLst/>
            </a:prstGeom>
            <a:noFill/>
            <a:ln w="41275">
              <a:solidFill>
                <a:srgbClr val="FF5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5" name="Oval 4">
            <a:extLst>
              <a:ext uri="{FF2B5EF4-FFF2-40B4-BE49-F238E27FC236}">
                <a16:creationId xmlns:a16="http://schemas.microsoft.com/office/drawing/2014/main" id="{3FC69756-EA5B-40A8-8B3E-465636430FE7}"/>
              </a:ext>
            </a:extLst>
          </p:cNvPr>
          <p:cNvSpPr/>
          <p:nvPr/>
        </p:nvSpPr>
        <p:spPr>
          <a:xfrm>
            <a:off x="2778722" y="3174301"/>
            <a:ext cx="1568574" cy="1157650"/>
          </a:xfrm>
          <a:prstGeom prst="ellipse">
            <a:avLst/>
          </a:prstGeom>
          <a:solidFill>
            <a:srgbClr val="FF5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latin typeface="Arial Rounded MT Bold" panose="020F0704030504030204" pitchFamily="34" charset="0"/>
              </a:rPr>
              <a:t>Airbnb Hosts and Guests</a:t>
            </a:r>
          </a:p>
        </p:txBody>
      </p:sp>
      <p:sp>
        <p:nvSpPr>
          <p:cNvPr id="11" name="Oval 10">
            <a:extLst>
              <a:ext uri="{FF2B5EF4-FFF2-40B4-BE49-F238E27FC236}">
                <a16:creationId xmlns:a16="http://schemas.microsoft.com/office/drawing/2014/main" id="{B97CE674-B981-4F1B-98D3-C024AFE6B938}"/>
              </a:ext>
            </a:extLst>
          </p:cNvPr>
          <p:cNvSpPr/>
          <p:nvPr/>
        </p:nvSpPr>
        <p:spPr>
          <a:xfrm>
            <a:off x="4839028" y="2541564"/>
            <a:ext cx="1208876" cy="1044629"/>
          </a:xfrm>
          <a:prstGeom prst="ellipse">
            <a:avLst/>
          </a:prstGeom>
          <a:solidFill>
            <a:srgbClr val="FF5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bg1"/>
                </a:solidFill>
                <a:latin typeface="Arial Rounded MT Bold" panose="020F0704030504030204" pitchFamily="34" charset="0"/>
              </a:rPr>
              <a:t>Airbnb Staff</a:t>
            </a:r>
          </a:p>
        </p:txBody>
      </p:sp>
      <p:sp>
        <p:nvSpPr>
          <p:cNvPr id="12" name="Oval 11">
            <a:extLst>
              <a:ext uri="{FF2B5EF4-FFF2-40B4-BE49-F238E27FC236}">
                <a16:creationId xmlns:a16="http://schemas.microsoft.com/office/drawing/2014/main" id="{26768A46-0E80-4972-A762-52A84BBE46C6}"/>
              </a:ext>
            </a:extLst>
          </p:cNvPr>
          <p:cNvSpPr/>
          <p:nvPr/>
        </p:nvSpPr>
        <p:spPr>
          <a:xfrm>
            <a:off x="6289974" y="1920245"/>
            <a:ext cx="2469556" cy="1724800"/>
          </a:xfrm>
          <a:prstGeom prst="ellipse">
            <a:avLst/>
          </a:prstGeom>
          <a:solidFill>
            <a:srgbClr val="FF5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latin typeface="Arial Rounded MT Bold" panose="020F0704030504030204" pitchFamily="34" charset="0"/>
              </a:rPr>
              <a:t>Airbnb Partners and Shareholders</a:t>
            </a:r>
          </a:p>
        </p:txBody>
      </p:sp>
      <p:sp>
        <p:nvSpPr>
          <p:cNvPr id="13" name="Oval 12">
            <a:extLst>
              <a:ext uri="{FF2B5EF4-FFF2-40B4-BE49-F238E27FC236}">
                <a16:creationId xmlns:a16="http://schemas.microsoft.com/office/drawing/2014/main" id="{2F117E0B-5ECB-4F1F-97A6-221D3C684AEC}"/>
              </a:ext>
            </a:extLst>
          </p:cNvPr>
          <p:cNvSpPr/>
          <p:nvPr/>
        </p:nvSpPr>
        <p:spPr>
          <a:xfrm>
            <a:off x="4169555" y="4236956"/>
            <a:ext cx="1878349" cy="1647490"/>
          </a:xfrm>
          <a:prstGeom prst="ellipse">
            <a:avLst/>
          </a:prstGeom>
          <a:solidFill>
            <a:srgbClr val="FF5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latin typeface="Arial Rounded MT Bold" panose="020F0704030504030204" pitchFamily="34" charset="0"/>
              </a:rPr>
              <a:t>Hoteliers </a:t>
            </a:r>
          </a:p>
        </p:txBody>
      </p:sp>
      <p:sp>
        <p:nvSpPr>
          <p:cNvPr id="14" name="Oval 13">
            <a:extLst>
              <a:ext uri="{FF2B5EF4-FFF2-40B4-BE49-F238E27FC236}">
                <a16:creationId xmlns:a16="http://schemas.microsoft.com/office/drawing/2014/main" id="{BB151233-2306-40F7-BFF5-2217B9F682CF}"/>
              </a:ext>
            </a:extLst>
          </p:cNvPr>
          <p:cNvSpPr/>
          <p:nvPr/>
        </p:nvSpPr>
        <p:spPr>
          <a:xfrm>
            <a:off x="6764768" y="3618487"/>
            <a:ext cx="2359198" cy="2058883"/>
          </a:xfrm>
          <a:prstGeom prst="ellipse">
            <a:avLst/>
          </a:prstGeom>
          <a:solidFill>
            <a:srgbClr val="FF505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latin typeface="Arial Rounded MT Bold" panose="020F0704030504030204" pitchFamily="34" charset="0"/>
              </a:rPr>
              <a:t>Government/ Local Authority </a:t>
            </a:r>
          </a:p>
        </p:txBody>
      </p:sp>
      <p:sp>
        <p:nvSpPr>
          <p:cNvPr id="6" name="Oval 5">
            <a:extLst>
              <a:ext uri="{FF2B5EF4-FFF2-40B4-BE49-F238E27FC236}">
                <a16:creationId xmlns:a16="http://schemas.microsoft.com/office/drawing/2014/main" id="{3293366B-4847-45B4-BDC7-ECCB1B37D3C0}"/>
              </a:ext>
            </a:extLst>
          </p:cNvPr>
          <p:cNvSpPr/>
          <p:nvPr/>
        </p:nvSpPr>
        <p:spPr>
          <a:xfrm>
            <a:off x="5801524" y="5310153"/>
            <a:ext cx="1350579" cy="1034517"/>
          </a:xfrm>
          <a:prstGeom prst="ellipse">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latin typeface="Arial Rounded MT Bold" panose="020F0704030504030204" pitchFamily="34" charset="0"/>
              </a:rPr>
              <a:t>Holiday Lets</a:t>
            </a:r>
          </a:p>
        </p:txBody>
      </p:sp>
      <p:sp>
        <p:nvSpPr>
          <p:cNvPr id="7" name="Oval 6">
            <a:extLst>
              <a:ext uri="{FF2B5EF4-FFF2-40B4-BE49-F238E27FC236}">
                <a16:creationId xmlns:a16="http://schemas.microsoft.com/office/drawing/2014/main" id="{5266977D-BAB6-4B3C-9015-CA74D9094C8B}"/>
              </a:ext>
            </a:extLst>
          </p:cNvPr>
          <p:cNvSpPr/>
          <p:nvPr/>
        </p:nvSpPr>
        <p:spPr>
          <a:xfrm>
            <a:off x="3839710" y="5592208"/>
            <a:ext cx="867104" cy="740979"/>
          </a:xfrm>
          <a:prstGeom prst="ellipse">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latin typeface="Arial Rounded MT Bold" panose="020F0704030504030204" pitchFamily="34" charset="0"/>
              </a:rPr>
              <a:t>OTA</a:t>
            </a:r>
          </a:p>
        </p:txBody>
      </p:sp>
      <p:sp>
        <p:nvSpPr>
          <p:cNvPr id="15" name="Oval 14">
            <a:extLst>
              <a:ext uri="{FF2B5EF4-FFF2-40B4-BE49-F238E27FC236}">
                <a16:creationId xmlns:a16="http://schemas.microsoft.com/office/drawing/2014/main" id="{9F8FCC08-65CF-4C1B-9D64-A89DAECCB295}"/>
              </a:ext>
            </a:extLst>
          </p:cNvPr>
          <p:cNvSpPr/>
          <p:nvPr/>
        </p:nvSpPr>
        <p:spPr>
          <a:xfrm>
            <a:off x="5764524" y="4484351"/>
            <a:ext cx="1387579" cy="837659"/>
          </a:xfrm>
          <a:prstGeom prst="ellipse">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latin typeface="Arial Rounded MT Bold" panose="020F0704030504030204" pitchFamily="34" charset="0"/>
              </a:rPr>
              <a:t>Embassy</a:t>
            </a:r>
          </a:p>
        </p:txBody>
      </p:sp>
      <p:sp>
        <p:nvSpPr>
          <p:cNvPr id="16" name="Oval 15">
            <a:extLst>
              <a:ext uri="{FF2B5EF4-FFF2-40B4-BE49-F238E27FC236}">
                <a16:creationId xmlns:a16="http://schemas.microsoft.com/office/drawing/2014/main" id="{46E6FDC4-560F-4293-9DC2-5E09BCC34D2B}"/>
              </a:ext>
            </a:extLst>
          </p:cNvPr>
          <p:cNvSpPr/>
          <p:nvPr/>
        </p:nvSpPr>
        <p:spPr>
          <a:xfrm>
            <a:off x="2180391" y="4484351"/>
            <a:ext cx="1923487" cy="1616693"/>
          </a:xfrm>
          <a:prstGeom prst="ellipse">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latin typeface="Arial Rounded MT Bold" panose="020F0704030504030204" pitchFamily="34" charset="0"/>
              </a:rPr>
              <a:t>Neighbours and Local Residents </a:t>
            </a:r>
          </a:p>
        </p:txBody>
      </p:sp>
      <p:sp>
        <p:nvSpPr>
          <p:cNvPr id="17" name="TextBox 16"/>
          <p:cNvSpPr txBox="1"/>
          <p:nvPr/>
        </p:nvSpPr>
        <p:spPr>
          <a:xfrm>
            <a:off x="195825" y="3979274"/>
            <a:ext cx="1687286" cy="369332"/>
          </a:xfrm>
          <a:prstGeom prst="rect">
            <a:avLst/>
          </a:prstGeom>
          <a:noFill/>
        </p:spPr>
        <p:txBody>
          <a:bodyPr wrap="square" rtlCol="0">
            <a:spAutoFit/>
          </a:bodyPr>
          <a:lstStyle/>
          <a:p>
            <a:pPr algn="ctr"/>
            <a:r>
              <a:rPr lang="en-GB" dirty="0">
                <a:latin typeface="Arial Rounded MT Bold" panose="020F0704030504030204" pitchFamily="34" charset="0"/>
              </a:rPr>
              <a:t>Low power</a:t>
            </a:r>
          </a:p>
        </p:txBody>
      </p:sp>
      <p:sp>
        <p:nvSpPr>
          <p:cNvPr id="18" name="TextBox 17"/>
          <p:cNvSpPr txBox="1"/>
          <p:nvPr/>
        </p:nvSpPr>
        <p:spPr>
          <a:xfrm>
            <a:off x="9382736" y="3979274"/>
            <a:ext cx="1687286" cy="369332"/>
          </a:xfrm>
          <a:prstGeom prst="rect">
            <a:avLst/>
          </a:prstGeom>
          <a:noFill/>
        </p:spPr>
        <p:txBody>
          <a:bodyPr wrap="square" rtlCol="0">
            <a:spAutoFit/>
          </a:bodyPr>
          <a:lstStyle/>
          <a:p>
            <a:pPr algn="ctr"/>
            <a:r>
              <a:rPr lang="en-GB" dirty="0">
                <a:latin typeface="Arial Rounded MT Bold" panose="020F0704030504030204" pitchFamily="34" charset="0"/>
              </a:rPr>
              <a:t>High power</a:t>
            </a:r>
          </a:p>
        </p:txBody>
      </p:sp>
      <p:sp>
        <p:nvSpPr>
          <p:cNvPr id="19" name="TextBox 18"/>
          <p:cNvSpPr txBox="1"/>
          <p:nvPr/>
        </p:nvSpPr>
        <p:spPr>
          <a:xfrm>
            <a:off x="4824955" y="1450776"/>
            <a:ext cx="1687286" cy="369332"/>
          </a:xfrm>
          <a:prstGeom prst="rect">
            <a:avLst/>
          </a:prstGeom>
          <a:noFill/>
        </p:spPr>
        <p:txBody>
          <a:bodyPr wrap="square" rtlCol="0">
            <a:spAutoFit/>
          </a:bodyPr>
          <a:lstStyle/>
          <a:p>
            <a:pPr algn="ctr"/>
            <a:r>
              <a:rPr lang="en-GB" dirty="0">
                <a:latin typeface="Arial Rounded MT Bold" panose="020F0704030504030204" pitchFamily="34" charset="0"/>
              </a:rPr>
              <a:t>Positive</a:t>
            </a:r>
          </a:p>
        </p:txBody>
      </p:sp>
      <p:sp>
        <p:nvSpPr>
          <p:cNvPr id="20" name="TextBox 19"/>
          <p:cNvSpPr txBox="1"/>
          <p:nvPr/>
        </p:nvSpPr>
        <p:spPr>
          <a:xfrm>
            <a:off x="4808295" y="6402995"/>
            <a:ext cx="1687286" cy="369332"/>
          </a:xfrm>
          <a:prstGeom prst="rect">
            <a:avLst/>
          </a:prstGeom>
          <a:noFill/>
        </p:spPr>
        <p:txBody>
          <a:bodyPr wrap="square" rtlCol="0">
            <a:spAutoFit/>
          </a:bodyPr>
          <a:lstStyle/>
          <a:p>
            <a:pPr algn="ctr"/>
            <a:r>
              <a:rPr lang="en-GB" dirty="0">
                <a:latin typeface="Arial Rounded MT Bold" panose="020F0704030504030204" pitchFamily="34" charset="0"/>
              </a:rPr>
              <a:t>Negative</a:t>
            </a:r>
          </a:p>
        </p:txBody>
      </p:sp>
      <p:sp>
        <p:nvSpPr>
          <p:cNvPr id="21" name="Rectangle 20"/>
          <p:cNvSpPr/>
          <p:nvPr/>
        </p:nvSpPr>
        <p:spPr>
          <a:xfrm>
            <a:off x="9497605" y="521928"/>
            <a:ext cx="2264228" cy="1945375"/>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Key</a:t>
            </a:r>
          </a:p>
          <a:p>
            <a:pPr algn="ctr"/>
            <a:endParaRPr lang="en-GB" dirty="0">
              <a:solidFill>
                <a:schemeClr val="tx1"/>
              </a:solidFill>
            </a:endParaRPr>
          </a:p>
          <a:p>
            <a:r>
              <a:rPr lang="en-GB" dirty="0">
                <a:solidFill>
                  <a:schemeClr val="tx1"/>
                </a:solidFill>
              </a:rPr>
              <a:t>         Least Important</a:t>
            </a:r>
            <a:br>
              <a:rPr lang="en-GB" dirty="0">
                <a:solidFill>
                  <a:schemeClr val="tx1"/>
                </a:solidFill>
              </a:rPr>
            </a:br>
            <a:r>
              <a:rPr lang="en-GB" dirty="0">
                <a:solidFill>
                  <a:schemeClr val="tx1"/>
                </a:solidFill>
              </a:rPr>
              <a:t>        </a:t>
            </a:r>
          </a:p>
          <a:p>
            <a:r>
              <a:rPr lang="en-GB" dirty="0">
                <a:solidFill>
                  <a:schemeClr val="tx1"/>
                </a:solidFill>
              </a:rPr>
              <a:t>         Most Important</a:t>
            </a:r>
            <a:br>
              <a:rPr lang="en-GB" dirty="0">
                <a:solidFill>
                  <a:schemeClr val="tx1"/>
                </a:solidFill>
              </a:rPr>
            </a:br>
            <a:endParaRPr lang="en-GB" dirty="0">
              <a:solidFill>
                <a:schemeClr val="tx1"/>
              </a:solidFill>
            </a:endParaRPr>
          </a:p>
        </p:txBody>
      </p:sp>
      <p:sp>
        <p:nvSpPr>
          <p:cNvPr id="22" name="Rectangle 21"/>
          <p:cNvSpPr/>
          <p:nvPr/>
        </p:nvSpPr>
        <p:spPr>
          <a:xfrm>
            <a:off x="9666514" y="1176972"/>
            <a:ext cx="261257" cy="247734"/>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9666513" y="1699812"/>
            <a:ext cx="261257" cy="247734"/>
          </a:xfrm>
          <a:prstGeom prst="rect">
            <a:avLst/>
          </a:prstGeom>
          <a:solidFill>
            <a:srgbClr val="FF5050"/>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26172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5050"/>
        </a:solidFill>
        <a:effectLst/>
      </p:bgPr>
    </p:bg>
    <p:spTree>
      <p:nvGrpSpPr>
        <p:cNvPr id="1" name=""/>
        <p:cNvGrpSpPr/>
        <p:nvPr/>
      </p:nvGrpSpPr>
      <p:grpSpPr>
        <a:xfrm>
          <a:off x="0" y="0"/>
          <a:ext cx="0" cy="0"/>
          <a:chOff x="0" y="0"/>
          <a:chExt cx="0" cy="0"/>
        </a:xfrm>
      </p:grpSpPr>
      <p:pic>
        <p:nvPicPr>
          <p:cNvPr id="4" name="Brand_Case_Study3">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80246" y="188425"/>
            <a:ext cx="11470740" cy="6452291"/>
          </a:xfrm>
          <a:prstGeom prst="rect">
            <a:avLst/>
          </a:prstGeom>
        </p:spPr>
      </p:pic>
    </p:spTree>
    <p:extLst>
      <p:ext uri="{BB962C8B-B14F-4D97-AF65-F5344CB8AC3E}">
        <p14:creationId xmlns:p14="http://schemas.microsoft.com/office/powerpoint/2010/main" val="2066695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3576145" cy="1325563"/>
          </a:xfrm>
        </p:spPr>
        <p:txBody>
          <a:bodyPr/>
          <a:lstStyle/>
          <a:p>
            <a:r>
              <a:rPr lang="en-GB" dirty="0">
                <a:latin typeface="Arial Rounded MT Bold" panose="020F0704030504030204" pitchFamily="34" charset="0"/>
              </a:rPr>
              <a:t>References</a:t>
            </a:r>
          </a:p>
        </p:txBody>
      </p:sp>
      <p:sp>
        <p:nvSpPr>
          <p:cNvPr id="3" name="Content Placeholder 2"/>
          <p:cNvSpPr>
            <a:spLocks noGrp="1"/>
          </p:cNvSpPr>
          <p:nvPr>
            <p:ph idx="1"/>
          </p:nvPr>
        </p:nvSpPr>
        <p:spPr/>
        <p:txBody>
          <a:bodyPr/>
          <a:lstStyle/>
          <a:p>
            <a:r>
              <a:rPr lang="en-GB" dirty="0">
                <a:latin typeface="Arial Rounded MT Bold" panose="020F0704030504030204" pitchFamily="34" charset="0"/>
              </a:rPr>
              <a:t>Ford and Ford (1995) RESISTANCE TO CHANGE:</a:t>
            </a:r>
          </a:p>
          <a:p>
            <a:pPr marL="0" indent="0">
              <a:buNone/>
            </a:pPr>
            <a:r>
              <a:rPr lang="en-GB" dirty="0">
                <a:latin typeface="Arial Rounded MT Bold" panose="020F0704030504030204" pitchFamily="34" charset="0"/>
              </a:rPr>
              <a:t>THE REST OF THE STORY</a:t>
            </a:r>
          </a:p>
          <a:p>
            <a:r>
              <a:rPr lang="en-GB" dirty="0">
                <a:latin typeface="Arial Rounded MT Bold" panose="020F0704030504030204" pitchFamily="34" charset="0"/>
              </a:rPr>
              <a:t>Airbnb (no date) About us </a:t>
            </a:r>
            <a:r>
              <a:rPr lang="en-GB" dirty="0" err="1">
                <a:latin typeface="Arial Rounded MT Bold" panose="020F0704030504030204" pitchFamily="34" charset="0"/>
              </a:rPr>
              <a:t>avalible</a:t>
            </a:r>
            <a:r>
              <a:rPr lang="en-GB" dirty="0">
                <a:latin typeface="Arial Rounded MT Bold" panose="020F0704030504030204" pitchFamily="34" charset="0"/>
              </a:rPr>
              <a:t> at:  </a:t>
            </a:r>
            <a:r>
              <a:rPr lang="en-GB" dirty="0">
                <a:latin typeface="Arial Rounded MT Bold" panose="020F0704030504030204" pitchFamily="34" charset="0"/>
                <a:hlinkClick r:id="rId2"/>
              </a:rPr>
              <a:t>https://www.airbnb.co.uk/about/about-us</a:t>
            </a:r>
            <a:r>
              <a:rPr lang="en-GB" dirty="0">
                <a:latin typeface="Arial Rounded MT Bold" panose="020F0704030504030204" pitchFamily="34" charset="0"/>
              </a:rPr>
              <a:t> (Available from: 16</a:t>
            </a:r>
            <a:r>
              <a:rPr lang="en-GB" baseline="30000" dirty="0">
                <a:latin typeface="Arial Rounded MT Bold" panose="020F0704030504030204" pitchFamily="34" charset="0"/>
              </a:rPr>
              <a:t>TH</a:t>
            </a:r>
            <a:r>
              <a:rPr lang="en-GB" dirty="0">
                <a:latin typeface="Arial Rounded MT Bold" panose="020F0704030504030204" pitchFamily="34" charset="0"/>
              </a:rPr>
              <a:t> October) </a:t>
            </a:r>
          </a:p>
          <a:p>
            <a:r>
              <a:rPr lang="en-GB" dirty="0">
                <a:latin typeface="Arial Rounded MT Bold" panose="020F0704030504030204" pitchFamily="34" charset="0"/>
              </a:rPr>
              <a:t>Burnes (2009) Change Management, </a:t>
            </a:r>
            <a:r>
              <a:rPr lang="en-GB" dirty="0" err="1">
                <a:latin typeface="Arial Rounded MT Bold" panose="020F0704030504030204" pitchFamily="34" charset="0"/>
              </a:rPr>
              <a:t>ed</a:t>
            </a:r>
            <a:r>
              <a:rPr lang="en-GB" dirty="0">
                <a:latin typeface="Arial Rounded MT Bold" panose="020F0704030504030204" pitchFamily="34" charset="0"/>
              </a:rPr>
              <a:t> 5 (</a:t>
            </a:r>
            <a:r>
              <a:rPr lang="en-GB" dirty="0" err="1">
                <a:latin typeface="Arial Rounded MT Bold" panose="020F0704030504030204" pitchFamily="34" charset="0"/>
              </a:rPr>
              <a:t>prestise</a:t>
            </a:r>
            <a:r>
              <a:rPr lang="en-GB" dirty="0">
                <a:latin typeface="Arial Rounded MT Bold" panose="020F0704030504030204" pitchFamily="34" charset="0"/>
              </a:rPr>
              <a:t> Hall) UK</a:t>
            </a:r>
          </a:p>
          <a:p>
            <a:endParaRPr lang="en-GB" dirty="0">
              <a:latin typeface="Arial Rounded MT Bold" panose="020F0704030504030204" pitchFamily="34" charset="0"/>
            </a:endParaRPr>
          </a:p>
        </p:txBody>
      </p:sp>
    </p:spTree>
    <p:extLst>
      <p:ext uri="{BB962C8B-B14F-4D97-AF65-F5344CB8AC3E}">
        <p14:creationId xmlns:p14="http://schemas.microsoft.com/office/powerpoint/2010/main" val="31983964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1040</TotalTime>
  <Words>675</Words>
  <Application>Microsoft Office PowerPoint</Application>
  <PresentationFormat>Widescreen</PresentationFormat>
  <Paragraphs>93</Paragraphs>
  <Slides>12</Slides>
  <Notes>9</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Arial Rounded MT Bold</vt:lpstr>
      <vt:lpstr>Calibri</vt:lpstr>
      <vt:lpstr>Calibri Light</vt:lpstr>
      <vt:lpstr>Office Theme</vt:lpstr>
      <vt:lpstr>Airbnb Host and Guest Security</vt:lpstr>
      <vt:lpstr>About Airbnb</vt:lpstr>
      <vt:lpstr>PowerPoint Presentation</vt:lpstr>
      <vt:lpstr>Change Management and the reason for change</vt:lpstr>
      <vt:lpstr>Key Change </vt:lpstr>
      <vt:lpstr>Current Security measures in Airbnb </vt:lpstr>
      <vt:lpstr>Reason for Change? Because this happens…</vt:lpstr>
      <vt:lpstr>Lewin’s Force Field</vt:lpstr>
      <vt:lpstr>Identifying the Stakeholders</vt:lpstr>
      <vt:lpstr>Stakeholders diagram</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Airbnb and Security</dc:title>
  <dc:creator>Hannah Thomas-Peters (P141415)</dc:creator>
  <cp:lastModifiedBy>Hannah Eve</cp:lastModifiedBy>
  <cp:revision>70</cp:revision>
  <dcterms:created xsi:type="dcterms:W3CDTF">2017-10-19T13:25:03Z</dcterms:created>
  <dcterms:modified xsi:type="dcterms:W3CDTF">2017-10-31T22:32:48Z</dcterms:modified>
</cp:coreProperties>
</file>