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62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2" r:id="rId14"/>
    <p:sldId id="279" r:id="rId15"/>
    <p:sldId id="278" r:id="rId16"/>
    <p:sldId id="269" r:id="rId17"/>
    <p:sldId id="271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BCD765-05AA-4B70-8694-0EB084303A91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EFCDE8-D2D0-4A9D-A2D6-48EE3F327602}" type="pres">
      <dgm:prSet presAssocID="{20BCD765-05AA-4B70-8694-0EB084303A91}" presName="outerComposite" presStyleCnt="0">
        <dgm:presLayoutVars>
          <dgm:chMax val="5"/>
          <dgm:dir/>
          <dgm:resizeHandles val="exact"/>
        </dgm:presLayoutVars>
      </dgm:prSet>
      <dgm:spPr/>
    </dgm:pt>
    <dgm:pt modelId="{E69AEC24-7DDA-4B9F-844F-D06CFB07B248}" type="pres">
      <dgm:prSet presAssocID="{20BCD765-05AA-4B70-8694-0EB084303A91}" presName="dummyMaxCanvas" presStyleCnt="0">
        <dgm:presLayoutVars/>
      </dgm:prSet>
      <dgm:spPr/>
    </dgm:pt>
  </dgm:ptLst>
  <dgm:cxnLst>
    <dgm:cxn modelId="{D64C63B1-5C32-4D38-A1FE-C6DA58477D02}" type="presOf" srcId="{20BCD765-05AA-4B70-8694-0EB084303A91}" destId="{E7EFCDE8-D2D0-4A9D-A2D6-48EE3F327602}" srcOrd="0" destOrd="0" presId="urn:microsoft.com/office/officeart/2005/8/layout/vProcess5"/>
    <dgm:cxn modelId="{E9D13DCB-F013-471F-ACDE-3B9654D43A9D}" type="presParOf" srcId="{E7EFCDE8-D2D0-4A9D-A2D6-48EE3F327602}" destId="{E69AEC24-7DDA-4B9F-844F-D06CFB07B248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7C0D9C-D7E4-454F-AAA7-2BEBD5BCFF6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B3ED6C-2370-4CBE-8810-65E66818F248}">
      <dgm:prSet/>
      <dgm:spPr/>
      <dgm:t>
        <a:bodyPr/>
        <a:lstStyle/>
        <a:p>
          <a:r>
            <a:rPr lang="en-GB" b="1"/>
            <a:t>Recommendations for Improvement</a:t>
          </a:r>
          <a:endParaRPr lang="en-US"/>
        </a:p>
      </dgm:t>
    </dgm:pt>
    <dgm:pt modelId="{2A874740-646B-40B2-BA7D-F27570577722}" type="parTrans" cxnId="{4FCB28FF-A7FF-4714-BB8B-8E8A3003336F}">
      <dgm:prSet/>
      <dgm:spPr/>
      <dgm:t>
        <a:bodyPr/>
        <a:lstStyle/>
        <a:p>
          <a:endParaRPr lang="en-US"/>
        </a:p>
      </dgm:t>
    </dgm:pt>
    <dgm:pt modelId="{E740F43D-65B4-4960-848E-58F41858A39E}" type="sibTrans" cxnId="{4FCB28FF-A7FF-4714-BB8B-8E8A3003336F}">
      <dgm:prSet/>
      <dgm:spPr/>
      <dgm:t>
        <a:bodyPr/>
        <a:lstStyle/>
        <a:p>
          <a:endParaRPr lang="en-US"/>
        </a:p>
      </dgm:t>
    </dgm:pt>
    <dgm:pt modelId="{ED248C73-C0F8-42C4-967C-3362745B0A16}">
      <dgm:prSet/>
      <dgm:spPr/>
      <dgm:t>
        <a:bodyPr/>
        <a:lstStyle/>
        <a:p>
          <a:r>
            <a:rPr lang="en-GB"/>
            <a:t>Increase investment in community-based services.(DHSC,2021).</a:t>
          </a:r>
          <a:endParaRPr lang="en-US"/>
        </a:p>
      </dgm:t>
    </dgm:pt>
    <dgm:pt modelId="{975E5906-AA94-46E3-B921-92F8AB0E8024}" type="parTrans" cxnId="{706B466E-CCBD-4A38-940F-8430F011FF21}">
      <dgm:prSet/>
      <dgm:spPr/>
      <dgm:t>
        <a:bodyPr/>
        <a:lstStyle/>
        <a:p>
          <a:endParaRPr lang="en-US"/>
        </a:p>
      </dgm:t>
    </dgm:pt>
    <dgm:pt modelId="{5C787749-ABCC-40FD-B809-0730C8A4BAEF}" type="sibTrans" cxnId="{706B466E-CCBD-4A38-940F-8430F011FF21}">
      <dgm:prSet/>
      <dgm:spPr/>
      <dgm:t>
        <a:bodyPr/>
        <a:lstStyle/>
        <a:p>
          <a:endParaRPr lang="en-US"/>
        </a:p>
      </dgm:t>
    </dgm:pt>
    <dgm:pt modelId="{187E275D-774F-4E52-AA05-9FDDBBE9374E}">
      <dgm:prSet/>
      <dgm:spPr/>
      <dgm:t>
        <a:bodyPr/>
        <a:lstStyle/>
        <a:p>
          <a:r>
            <a:rPr lang="en-GB"/>
            <a:t>Expand reablement and rehabilitation programmes (SCIE,2020).</a:t>
          </a:r>
          <a:endParaRPr lang="en-US"/>
        </a:p>
      </dgm:t>
    </dgm:pt>
    <dgm:pt modelId="{177E77BF-D677-462A-A84A-8DBFD7DE89BE}" type="parTrans" cxnId="{362140A1-D7F5-4287-B561-750DC54670F5}">
      <dgm:prSet/>
      <dgm:spPr/>
      <dgm:t>
        <a:bodyPr/>
        <a:lstStyle/>
        <a:p>
          <a:endParaRPr lang="en-US"/>
        </a:p>
      </dgm:t>
    </dgm:pt>
    <dgm:pt modelId="{4C634E66-2CB7-4DB5-9605-DB5C66BC2182}" type="sibTrans" cxnId="{362140A1-D7F5-4287-B561-750DC54670F5}">
      <dgm:prSet/>
      <dgm:spPr/>
      <dgm:t>
        <a:bodyPr/>
        <a:lstStyle/>
        <a:p>
          <a:endParaRPr lang="en-US"/>
        </a:p>
      </dgm:t>
    </dgm:pt>
    <dgm:pt modelId="{CCB594EA-2488-4E39-97B3-5FC2B12BE37C}">
      <dgm:prSet/>
      <dgm:spPr/>
      <dgm:t>
        <a:bodyPr/>
        <a:lstStyle/>
        <a:p>
          <a:r>
            <a:rPr lang="en-GB"/>
            <a:t>Improve workforce training in gerontology and dementia care</a:t>
          </a:r>
          <a:endParaRPr lang="en-US"/>
        </a:p>
      </dgm:t>
    </dgm:pt>
    <dgm:pt modelId="{3D682F52-F697-4795-8B45-29A31C987997}" type="parTrans" cxnId="{3FEAFA84-D7AC-4CCA-9A79-CA9405052876}">
      <dgm:prSet/>
      <dgm:spPr/>
      <dgm:t>
        <a:bodyPr/>
        <a:lstStyle/>
        <a:p>
          <a:endParaRPr lang="en-US"/>
        </a:p>
      </dgm:t>
    </dgm:pt>
    <dgm:pt modelId="{CC80D0B9-0663-486C-8522-2043A934C203}" type="sibTrans" cxnId="{3FEAFA84-D7AC-4CCA-9A79-CA9405052876}">
      <dgm:prSet/>
      <dgm:spPr/>
      <dgm:t>
        <a:bodyPr/>
        <a:lstStyle/>
        <a:p>
          <a:endParaRPr lang="en-US"/>
        </a:p>
      </dgm:t>
    </dgm:pt>
    <dgm:pt modelId="{1B8CA0B1-3CBC-4936-A88C-E8509219906D}">
      <dgm:prSet/>
      <dgm:spPr/>
      <dgm:t>
        <a:bodyPr/>
        <a:lstStyle/>
        <a:p>
          <a:r>
            <a:rPr lang="en-GB"/>
            <a:t>Enhance integrated care models (NHS–social care collaboration)</a:t>
          </a:r>
          <a:endParaRPr lang="en-US"/>
        </a:p>
      </dgm:t>
    </dgm:pt>
    <dgm:pt modelId="{8EA814C0-18E9-49C2-A350-BBE2C9743A71}" type="parTrans" cxnId="{A39C723F-8C3B-45B5-B6F2-670F490F5398}">
      <dgm:prSet/>
      <dgm:spPr/>
      <dgm:t>
        <a:bodyPr/>
        <a:lstStyle/>
        <a:p>
          <a:endParaRPr lang="en-US"/>
        </a:p>
      </dgm:t>
    </dgm:pt>
    <dgm:pt modelId="{957C1DE8-6816-41B2-AE22-DB7A4807F10B}" type="sibTrans" cxnId="{A39C723F-8C3B-45B5-B6F2-670F490F5398}">
      <dgm:prSet/>
      <dgm:spPr/>
      <dgm:t>
        <a:bodyPr/>
        <a:lstStyle/>
        <a:p>
          <a:endParaRPr lang="en-US"/>
        </a:p>
      </dgm:t>
    </dgm:pt>
    <dgm:pt modelId="{51835DAB-B00C-4813-BD23-7EE489100FE3}">
      <dgm:prSet/>
      <dgm:spPr/>
      <dgm:t>
        <a:bodyPr/>
        <a:lstStyle/>
        <a:p>
          <a:r>
            <a:rPr lang="en-GB"/>
            <a:t>Improve access to assistive technologies.(Skills for care,2023).</a:t>
          </a:r>
          <a:endParaRPr lang="en-US"/>
        </a:p>
      </dgm:t>
    </dgm:pt>
    <dgm:pt modelId="{E66338C2-EB6A-499B-8A52-AA5A9EFD7177}" type="parTrans" cxnId="{A8EF4463-8D93-4DD1-8356-A37C23B5A341}">
      <dgm:prSet/>
      <dgm:spPr/>
      <dgm:t>
        <a:bodyPr/>
        <a:lstStyle/>
        <a:p>
          <a:endParaRPr lang="en-US"/>
        </a:p>
      </dgm:t>
    </dgm:pt>
    <dgm:pt modelId="{F2766FB9-1537-4A4D-89BD-E6E4245148C4}" type="sibTrans" cxnId="{A8EF4463-8D93-4DD1-8356-A37C23B5A341}">
      <dgm:prSet/>
      <dgm:spPr/>
      <dgm:t>
        <a:bodyPr/>
        <a:lstStyle/>
        <a:p>
          <a:endParaRPr lang="en-US"/>
        </a:p>
      </dgm:t>
    </dgm:pt>
    <dgm:pt modelId="{C3A49D26-3A2E-488E-B609-664D8F1FFBC5}">
      <dgm:prSet/>
      <dgm:spPr/>
      <dgm:t>
        <a:bodyPr/>
        <a:lstStyle/>
        <a:p>
          <a:r>
            <a:rPr lang="en-GB"/>
            <a:t>Promote age-friendly communities</a:t>
          </a:r>
          <a:endParaRPr lang="en-US"/>
        </a:p>
      </dgm:t>
    </dgm:pt>
    <dgm:pt modelId="{5CBA8433-AFA1-4983-B59C-C578410806A4}" type="parTrans" cxnId="{896DA17E-77A6-40EF-8E8B-C0B977C9CA53}">
      <dgm:prSet/>
      <dgm:spPr/>
      <dgm:t>
        <a:bodyPr/>
        <a:lstStyle/>
        <a:p>
          <a:endParaRPr lang="en-US"/>
        </a:p>
      </dgm:t>
    </dgm:pt>
    <dgm:pt modelId="{8EDDF899-5A48-461C-B2A6-170024D6ACF2}" type="sibTrans" cxnId="{896DA17E-77A6-40EF-8E8B-C0B977C9CA53}">
      <dgm:prSet/>
      <dgm:spPr/>
      <dgm:t>
        <a:bodyPr/>
        <a:lstStyle/>
        <a:p>
          <a:endParaRPr lang="en-US"/>
        </a:p>
      </dgm:t>
    </dgm:pt>
    <dgm:pt modelId="{8E20FE27-D0FF-4979-8699-145485D17971}">
      <dgm:prSet/>
      <dgm:spPr/>
      <dgm:t>
        <a:bodyPr/>
        <a:lstStyle/>
        <a:p>
          <a:r>
            <a:rPr lang="en-GB"/>
            <a:t>Increase personalised budgets and direct payments.(Care Act 2014).</a:t>
          </a:r>
          <a:endParaRPr lang="en-US"/>
        </a:p>
      </dgm:t>
    </dgm:pt>
    <dgm:pt modelId="{46E18545-0EA1-4687-B113-29800F71C6F3}" type="parTrans" cxnId="{1EDE3CEB-119D-4E2E-956D-5D07F9AC6E27}">
      <dgm:prSet/>
      <dgm:spPr/>
      <dgm:t>
        <a:bodyPr/>
        <a:lstStyle/>
        <a:p>
          <a:endParaRPr lang="en-US"/>
        </a:p>
      </dgm:t>
    </dgm:pt>
    <dgm:pt modelId="{28D80ACE-AA34-4074-B41C-662DC1840721}" type="sibTrans" cxnId="{1EDE3CEB-119D-4E2E-956D-5D07F9AC6E27}">
      <dgm:prSet/>
      <dgm:spPr/>
      <dgm:t>
        <a:bodyPr/>
        <a:lstStyle/>
        <a:p>
          <a:endParaRPr lang="en-US"/>
        </a:p>
      </dgm:t>
    </dgm:pt>
    <dgm:pt modelId="{9FA75434-0EFC-4556-8886-8764CCD6BDB1}" type="pres">
      <dgm:prSet presAssocID="{897C0D9C-D7E4-454F-AAA7-2BEBD5BCFF69}" presName="vert0" presStyleCnt="0">
        <dgm:presLayoutVars>
          <dgm:dir/>
          <dgm:animOne val="branch"/>
          <dgm:animLvl val="lvl"/>
        </dgm:presLayoutVars>
      </dgm:prSet>
      <dgm:spPr/>
    </dgm:pt>
    <dgm:pt modelId="{78B709C2-332D-4C02-AABC-4394ACD80B96}" type="pres">
      <dgm:prSet presAssocID="{5DB3ED6C-2370-4CBE-8810-65E66818F248}" presName="thickLine" presStyleLbl="alignNode1" presStyleIdx="0" presStyleCnt="8"/>
      <dgm:spPr/>
    </dgm:pt>
    <dgm:pt modelId="{83EA139D-5D4D-4E1C-8574-6F5DD2CC1126}" type="pres">
      <dgm:prSet presAssocID="{5DB3ED6C-2370-4CBE-8810-65E66818F248}" presName="horz1" presStyleCnt="0"/>
      <dgm:spPr/>
    </dgm:pt>
    <dgm:pt modelId="{DF805486-C94A-4E2A-ADA8-22CB57598045}" type="pres">
      <dgm:prSet presAssocID="{5DB3ED6C-2370-4CBE-8810-65E66818F248}" presName="tx1" presStyleLbl="revTx" presStyleIdx="0" presStyleCnt="8"/>
      <dgm:spPr/>
    </dgm:pt>
    <dgm:pt modelId="{61ED7EBB-02C5-4B38-BC1C-BAAC99A09989}" type="pres">
      <dgm:prSet presAssocID="{5DB3ED6C-2370-4CBE-8810-65E66818F248}" presName="vert1" presStyleCnt="0"/>
      <dgm:spPr/>
    </dgm:pt>
    <dgm:pt modelId="{3174CD13-DE95-48E0-BA15-082E549ABED8}" type="pres">
      <dgm:prSet presAssocID="{ED248C73-C0F8-42C4-967C-3362745B0A16}" presName="thickLine" presStyleLbl="alignNode1" presStyleIdx="1" presStyleCnt="8"/>
      <dgm:spPr/>
    </dgm:pt>
    <dgm:pt modelId="{4E491D1B-FD11-4ACB-980F-AEBFFF456150}" type="pres">
      <dgm:prSet presAssocID="{ED248C73-C0F8-42C4-967C-3362745B0A16}" presName="horz1" presStyleCnt="0"/>
      <dgm:spPr/>
    </dgm:pt>
    <dgm:pt modelId="{08EA8B4D-56E9-4045-A693-2D9DC1ADC2AA}" type="pres">
      <dgm:prSet presAssocID="{ED248C73-C0F8-42C4-967C-3362745B0A16}" presName="tx1" presStyleLbl="revTx" presStyleIdx="1" presStyleCnt="8"/>
      <dgm:spPr/>
    </dgm:pt>
    <dgm:pt modelId="{704AF28D-6924-48FC-B9D9-80122BCD7B33}" type="pres">
      <dgm:prSet presAssocID="{ED248C73-C0F8-42C4-967C-3362745B0A16}" presName="vert1" presStyleCnt="0"/>
      <dgm:spPr/>
    </dgm:pt>
    <dgm:pt modelId="{5127B107-889F-46B0-8395-6C349180145A}" type="pres">
      <dgm:prSet presAssocID="{187E275D-774F-4E52-AA05-9FDDBBE9374E}" presName="thickLine" presStyleLbl="alignNode1" presStyleIdx="2" presStyleCnt="8"/>
      <dgm:spPr/>
    </dgm:pt>
    <dgm:pt modelId="{16437FFA-5FBB-424E-B5A2-8D666099334B}" type="pres">
      <dgm:prSet presAssocID="{187E275D-774F-4E52-AA05-9FDDBBE9374E}" presName="horz1" presStyleCnt="0"/>
      <dgm:spPr/>
    </dgm:pt>
    <dgm:pt modelId="{AFE76C58-F10A-481D-BCA0-1183BF045A16}" type="pres">
      <dgm:prSet presAssocID="{187E275D-774F-4E52-AA05-9FDDBBE9374E}" presName="tx1" presStyleLbl="revTx" presStyleIdx="2" presStyleCnt="8"/>
      <dgm:spPr/>
    </dgm:pt>
    <dgm:pt modelId="{623D5497-F0DE-42EF-8DB5-4348E85577E4}" type="pres">
      <dgm:prSet presAssocID="{187E275D-774F-4E52-AA05-9FDDBBE9374E}" presName="vert1" presStyleCnt="0"/>
      <dgm:spPr/>
    </dgm:pt>
    <dgm:pt modelId="{6C98FBBB-C641-4E63-818E-A5B0DA7EC4A1}" type="pres">
      <dgm:prSet presAssocID="{CCB594EA-2488-4E39-97B3-5FC2B12BE37C}" presName="thickLine" presStyleLbl="alignNode1" presStyleIdx="3" presStyleCnt="8"/>
      <dgm:spPr/>
    </dgm:pt>
    <dgm:pt modelId="{3587949A-96BF-4505-AD62-F4824B3DD7E4}" type="pres">
      <dgm:prSet presAssocID="{CCB594EA-2488-4E39-97B3-5FC2B12BE37C}" presName="horz1" presStyleCnt="0"/>
      <dgm:spPr/>
    </dgm:pt>
    <dgm:pt modelId="{1D386C84-BAE8-4279-9E53-3637274A075D}" type="pres">
      <dgm:prSet presAssocID="{CCB594EA-2488-4E39-97B3-5FC2B12BE37C}" presName="tx1" presStyleLbl="revTx" presStyleIdx="3" presStyleCnt="8"/>
      <dgm:spPr/>
    </dgm:pt>
    <dgm:pt modelId="{B677129B-F2CE-4EF0-93CA-33F9674A74C7}" type="pres">
      <dgm:prSet presAssocID="{CCB594EA-2488-4E39-97B3-5FC2B12BE37C}" presName="vert1" presStyleCnt="0"/>
      <dgm:spPr/>
    </dgm:pt>
    <dgm:pt modelId="{3015AF95-4459-4D60-AF70-1CE421728EEB}" type="pres">
      <dgm:prSet presAssocID="{1B8CA0B1-3CBC-4936-A88C-E8509219906D}" presName="thickLine" presStyleLbl="alignNode1" presStyleIdx="4" presStyleCnt="8"/>
      <dgm:spPr/>
    </dgm:pt>
    <dgm:pt modelId="{1C6EA7E6-877E-4B1B-84DE-8E9227D42E0A}" type="pres">
      <dgm:prSet presAssocID="{1B8CA0B1-3CBC-4936-A88C-E8509219906D}" presName="horz1" presStyleCnt="0"/>
      <dgm:spPr/>
    </dgm:pt>
    <dgm:pt modelId="{2AA2BBAB-1B97-4CFE-9F67-E34E68CC65E0}" type="pres">
      <dgm:prSet presAssocID="{1B8CA0B1-3CBC-4936-A88C-E8509219906D}" presName="tx1" presStyleLbl="revTx" presStyleIdx="4" presStyleCnt="8"/>
      <dgm:spPr/>
    </dgm:pt>
    <dgm:pt modelId="{A4BC2A4F-7272-4CFC-BD7E-42FC29578ACA}" type="pres">
      <dgm:prSet presAssocID="{1B8CA0B1-3CBC-4936-A88C-E8509219906D}" presName="vert1" presStyleCnt="0"/>
      <dgm:spPr/>
    </dgm:pt>
    <dgm:pt modelId="{5608AD8C-CB8A-44BC-93B1-2E66CDA2526C}" type="pres">
      <dgm:prSet presAssocID="{51835DAB-B00C-4813-BD23-7EE489100FE3}" presName="thickLine" presStyleLbl="alignNode1" presStyleIdx="5" presStyleCnt="8"/>
      <dgm:spPr/>
    </dgm:pt>
    <dgm:pt modelId="{E60B9BBA-CE05-4075-8B5C-FFA76579571C}" type="pres">
      <dgm:prSet presAssocID="{51835DAB-B00C-4813-BD23-7EE489100FE3}" presName="horz1" presStyleCnt="0"/>
      <dgm:spPr/>
    </dgm:pt>
    <dgm:pt modelId="{84D51C3B-B48F-4228-9B09-0FB53DB8963B}" type="pres">
      <dgm:prSet presAssocID="{51835DAB-B00C-4813-BD23-7EE489100FE3}" presName="tx1" presStyleLbl="revTx" presStyleIdx="5" presStyleCnt="8"/>
      <dgm:spPr/>
    </dgm:pt>
    <dgm:pt modelId="{DE6BF0FF-BE68-47A8-A19A-6D9AE754C411}" type="pres">
      <dgm:prSet presAssocID="{51835DAB-B00C-4813-BD23-7EE489100FE3}" presName="vert1" presStyleCnt="0"/>
      <dgm:spPr/>
    </dgm:pt>
    <dgm:pt modelId="{FC33A9DB-5DD6-40A2-9741-01A4D5793120}" type="pres">
      <dgm:prSet presAssocID="{C3A49D26-3A2E-488E-B609-664D8F1FFBC5}" presName="thickLine" presStyleLbl="alignNode1" presStyleIdx="6" presStyleCnt="8"/>
      <dgm:spPr/>
    </dgm:pt>
    <dgm:pt modelId="{6C24B58D-C598-4CD1-BE64-832E0AAD4EC7}" type="pres">
      <dgm:prSet presAssocID="{C3A49D26-3A2E-488E-B609-664D8F1FFBC5}" presName="horz1" presStyleCnt="0"/>
      <dgm:spPr/>
    </dgm:pt>
    <dgm:pt modelId="{F724916C-E315-4279-88DE-E2AC561520E4}" type="pres">
      <dgm:prSet presAssocID="{C3A49D26-3A2E-488E-B609-664D8F1FFBC5}" presName="tx1" presStyleLbl="revTx" presStyleIdx="6" presStyleCnt="8"/>
      <dgm:spPr/>
    </dgm:pt>
    <dgm:pt modelId="{2712063C-CF2B-4062-A945-EAE089FC6D48}" type="pres">
      <dgm:prSet presAssocID="{C3A49D26-3A2E-488E-B609-664D8F1FFBC5}" presName="vert1" presStyleCnt="0"/>
      <dgm:spPr/>
    </dgm:pt>
    <dgm:pt modelId="{47C75D0D-F05F-46E1-A693-48E17EC3B537}" type="pres">
      <dgm:prSet presAssocID="{8E20FE27-D0FF-4979-8699-145485D17971}" presName="thickLine" presStyleLbl="alignNode1" presStyleIdx="7" presStyleCnt="8"/>
      <dgm:spPr/>
    </dgm:pt>
    <dgm:pt modelId="{3FD8284C-72D5-42C4-AEF1-EBBF80C9A04A}" type="pres">
      <dgm:prSet presAssocID="{8E20FE27-D0FF-4979-8699-145485D17971}" presName="horz1" presStyleCnt="0"/>
      <dgm:spPr/>
    </dgm:pt>
    <dgm:pt modelId="{317A22D4-DFEA-499D-A43C-FF04DD6E5022}" type="pres">
      <dgm:prSet presAssocID="{8E20FE27-D0FF-4979-8699-145485D17971}" presName="tx1" presStyleLbl="revTx" presStyleIdx="7" presStyleCnt="8"/>
      <dgm:spPr/>
    </dgm:pt>
    <dgm:pt modelId="{4EC524AA-2A7A-4905-A01B-C4FF1340A6B0}" type="pres">
      <dgm:prSet presAssocID="{8E20FE27-D0FF-4979-8699-145485D17971}" presName="vert1" presStyleCnt="0"/>
      <dgm:spPr/>
    </dgm:pt>
  </dgm:ptLst>
  <dgm:cxnLst>
    <dgm:cxn modelId="{7F53160C-4722-42B3-BA7C-4DCCA02D5280}" type="presOf" srcId="{ED248C73-C0F8-42C4-967C-3362745B0A16}" destId="{08EA8B4D-56E9-4045-A693-2D9DC1ADC2AA}" srcOrd="0" destOrd="0" presId="urn:microsoft.com/office/officeart/2008/layout/LinedList"/>
    <dgm:cxn modelId="{A39C723F-8C3B-45B5-B6F2-670F490F5398}" srcId="{897C0D9C-D7E4-454F-AAA7-2BEBD5BCFF69}" destId="{1B8CA0B1-3CBC-4936-A88C-E8509219906D}" srcOrd="4" destOrd="0" parTransId="{8EA814C0-18E9-49C2-A350-BBE2C9743A71}" sibTransId="{957C1DE8-6816-41B2-AE22-DB7A4807F10B}"/>
    <dgm:cxn modelId="{B9BCB257-CFEA-44B4-B5E5-B4C238C0B679}" type="presOf" srcId="{187E275D-774F-4E52-AA05-9FDDBBE9374E}" destId="{AFE76C58-F10A-481D-BCA0-1183BF045A16}" srcOrd="0" destOrd="0" presId="urn:microsoft.com/office/officeart/2008/layout/LinedList"/>
    <dgm:cxn modelId="{A8EF4463-8D93-4DD1-8356-A37C23B5A341}" srcId="{897C0D9C-D7E4-454F-AAA7-2BEBD5BCFF69}" destId="{51835DAB-B00C-4813-BD23-7EE489100FE3}" srcOrd="5" destOrd="0" parTransId="{E66338C2-EB6A-499B-8A52-AA5A9EFD7177}" sibTransId="{F2766FB9-1537-4A4D-89BD-E6E4245148C4}"/>
    <dgm:cxn modelId="{706B466E-CCBD-4A38-940F-8430F011FF21}" srcId="{897C0D9C-D7E4-454F-AAA7-2BEBD5BCFF69}" destId="{ED248C73-C0F8-42C4-967C-3362745B0A16}" srcOrd="1" destOrd="0" parTransId="{975E5906-AA94-46E3-B921-92F8AB0E8024}" sibTransId="{5C787749-ABCC-40FD-B809-0730C8A4BAEF}"/>
    <dgm:cxn modelId="{D261186F-7972-4E15-A19E-5E5527933E12}" type="presOf" srcId="{CCB594EA-2488-4E39-97B3-5FC2B12BE37C}" destId="{1D386C84-BAE8-4279-9E53-3637274A075D}" srcOrd="0" destOrd="0" presId="urn:microsoft.com/office/officeart/2008/layout/LinedList"/>
    <dgm:cxn modelId="{896DA17E-77A6-40EF-8E8B-C0B977C9CA53}" srcId="{897C0D9C-D7E4-454F-AAA7-2BEBD5BCFF69}" destId="{C3A49D26-3A2E-488E-B609-664D8F1FFBC5}" srcOrd="6" destOrd="0" parTransId="{5CBA8433-AFA1-4983-B59C-C578410806A4}" sibTransId="{8EDDF899-5A48-461C-B2A6-170024D6ACF2}"/>
    <dgm:cxn modelId="{3FEAFA84-D7AC-4CCA-9A79-CA9405052876}" srcId="{897C0D9C-D7E4-454F-AAA7-2BEBD5BCFF69}" destId="{CCB594EA-2488-4E39-97B3-5FC2B12BE37C}" srcOrd="3" destOrd="0" parTransId="{3D682F52-F697-4795-8B45-29A31C987997}" sibTransId="{CC80D0B9-0663-486C-8522-2043A934C203}"/>
    <dgm:cxn modelId="{362140A1-D7F5-4287-B561-750DC54670F5}" srcId="{897C0D9C-D7E4-454F-AAA7-2BEBD5BCFF69}" destId="{187E275D-774F-4E52-AA05-9FDDBBE9374E}" srcOrd="2" destOrd="0" parTransId="{177E77BF-D677-462A-A84A-8DBFD7DE89BE}" sibTransId="{4C634E66-2CB7-4DB5-9605-DB5C66BC2182}"/>
    <dgm:cxn modelId="{34E832B9-5DC5-428B-AD3B-3B6CB12BA4D7}" type="presOf" srcId="{8E20FE27-D0FF-4979-8699-145485D17971}" destId="{317A22D4-DFEA-499D-A43C-FF04DD6E5022}" srcOrd="0" destOrd="0" presId="urn:microsoft.com/office/officeart/2008/layout/LinedList"/>
    <dgm:cxn modelId="{014F2DCD-7434-4E2A-929D-15ADF09A2982}" type="presOf" srcId="{1B8CA0B1-3CBC-4936-A88C-E8509219906D}" destId="{2AA2BBAB-1B97-4CFE-9F67-E34E68CC65E0}" srcOrd="0" destOrd="0" presId="urn:microsoft.com/office/officeart/2008/layout/LinedList"/>
    <dgm:cxn modelId="{9C29FAD3-D8CE-4111-8DB8-A9145A3DA93C}" type="presOf" srcId="{897C0D9C-D7E4-454F-AAA7-2BEBD5BCFF69}" destId="{9FA75434-0EFC-4556-8886-8764CCD6BDB1}" srcOrd="0" destOrd="0" presId="urn:microsoft.com/office/officeart/2008/layout/LinedList"/>
    <dgm:cxn modelId="{A31284E1-6BF9-4503-8F5C-B1A2D41ADAE5}" type="presOf" srcId="{5DB3ED6C-2370-4CBE-8810-65E66818F248}" destId="{DF805486-C94A-4E2A-ADA8-22CB57598045}" srcOrd="0" destOrd="0" presId="urn:microsoft.com/office/officeart/2008/layout/LinedList"/>
    <dgm:cxn modelId="{2C958FE7-90B8-4881-97E0-A03B6DE147F7}" type="presOf" srcId="{C3A49D26-3A2E-488E-B609-664D8F1FFBC5}" destId="{F724916C-E315-4279-88DE-E2AC561520E4}" srcOrd="0" destOrd="0" presId="urn:microsoft.com/office/officeart/2008/layout/LinedList"/>
    <dgm:cxn modelId="{1EDE3CEB-119D-4E2E-956D-5D07F9AC6E27}" srcId="{897C0D9C-D7E4-454F-AAA7-2BEBD5BCFF69}" destId="{8E20FE27-D0FF-4979-8699-145485D17971}" srcOrd="7" destOrd="0" parTransId="{46E18545-0EA1-4687-B113-29800F71C6F3}" sibTransId="{28D80ACE-AA34-4074-B41C-662DC1840721}"/>
    <dgm:cxn modelId="{1BBB1AFB-7191-44F0-8F4D-258A5167BD85}" type="presOf" srcId="{51835DAB-B00C-4813-BD23-7EE489100FE3}" destId="{84D51C3B-B48F-4228-9B09-0FB53DB8963B}" srcOrd="0" destOrd="0" presId="urn:microsoft.com/office/officeart/2008/layout/LinedList"/>
    <dgm:cxn modelId="{4FCB28FF-A7FF-4714-BB8B-8E8A3003336F}" srcId="{897C0D9C-D7E4-454F-AAA7-2BEBD5BCFF69}" destId="{5DB3ED6C-2370-4CBE-8810-65E66818F248}" srcOrd="0" destOrd="0" parTransId="{2A874740-646B-40B2-BA7D-F27570577722}" sibTransId="{E740F43D-65B4-4960-848E-58F41858A39E}"/>
    <dgm:cxn modelId="{286414DA-AAB8-4437-8509-268F3827A588}" type="presParOf" srcId="{9FA75434-0EFC-4556-8886-8764CCD6BDB1}" destId="{78B709C2-332D-4C02-AABC-4394ACD80B96}" srcOrd="0" destOrd="0" presId="urn:microsoft.com/office/officeart/2008/layout/LinedList"/>
    <dgm:cxn modelId="{8BCDAC7F-5D7D-4A9A-A852-173084289DD8}" type="presParOf" srcId="{9FA75434-0EFC-4556-8886-8764CCD6BDB1}" destId="{83EA139D-5D4D-4E1C-8574-6F5DD2CC1126}" srcOrd="1" destOrd="0" presId="urn:microsoft.com/office/officeart/2008/layout/LinedList"/>
    <dgm:cxn modelId="{5964F8B0-7089-47E7-8118-5BCCD5AF9D72}" type="presParOf" srcId="{83EA139D-5D4D-4E1C-8574-6F5DD2CC1126}" destId="{DF805486-C94A-4E2A-ADA8-22CB57598045}" srcOrd="0" destOrd="0" presId="urn:microsoft.com/office/officeart/2008/layout/LinedList"/>
    <dgm:cxn modelId="{DF52F4FC-F226-4BE1-A477-D0B94E976CF4}" type="presParOf" srcId="{83EA139D-5D4D-4E1C-8574-6F5DD2CC1126}" destId="{61ED7EBB-02C5-4B38-BC1C-BAAC99A09989}" srcOrd="1" destOrd="0" presId="urn:microsoft.com/office/officeart/2008/layout/LinedList"/>
    <dgm:cxn modelId="{96EECDBD-E463-493F-AC5B-A8986120DC2C}" type="presParOf" srcId="{9FA75434-0EFC-4556-8886-8764CCD6BDB1}" destId="{3174CD13-DE95-48E0-BA15-082E549ABED8}" srcOrd="2" destOrd="0" presId="urn:microsoft.com/office/officeart/2008/layout/LinedList"/>
    <dgm:cxn modelId="{98268E9C-8E3B-4BCD-95EC-7D6117BB3A01}" type="presParOf" srcId="{9FA75434-0EFC-4556-8886-8764CCD6BDB1}" destId="{4E491D1B-FD11-4ACB-980F-AEBFFF456150}" srcOrd="3" destOrd="0" presId="urn:microsoft.com/office/officeart/2008/layout/LinedList"/>
    <dgm:cxn modelId="{45FD87DA-A837-4546-9749-78643397D2CC}" type="presParOf" srcId="{4E491D1B-FD11-4ACB-980F-AEBFFF456150}" destId="{08EA8B4D-56E9-4045-A693-2D9DC1ADC2AA}" srcOrd="0" destOrd="0" presId="urn:microsoft.com/office/officeart/2008/layout/LinedList"/>
    <dgm:cxn modelId="{B7660C57-DFB3-4A76-8F67-88A36CFE0B8C}" type="presParOf" srcId="{4E491D1B-FD11-4ACB-980F-AEBFFF456150}" destId="{704AF28D-6924-48FC-B9D9-80122BCD7B33}" srcOrd="1" destOrd="0" presId="urn:microsoft.com/office/officeart/2008/layout/LinedList"/>
    <dgm:cxn modelId="{087F0BA2-086A-415C-84F5-980FA6AEEA48}" type="presParOf" srcId="{9FA75434-0EFC-4556-8886-8764CCD6BDB1}" destId="{5127B107-889F-46B0-8395-6C349180145A}" srcOrd="4" destOrd="0" presId="urn:microsoft.com/office/officeart/2008/layout/LinedList"/>
    <dgm:cxn modelId="{57A5DDE5-26AF-4CC5-9747-E6CB6F19A121}" type="presParOf" srcId="{9FA75434-0EFC-4556-8886-8764CCD6BDB1}" destId="{16437FFA-5FBB-424E-B5A2-8D666099334B}" srcOrd="5" destOrd="0" presId="urn:microsoft.com/office/officeart/2008/layout/LinedList"/>
    <dgm:cxn modelId="{AB0F1F02-412E-4388-89C7-FDF437678FA5}" type="presParOf" srcId="{16437FFA-5FBB-424E-B5A2-8D666099334B}" destId="{AFE76C58-F10A-481D-BCA0-1183BF045A16}" srcOrd="0" destOrd="0" presId="urn:microsoft.com/office/officeart/2008/layout/LinedList"/>
    <dgm:cxn modelId="{6FE21EA6-F072-4833-A22B-A809E9376496}" type="presParOf" srcId="{16437FFA-5FBB-424E-B5A2-8D666099334B}" destId="{623D5497-F0DE-42EF-8DB5-4348E85577E4}" srcOrd="1" destOrd="0" presId="urn:microsoft.com/office/officeart/2008/layout/LinedList"/>
    <dgm:cxn modelId="{FCA58981-215C-48DE-8D57-65D5502B4B6A}" type="presParOf" srcId="{9FA75434-0EFC-4556-8886-8764CCD6BDB1}" destId="{6C98FBBB-C641-4E63-818E-A5B0DA7EC4A1}" srcOrd="6" destOrd="0" presId="urn:microsoft.com/office/officeart/2008/layout/LinedList"/>
    <dgm:cxn modelId="{EEAD1472-5C31-4364-B9F9-F9DCD8BA8B04}" type="presParOf" srcId="{9FA75434-0EFC-4556-8886-8764CCD6BDB1}" destId="{3587949A-96BF-4505-AD62-F4824B3DD7E4}" srcOrd="7" destOrd="0" presId="urn:microsoft.com/office/officeart/2008/layout/LinedList"/>
    <dgm:cxn modelId="{E5176C16-1B42-427C-8A3A-66CC17E63C47}" type="presParOf" srcId="{3587949A-96BF-4505-AD62-F4824B3DD7E4}" destId="{1D386C84-BAE8-4279-9E53-3637274A075D}" srcOrd="0" destOrd="0" presId="urn:microsoft.com/office/officeart/2008/layout/LinedList"/>
    <dgm:cxn modelId="{DACF1202-0193-4000-B6CA-184D05ABDBBD}" type="presParOf" srcId="{3587949A-96BF-4505-AD62-F4824B3DD7E4}" destId="{B677129B-F2CE-4EF0-93CA-33F9674A74C7}" srcOrd="1" destOrd="0" presId="urn:microsoft.com/office/officeart/2008/layout/LinedList"/>
    <dgm:cxn modelId="{69E56BF6-35BF-48C0-B0B2-81F0AFA31508}" type="presParOf" srcId="{9FA75434-0EFC-4556-8886-8764CCD6BDB1}" destId="{3015AF95-4459-4D60-AF70-1CE421728EEB}" srcOrd="8" destOrd="0" presId="urn:microsoft.com/office/officeart/2008/layout/LinedList"/>
    <dgm:cxn modelId="{F3DD6127-2665-4B2F-970F-299523D57907}" type="presParOf" srcId="{9FA75434-0EFC-4556-8886-8764CCD6BDB1}" destId="{1C6EA7E6-877E-4B1B-84DE-8E9227D42E0A}" srcOrd="9" destOrd="0" presId="urn:microsoft.com/office/officeart/2008/layout/LinedList"/>
    <dgm:cxn modelId="{8B360E09-3160-4B7C-9520-A5A1CE0A81FF}" type="presParOf" srcId="{1C6EA7E6-877E-4B1B-84DE-8E9227D42E0A}" destId="{2AA2BBAB-1B97-4CFE-9F67-E34E68CC65E0}" srcOrd="0" destOrd="0" presId="urn:microsoft.com/office/officeart/2008/layout/LinedList"/>
    <dgm:cxn modelId="{49AA3640-6B64-4AD0-9DA0-D0A7C73C8F96}" type="presParOf" srcId="{1C6EA7E6-877E-4B1B-84DE-8E9227D42E0A}" destId="{A4BC2A4F-7272-4CFC-BD7E-42FC29578ACA}" srcOrd="1" destOrd="0" presId="urn:microsoft.com/office/officeart/2008/layout/LinedList"/>
    <dgm:cxn modelId="{6DD815FD-F281-4561-B7BC-74F8C9235239}" type="presParOf" srcId="{9FA75434-0EFC-4556-8886-8764CCD6BDB1}" destId="{5608AD8C-CB8A-44BC-93B1-2E66CDA2526C}" srcOrd="10" destOrd="0" presId="urn:microsoft.com/office/officeart/2008/layout/LinedList"/>
    <dgm:cxn modelId="{0AFF1A06-2D83-4A27-B8A8-FD78A1D1FB87}" type="presParOf" srcId="{9FA75434-0EFC-4556-8886-8764CCD6BDB1}" destId="{E60B9BBA-CE05-4075-8B5C-FFA76579571C}" srcOrd="11" destOrd="0" presId="urn:microsoft.com/office/officeart/2008/layout/LinedList"/>
    <dgm:cxn modelId="{52A16FA4-AD97-4EB6-893B-5EB1E4DAAB57}" type="presParOf" srcId="{E60B9BBA-CE05-4075-8B5C-FFA76579571C}" destId="{84D51C3B-B48F-4228-9B09-0FB53DB8963B}" srcOrd="0" destOrd="0" presId="urn:microsoft.com/office/officeart/2008/layout/LinedList"/>
    <dgm:cxn modelId="{24F921BD-F673-4505-BA60-3BFD5F626590}" type="presParOf" srcId="{E60B9BBA-CE05-4075-8B5C-FFA76579571C}" destId="{DE6BF0FF-BE68-47A8-A19A-6D9AE754C411}" srcOrd="1" destOrd="0" presId="urn:microsoft.com/office/officeart/2008/layout/LinedList"/>
    <dgm:cxn modelId="{561DF386-0CAC-4384-B277-AA77DD0288D9}" type="presParOf" srcId="{9FA75434-0EFC-4556-8886-8764CCD6BDB1}" destId="{FC33A9DB-5DD6-40A2-9741-01A4D5793120}" srcOrd="12" destOrd="0" presId="urn:microsoft.com/office/officeart/2008/layout/LinedList"/>
    <dgm:cxn modelId="{A241EED6-E7EE-4F47-A525-E278C6F62BD7}" type="presParOf" srcId="{9FA75434-0EFC-4556-8886-8764CCD6BDB1}" destId="{6C24B58D-C598-4CD1-BE64-832E0AAD4EC7}" srcOrd="13" destOrd="0" presId="urn:microsoft.com/office/officeart/2008/layout/LinedList"/>
    <dgm:cxn modelId="{3AF79B00-0F32-4FEE-B35D-9BCC2522D840}" type="presParOf" srcId="{6C24B58D-C598-4CD1-BE64-832E0AAD4EC7}" destId="{F724916C-E315-4279-88DE-E2AC561520E4}" srcOrd="0" destOrd="0" presId="urn:microsoft.com/office/officeart/2008/layout/LinedList"/>
    <dgm:cxn modelId="{F82D0C4B-3E47-4C6A-A9D2-2883D757E110}" type="presParOf" srcId="{6C24B58D-C598-4CD1-BE64-832E0AAD4EC7}" destId="{2712063C-CF2B-4062-A945-EAE089FC6D48}" srcOrd="1" destOrd="0" presId="urn:microsoft.com/office/officeart/2008/layout/LinedList"/>
    <dgm:cxn modelId="{4D6060EF-0C72-4F8D-B791-025F2FA36AB3}" type="presParOf" srcId="{9FA75434-0EFC-4556-8886-8764CCD6BDB1}" destId="{47C75D0D-F05F-46E1-A693-48E17EC3B537}" srcOrd="14" destOrd="0" presId="urn:microsoft.com/office/officeart/2008/layout/LinedList"/>
    <dgm:cxn modelId="{19B87F21-2715-400E-A937-A19079A2A28A}" type="presParOf" srcId="{9FA75434-0EFC-4556-8886-8764CCD6BDB1}" destId="{3FD8284C-72D5-42C4-AEF1-EBBF80C9A04A}" srcOrd="15" destOrd="0" presId="urn:microsoft.com/office/officeart/2008/layout/LinedList"/>
    <dgm:cxn modelId="{A07CC74B-3DA1-49D0-BC14-EDB3D237B771}" type="presParOf" srcId="{3FD8284C-72D5-42C4-AEF1-EBBF80C9A04A}" destId="{317A22D4-DFEA-499D-A43C-FF04DD6E5022}" srcOrd="0" destOrd="0" presId="urn:microsoft.com/office/officeart/2008/layout/LinedList"/>
    <dgm:cxn modelId="{4DBEF221-9AFD-4C23-928F-E807BE2D6D53}" type="presParOf" srcId="{3FD8284C-72D5-42C4-AEF1-EBBF80C9A04A}" destId="{4EC524AA-2A7A-4905-A01B-C4FF1340A6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B709C2-332D-4C02-AABC-4394ACD80B96}">
      <dsp:nvSpPr>
        <dsp:cNvPr id="0" name=""/>
        <dsp:cNvSpPr/>
      </dsp:nvSpPr>
      <dsp:spPr>
        <a:xfrm>
          <a:off x="0" y="0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05486-C94A-4E2A-ADA8-22CB57598045}">
      <dsp:nvSpPr>
        <dsp:cNvPr id="0" name=""/>
        <dsp:cNvSpPr/>
      </dsp:nvSpPr>
      <dsp:spPr>
        <a:xfrm>
          <a:off x="0" y="0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Recommendations for Improvement</a:t>
          </a:r>
          <a:endParaRPr lang="en-US" sz="1300" kern="1200"/>
        </a:p>
      </dsp:txBody>
      <dsp:txXfrm>
        <a:off x="0" y="0"/>
        <a:ext cx="4706803" cy="473603"/>
      </dsp:txXfrm>
    </dsp:sp>
    <dsp:sp modelId="{3174CD13-DE95-48E0-BA15-082E549ABED8}">
      <dsp:nvSpPr>
        <dsp:cNvPr id="0" name=""/>
        <dsp:cNvSpPr/>
      </dsp:nvSpPr>
      <dsp:spPr>
        <a:xfrm>
          <a:off x="0" y="473603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A8B4D-56E9-4045-A693-2D9DC1ADC2AA}">
      <dsp:nvSpPr>
        <dsp:cNvPr id="0" name=""/>
        <dsp:cNvSpPr/>
      </dsp:nvSpPr>
      <dsp:spPr>
        <a:xfrm>
          <a:off x="0" y="473603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Increase investment in community-based services.(DHSC,2021).</a:t>
          </a:r>
          <a:endParaRPr lang="en-US" sz="1300" kern="1200"/>
        </a:p>
      </dsp:txBody>
      <dsp:txXfrm>
        <a:off x="0" y="473603"/>
        <a:ext cx="4706803" cy="473603"/>
      </dsp:txXfrm>
    </dsp:sp>
    <dsp:sp modelId="{5127B107-889F-46B0-8395-6C349180145A}">
      <dsp:nvSpPr>
        <dsp:cNvPr id="0" name=""/>
        <dsp:cNvSpPr/>
      </dsp:nvSpPr>
      <dsp:spPr>
        <a:xfrm>
          <a:off x="0" y="947207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76C58-F10A-481D-BCA0-1183BF045A16}">
      <dsp:nvSpPr>
        <dsp:cNvPr id="0" name=""/>
        <dsp:cNvSpPr/>
      </dsp:nvSpPr>
      <dsp:spPr>
        <a:xfrm>
          <a:off x="0" y="947207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Expand reablement and rehabilitation programmes (SCIE,2020).</a:t>
          </a:r>
          <a:endParaRPr lang="en-US" sz="1300" kern="1200"/>
        </a:p>
      </dsp:txBody>
      <dsp:txXfrm>
        <a:off x="0" y="947207"/>
        <a:ext cx="4706803" cy="473603"/>
      </dsp:txXfrm>
    </dsp:sp>
    <dsp:sp modelId="{6C98FBBB-C641-4E63-818E-A5B0DA7EC4A1}">
      <dsp:nvSpPr>
        <dsp:cNvPr id="0" name=""/>
        <dsp:cNvSpPr/>
      </dsp:nvSpPr>
      <dsp:spPr>
        <a:xfrm>
          <a:off x="0" y="1420811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86C84-BAE8-4279-9E53-3637274A075D}">
      <dsp:nvSpPr>
        <dsp:cNvPr id="0" name=""/>
        <dsp:cNvSpPr/>
      </dsp:nvSpPr>
      <dsp:spPr>
        <a:xfrm>
          <a:off x="0" y="1420811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 workforce training in gerontology and dementia care</a:t>
          </a:r>
          <a:endParaRPr lang="en-US" sz="1300" kern="1200"/>
        </a:p>
      </dsp:txBody>
      <dsp:txXfrm>
        <a:off x="0" y="1420811"/>
        <a:ext cx="4706803" cy="473603"/>
      </dsp:txXfrm>
    </dsp:sp>
    <dsp:sp modelId="{3015AF95-4459-4D60-AF70-1CE421728EEB}">
      <dsp:nvSpPr>
        <dsp:cNvPr id="0" name=""/>
        <dsp:cNvSpPr/>
      </dsp:nvSpPr>
      <dsp:spPr>
        <a:xfrm>
          <a:off x="0" y="1894415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2BBAB-1B97-4CFE-9F67-E34E68CC65E0}">
      <dsp:nvSpPr>
        <dsp:cNvPr id="0" name=""/>
        <dsp:cNvSpPr/>
      </dsp:nvSpPr>
      <dsp:spPr>
        <a:xfrm>
          <a:off x="0" y="1894415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Enhance integrated care models (NHS–social care collaboration)</a:t>
          </a:r>
          <a:endParaRPr lang="en-US" sz="1300" kern="1200"/>
        </a:p>
      </dsp:txBody>
      <dsp:txXfrm>
        <a:off x="0" y="1894415"/>
        <a:ext cx="4706803" cy="473603"/>
      </dsp:txXfrm>
    </dsp:sp>
    <dsp:sp modelId="{5608AD8C-CB8A-44BC-93B1-2E66CDA2526C}">
      <dsp:nvSpPr>
        <dsp:cNvPr id="0" name=""/>
        <dsp:cNvSpPr/>
      </dsp:nvSpPr>
      <dsp:spPr>
        <a:xfrm>
          <a:off x="0" y="2368018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D51C3B-B48F-4228-9B09-0FB53DB8963B}">
      <dsp:nvSpPr>
        <dsp:cNvPr id="0" name=""/>
        <dsp:cNvSpPr/>
      </dsp:nvSpPr>
      <dsp:spPr>
        <a:xfrm>
          <a:off x="0" y="2368018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 access to assistive technologies.(Skills for care,2023).</a:t>
          </a:r>
          <a:endParaRPr lang="en-US" sz="1300" kern="1200"/>
        </a:p>
      </dsp:txBody>
      <dsp:txXfrm>
        <a:off x="0" y="2368018"/>
        <a:ext cx="4706803" cy="473603"/>
      </dsp:txXfrm>
    </dsp:sp>
    <dsp:sp modelId="{FC33A9DB-5DD6-40A2-9741-01A4D5793120}">
      <dsp:nvSpPr>
        <dsp:cNvPr id="0" name=""/>
        <dsp:cNvSpPr/>
      </dsp:nvSpPr>
      <dsp:spPr>
        <a:xfrm>
          <a:off x="0" y="2841622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24916C-E315-4279-88DE-E2AC561520E4}">
      <dsp:nvSpPr>
        <dsp:cNvPr id="0" name=""/>
        <dsp:cNvSpPr/>
      </dsp:nvSpPr>
      <dsp:spPr>
        <a:xfrm>
          <a:off x="0" y="2841622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Promote age-friendly communities</a:t>
          </a:r>
          <a:endParaRPr lang="en-US" sz="1300" kern="1200"/>
        </a:p>
      </dsp:txBody>
      <dsp:txXfrm>
        <a:off x="0" y="2841622"/>
        <a:ext cx="4706803" cy="473603"/>
      </dsp:txXfrm>
    </dsp:sp>
    <dsp:sp modelId="{47C75D0D-F05F-46E1-A693-48E17EC3B537}">
      <dsp:nvSpPr>
        <dsp:cNvPr id="0" name=""/>
        <dsp:cNvSpPr/>
      </dsp:nvSpPr>
      <dsp:spPr>
        <a:xfrm>
          <a:off x="0" y="3315226"/>
          <a:ext cx="47068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22D4-DFEA-499D-A43C-FF04DD6E5022}">
      <dsp:nvSpPr>
        <dsp:cNvPr id="0" name=""/>
        <dsp:cNvSpPr/>
      </dsp:nvSpPr>
      <dsp:spPr>
        <a:xfrm>
          <a:off x="0" y="3315226"/>
          <a:ext cx="4706803" cy="473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Increase personalised budgets and direct payments.(Care Act 2014).</a:t>
          </a:r>
          <a:endParaRPr lang="en-US" sz="1300" kern="1200"/>
        </a:p>
      </dsp:txBody>
      <dsp:txXfrm>
        <a:off x="0" y="3315226"/>
        <a:ext cx="4706803" cy="473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7B2E8-D40E-AB8F-5558-38882CB6B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74107-396A-6FDC-54C5-F212019875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8576B-E555-6391-1495-456497A3C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16933-D2CE-A6A5-0EBA-D2E0297C2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AC39BB-C301-A324-0F56-8E42BD961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703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B5282-2D4B-A524-C54A-9FFEA9D39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2FFF5-366B-21E8-905F-719B0D116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197FF-8DD7-EC45-A77A-5DA67B940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D3D22F-891A-B94F-3978-B462557E5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78051-EFB8-3F89-610D-D25229B38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6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91BCC-0649-8CB6-35B1-7926CE3A0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1D314B-9691-35C9-DCC6-C64093A02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A5B3F-08F0-AC1D-D4EA-0BC295BC1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8F43C-271A-0EB6-6962-362FF08D2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DCC41-450B-ECBD-B42C-07C26AFD2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273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6BD2-C841-B72A-F854-6FBCF9EFE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E00D-BF1D-E3C3-B81A-5FC923592E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8EF574-09DD-79D1-6E3A-C9C5DCABCB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426B54-EB8B-6BF6-0AED-619E468BD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77CADE-60B0-86A6-6B1E-077F0214A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4906A3-1ABC-81E7-3EE5-7404BB7D0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969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55DE0-9BDC-2F75-858F-192B2804D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A9993C-E458-7212-1D5D-044BEBF43D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9EC9-1795-2404-3DE6-C5C6592E4B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EA471B-ED24-F971-4A72-FD00406158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A318B4-0CF4-541D-2772-1E3FC6F5DC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060A2B-1037-C708-6A2B-2BAF58113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F284DB-CA04-F1F4-894C-9EE86E5BB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A5C3CB-8C0F-1542-E508-40E410185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501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8D97D-9A8C-C247-40EA-5A3208782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45D484-EC09-EF9D-98C7-69EAE06F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A765D0-EF7B-4426-6BCB-897FB58A6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0F78-F3FD-7CF6-5FD6-EEDB811BB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464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455A7E-9704-CD74-1B84-8D9058D7D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78C7D9-884A-F6CE-B436-92BB959C5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B9E492-39E6-9641-6827-A42EBCF28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49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B791B-9AD7-7677-E611-20B86DEC8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ED903-76E9-5779-AB5B-E63A6C6ED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6FC729-4271-143D-9414-1E85CD0E7F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7F12E9-F610-7235-94F2-B719FBF54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2D771-DBE3-D688-0467-BC57F592D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68763-D87D-0526-D0BB-3AA987140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551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11BE2-8922-606A-AC6B-A5AE4BE69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25367B-CC60-4A28-C1BC-77732CA0DC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5E7842-B9DF-B407-9183-4739928A40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2DDC38-B068-668E-831B-A1429B716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0A08F-2B1D-4498-A043-7C299B1C2561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F58AED-C00F-4C8C-FA10-24FF339F8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BB9CD-4CDA-D745-816F-57F83AEE9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379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4EA17-4B2E-5AEC-ED2D-FC2274A14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8E7EBE-4D4D-78CB-CED6-6208CB8C32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1DFF8-0AB5-4FCD-9E85-0C1ABCC61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E82698-034B-91AB-8D6A-D4F6C29DE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5FA13-6BCC-412D-E650-2240E2CD8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100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B3B27B-89B8-E977-F24B-AAD27A4469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1AD62-6BB5-3027-871A-BC29ECF47E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13C07-EFCF-1879-1286-C2A399E5D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ED0F7-EB43-07C5-A514-AE8C4521A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8BACA-B728-4E6B-BEDA-19F3723FA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189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9FA686-9F55-FC6E-F60D-3FE97D189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D820D-C555-ED44-F4C8-84E8D5723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322A1-4166-4741-9788-FA2B23EE53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7E9B64-DC09-41C8-9DE3-DA74AF8D2F97}" type="datetimeFigureOut">
              <a:rPr lang="en-US" smtClean="0"/>
              <a:t>11/25/25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EBBD3-961B-9CFF-C6A8-A610439771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27103-3548-5FF3-9FD0-DFF557E65F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379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6.jpeg"/><Relationship Id="rId9" Type="http://schemas.microsoft.com/office/2007/relationships/diagramDrawing" Target="../diagrams/drawing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hyperlink" Target="https://carelearning.org.uk/blog/models/what-are-theoretical-models-in-health-and-social-care/.acces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Two people holding hands">
            <a:extLst>
              <a:ext uri="{FF2B5EF4-FFF2-40B4-BE49-F238E27FC236}">
                <a16:creationId xmlns:a16="http://schemas.microsoft.com/office/drawing/2014/main" id="{F755359E-0C7F-4A65-C555-1C7F99DE48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73" r="486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>
                <a:ln w="22225">
                  <a:solidFill>
                    <a:srgbClr val="FFFFFF"/>
                  </a:solidFill>
                </a:ln>
              </a:rPr>
              <a:t>ELDERLY CARE IN THE UK</a:t>
            </a:r>
            <a:br>
              <a:rPr lang="en-US" sz="4000">
                <a:ln w="22225">
                  <a:solidFill>
                    <a:srgbClr val="FFFFFF"/>
                  </a:solidFill>
                </a:ln>
              </a:rPr>
            </a:br>
            <a:endParaRPr lang="en-US" sz="4000">
              <a:ln w="22225">
                <a:solidFill>
                  <a:srgbClr val="FFFFFF"/>
                </a:solidFill>
              </a:ln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Saica Bi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2220163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Empowering the older person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Lecture Parees Ahmed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Care and support needs of older people.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Theory, Policy, and practice.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E3A9A4C-AA1D-4727-6219-E6E2B8C761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74076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55"/>
    </mc:Choice>
    <mc:Fallback xmlns="">
      <p:transition spd="slow" advTm="24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2855D-57A0-F2BE-4620-AC42A13C9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Introduction </a:t>
            </a:r>
            <a:endParaRPr lang="en-US" sz="5400"/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32B46-4983-10C2-0CD2-579A5BE6D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2071316"/>
            <a:ext cx="7103165" cy="413658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900"/>
          </a:p>
          <a:p>
            <a:pPr marL="0" indent="0">
              <a:buNone/>
            </a:pPr>
            <a:endParaRPr lang="en-GB" sz="900"/>
          </a:p>
        </p:txBody>
      </p:sp>
      <p:pic>
        <p:nvPicPr>
          <p:cNvPr id="1026" name="Picture 2" descr="Ageing population">
            <a:extLst>
              <a:ext uri="{FF2B5EF4-FFF2-40B4-BE49-F238E27FC236}">
                <a16:creationId xmlns:a16="http://schemas.microsoft.com/office/drawing/2014/main" id="{46C0E5DC-80EC-E949-4D89-A6BAEB9E89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24" r="15551" b="-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84CB78-F65A-E987-3C28-D861BF0D5F11}"/>
              </a:ext>
            </a:extLst>
          </p:cNvPr>
          <p:cNvSpPr txBox="1"/>
          <p:nvPr/>
        </p:nvSpPr>
        <p:spPr>
          <a:xfrm>
            <a:off x="484178" y="1997839"/>
            <a:ext cx="710316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Ageing population is increasing rapidly in the UK, leading to rising demand for health and social care (ONS,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Older people require holistic, person-centred care that promotes independence, wellbeing, and functional ability. (world Health organiztion,2020.)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Presentation will evaluate: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Care, support, and empowerment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Effectiveness of current interventions and policies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Challenges older people face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Recommendations for improvement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026C820-19D8-B18C-1FF3-4A64B2EB10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8631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77"/>
    </mc:Choice>
    <mc:Fallback xmlns="">
      <p:transition spd="slow" advTm="335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F98B54-4286-61A0-5830-5F17735FB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732" y="850052"/>
            <a:ext cx="7112725" cy="58120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1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DD029D-C2D9-FF7B-C5B7-C22DB80C6081}"/>
              </a:ext>
            </a:extLst>
          </p:cNvPr>
          <p:cNvSpPr txBox="1"/>
          <p:nvPr/>
        </p:nvSpPr>
        <p:spPr>
          <a:xfrm>
            <a:off x="424543" y="653143"/>
            <a:ext cx="1023677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Care and Support Needs of Older People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Key needs include:</a:t>
            </a:r>
          </a:p>
          <a:p>
            <a:endParaRPr lang="en-GB" dirty="0"/>
          </a:p>
          <a:p>
            <a:r>
              <a:rPr lang="en-GB" dirty="0"/>
              <a:t>Maintaining functional ability – such as mobility, self-care, cognitive health (WHO, 2020).</a:t>
            </a:r>
          </a:p>
          <a:p>
            <a:endParaRPr lang="en-GB" dirty="0"/>
          </a:p>
          <a:p>
            <a:r>
              <a:rPr lang="en-GB" dirty="0"/>
              <a:t>Empowerment and autonomy – choice, dignity, decision-making (NICE, 2022).</a:t>
            </a:r>
          </a:p>
          <a:p>
            <a:endParaRPr lang="en-GB" dirty="0"/>
          </a:p>
          <a:p>
            <a:r>
              <a:rPr lang="en-GB" dirty="0"/>
              <a:t>Social connectedness – preventing loneliness and isolation.(</a:t>
            </a:r>
            <a:r>
              <a:rPr lang="en-GB" dirty="0" err="1"/>
              <a:t>Age,uk</a:t>
            </a:r>
            <a:r>
              <a:rPr lang="en-GB" dirty="0"/>
              <a:t> 2023).</a:t>
            </a:r>
          </a:p>
          <a:p>
            <a:endParaRPr lang="en-GB" dirty="0"/>
          </a:p>
          <a:p>
            <a:r>
              <a:rPr lang="en-GB" dirty="0"/>
              <a:t>Access to integrated health and social care services.(NHS England).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C1EE2F7-8032-13D6-1F2E-6375DD0ACC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844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98"/>
    </mc:Choice>
    <mc:Fallback xmlns="">
      <p:transition spd="slow" advTm="28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879B67B-297B-D4A4-A229-1EE72A684341}"/>
              </a:ext>
            </a:extLst>
          </p:cNvPr>
          <p:cNvSpPr txBox="1"/>
          <p:nvPr/>
        </p:nvSpPr>
        <p:spPr>
          <a:xfrm>
            <a:off x="838199" y="1825624"/>
            <a:ext cx="11081657" cy="4441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6E45C7-70A2-29B9-0800-ACA31149B1A1}"/>
              </a:ext>
            </a:extLst>
          </p:cNvPr>
          <p:cNvSpPr txBox="1"/>
          <p:nvPr/>
        </p:nvSpPr>
        <p:spPr>
          <a:xfrm>
            <a:off x="3046329" y="1859339"/>
            <a:ext cx="609934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/>
              <a:t> </a:t>
            </a:r>
            <a:r>
              <a:rPr lang="en-GB" b="1" dirty="0"/>
              <a:t>Empowerment Needs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Older people require: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Involvement in care planning. (Care Act 2014).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Respect, dignity and person-centred practice. (Coulter et al., 2015).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 communication and shared decision-making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for independence (e.g., home adaptations, mobility aids).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Theory link: Person-Centred Theory (Rogers) emphasises treating individuals holistically and with respect.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EF61EF4-1C79-CE59-8BFF-F4416FA07C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769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05"/>
    </mc:Choice>
    <mc:Fallback xmlns="">
      <p:transition spd="slow" advTm="30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5554B2-B7C5-23BD-2478-4B24C8357BAA}"/>
              </a:ext>
            </a:extLst>
          </p:cNvPr>
          <p:cNvSpPr txBox="1"/>
          <p:nvPr/>
        </p:nvSpPr>
        <p:spPr>
          <a:xfrm>
            <a:off x="467361" y="1550993"/>
            <a:ext cx="8589553" cy="4521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E29734-0625-E536-D6C5-D09461C02C53}"/>
              </a:ext>
            </a:extLst>
          </p:cNvPr>
          <p:cNvSpPr txBox="1"/>
          <p:nvPr/>
        </p:nvSpPr>
        <p:spPr>
          <a:xfrm>
            <a:off x="609601" y="1305341"/>
            <a:ext cx="660813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Critical Evaluation: Current UK Care Provisions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Examples of current approaches: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NHS Long Term Plan (2019) – focus on prevention, integrated care, ageing well.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Care Act 2014 – emphasises wellbeing, choice, and personalised support.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Better Care Fund – improves health–social care integration.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Critical view: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Good emphasis on independence and choice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However, workforce shortages, long waiting lists and inconsistent local implementation reduce effectiveness.(Skills for Care,2023).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6F5B65A-2983-1830-D710-5443C8DA4C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040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57"/>
    </mc:Choice>
    <mc:Fallback xmlns="">
      <p:transition spd="slow" advTm="19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0C8086-A18D-EFAC-9FBE-33E73934A707}"/>
              </a:ext>
            </a:extLst>
          </p:cNvPr>
          <p:cNvSpPr txBox="1"/>
          <p:nvPr/>
        </p:nvSpPr>
        <p:spPr>
          <a:xfrm>
            <a:off x="3889143" y="892629"/>
            <a:ext cx="5374599" cy="47352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566B83-7BBF-0FA1-117A-23887591E9B8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3AAC2B-A417-4373-713B-9C095F4FA396}"/>
              </a:ext>
            </a:extLst>
          </p:cNvPr>
          <p:cNvSpPr txBox="1"/>
          <p:nvPr/>
        </p:nvSpPr>
        <p:spPr>
          <a:xfrm>
            <a:off x="3046329" y="1028343"/>
            <a:ext cx="609934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Interventions and Approaches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Examples:</a:t>
            </a:r>
          </a:p>
          <a:p>
            <a:pPr>
              <a:buFont typeface="+mj-lt"/>
              <a:buAutoNum type="arabicPeriod"/>
            </a:pPr>
            <a:r>
              <a:rPr lang="en-GB" dirty="0"/>
              <a:t>Reablement Services – short-term support to regain independence.</a:t>
            </a:r>
          </a:p>
          <a:p>
            <a:pPr>
              <a:buFont typeface="+mj-lt"/>
              <a:buAutoNum type="arabicPeriod"/>
            </a:pPr>
            <a:r>
              <a:rPr lang="en-GB" dirty="0"/>
              <a:t>Evidence shows improved functional ability and reduced long-term care needs.</a:t>
            </a:r>
          </a:p>
          <a:p>
            <a:pPr>
              <a:buFont typeface="+mj-lt"/>
              <a:buAutoNum type="arabicPeriod"/>
            </a:pPr>
            <a:r>
              <a:rPr lang="en-GB" dirty="0"/>
              <a:t>Home-based care – supports living independently.</a:t>
            </a:r>
          </a:p>
          <a:p>
            <a:pPr>
              <a:buFont typeface="+mj-lt"/>
              <a:buAutoNum type="arabicPeriod"/>
            </a:pPr>
            <a:r>
              <a:rPr lang="en-GB" dirty="0"/>
              <a:t>Assistive technology – telecare, falls detectors, smart home tech.</a:t>
            </a:r>
          </a:p>
          <a:p>
            <a:pPr>
              <a:buFont typeface="+mj-lt"/>
              <a:buAutoNum type="arabicPeriod"/>
            </a:pPr>
            <a:r>
              <a:rPr lang="en-GB" dirty="0"/>
              <a:t>Falls prevention programmes – strength and balance training reduces falls by up to 30% (NICE, 2021).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Evaluation: Helps independence but access varies across regions. ADASS,2022).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16821E6-54DE-FB41-480D-6546B2E7A3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5780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30"/>
    </mc:Choice>
    <mc:Fallback xmlns="">
      <p:transition spd="slow" advTm="39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59F9487-7B44-3F78-9095-26C972EA525D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FB7C94-6F83-E88D-2AFA-B056A5887FB5}"/>
              </a:ext>
            </a:extLst>
          </p:cNvPr>
          <p:cNvSpPr txBox="1"/>
          <p:nvPr/>
        </p:nvSpPr>
        <p:spPr>
          <a:xfrm>
            <a:off x="1208314" y="1997839"/>
            <a:ext cx="793735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Theoretical Frameworks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Biopsychosocial Model: Recognises physical, psychological, and social needs.(Engel,1977).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Successful Ageing Theory: Focus on engagement, function, and low disease risk.(Rowe &amp; kahn,1977).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Empowerment Theory: Promotes autonomy and active participation.(Zimmerman,2000).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29051DE-F566-FF86-2CA9-9F53FB455F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5720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11"/>
    </mc:Choice>
    <mc:Fallback xmlns="">
      <p:transition spd="slow" advTm="29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obot using a laptop sitting on a blue chair">
            <a:extLst>
              <a:ext uri="{FF2B5EF4-FFF2-40B4-BE49-F238E27FC236}">
                <a16:creationId xmlns:a16="http://schemas.microsoft.com/office/drawing/2014/main" id="{B86AB940-13C6-4CB7-F66A-EFE216920F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68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50238D-6A8D-1773-98DA-5CF08F94D350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Technological  innovation</a:t>
            </a: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Wearable Sensors: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Track vital signs (e.g., heart rate, blood pressure) in real-time for proactive health management.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Telehealth Services: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Enable remote consultations, reducing the need for travel and increasing access to healthcare professionals 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Al-Powered Robots: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Provide companionship, medication reminders, and assistance with daily activities, enhancing independence and safety.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34AD459-31CF-7456-D2DB-A53724B47C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73486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95"/>
    </mc:Choice>
    <mc:Fallback xmlns="">
      <p:transition spd="slow" advTm="28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DDB1763-434A-8B6C-FE5C-8357DABFA3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9824975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EDDC1F8-7D62-0107-CF7B-DC0BA296D896}"/>
              </a:ext>
            </a:extLst>
          </p:cNvPr>
          <p:cNvSpPr txBox="1"/>
          <p:nvPr/>
        </p:nvSpPr>
        <p:spPr>
          <a:xfrm>
            <a:off x="3046329" y="1582340"/>
            <a:ext cx="609934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Policy Discussion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UK policies influencing older people’s care: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Care Act 2014 – duty to promote wellbeing.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Equality Act 2010 – protects against age discrimination.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NHS Ageing Well Programme – proactive care in the community.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Critique: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Policies are strong on paper, but budget constraints and staffing shortages limit impact.(Kings Fund,2022).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5300870-8CC2-D816-8F4C-CBAAA065B2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397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54"/>
    </mc:Choice>
    <mc:Fallback xmlns="">
      <p:transition spd="slow" advTm="25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6047AD-7CC4-075F-55EB-5ACFDCDC2E1E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Justification Using Theory and Policy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Person-</a:t>
            </a:r>
            <a:r>
              <a:rPr lang="en-US" sz="2200" dirty="0" err="1"/>
              <a:t>centred</a:t>
            </a:r>
            <a:r>
              <a:rPr lang="en-US" sz="2200" dirty="0"/>
              <a:t> care theory </a:t>
            </a:r>
            <a:r>
              <a:rPr lang="en-US" sz="2200" dirty="0" err="1"/>
              <a:t>emphasises</a:t>
            </a:r>
            <a:r>
              <a:rPr lang="en-US" sz="2200" dirty="0"/>
              <a:t> autonomy, dignity, and identity, guiding training and practice (</a:t>
            </a:r>
            <a:r>
              <a:rPr lang="en-US" sz="2200" dirty="0" err="1"/>
              <a:t>Kitwood</a:t>
            </a:r>
            <a:r>
              <a:rPr lang="en-US" sz="2200" dirty="0"/>
              <a:t>, 1997).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Preventative approaches reflect statutory duties under the UK Care Act 2014.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WHO Healthy Ageing Framework promotes system-level reforms to improve quality of life for older people (WHO, 2020).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Evidence indicates that integrated services reduce hospital admissions and improve wellbeing (Age UK, 2023).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DD93B2-BF60-836E-EBF6-5063664704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7087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94"/>
    </mc:Choice>
    <mc:Fallback xmlns="">
      <p:transition spd="slow" advTm="32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6F3C15C-26B8-945C-649A-9E9BF0A7E7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2260738"/>
              </p:ext>
            </p:extLst>
          </p:nvPr>
        </p:nvGraphicFramePr>
        <p:xfrm>
          <a:off x="228600" y="567262"/>
          <a:ext cx="11658600" cy="427567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829300">
                  <a:extLst>
                    <a:ext uri="{9D8B030D-6E8A-4147-A177-3AD203B41FA5}">
                      <a16:colId xmlns:a16="http://schemas.microsoft.com/office/drawing/2014/main" val="190429091"/>
                    </a:ext>
                  </a:extLst>
                </a:gridCol>
                <a:gridCol w="5829300">
                  <a:extLst>
                    <a:ext uri="{9D8B030D-6E8A-4147-A177-3AD203B41FA5}">
                      <a16:colId xmlns:a16="http://schemas.microsoft.com/office/drawing/2014/main" val="122344142"/>
                    </a:ext>
                  </a:extLst>
                </a:gridCol>
              </a:tblGrid>
              <a:tr h="508459"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extLst>
                  <a:ext uri="{0D108BD9-81ED-4DB2-BD59-A6C34878D82A}">
                    <a16:rowId xmlns:a16="http://schemas.microsoft.com/office/drawing/2014/main" val="1086520355"/>
                  </a:ext>
                </a:extLst>
              </a:tr>
              <a:tr h="855136"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extLst>
                  <a:ext uri="{0D108BD9-81ED-4DB2-BD59-A6C34878D82A}">
                    <a16:rowId xmlns:a16="http://schemas.microsoft.com/office/drawing/2014/main" val="464423485"/>
                  </a:ext>
                </a:extLst>
              </a:tr>
              <a:tr h="508459"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extLst>
                  <a:ext uri="{0D108BD9-81ED-4DB2-BD59-A6C34878D82A}">
                    <a16:rowId xmlns:a16="http://schemas.microsoft.com/office/drawing/2014/main" val="1900333052"/>
                  </a:ext>
                </a:extLst>
              </a:tr>
              <a:tr h="855136"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extLst>
                  <a:ext uri="{0D108BD9-81ED-4DB2-BD59-A6C34878D82A}">
                    <a16:rowId xmlns:a16="http://schemas.microsoft.com/office/drawing/2014/main" val="4196316633"/>
                  </a:ext>
                </a:extLst>
              </a:tr>
              <a:tr h="1548489">
                <a:tc>
                  <a:txBody>
                    <a:bodyPr/>
                    <a:lstStyle/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tc>
                  <a:txBody>
                    <a:bodyPr/>
                    <a:lstStyle/>
                    <a:p>
                      <a:endParaRPr lang="en-GB" sz="2300"/>
                    </a:p>
                    <a:p>
                      <a:endParaRPr lang="en-GB" sz="2300"/>
                    </a:p>
                  </a:txBody>
                  <a:tcPr marL="115559" marR="115559" marT="57779" marB="57779" anchor="ctr"/>
                </a:tc>
                <a:extLst>
                  <a:ext uri="{0D108BD9-81ED-4DB2-BD59-A6C34878D82A}">
                    <a16:rowId xmlns:a16="http://schemas.microsoft.com/office/drawing/2014/main" val="171605079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77DA1EF-0222-0E9C-8F8F-28B705480415}"/>
              </a:ext>
            </a:extLst>
          </p:cNvPr>
          <p:cNvSpPr txBox="1"/>
          <p:nvPr/>
        </p:nvSpPr>
        <p:spPr>
          <a:xfrm>
            <a:off x="1055914" y="1077686"/>
            <a:ext cx="816495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Challenges Faced by Older People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Older people often experience: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Mobility issues, chronic illness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Frailty and falls risk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Cognitive decline (e.g., dementia)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Loneliness and social isolation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Barriers to accessing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Technology barriers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Transport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Health inequalities (more severe in deprived areas)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2393EFC-A8E7-3425-E8CE-9EE0A88129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57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06"/>
    </mc:Choice>
    <mc:Fallback xmlns="">
      <p:transition spd="slow" advTm="30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Two people holding each other's hands">
            <a:extLst>
              <a:ext uri="{FF2B5EF4-FFF2-40B4-BE49-F238E27FC236}">
                <a16:creationId xmlns:a16="http://schemas.microsoft.com/office/drawing/2014/main" id="{034A9663-4746-EABD-11B7-CA97F03E78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981" r="17088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135C6D-B2CD-9D0E-7E4E-291E4BB30D85}"/>
              </a:ext>
            </a:extLst>
          </p:cNvPr>
          <p:cNvSpPr txBox="1"/>
          <p:nvPr/>
        </p:nvSpPr>
        <p:spPr>
          <a:xfrm>
            <a:off x="8079978" y="2533476"/>
            <a:ext cx="3369234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C4B681-055A-74EF-DDB5-B6256E3C3D2C}"/>
              </a:ext>
            </a:extLst>
          </p:cNvPr>
          <p:cNvSpPr txBox="1"/>
          <p:nvPr/>
        </p:nvSpPr>
        <p:spPr>
          <a:xfrm>
            <a:off x="7598228" y="1997838"/>
            <a:ext cx="459377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Barriers to Maintaining Independence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Inconsistent support between NHS and local authorities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Limited home-care hours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Cultural or linguistic barriers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Lack of accessible housing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Insufficient rehabilitation services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Support often focuses more on crisis management rather than prevention.(The kings Fund,2022).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46B5E84-3182-0C28-D194-4962C38C3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0107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89"/>
    </mc:Choice>
    <mc:Fallback xmlns="">
      <p:transition spd="slow" advTm="13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70DFA0FD-AB28-4B25-B870-4D2BBC35B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9" name="Picture 68" descr="A green lights in a dark room&#10;&#10;AI-generated content may be incorrect.">
            <a:extLst>
              <a:ext uri="{FF2B5EF4-FFF2-40B4-BE49-F238E27FC236}">
                <a16:creationId xmlns:a16="http://schemas.microsoft.com/office/drawing/2014/main" id="{A44F89F8-6332-B19A-7CC2-52A98D0C10B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18924" r="18840" b="-1"/>
          <a:stretch>
            <a:fillRect/>
          </a:stretch>
        </p:blipFill>
        <p:spPr>
          <a:xfrm>
            <a:off x="5833976" y="10"/>
            <a:ext cx="6394152" cy="6857990"/>
          </a:xfrm>
          <a:prstGeom prst="rect">
            <a:avLst/>
          </a:prstGeom>
        </p:spPr>
      </p:pic>
      <p:grpSp>
        <p:nvGrpSpPr>
          <p:cNvPr id="85" name="Group 84">
            <a:extLst>
              <a:ext uri="{FF2B5EF4-FFF2-40B4-BE49-F238E27FC236}">
                <a16:creationId xmlns:a16="http://schemas.microsoft.com/office/drawing/2014/main" id="{0D628DFB-9CD1-4E2B-8B44-9FDF7E80F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9564" y="0"/>
            <a:ext cx="6648564" cy="6858000"/>
            <a:chOff x="5705128" y="0"/>
            <a:chExt cx="6648564" cy="6858000"/>
          </a:xfrm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CB07514-66C4-498E-85FA-6CCDFB253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13BFB38F-216C-4A75-8C1C-DAF998A5C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4DF24F7D-73CE-4EF0-86BC-1C1C4C5CB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89" name="Freeform: Shape 88">
              <a:extLst>
                <a:ext uri="{FF2B5EF4-FFF2-40B4-BE49-F238E27FC236}">
                  <a16:creationId xmlns:a16="http://schemas.microsoft.com/office/drawing/2014/main" id="{EC3445B6-9C0D-4865-BF68-CD74892D0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90" name="Freeform: Shape 89">
              <a:extLst>
                <a:ext uri="{FF2B5EF4-FFF2-40B4-BE49-F238E27FC236}">
                  <a16:creationId xmlns:a16="http://schemas.microsoft.com/office/drawing/2014/main" id="{1905757E-C772-4187-BD34-A12DC33F3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BCB4D0-8E9C-AA09-2726-EEAB25B70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C20E46-C19A-9F1F-E2C7-B6A0E460F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E91CC32-6A6B-4E2E-BBA1-6864F305DA26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13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graphicFrame>
        <p:nvGraphicFramePr>
          <p:cNvPr id="70" name="TextBox 1">
            <a:extLst>
              <a:ext uri="{FF2B5EF4-FFF2-40B4-BE49-F238E27FC236}">
                <a16:creationId xmlns:a16="http://schemas.microsoft.com/office/drawing/2014/main" id="{7A7BBE60-2CEF-8C9C-F437-18A12C8A7C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5428215"/>
              </p:ext>
            </p:extLst>
          </p:nvPr>
        </p:nvGraphicFramePr>
        <p:xfrm>
          <a:off x="804672" y="2272143"/>
          <a:ext cx="4706803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1E8EED8-1A70-46CA-A268-BDC0687172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4069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90"/>
    </mc:Choice>
    <mc:Fallback xmlns="">
      <p:transition spd="slow" advTm="40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BCB4D0-8E9C-AA09-2726-EEAB25B70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C20E46-C19A-9F1F-E2C7-B6A0E460F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04F268-CECE-A592-93BB-FE981C84EEEF}"/>
              </a:ext>
            </a:extLst>
          </p:cNvPr>
          <p:cNvSpPr txBox="1"/>
          <p:nvPr/>
        </p:nvSpPr>
        <p:spPr>
          <a:xfrm>
            <a:off x="631370" y="1382486"/>
            <a:ext cx="1109254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Ethical and Person-Centred Considerations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 autonomy and choice. (Coulter et al,2015).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Empower individuals in decision-making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strengths-based approaches.(Department of Health and social care,2017).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 culturally sensitive care.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 safety, dignity, and rights. (NICE,2022).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730CA7B-E550-154D-EA51-CD37098BC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964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64"/>
    </mc:Choice>
    <mc:Fallback xmlns="">
      <p:transition spd="slow" advTm="220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0920C8-4B76-261C-3FF3-F87C3E6ED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E8408-39E4-35EC-BB69-1AE1D46D4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D5F76D-37A7-E026-CA78-F3AE43270BCD}"/>
              </a:ext>
            </a:extLst>
          </p:cNvPr>
          <p:cNvSpPr txBox="1"/>
          <p:nvPr/>
        </p:nvSpPr>
        <p:spPr>
          <a:xfrm>
            <a:off x="664029" y="1534886"/>
            <a:ext cx="848164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Conclusion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ageing UK population requires comprehensive, person-centred and integrated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Current policies offer strong frameworks, but practical challenges remain.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Empowerment, independence, and functional ability must be central to all services.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Strengthening community care, addressing inequalities, and improving coordination can significantly enhance older people’s quality of life.(WHO,2020.)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78AE0B0-C69B-053D-05CF-AE33D678C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974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34"/>
    </mc:Choice>
    <mc:Fallback xmlns="">
      <p:transition spd="slow" advTm="23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D02A0AB-E907-066A-9C8D-E88C7196050C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A39B9A-850E-1C2D-D28E-4D8F807AC9EF}"/>
              </a:ext>
            </a:extLst>
          </p:cNvPr>
          <p:cNvSpPr txBox="1"/>
          <p:nvPr/>
        </p:nvSpPr>
        <p:spPr>
          <a:xfrm>
            <a:off x="304800" y="1443841"/>
            <a:ext cx="884087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b="1" dirty="0"/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National Institute for Health and Care Excellence (NICE) (2021) Falls prevention in older people. Available at: URL (Accessed.17 November 2024.)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NHS England (2019) The NHS Long Term Plan. Available at: URL (Accessed 17 November 2024.)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Office for National Statistics (2023) UK population ageing statistics. Available at: URL (Accessed 18 November 2024).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World Health Organization (2020) Decade of Healthy Ageing. Available at: URL (Accessed 18 November 2024.)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53AB841-E415-F3CA-87F1-164A24CFC4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6929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0"/>
    </mc:Choice>
    <mc:Fallback xmlns="">
      <p:transition spd="slow" advTm="3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4438EC-31C1-52E5-3594-C74730F810CD}"/>
              </a:ext>
            </a:extLst>
          </p:cNvPr>
          <p:cNvSpPr txBox="1"/>
          <p:nvPr/>
        </p:nvSpPr>
        <p:spPr>
          <a:xfrm>
            <a:off x="4724400" y="320040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1C562B-5987-51B5-EF94-11B3EF752170}"/>
              </a:ext>
            </a:extLst>
          </p:cNvPr>
          <p:cNvSpPr txBox="1"/>
          <p:nvPr/>
        </p:nvSpPr>
        <p:spPr>
          <a:xfrm>
            <a:off x="224288" y="382438"/>
            <a:ext cx="1174342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Care Learning. (2024). </a:t>
            </a:r>
            <a:r>
              <a:rPr lang="en-US" i="1">
                <a:latin typeface="Calibri"/>
                <a:ea typeface="Calibri"/>
                <a:cs typeface="Calibri"/>
              </a:rPr>
              <a:t>What Are Theoretical Models In Health And Social Care? - Care Learning</a:t>
            </a:r>
            <a:r>
              <a:rPr lang="en-US">
                <a:latin typeface="Calibri"/>
                <a:ea typeface="Calibri"/>
                <a:cs typeface="Calibri"/>
              </a:rPr>
              <a:t>. [online] Available at: </a:t>
            </a:r>
            <a:r>
              <a:rPr lang="en-US">
                <a:latin typeface="Calibri"/>
                <a:ea typeface="Calibri"/>
                <a:cs typeface="Calibri"/>
                <a:hlinkClick r:id="rId4"/>
              </a:rPr>
              <a:t>https://carelearning.org.uk/blog/models/what-are-theoretical-models-in-health-and-social-care/.accesed</a:t>
            </a:r>
            <a:r>
              <a:rPr lang="en-US">
                <a:latin typeface="Calibri"/>
                <a:ea typeface="Calibri"/>
                <a:cs typeface="Calibri"/>
              </a:rPr>
              <a:t> 19.06.2024.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EF490D-880E-0911-7101-6E7A91BA595A}"/>
              </a:ext>
            </a:extLst>
          </p:cNvPr>
          <p:cNvSpPr txBox="1"/>
          <p:nvPr/>
        </p:nvSpPr>
        <p:spPr>
          <a:xfrm>
            <a:off x="224286" y="1079501"/>
            <a:ext cx="9592813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Age UK (2022) Later life in the United Kingdom 2022. Available at: https://www.ageuk.org.uk (Accessed: 23 November 2025).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Ayalon, L. and Tesch-Römer, C. (2018) Contemporary perspectives on ageism. Cham: Springer.</a:t>
            </a:r>
          </a:p>
          <a:p>
            <a:r>
              <a:rPr lang="en-GB" dirty="0"/>
              <a:t>(accessed 23 November 2025).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Care Quality Commission (CQC) (2021) State of health care and adult social care in England 2020/21. Available at: https://www.cqc.org.uk (Accessed: 23 November 2025).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Organisation for Economic Co-operation and Development (OECD) (2023) Health at a Glance 2023. Available at: https://www.oecd.org (Accessed: 23 November 2025.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br>
              <a:rPr lang="en-GB" dirty="0"/>
            </a:br>
            <a:endParaRPr lang="en-GB" dirty="0"/>
          </a:p>
          <a:p>
            <a:br>
              <a:rPr lang="en-GB" dirty="0"/>
            </a:b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1E18359-8551-A1FC-C446-A54BFFF310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3867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0"/>
    </mc:Choice>
    <mc:Fallback xmlns="">
      <p:transition spd="slow" advTm="8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8DA4EF-0355-3EDB-6DCA-2B5E4FF7F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4D014-3EA8-4675-9B20-4321B581160A}" type="datetime1">
              <a:rPr lang="en-US" smtClean="0"/>
              <a:t>11/25/25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FD89FB-669D-1516-36AF-2B60907B6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1DC1E-8A34-5F60-7AA7-5E4CE341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18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D8FF12-E5E4-6D73-DF1A-EA5D87954134}"/>
              </a:ext>
            </a:extLst>
          </p:cNvPr>
          <p:cNvSpPr txBox="1"/>
          <p:nvPr/>
        </p:nvSpPr>
        <p:spPr>
          <a:xfrm>
            <a:off x="622300" y="444500"/>
            <a:ext cx="112395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King’s Fund (2022) Integrated care systems: Improving outcomes for older people. Available at: https://www.kingsfund.org.uk (Accessed: 23 November 2025).</a:t>
            </a:r>
          </a:p>
          <a:p>
            <a:br>
              <a:rPr lang="en-GB"/>
            </a:br>
            <a:endParaRPr lang="en-GB"/>
          </a:p>
          <a:p>
            <a:r>
              <a:rPr lang="en-GB"/>
              <a:t>Nuffield Trust (2023) Challenges in social care workforce. Available at: https://www.nuffieldtrust.org.uk (Accessed: 23 November 2025).</a:t>
            </a:r>
          </a:p>
          <a:p>
            <a:br>
              <a:rPr lang="en-GB"/>
            </a:br>
            <a:endParaRPr lang="en-GB"/>
          </a:p>
          <a:p>
            <a:r>
              <a:rPr lang="en-GB"/>
              <a:t>Public Health England (2020) Healthy ageing: Evidence and recommendations. Available at: https://www.gov.uk (Accessed: 23 November 2025).</a:t>
            </a:r>
          </a:p>
          <a:p>
            <a:br>
              <a:rPr lang="en-GB"/>
            </a:br>
            <a:endParaRPr lang="en-GB"/>
          </a:p>
          <a:p>
            <a:r>
              <a:rPr lang="en-GB"/>
              <a:t>Social Care Institute for Excellence (SCIE) (2022) Improving access to social care. Available at: https://www.scie.org.uk (Accessed: 23 November 2025).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DCCCEBC-9DA0-C21F-6E35-2B478992F2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7372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5"/>
    </mc:Choice>
    <mc:Fallback xmlns="">
      <p:transition spd="slow" advTm="2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1359</Words>
  <Application>Microsoft Office PowerPoint</Application>
  <PresentationFormat>Widescreen</PresentationFormat>
  <Paragraphs>193</Paragraphs>
  <Slides>18</Slides>
  <Notes>0</Notes>
  <HiddenSlides>0</HiddenSlides>
  <MMClips>18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ELDERLY CARE IN THE UK </vt:lpstr>
      <vt:lpstr>Introduction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ELDERLY CARE IN THE UK </dc:title>
  <dc:creator/>
  <cp:lastModifiedBy>Saica Bi (2220163)</cp:lastModifiedBy>
  <cp:revision>2</cp:revision>
  <dcterms:created xsi:type="dcterms:W3CDTF">2025-06-14T21:26:10Z</dcterms:created>
  <dcterms:modified xsi:type="dcterms:W3CDTF">2025-11-25T17:04:35Z</dcterms:modified>
</cp:coreProperties>
</file>