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5325"/>
    <a:srgbClr val="D152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D3893-82F5-4343-B1BE-AEF5B86739CE}" v="71" dt="2022-09-22T12:14:36.523"/>
    <p1510:client id="{4E5168E3-451C-4E4C-8CE6-E5271D6D13C1}" v="56" dt="2022-09-22T10:52:45.053"/>
    <p1510:client id="{8DD832E7-8AC9-42B9-8ACF-5B0BB0C593B2}" v="9" dt="2022-09-22T12:31:42.823"/>
    <p1510:client id="{CE4764B0-B1F5-4D36-B5A2-FF80AB1B4204}" v="85" dt="2022-09-22T10:20:57.599"/>
    <p1510:client id="{DF5A2AEA-FAA7-444A-8965-F3F71689989A}" v="204" dt="2022-09-22T09:47:03.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flipV="1">
            <a:off x="1524000" y="857075"/>
            <a:ext cx="8128001" cy="1140176"/>
          </a:xfrm>
        </p:spPr>
        <p:txBody>
          <a:bodyPr>
            <a:normAutofit/>
          </a:bodyPr>
          <a:lstStyle/>
          <a:p>
            <a:endParaRPr lang="en-US"/>
          </a:p>
        </p:txBody>
      </p:sp>
      <p:sp>
        <p:nvSpPr>
          <p:cNvPr id="3" name="Subtitle 2"/>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52CCB051-18E3-F4F2-B737-3B869241796F}"/>
              </a:ext>
            </a:extLst>
          </p:cNvPr>
          <p:cNvSpPr txBox="1"/>
          <p:nvPr/>
        </p:nvSpPr>
        <p:spPr>
          <a:xfrm>
            <a:off x="1114778" y="1227666"/>
            <a:ext cx="2624666" cy="3654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Scroll: Horizontal 5">
            <a:extLst>
              <a:ext uri="{FF2B5EF4-FFF2-40B4-BE49-F238E27FC236}">
                <a16:creationId xmlns:a16="http://schemas.microsoft.com/office/drawing/2014/main" id="{0EEB1A74-C117-4EA4-7413-4DC521D6DA11}"/>
              </a:ext>
            </a:extLst>
          </p:cNvPr>
          <p:cNvSpPr/>
          <p:nvPr/>
        </p:nvSpPr>
        <p:spPr>
          <a:xfrm>
            <a:off x="1236487" y="-63315"/>
            <a:ext cx="8664220" cy="987778"/>
          </a:xfrm>
          <a:prstGeom prst="horizontalScroll">
            <a:avLst/>
          </a:prstGeom>
          <a:solidFill>
            <a:srgbClr val="F7532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cs typeface="Calibri"/>
              </a:rPr>
              <a:t>Critical Thinking </a:t>
            </a:r>
          </a:p>
          <a:p>
            <a:pPr algn="ctr"/>
            <a:r>
              <a:rPr lang="en-GB" b="1" dirty="0">
                <a:solidFill>
                  <a:schemeClr val="tx1"/>
                </a:solidFill>
                <a:cs typeface="Calibri"/>
              </a:rPr>
              <a:t>Natalie Richardson    1001407   ECGE4005P/C</a:t>
            </a:r>
            <a:endParaRPr lang="en-GB" b="1">
              <a:solidFill>
                <a:schemeClr val="tx1"/>
              </a:solidFill>
              <a:cs typeface="Calibri"/>
            </a:endParaRPr>
          </a:p>
        </p:txBody>
      </p:sp>
      <p:sp>
        <p:nvSpPr>
          <p:cNvPr id="7" name="TextBox 6">
            <a:extLst>
              <a:ext uri="{FF2B5EF4-FFF2-40B4-BE49-F238E27FC236}">
                <a16:creationId xmlns:a16="http://schemas.microsoft.com/office/drawing/2014/main" id="{B66A02EB-49F8-3109-2DE9-02CF58BD2580}"/>
              </a:ext>
            </a:extLst>
          </p:cNvPr>
          <p:cNvSpPr txBox="1"/>
          <p:nvPr/>
        </p:nvSpPr>
        <p:spPr>
          <a:xfrm>
            <a:off x="4148667" y="564444"/>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Rectangle: Rounded Corners 7">
            <a:extLst>
              <a:ext uri="{FF2B5EF4-FFF2-40B4-BE49-F238E27FC236}">
                <a16:creationId xmlns:a16="http://schemas.microsoft.com/office/drawing/2014/main" id="{0658A6C3-ADFA-8135-FFEA-FFD62A70AF31}"/>
              </a:ext>
            </a:extLst>
          </p:cNvPr>
          <p:cNvSpPr/>
          <p:nvPr/>
        </p:nvSpPr>
        <p:spPr>
          <a:xfrm>
            <a:off x="98425" y="1029758"/>
            <a:ext cx="3936998" cy="2286001"/>
          </a:xfrm>
          <a:prstGeom prst="round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r>
              <a:rPr lang="en-GB" sz="900" b="1" i="1" u="sng" dirty="0">
                <a:solidFill>
                  <a:schemeClr val="tx1"/>
                </a:solidFill>
                <a:latin typeface="Arial"/>
                <a:ea typeface="Segoe UI"/>
                <a:cs typeface="Segoe UI"/>
              </a:rPr>
              <a:t>What is Critical Thinking?</a:t>
            </a:r>
            <a:r>
              <a:rPr lang="en-GB" sz="900" u="sng" dirty="0">
                <a:solidFill>
                  <a:schemeClr val="tx1"/>
                </a:solidFill>
                <a:latin typeface="Arial"/>
                <a:ea typeface="Arial"/>
                <a:cs typeface="Arial"/>
              </a:rPr>
              <a:t> </a:t>
            </a:r>
          </a:p>
          <a:p>
            <a:pPr rtl="0"/>
            <a:r>
              <a:rPr lang="en-GB" sz="900" dirty="0">
                <a:solidFill>
                  <a:schemeClr val="tx1"/>
                </a:solidFill>
                <a:latin typeface="Arial"/>
                <a:ea typeface="Segoe UI"/>
                <a:cs typeface="Segoe UI"/>
              </a:rPr>
              <a:t>In order to discuss Critical Thinking and its components we must first define what it actually is and means.  Chatfield (2018) suggests that Critical Thinking is proactively evaluating ideas and information in order to fully understand what is being discussed or argued. </a:t>
            </a:r>
            <a:r>
              <a:rPr lang="en-GB" sz="900" dirty="0">
                <a:solidFill>
                  <a:schemeClr val="tx1"/>
                </a:solidFill>
                <a:latin typeface="Arial"/>
                <a:ea typeface="Arial"/>
                <a:cs typeface="Arial"/>
              </a:rPr>
              <a:t> </a:t>
            </a:r>
          </a:p>
          <a:p>
            <a:pPr rtl="0"/>
            <a:r>
              <a:rPr lang="en-GB" sz="900" dirty="0">
                <a:solidFill>
                  <a:schemeClr val="tx1"/>
                </a:solidFill>
                <a:latin typeface="Arial"/>
                <a:ea typeface="Segoe UI"/>
                <a:cs typeface="Segoe UI"/>
              </a:rPr>
              <a:t>Within Education Critical Thinking is a highly important element of study as argued by Cottrell (2017), they state that Critical Thinking in academia and professional life is the ability to recognise, improve and format understanding of one's knowledge in order to enhance existing information. </a:t>
            </a:r>
            <a:r>
              <a:rPr lang="en-GB" sz="900" dirty="0">
                <a:solidFill>
                  <a:schemeClr val="tx1"/>
                </a:solidFill>
                <a:latin typeface="Arial"/>
                <a:ea typeface="Arial"/>
                <a:cs typeface="Arial"/>
              </a:rPr>
              <a:t> </a:t>
            </a:r>
          </a:p>
          <a:p>
            <a:pPr rtl="0"/>
            <a:r>
              <a:rPr lang="en-GB" sz="900" dirty="0">
                <a:solidFill>
                  <a:schemeClr val="tx1"/>
                </a:solidFill>
                <a:latin typeface="Arial"/>
                <a:ea typeface="Segoe UI"/>
                <a:cs typeface="Segoe UI"/>
              </a:rPr>
              <a:t>There are a number of skills and qualities that can be actively adopted in order to maximise positive Critical Thinking and its development. Three of skills that will be discussed further are, Time Management, Plagiarism, and Note Taking</a:t>
            </a:r>
            <a:endParaRPr lang="en-GB" sz="900" dirty="0">
              <a:solidFill>
                <a:schemeClr val="tx1"/>
              </a:solidFill>
            </a:endParaRPr>
          </a:p>
        </p:txBody>
      </p:sp>
      <p:sp>
        <p:nvSpPr>
          <p:cNvPr id="9" name="Rectangle: Rounded Corners 8">
            <a:extLst>
              <a:ext uri="{FF2B5EF4-FFF2-40B4-BE49-F238E27FC236}">
                <a16:creationId xmlns:a16="http://schemas.microsoft.com/office/drawing/2014/main" id="{C3EA700B-5B92-F3B6-0D04-D400153449D9}"/>
              </a:ext>
            </a:extLst>
          </p:cNvPr>
          <p:cNvSpPr/>
          <p:nvPr/>
        </p:nvSpPr>
        <p:spPr>
          <a:xfrm>
            <a:off x="7691965" y="1073855"/>
            <a:ext cx="4275667" cy="41949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F9FBA9A2-C694-A66D-60ED-B67E78A7747B}"/>
              </a:ext>
            </a:extLst>
          </p:cNvPr>
          <p:cNvSpPr/>
          <p:nvPr/>
        </p:nvSpPr>
        <p:spPr>
          <a:xfrm>
            <a:off x="4149711" y="1075620"/>
            <a:ext cx="3462012" cy="2362639"/>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800" dirty="0">
              <a:solidFill>
                <a:schemeClr val="tx1"/>
              </a:solidFill>
              <a:latin typeface="Arial"/>
              <a:cs typeface="Calibri"/>
            </a:endParaRPr>
          </a:p>
        </p:txBody>
      </p:sp>
      <p:sp>
        <p:nvSpPr>
          <p:cNvPr id="11" name="Rectangle: Rounded Corners 10">
            <a:extLst>
              <a:ext uri="{FF2B5EF4-FFF2-40B4-BE49-F238E27FC236}">
                <a16:creationId xmlns:a16="http://schemas.microsoft.com/office/drawing/2014/main" id="{84440FE1-ADB1-1CFF-ED97-59A7FC26181A}"/>
              </a:ext>
            </a:extLst>
          </p:cNvPr>
          <p:cNvSpPr/>
          <p:nvPr/>
        </p:nvSpPr>
        <p:spPr>
          <a:xfrm>
            <a:off x="1585382" y="3523455"/>
            <a:ext cx="4275667" cy="3335072"/>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r>
              <a:rPr lang="en-GB" sz="900" dirty="0">
                <a:solidFill>
                  <a:schemeClr val="tx1"/>
                </a:solidFill>
                <a:latin typeface="Arial"/>
                <a:ea typeface="+mn-lt"/>
                <a:cs typeface="Arial"/>
              </a:rPr>
              <a:t>There are also a number of time management skills that can be incorporated in order to facilitate the McMillian and Weyers suggestions. </a:t>
            </a:r>
            <a:endParaRPr lang="en-US" sz="900">
              <a:solidFill>
                <a:schemeClr val="tx1"/>
              </a:solidFill>
              <a:latin typeface="Calibri"/>
              <a:ea typeface="+mn-lt"/>
              <a:cs typeface="Calibri"/>
            </a:endParaRPr>
          </a:p>
          <a:p>
            <a:r>
              <a:rPr lang="en-GB" sz="900" dirty="0">
                <a:solidFill>
                  <a:schemeClr val="tx1"/>
                </a:solidFill>
                <a:latin typeface="Arial"/>
                <a:ea typeface="+mn-lt"/>
                <a:cs typeface="Arial"/>
              </a:rPr>
              <a:t>These include being realistic about the time we have and comit to, have a to do list of tasks that are not negotiable, determine if these are urgent or not, use an organiser in order to visualise the tasks ahead and make a timetable for the day/week. </a:t>
            </a:r>
            <a:endParaRPr lang="en-US" sz="900">
              <a:solidFill>
                <a:schemeClr val="tx1"/>
              </a:solidFill>
              <a:latin typeface="Calibri"/>
              <a:ea typeface="+mn-lt"/>
              <a:cs typeface="Calibri"/>
            </a:endParaRPr>
          </a:p>
          <a:p>
            <a:r>
              <a:rPr lang="en-GB" sz="900" dirty="0">
                <a:solidFill>
                  <a:schemeClr val="tx1"/>
                </a:solidFill>
                <a:latin typeface="Arial"/>
                <a:ea typeface="+mn-lt"/>
                <a:cs typeface="Arial"/>
              </a:rPr>
              <a:t>One particular framework used by both academic institutions and businesses alike is SMART (Specific, Measurable, Achievable, Relevant and Time-based).</a:t>
            </a:r>
            <a:endParaRPr lang="en-US" sz="900">
              <a:solidFill>
                <a:schemeClr val="tx1"/>
              </a:solidFill>
              <a:latin typeface="Calibri"/>
              <a:ea typeface="+mn-lt"/>
              <a:cs typeface="Calibri"/>
            </a:endParaRPr>
          </a:p>
          <a:p>
            <a:r>
              <a:rPr lang="en-GB" sz="900" dirty="0">
                <a:solidFill>
                  <a:schemeClr val="tx1"/>
                </a:solidFill>
                <a:latin typeface="Arial"/>
                <a:ea typeface="+mn-lt"/>
                <a:cs typeface="Arial"/>
              </a:rPr>
              <a:t>This framework sets out to provide a goal-based structure system within which if followed should max</a:t>
            </a:r>
            <a:r>
              <a:rPr lang="en-GB" sz="800" dirty="0">
                <a:solidFill>
                  <a:schemeClr val="tx1"/>
                </a:solidFill>
                <a:latin typeface="Arial"/>
                <a:ea typeface="+mn-lt"/>
                <a:cs typeface="Arial"/>
              </a:rPr>
              <a:t>imise the learning process and the use of time and productivity effectively.</a:t>
            </a:r>
            <a:endParaRPr lang="en-US" sz="800">
              <a:solidFill>
                <a:schemeClr val="tx1"/>
              </a:solidFill>
              <a:latin typeface="Calibri"/>
              <a:ea typeface="+mn-lt"/>
              <a:cs typeface="Calibri"/>
            </a:endParaRPr>
          </a:p>
          <a:p>
            <a:endParaRPr lang="en-GB" dirty="0">
              <a:ea typeface="+mn-lt"/>
              <a:cs typeface="+mn-lt"/>
            </a:endParaRPr>
          </a:p>
          <a:p>
            <a:pPr algn="ctr"/>
            <a:endParaRPr lang="en-GB" dirty="0">
              <a:cs typeface="Calibri"/>
            </a:endParaRPr>
          </a:p>
        </p:txBody>
      </p:sp>
      <p:sp>
        <p:nvSpPr>
          <p:cNvPr id="12" name="Rectangle: Rounded Corners 11">
            <a:extLst>
              <a:ext uri="{FF2B5EF4-FFF2-40B4-BE49-F238E27FC236}">
                <a16:creationId xmlns:a16="http://schemas.microsoft.com/office/drawing/2014/main" id="{89E05F70-CA84-8659-929A-4185E13901E9}"/>
              </a:ext>
            </a:extLst>
          </p:cNvPr>
          <p:cNvSpPr/>
          <p:nvPr/>
        </p:nvSpPr>
        <p:spPr>
          <a:xfrm>
            <a:off x="7230268" y="5324728"/>
            <a:ext cx="4276989" cy="1366230"/>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sz="900">
              <a:solidFill>
                <a:schemeClr val="tx1"/>
              </a:solidFill>
              <a:latin typeface="Arial"/>
              <a:ea typeface="+mn-lt"/>
              <a:cs typeface="+mn-lt"/>
            </a:endParaRPr>
          </a:p>
          <a:p>
            <a:endParaRPr lang="en-GB" sz="900" b="1" dirty="0">
              <a:solidFill>
                <a:schemeClr val="tx1"/>
              </a:solidFill>
              <a:latin typeface="Arial"/>
              <a:ea typeface="+mn-lt"/>
              <a:cs typeface="+mn-lt"/>
            </a:endParaRPr>
          </a:p>
          <a:p>
            <a:r>
              <a:rPr lang="en-GB" sz="900" b="1" u="sng" dirty="0">
                <a:solidFill>
                  <a:schemeClr val="tx1"/>
                </a:solidFill>
                <a:latin typeface="Arial"/>
                <a:ea typeface="+mn-lt"/>
                <a:cs typeface="+mn-lt"/>
              </a:rPr>
              <a:t>Conclusion</a:t>
            </a:r>
            <a:endParaRPr lang="en-GB" sz="900" u="sng" dirty="0">
              <a:solidFill>
                <a:schemeClr val="tx1"/>
              </a:solidFill>
              <a:latin typeface="Arial"/>
              <a:ea typeface="+mn-lt"/>
              <a:cs typeface="+mn-lt"/>
            </a:endParaRPr>
          </a:p>
          <a:p>
            <a:r>
              <a:rPr lang="en-GB" sz="900" dirty="0">
                <a:solidFill>
                  <a:schemeClr val="tx1"/>
                </a:solidFill>
                <a:latin typeface="Arial"/>
                <a:ea typeface="+mn-lt"/>
                <a:cs typeface="+mn-lt"/>
              </a:rPr>
              <a:t>Critical thinking as discussed within this academic poster covers a spectrum of sub categories. The study skills included here are but a few of those that can be applied. </a:t>
            </a:r>
          </a:p>
          <a:p>
            <a:r>
              <a:rPr lang="en-GB" sz="900" dirty="0">
                <a:solidFill>
                  <a:schemeClr val="tx1"/>
                </a:solidFill>
                <a:latin typeface="Arial"/>
                <a:ea typeface="+mn-lt"/>
                <a:cs typeface="+mn-lt"/>
              </a:rPr>
              <a:t>The development of critical thinking during academic and professional life can be enhanced by implementing these skills. </a:t>
            </a:r>
          </a:p>
          <a:p>
            <a:r>
              <a:rPr lang="en-GB" sz="900" dirty="0">
                <a:solidFill>
                  <a:schemeClr val="tx1"/>
                </a:solidFill>
                <a:latin typeface="Arial"/>
                <a:ea typeface="+mn-lt"/>
                <a:cs typeface="+mn-lt"/>
              </a:rPr>
              <a:t>Cottrell (2017) states that if critical thinking skills are adopted efficiently it can aid in the process of making realistic assessments of capabilities and cogitation. </a:t>
            </a:r>
          </a:p>
          <a:p>
            <a:pPr algn="ctr"/>
            <a:endParaRPr lang="en-GB" dirty="0">
              <a:cs typeface="Calibri"/>
            </a:endParaRPr>
          </a:p>
        </p:txBody>
      </p:sp>
      <p:sp>
        <p:nvSpPr>
          <p:cNvPr id="13" name="TextBox 12">
            <a:extLst>
              <a:ext uri="{FF2B5EF4-FFF2-40B4-BE49-F238E27FC236}">
                <a16:creationId xmlns:a16="http://schemas.microsoft.com/office/drawing/2014/main" id="{73F515BF-3C5D-7980-016B-C2E3E0CDF821}"/>
              </a:ext>
            </a:extLst>
          </p:cNvPr>
          <p:cNvSpPr txBox="1"/>
          <p:nvPr/>
        </p:nvSpPr>
        <p:spPr>
          <a:xfrm>
            <a:off x="1770502" y="3600980"/>
            <a:ext cx="3384195"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i="1" u="sng" dirty="0">
                <a:latin typeface="Arial"/>
                <a:ea typeface="+mn-lt"/>
                <a:cs typeface="+mn-lt"/>
              </a:rPr>
              <a:t>Time Management</a:t>
            </a:r>
            <a:endParaRPr lang="en-GB" sz="900">
              <a:latin typeface="Arial"/>
              <a:ea typeface="+mn-lt"/>
              <a:cs typeface="+mn-lt"/>
            </a:endParaRPr>
          </a:p>
          <a:p>
            <a:r>
              <a:rPr lang="en-GB" sz="900" dirty="0">
                <a:latin typeface="Arial"/>
                <a:ea typeface="+mn-lt"/>
                <a:cs typeface="+mn-lt"/>
              </a:rPr>
              <a:t>Time Management effects everyone in various ways and is an important element when studying. Ensuring a balance of one's time will prove useful in order to fully recognise commitments in other areas and therefore determine the time that is able to be allocated to specific tasks. This in turn will produce a more effective use of that time. McMillian and Weyers (2012) suggest the advantages of having time</a:t>
            </a:r>
            <a:endParaRPr lang="en-GB" sz="900" dirty="0">
              <a:latin typeface="Arial"/>
              <a:cs typeface="Calibri"/>
            </a:endParaRPr>
          </a:p>
          <a:p>
            <a:r>
              <a:rPr lang="en-GB" sz="900" dirty="0">
                <a:latin typeface="Arial"/>
                <a:ea typeface="+mn-lt"/>
                <a:cs typeface="+mn-lt"/>
              </a:rPr>
              <a:t>management skills in place may aid in these particular areas.</a:t>
            </a:r>
            <a:endParaRPr lang="en-GB" dirty="0"/>
          </a:p>
        </p:txBody>
      </p:sp>
      <p:sp>
        <p:nvSpPr>
          <p:cNvPr id="14" name="Rectangle 13">
            <a:extLst>
              <a:ext uri="{FF2B5EF4-FFF2-40B4-BE49-F238E27FC236}">
                <a16:creationId xmlns:a16="http://schemas.microsoft.com/office/drawing/2014/main" id="{C6618AD9-3E27-7728-F1D7-BEBD8B4C3772}"/>
              </a:ext>
            </a:extLst>
          </p:cNvPr>
          <p:cNvSpPr/>
          <p:nvPr/>
        </p:nvSpPr>
        <p:spPr>
          <a:xfrm>
            <a:off x="5766595" y="3606270"/>
            <a:ext cx="1368779" cy="179249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Symbol,Sans-Serif"/>
              <a:buChar char="•"/>
            </a:pPr>
            <a:r>
              <a:rPr lang="en-GB" sz="1000" b="1" dirty="0">
                <a:solidFill>
                  <a:schemeClr val="tx2">
                    <a:lumMod val="50000"/>
                  </a:schemeClr>
                </a:solidFill>
                <a:cs typeface="Calibri"/>
              </a:rPr>
              <a:t>Keeping to a schedule.</a:t>
            </a:r>
            <a:endParaRPr lang="en-US" sz="1000" b="1">
              <a:solidFill>
                <a:schemeClr val="tx2">
                  <a:lumMod val="50000"/>
                </a:schemeClr>
              </a:solidFill>
              <a:ea typeface="+mn-lt"/>
              <a:cs typeface="+mn-lt"/>
            </a:endParaRPr>
          </a:p>
          <a:p>
            <a:pPr marL="285750" indent="-285750">
              <a:buFont typeface="Symbol,Sans-Serif"/>
              <a:buChar char="•"/>
            </a:pPr>
            <a:r>
              <a:rPr lang="en-GB" sz="1000" b="1" dirty="0">
                <a:solidFill>
                  <a:schemeClr val="tx2">
                    <a:lumMod val="50000"/>
                  </a:schemeClr>
                </a:solidFill>
                <a:cs typeface="Calibri"/>
              </a:rPr>
              <a:t>Alleviate/reduce stress</a:t>
            </a:r>
            <a:endParaRPr lang="en-US" sz="1000" b="1">
              <a:solidFill>
                <a:schemeClr val="tx2">
                  <a:lumMod val="50000"/>
                </a:schemeClr>
              </a:solidFill>
              <a:ea typeface="+mn-lt"/>
              <a:cs typeface="+mn-lt"/>
            </a:endParaRPr>
          </a:p>
          <a:p>
            <a:pPr marL="285750" indent="-285750">
              <a:buFont typeface="Symbol,Sans-Serif"/>
              <a:buChar char="•"/>
            </a:pPr>
            <a:r>
              <a:rPr lang="en-GB" sz="1000" b="1" dirty="0">
                <a:solidFill>
                  <a:schemeClr val="tx2">
                    <a:lumMod val="50000"/>
                  </a:schemeClr>
                </a:solidFill>
                <a:cs typeface="Calibri"/>
              </a:rPr>
              <a:t>Meet deadlines</a:t>
            </a:r>
            <a:endParaRPr lang="en-US" sz="1000" b="1">
              <a:solidFill>
                <a:schemeClr val="tx2">
                  <a:lumMod val="50000"/>
                </a:schemeClr>
              </a:solidFill>
              <a:ea typeface="+mn-lt"/>
              <a:cs typeface="+mn-lt"/>
            </a:endParaRPr>
          </a:p>
          <a:p>
            <a:pPr marL="285750" indent="-285750">
              <a:buFont typeface="Symbol,Sans-Serif"/>
              <a:buChar char="•"/>
            </a:pPr>
            <a:r>
              <a:rPr lang="en-GB" sz="1000" b="1" dirty="0">
                <a:solidFill>
                  <a:schemeClr val="tx2">
                    <a:lumMod val="50000"/>
                  </a:schemeClr>
                </a:solidFill>
                <a:cs typeface="Calibri"/>
              </a:rPr>
              <a:t>Adopt less pressure</a:t>
            </a:r>
            <a:endParaRPr lang="en-US" sz="1000" b="1">
              <a:solidFill>
                <a:schemeClr val="tx2">
                  <a:lumMod val="50000"/>
                </a:schemeClr>
              </a:solidFill>
              <a:ea typeface="+mn-lt"/>
              <a:cs typeface="+mn-lt"/>
            </a:endParaRPr>
          </a:p>
          <a:p>
            <a:pPr marL="285750" indent="-285750">
              <a:buFont typeface="Symbol,Sans-Serif"/>
              <a:buChar char="•"/>
            </a:pPr>
            <a:r>
              <a:rPr lang="en-GB" sz="1000" b="1" dirty="0">
                <a:solidFill>
                  <a:schemeClr val="tx2">
                    <a:lumMod val="50000"/>
                  </a:schemeClr>
                </a:solidFill>
                <a:cs typeface="Calibri"/>
              </a:rPr>
              <a:t>Develop confidence</a:t>
            </a:r>
            <a:endParaRPr lang="en-US" sz="1000" b="1" dirty="0">
              <a:solidFill>
                <a:schemeClr val="tx2">
                  <a:lumMod val="50000"/>
                </a:schemeClr>
              </a:solidFill>
              <a:ea typeface="+mn-lt"/>
              <a:cs typeface="+mn-lt"/>
            </a:endParaRPr>
          </a:p>
          <a:p>
            <a:pPr marL="285750" indent="-285750">
              <a:buFont typeface="Symbol"/>
              <a:buChar char="•"/>
            </a:pPr>
            <a:endParaRPr lang="en-GB" sz="900" dirty="0">
              <a:solidFill>
                <a:schemeClr val="tx1"/>
              </a:solidFill>
              <a:cs typeface="Calibri"/>
            </a:endParaRPr>
          </a:p>
        </p:txBody>
      </p:sp>
      <p:sp>
        <p:nvSpPr>
          <p:cNvPr id="4" name="Arrow: Right 3">
            <a:extLst>
              <a:ext uri="{FF2B5EF4-FFF2-40B4-BE49-F238E27FC236}">
                <a16:creationId xmlns:a16="http://schemas.microsoft.com/office/drawing/2014/main" id="{E27DF132-BD46-5EF1-1CAF-BE91AA580266}"/>
              </a:ext>
            </a:extLst>
          </p:cNvPr>
          <p:cNvSpPr/>
          <p:nvPr/>
        </p:nvSpPr>
        <p:spPr>
          <a:xfrm>
            <a:off x="4033849" y="4609701"/>
            <a:ext cx="1657613" cy="1825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5" descr="Graphical user interface, website&#10;&#10;Description automatically generated">
            <a:extLst>
              <a:ext uri="{FF2B5EF4-FFF2-40B4-BE49-F238E27FC236}">
                <a16:creationId xmlns:a16="http://schemas.microsoft.com/office/drawing/2014/main" id="{20F5AD7C-BF9F-8BC3-2D2E-8BC2192215EA}"/>
              </a:ext>
            </a:extLst>
          </p:cNvPr>
          <p:cNvPicPr>
            <a:picLocks noChangeAspect="1"/>
          </p:cNvPicPr>
          <p:nvPr/>
        </p:nvPicPr>
        <p:blipFill>
          <a:blip r:embed="rId2"/>
          <a:stretch>
            <a:fillRect/>
          </a:stretch>
        </p:blipFill>
        <p:spPr>
          <a:xfrm>
            <a:off x="98778" y="4078111"/>
            <a:ext cx="1665111" cy="1735667"/>
          </a:xfrm>
          <a:prstGeom prst="rect">
            <a:avLst/>
          </a:prstGeom>
        </p:spPr>
      </p:pic>
      <p:sp>
        <p:nvSpPr>
          <p:cNvPr id="17" name="Arrow: Bent 16">
            <a:extLst>
              <a:ext uri="{FF2B5EF4-FFF2-40B4-BE49-F238E27FC236}">
                <a16:creationId xmlns:a16="http://schemas.microsoft.com/office/drawing/2014/main" id="{8C07FD99-78CA-03B1-E681-B10CB3E6FA48}"/>
              </a:ext>
            </a:extLst>
          </p:cNvPr>
          <p:cNvSpPr/>
          <p:nvPr/>
        </p:nvSpPr>
        <p:spPr>
          <a:xfrm rot="16200000">
            <a:off x="1156847" y="5776314"/>
            <a:ext cx="310445" cy="9172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TextBox 15">
            <a:extLst>
              <a:ext uri="{FF2B5EF4-FFF2-40B4-BE49-F238E27FC236}">
                <a16:creationId xmlns:a16="http://schemas.microsoft.com/office/drawing/2014/main" id="{0FE820D9-06BD-6139-0AF4-D9133EBA82A7}"/>
              </a:ext>
            </a:extLst>
          </p:cNvPr>
          <p:cNvSpPr txBox="1"/>
          <p:nvPr/>
        </p:nvSpPr>
        <p:spPr>
          <a:xfrm>
            <a:off x="-20624" y="5805093"/>
            <a:ext cx="154622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Calibri"/>
                <a:cs typeface="Calibri"/>
              </a:rPr>
              <a:t>(Source: Indeed, 2018)</a:t>
            </a:r>
            <a:endParaRPr lang="en-GB" sz="900">
              <a:latin typeface="Arial"/>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78F1-C094-8A07-7A86-09113A70F57E}"/>
              </a:ext>
            </a:extLst>
          </p:cNvPr>
          <p:cNvSpPr>
            <a:spLocks noGrp="1"/>
          </p:cNvSpPr>
          <p:nvPr>
            <p:ph type="title"/>
          </p:nvPr>
        </p:nvSpPr>
        <p:spPr/>
        <p:txBody>
          <a:bodyPr/>
          <a:lstStyle/>
          <a:p>
            <a:endParaRPr lang="en-GB"/>
          </a:p>
        </p:txBody>
      </p:sp>
      <p:pic>
        <p:nvPicPr>
          <p:cNvPr id="4" name="Picture 4" descr="Graphical user interface, website&#10;&#10;Description automatically generated">
            <a:extLst>
              <a:ext uri="{FF2B5EF4-FFF2-40B4-BE49-F238E27FC236}">
                <a16:creationId xmlns:a16="http://schemas.microsoft.com/office/drawing/2014/main" id="{CBCA60DC-2D87-1C7D-3861-964E5738D7FC}"/>
              </a:ext>
            </a:extLst>
          </p:cNvPr>
          <p:cNvPicPr>
            <a:picLocks noGrp="1" noChangeAspect="1"/>
          </p:cNvPicPr>
          <p:nvPr>
            <p:ph idx="1"/>
          </p:nvPr>
        </p:nvPicPr>
        <p:blipFill>
          <a:blip r:embed="rId2"/>
          <a:stretch>
            <a:fillRect/>
          </a:stretch>
        </p:blipFill>
        <p:spPr>
          <a:xfrm>
            <a:off x="-2779518" y="632304"/>
            <a:ext cx="1475867" cy="1461489"/>
          </a:xfrm>
        </p:spPr>
      </p:pic>
    </p:spTree>
    <p:extLst>
      <p:ext uri="{BB962C8B-B14F-4D97-AF65-F5344CB8AC3E}">
        <p14:creationId xmlns:p14="http://schemas.microsoft.com/office/powerpoint/2010/main" val="18320496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285</cp:revision>
  <dcterms:created xsi:type="dcterms:W3CDTF">2022-09-21T11:34:57Z</dcterms:created>
  <dcterms:modified xsi:type="dcterms:W3CDTF">2022-09-22T12:31:53Z</dcterms:modified>
</cp:coreProperties>
</file>