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2.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23.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28"/>
  </p:notesMasterIdLst>
  <p:sldIdLst>
    <p:sldId id="2561" r:id="rId2"/>
    <p:sldId id="2562" r:id="rId3"/>
    <p:sldId id="2563" r:id="rId4"/>
    <p:sldId id="2564" r:id="rId5"/>
    <p:sldId id="2565" r:id="rId6"/>
    <p:sldId id="2566" r:id="rId7"/>
    <p:sldId id="2567" r:id="rId8"/>
    <p:sldId id="2568" r:id="rId9"/>
    <p:sldId id="2569" r:id="rId10"/>
    <p:sldId id="2570" r:id="rId11"/>
    <p:sldId id="2571" r:id="rId12"/>
    <p:sldId id="2572" r:id="rId13"/>
    <p:sldId id="2573" r:id="rId14"/>
    <p:sldId id="2574" r:id="rId15"/>
    <p:sldId id="2575" r:id="rId16"/>
    <p:sldId id="2576" r:id="rId17"/>
    <p:sldId id="2577" r:id="rId18"/>
    <p:sldId id="2578" r:id="rId19"/>
    <p:sldId id="2579" r:id="rId20"/>
    <p:sldId id="2580" r:id="rId21"/>
    <p:sldId id="2581" r:id="rId22"/>
    <p:sldId id="2582" r:id="rId23"/>
    <p:sldId id="2583" r:id="rId24"/>
    <p:sldId id="2584" r:id="rId25"/>
    <p:sldId id="2585" r:id="rId26"/>
    <p:sldId id="2586" r:id="rId2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09607CDA-D57F-45F7-A7CE-D2EB56222BF8}">
          <p14:sldIdLst/>
        </p14:section>
        <p14:section name="Assessment Summary &amp; Student Instructions: Practical Observation—Health &amp; Social Care Case Study (Amina’s Story)" id="{DC71754E-C95F-4E6B-8A3F-1A4E9BEDBE97}">
          <p14:sldIdLst>
            <p14:sldId id="2561"/>
            <p14:sldId id="2562"/>
          </p14:sldIdLst>
        </p14:section>
        <p14:section name="Overview of Assessment Requirements and Structure" id="{0E236533-8527-4E84-931A-F54064FD7513}">
          <p14:sldIdLst>
            <p14:sldId id="2563"/>
            <p14:sldId id="2564"/>
            <p14:sldId id="2565"/>
            <p14:sldId id="2566"/>
          </p14:sldIdLst>
        </p14:section>
        <p14:section name="Guidance for Case Study Analysis: Amina’s Story" id="{67DFA68B-165E-4BEC-8FBF-41D4A11D7D72}">
          <p14:sldIdLst>
            <p14:sldId id="2567"/>
            <p14:sldId id="2568"/>
            <p14:sldId id="2569"/>
            <p14:sldId id="2570"/>
          </p14:sldIdLst>
        </p14:section>
        <p14:section name="Effective Group Discussion and Analysis Strategies" id="{3773B350-2D64-40AE-A768-CA9195625C91}">
          <p14:sldIdLst>
            <p14:sldId id="2571"/>
            <p14:sldId id="2572"/>
            <p14:sldId id="2573"/>
            <p14:sldId id="2574"/>
          </p14:sldIdLst>
        </p14:section>
        <p14:section name="Preparing and Delivering the Group Presentation" id="{7C27E808-8C31-43BF-A7B1-C1713F6C373F}">
          <p14:sldIdLst>
            <p14:sldId id="2575"/>
            <p14:sldId id="2576"/>
            <p14:sldId id="2577"/>
            <p14:sldId id="2578"/>
          </p14:sldIdLst>
        </p14:section>
        <p14:section name="Q&amp;A Participation and Critical Reflection" id="{D266B38F-D3B4-4FC5-92BE-9554EB08D78D}">
          <p14:sldIdLst>
            <p14:sldId id="2579"/>
            <p14:sldId id="2580"/>
            <p14:sldId id="2581"/>
            <p14:sldId id="2582"/>
          </p14:sldIdLst>
        </p14:section>
        <p14:section name="Conclusion" id="{32FB3A2D-AFA8-44EB-837C-15DF30ED3FD0}">
          <p14:sldIdLst>
            <p14:sldId id="2583"/>
            <p14:sldId id="2584"/>
            <p14:sldId id="2585"/>
            <p14:sldId id="2586"/>
          </p14:sldIdLst>
        </p14:section>
      </p14:section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5" autoAdjust="0"/>
    <p:restoredTop sz="94660"/>
  </p:normalViewPr>
  <p:slideViewPr>
    <p:cSldViewPr snapToGrid="0">
      <p:cViewPr varScale="1">
        <p:scale>
          <a:sx n="70" d="100"/>
          <a:sy n="70" d="100"/>
        </p:scale>
        <p:origin x="197" y="27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viewProps" Target="viewProps.xml"/></Relationships>
</file>

<file path=ppt/diagrams/_rels/data1.xml.rels><?xml version="1.0" encoding="UTF-8" standalone="yes"?>
<Relationships xmlns="http://schemas.openxmlformats.org/package/2006/relationships"><Relationship Id="rId3" Type="http://schemas.openxmlformats.org/officeDocument/2006/relationships/image" Target="../media/image20.jpeg"/><Relationship Id="rId2" Type="http://schemas.openxmlformats.org/officeDocument/2006/relationships/image" Target="../media/image19.jpeg"/><Relationship Id="rId1" Type="http://schemas.openxmlformats.org/officeDocument/2006/relationships/image" Target="../media/image18.jpeg"/></Relationships>
</file>

<file path=ppt/diagrams/_rels/data2.xml.rels><?xml version="1.0" encoding="UTF-8" standalone="yes"?>
<Relationships xmlns="http://schemas.openxmlformats.org/package/2006/relationships"><Relationship Id="rId3" Type="http://schemas.openxmlformats.org/officeDocument/2006/relationships/image" Target="../media/image23.jpeg"/><Relationship Id="rId2" Type="http://schemas.openxmlformats.org/officeDocument/2006/relationships/image" Target="../media/image22.jpeg"/><Relationship Id="rId1" Type="http://schemas.openxmlformats.org/officeDocument/2006/relationships/image" Target="../media/image21.jpeg"/></Relationships>
</file>

<file path=ppt/diagrams/_rels/drawing1.xml.rels><?xml version="1.0" encoding="UTF-8" standalone="yes"?>
<Relationships xmlns="http://schemas.openxmlformats.org/package/2006/relationships"><Relationship Id="rId3" Type="http://schemas.openxmlformats.org/officeDocument/2006/relationships/image" Target="../media/image20.jpeg"/><Relationship Id="rId2" Type="http://schemas.openxmlformats.org/officeDocument/2006/relationships/image" Target="../media/image19.jpeg"/><Relationship Id="rId1" Type="http://schemas.openxmlformats.org/officeDocument/2006/relationships/image" Target="../media/image18.jpeg"/></Relationships>
</file>

<file path=ppt/diagrams/_rels/drawing2.xml.rels><?xml version="1.0" encoding="UTF-8" standalone="yes"?>
<Relationships xmlns="http://schemas.openxmlformats.org/package/2006/relationships"><Relationship Id="rId3" Type="http://schemas.openxmlformats.org/officeDocument/2006/relationships/image" Target="../media/image23.jpeg"/><Relationship Id="rId2" Type="http://schemas.openxmlformats.org/officeDocument/2006/relationships/image" Target="../media/image22.jpeg"/><Relationship Id="rId1" Type="http://schemas.openxmlformats.org/officeDocument/2006/relationships/image" Target="../media/image21.jpeg"/></Relationships>
</file>

<file path=ppt/diagrams/colors1.xml><?xml version="1.0" encoding="utf-8"?>
<dgm:colorsDef xmlns:dgm="http://schemas.openxmlformats.org/drawingml/2006/diagram" xmlns:a="http://schemas.openxmlformats.org/drawingml/2006/main" uniqueId="urn:microsoft.com/office/officeart/2005/8/colors/accent3_2">
  <dgm:title val=""/>
  <dgm:desc val=""/>
  <dgm:catLst>
    <dgm:cat type="accent3" pri="11200"/>
  </dgm:catLst>
  <dgm:styleLbl name="node0">
    <dgm:fillClrLst meth="repeat">
      <a:schemeClr val="accent3"/>
    </dgm:fillClrLst>
    <dgm:linClrLst meth="repeat">
      <a:schemeClr val="lt1"/>
    </dgm:linClrLst>
    <dgm:effectClrLst/>
    <dgm:txLinClrLst/>
    <dgm:txFillClrLst/>
    <dgm:txEffectClrLst/>
  </dgm:styleLbl>
  <dgm:styleLbl name="node1">
    <dgm:fillClrLst meth="repeat">
      <a:schemeClr val="accent3"/>
    </dgm:fillClrLst>
    <dgm:linClrLst meth="repeat">
      <a:schemeClr val="lt1"/>
    </dgm:linClrLst>
    <dgm:effectClrLst/>
    <dgm:txLinClrLst/>
    <dgm:txFillClrLst/>
    <dgm:txEffectClrLst/>
  </dgm:styleLbl>
  <dgm:styleLbl name="alignNode1">
    <dgm:fillClrLst meth="repeat">
      <a:schemeClr val="accent3"/>
    </dgm:fillClrLst>
    <dgm:linClrLst meth="repeat">
      <a:schemeClr val="accent3"/>
    </dgm:linClrLst>
    <dgm:effectClrLst/>
    <dgm:txLinClrLst/>
    <dgm:txFillClrLst/>
    <dgm:txEffectClrLst/>
  </dgm:styleLbl>
  <dgm:styleLbl name="lnNode1">
    <dgm:fillClrLst meth="repeat">
      <a:schemeClr val="accent3"/>
    </dgm:fillClrLst>
    <dgm:linClrLst meth="repeat">
      <a:schemeClr val="lt1"/>
    </dgm:linClrLst>
    <dgm:effectClrLst/>
    <dgm:txLinClrLst/>
    <dgm:txFillClrLst/>
    <dgm:txEffectClrLst/>
  </dgm:styleLbl>
  <dgm:styleLbl name="vennNode1">
    <dgm:fillClrLst meth="repeat">
      <a:schemeClr val="accent3">
        <a:alpha val="50000"/>
      </a:schemeClr>
    </dgm:fillClrLst>
    <dgm:linClrLst meth="repeat">
      <a:schemeClr val="lt1"/>
    </dgm:linClrLst>
    <dgm:effectClrLst/>
    <dgm:txLinClrLst/>
    <dgm:txFillClrLst/>
    <dgm:txEffectClrLst/>
  </dgm:styleLbl>
  <dgm:styleLbl name="node2">
    <dgm:fillClrLst meth="repeat">
      <a:schemeClr val="accent3"/>
    </dgm:fillClrLst>
    <dgm:linClrLst meth="repeat">
      <a:schemeClr val="lt1"/>
    </dgm:linClrLst>
    <dgm:effectClrLst/>
    <dgm:txLinClrLst/>
    <dgm:txFillClrLst/>
    <dgm:txEffectClrLst/>
  </dgm:styleLbl>
  <dgm:styleLbl name="node3">
    <dgm:fillClrLst meth="repeat">
      <a:schemeClr val="accent3"/>
    </dgm:fillClrLst>
    <dgm:linClrLst meth="repeat">
      <a:schemeClr val="lt1"/>
    </dgm:linClrLst>
    <dgm:effectClrLst/>
    <dgm:txLinClrLst/>
    <dgm:txFillClrLst/>
    <dgm:txEffectClrLst/>
  </dgm:styleLbl>
  <dgm:styleLbl name="node4">
    <dgm:fillClrLst meth="repeat">
      <a:schemeClr val="accent3"/>
    </dgm:fillClrLst>
    <dgm:linClrLst meth="repeat">
      <a:schemeClr val="lt1"/>
    </dgm:linClrLst>
    <dgm:effectClrLst/>
    <dgm:txLinClrLst/>
    <dgm:txFillClrLst/>
    <dgm:txEffectClrLst/>
  </dgm:styleLbl>
  <dgm:styleLbl name="f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3">
        <a:tint val="60000"/>
      </a:schemeClr>
    </dgm:fillClrLst>
    <dgm:linClrLst meth="repeat">
      <a:schemeClr val="accent3">
        <a:tint val="60000"/>
      </a:schemeClr>
    </dgm:linClrLst>
    <dgm:effectClrLst/>
    <dgm:txLinClrLst/>
    <dgm:txFillClrLst/>
    <dgm:txEffectClrLst/>
  </dgm:styleLbl>
  <dgm:styleLbl name="fgSibTrans2D1">
    <dgm:fillClrLst meth="repeat">
      <a:schemeClr val="accent3">
        <a:tint val="60000"/>
      </a:schemeClr>
    </dgm:fillClrLst>
    <dgm:linClrLst meth="repeat">
      <a:schemeClr val="accent3">
        <a:tint val="60000"/>
      </a:schemeClr>
    </dgm:linClrLst>
    <dgm:effectClrLst/>
    <dgm:txLinClrLst/>
    <dgm:txFillClrLst/>
    <dgm:txEffectClrLst/>
  </dgm:styleLbl>
  <dgm:styleLbl name="bgSibTrans2D1">
    <dgm:fillClrLst meth="repeat">
      <a:schemeClr val="accent3">
        <a:tint val="60000"/>
      </a:schemeClr>
    </dgm:fillClrLst>
    <dgm:linClrLst meth="repeat">
      <a:schemeClr val="accent3">
        <a:tint val="60000"/>
      </a:schemeClr>
    </dgm:linClrLst>
    <dgm:effectClrLst/>
    <dgm:txLinClrLst/>
    <dgm:txFillClrLst/>
    <dgm:txEffectClrLst/>
  </dgm:styleLbl>
  <dgm:styleLbl name="sibTrans1D1">
    <dgm:fillClrLst meth="repeat">
      <a:schemeClr val="accent3"/>
    </dgm:fillClrLst>
    <dgm:linClrLst meth="repeat">
      <a:schemeClr val="accent3"/>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dgm:linClrLst>
    <dgm:effectClrLst/>
    <dgm:txLinClrLst/>
    <dgm:txFillClrLst/>
    <dgm:txEffectClrLst/>
  </dgm:styleLbl>
  <dgm:styleLbl name="asst1">
    <dgm:fillClrLst meth="repeat">
      <a:schemeClr val="accent3"/>
    </dgm:fillClrLst>
    <dgm:linClrLst meth="repeat">
      <a:schemeClr val="lt1"/>
    </dgm:linClrLst>
    <dgm:effectClrLst/>
    <dgm:txLinClrLst/>
    <dgm:txFillClrLst/>
    <dgm:txEffectClrLst/>
  </dgm:styleLbl>
  <dgm:styleLbl name="asst2">
    <dgm:fillClrLst meth="repeat">
      <a:schemeClr val="accent3"/>
    </dgm:fillClrLst>
    <dgm:linClrLst meth="repeat">
      <a:schemeClr val="lt1"/>
    </dgm:linClrLst>
    <dgm:effectClrLst/>
    <dgm:txLinClrLst/>
    <dgm:txFillClrLst/>
    <dgm:txEffectClrLst/>
  </dgm:styleLbl>
  <dgm:styleLbl name="asst3">
    <dgm:fillClrLst meth="repeat">
      <a:schemeClr val="accent3"/>
    </dgm:fillClrLst>
    <dgm:linClrLst meth="repeat">
      <a:schemeClr val="lt1"/>
    </dgm:linClrLst>
    <dgm:effectClrLst/>
    <dgm:txLinClrLst/>
    <dgm:txFillClrLst/>
    <dgm:txEffectClrLst/>
  </dgm:styleLbl>
  <dgm:styleLbl name="asst4">
    <dgm:fillClrLst meth="repeat">
      <a:schemeClr val="accent3"/>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meth="repeat">
      <a:schemeClr val="lt1"/>
    </dgm:txFillClrLst>
    <dgm:txEffectClrLst/>
  </dgm:styleLbl>
  <dgm:styleLbl name="parChTrans2D2">
    <dgm:fillClrLst meth="repeat">
      <a:schemeClr val="accent3"/>
    </dgm:fillClrLst>
    <dgm:linClrLst meth="repeat">
      <a:schemeClr val="accent3"/>
    </dgm:linClrLst>
    <dgm:effectClrLst/>
    <dgm:txLinClrLst/>
    <dgm:txFillClrLst meth="repeat">
      <a:schemeClr val="lt1"/>
    </dgm:txFillClrLst>
    <dgm:txEffectClrLst/>
  </dgm:styleLbl>
  <dgm:styleLbl name="parChTrans2D3">
    <dgm:fillClrLst meth="repeat">
      <a:schemeClr val="accent3"/>
    </dgm:fillClrLst>
    <dgm:linClrLst meth="repeat">
      <a:schemeClr val="accent3"/>
    </dgm:linClrLst>
    <dgm:effectClrLst/>
    <dgm:txLinClrLst/>
    <dgm:txFillClrLst meth="repeat">
      <a:schemeClr val="lt1"/>
    </dgm:txFillClrLst>
    <dgm:txEffectClrLst/>
  </dgm:styleLbl>
  <dgm:styleLbl name="parChTrans2D4">
    <dgm:fillClrLst meth="repeat">
      <a:schemeClr val="accent3"/>
    </dgm:fillClrLst>
    <dgm:linClrLst meth="repeat">
      <a:schemeClr val="accent3"/>
    </dgm:linClrLst>
    <dgm:effectClrLst/>
    <dgm:txLinClrLst/>
    <dgm:txFillClrLst meth="repeat">
      <a:schemeClr val="lt1"/>
    </dgm:txFillClrLst>
    <dgm:txEffectClrLst/>
  </dgm:styleLbl>
  <dgm:styleLbl name="parChTrans1D1">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2">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3">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1D4">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solidFgAcc1">
    <dgm:fillClrLst meth="repeat">
      <a:schemeClr val="lt1"/>
    </dgm:fillClrLst>
    <dgm:linClrLst meth="repeat">
      <a:schemeClr val="accent3"/>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align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b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accent3"/>
    </dgm:linClrLst>
    <dgm:effectClrLst/>
    <dgm:txLinClrLst/>
    <dgm:txFillClrLst meth="repeat">
      <a:schemeClr val="dk1"/>
    </dgm:txFillClrLst>
    <dgm:txEffectClrLst/>
  </dgm:styleLbl>
  <dgm:styleLbl name="dkBgShp">
    <dgm:fillClrLst meth="repeat">
      <a:schemeClr val="accent3">
        <a:shade val="80000"/>
      </a:schemeClr>
    </dgm:fillClrLst>
    <dgm:linClrLst meth="repeat">
      <a:schemeClr val="accent3"/>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5680C10A-6DA6-468C-A009-8C890BC0433F}" type="doc">
      <dgm:prSet loTypeId="urn:microsoft.com/office/officeart/2024/3/layout/verticalVisualTextBlock1" loCatId="Picture" qsTypeId="urn:microsoft.com/office/officeart/2005/8/quickstyle/simple4" qsCatId="simple" csTypeId="urn:microsoft.com/office/officeart/2005/8/colors/accent3_2" csCatId="accent3" phldr="1"/>
      <dgm:spPr/>
      <dgm:t>
        <a:bodyPr/>
        <a:lstStyle/>
        <a:p>
          <a:endParaRPr lang="en-GB"/>
        </a:p>
      </dgm:t>
    </dgm:pt>
    <dgm:pt modelId="{28B4BFB2-D5BB-4133-A7B0-5492F252367B}">
      <dgm:prSet/>
      <dgm:spPr/>
      <dgm:t>
        <a:bodyPr/>
        <a:lstStyle/>
        <a:p>
          <a:pPr>
            <a:defRPr b="1"/>
          </a:pPr>
          <a:r>
            <a:rPr lang="en-GB" dirty="0"/>
            <a:t>Use Real Examples</a:t>
          </a:r>
        </a:p>
      </dgm:t>
    </dgm:pt>
    <dgm:pt modelId="{A1AD6420-F72E-4564-BD79-3656E4E7E254}" type="parTrans" cxnId="{DEBACE2C-8B29-445F-97F7-9A8305D347C1}">
      <dgm:prSet/>
      <dgm:spPr/>
      <dgm:t>
        <a:bodyPr/>
        <a:lstStyle/>
        <a:p>
          <a:endParaRPr lang="en-GB"/>
        </a:p>
      </dgm:t>
    </dgm:pt>
    <dgm:pt modelId="{40F3D4C7-F299-4A0F-9897-7A9CB5344FF0}" type="sibTrans" cxnId="{DEBACE2C-8B29-445F-97F7-9A8305D347C1}">
      <dgm:prSet/>
      <dgm:spPr/>
      <dgm:t>
        <a:bodyPr/>
        <a:lstStyle/>
        <a:p>
          <a:pPr>
            <a:defRPr b="1"/>
          </a:pPr>
          <a:endParaRPr lang="en-GB"/>
        </a:p>
      </dgm:t>
    </dgm:pt>
    <dgm:pt modelId="{A0276679-F2D1-422B-9CC7-326E3AEAA22A}">
      <dgm:prSet custT="1"/>
      <dgm:spPr/>
      <dgm:t>
        <a:bodyPr/>
        <a:lstStyle/>
        <a:p>
          <a:r>
            <a:rPr lang="en-GB" sz="2000" dirty="0"/>
            <a:t>Incorporate Amina’s story to provide concrete, relatable examples supporting your arguments.</a:t>
          </a:r>
        </a:p>
      </dgm:t>
    </dgm:pt>
    <dgm:pt modelId="{6F76E9BE-BDEF-4792-AF07-45D157EA6966}" type="parTrans" cxnId="{1EAE90C0-9263-4FD0-97AD-F7D19E836A2B}">
      <dgm:prSet/>
      <dgm:spPr/>
      <dgm:t>
        <a:bodyPr/>
        <a:lstStyle/>
        <a:p>
          <a:endParaRPr lang="en-GB"/>
        </a:p>
      </dgm:t>
    </dgm:pt>
    <dgm:pt modelId="{A38EBF3B-B542-4209-B7C1-70BF4167A69C}" type="sibTrans" cxnId="{1EAE90C0-9263-4FD0-97AD-F7D19E836A2B}">
      <dgm:prSet/>
      <dgm:spPr/>
      <dgm:t>
        <a:bodyPr/>
        <a:lstStyle/>
        <a:p>
          <a:endParaRPr lang="en-GB"/>
        </a:p>
      </dgm:t>
    </dgm:pt>
    <dgm:pt modelId="{8D1A4BD7-81AA-4FCC-80C3-EF763F29FC19}">
      <dgm:prSet/>
      <dgm:spPr/>
      <dgm:t>
        <a:bodyPr/>
        <a:lstStyle/>
        <a:p>
          <a:pPr>
            <a:defRPr b="1"/>
          </a:pPr>
          <a:r>
            <a:rPr lang="en-GB"/>
            <a:t>Apply Relevant Theory</a:t>
          </a:r>
        </a:p>
      </dgm:t>
    </dgm:pt>
    <dgm:pt modelId="{89541231-CE31-49E6-B019-A1941CAE1499}" type="parTrans" cxnId="{A8AE592F-1497-44E7-B8A1-B06299D516D5}">
      <dgm:prSet/>
      <dgm:spPr/>
      <dgm:t>
        <a:bodyPr/>
        <a:lstStyle/>
        <a:p>
          <a:endParaRPr lang="en-GB"/>
        </a:p>
      </dgm:t>
    </dgm:pt>
    <dgm:pt modelId="{EBB56AD5-4F02-4141-A754-6F16DF2B903F}" type="sibTrans" cxnId="{A8AE592F-1497-44E7-B8A1-B06299D516D5}">
      <dgm:prSet/>
      <dgm:spPr/>
      <dgm:t>
        <a:bodyPr/>
        <a:lstStyle/>
        <a:p>
          <a:pPr>
            <a:defRPr b="1"/>
          </a:pPr>
          <a:endParaRPr lang="en-GB"/>
        </a:p>
      </dgm:t>
    </dgm:pt>
    <dgm:pt modelId="{5A2CD989-C3E8-4A18-BEA7-600E94292478}">
      <dgm:prSet custT="1"/>
      <dgm:spPr/>
      <dgm:t>
        <a:bodyPr/>
        <a:lstStyle/>
        <a:p>
          <a:r>
            <a:rPr lang="en-GB" sz="2000" dirty="0"/>
            <a:t>Use theoretical frameworks to back up your points and provide academic credibility.</a:t>
          </a:r>
        </a:p>
      </dgm:t>
    </dgm:pt>
    <dgm:pt modelId="{7BDAC8E2-0E74-4A4A-A2F1-D3DF181E384C}" type="parTrans" cxnId="{7A38A3DA-918B-41E6-B832-FDC31AA0C43F}">
      <dgm:prSet/>
      <dgm:spPr/>
      <dgm:t>
        <a:bodyPr/>
        <a:lstStyle/>
        <a:p>
          <a:endParaRPr lang="en-GB"/>
        </a:p>
      </dgm:t>
    </dgm:pt>
    <dgm:pt modelId="{70C772B9-DF69-472D-902F-6849D4D41E76}" type="sibTrans" cxnId="{7A38A3DA-918B-41E6-B832-FDC31AA0C43F}">
      <dgm:prSet/>
      <dgm:spPr/>
      <dgm:t>
        <a:bodyPr/>
        <a:lstStyle/>
        <a:p>
          <a:endParaRPr lang="en-GB"/>
        </a:p>
      </dgm:t>
    </dgm:pt>
    <dgm:pt modelId="{BD822F67-3AEB-42F5-BE0B-75E91ACC746C}">
      <dgm:prSet/>
      <dgm:spPr/>
      <dgm:t>
        <a:bodyPr/>
        <a:lstStyle/>
        <a:p>
          <a:pPr>
            <a:defRPr b="1"/>
          </a:pPr>
          <a:r>
            <a:rPr lang="en-GB"/>
            <a:t>Justify Your Approach</a:t>
          </a:r>
        </a:p>
      </dgm:t>
    </dgm:pt>
    <dgm:pt modelId="{A168D2EF-C270-4D6E-80CB-AFB759EAF88E}" type="parTrans" cxnId="{3259819C-DC77-440B-9865-A13C4F500044}">
      <dgm:prSet/>
      <dgm:spPr/>
      <dgm:t>
        <a:bodyPr/>
        <a:lstStyle/>
        <a:p>
          <a:endParaRPr lang="en-GB"/>
        </a:p>
      </dgm:t>
    </dgm:pt>
    <dgm:pt modelId="{70DEAB24-1CCF-40AA-82D5-33AA516F2948}" type="sibTrans" cxnId="{3259819C-DC77-440B-9865-A13C4F500044}">
      <dgm:prSet/>
      <dgm:spPr/>
      <dgm:t>
        <a:bodyPr/>
        <a:lstStyle/>
        <a:p>
          <a:endParaRPr lang="en-GB"/>
        </a:p>
      </dgm:t>
    </dgm:pt>
    <dgm:pt modelId="{9D14601D-E3BF-4D73-8B72-B78A545BCF58}">
      <dgm:prSet custT="1"/>
      <dgm:spPr/>
      <dgm:t>
        <a:bodyPr/>
        <a:lstStyle/>
        <a:p>
          <a:r>
            <a:rPr lang="en-GB" sz="2000" dirty="0"/>
            <a:t>Explain why your approach is effective to make your argument more convincing and persuasive</a:t>
          </a:r>
          <a:r>
            <a:rPr lang="en-GB" sz="1400" dirty="0"/>
            <a:t>.</a:t>
          </a:r>
        </a:p>
      </dgm:t>
    </dgm:pt>
    <dgm:pt modelId="{780B607F-0C18-44FF-A21D-ECE9B70C98B7}" type="parTrans" cxnId="{4C610471-75B4-4D01-BC38-1657A19B725C}">
      <dgm:prSet/>
      <dgm:spPr/>
      <dgm:t>
        <a:bodyPr/>
        <a:lstStyle/>
        <a:p>
          <a:endParaRPr lang="en-GB"/>
        </a:p>
      </dgm:t>
    </dgm:pt>
    <dgm:pt modelId="{7D834C73-F015-44A9-9425-7738B9CCBBCC}" type="sibTrans" cxnId="{4C610471-75B4-4D01-BC38-1657A19B725C}">
      <dgm:prSet/>
      <dgm:spPr/>
      <dgm:t>
        <a:bodyPr/>
        <a:lstStyle/>
        <a:p>
          <a:endParaRPr lang="en-GB"/>
        </a:p>
      </dgm:t>
    </dgm:pt>
    <dgm:pt modelId="{60D301C2-6876-45BC-83C3-3206A4AC77A7}" type="pres">
      <dgm:prSet presAssocID="{5680C10A-6DA6-468C-A009-8C890BC0433F}" presName="Root" presStyleCnt="0">
        <dgm:presLayoutVars>
          <dgm:dir/>
          <dgm:resizeHandles val="exact"/>
        </dgm:presLayoutVars>
      </dgm:prSet>
      <dgm:spPr/>
    </dgm:pt>
    <dgm:pt modelId="{C751FA4C-2A9F-4CB4-9612-FEB511618ABA}" type="pres">
      <dgm:prSet presAssocID="{28B4BFB2-D5BB-4133-A7B0-5492F252367B}" presName="Composite" presStyleCnt="0"/>
      <dgm:spPr/>
    </dgm:pt>
    <dgm:pt modelId="{870A63DB-F4A3-4C80-8389-111903475E72}" type="pres">
      <dgm:prSet presAssocID="{28B4BFB2-D5BB-4133-A7B0-5492F252367B}" presName="Picture" presStyleLbl="node1" presStyleIdx="0" presStyleCnt="3"/>
      <dgm:spPr>
        <a:blipFill>
          <a:blip xmlns:r="http://schemas.openxmlformats.org/officeDocument/2006/relationships" r:embed="rId1">
            <a:extLst>
              <a:ext uri="{28A0092B-C50C-407E-A947-70E740481C1C}">
                <a14:useLocalDpi xmlns:a14="http://schemas.microsoft.com/office/drawing/2010/main" val="0"/>
              </a:ext>
            </a:extLst>
          </a:blip>
          <a:srcRect l="18561" r="28686" b="-7"/>
          <a:stretch>
            <a:fillRect l="-45000" r="-45000"/>
          </a:stretch>
        </a:blipFill>
      </dgm:spPr>
      <dgm:extLst>
        <a:ext uri="{E40237B7-FDA0-4F09-8148-C483321AD2D9}">
          <dgm14:cNvPr xmlns:dgm14="http://schemas.microsoft.com/office/drawing/2010/diagram" id="0" name="" descr="Closeup of a psychologist writing notes in a book during a therapy session. Group of employees talking and sharing during a team counseling meeting. Mental health in the professional workplace"/>
        </a:ext>
      </dgm:extLst>
    </dgm:pt>
    <dgm:pt modelId="{DE98A1C6-7B24-487A-A230-150F15DA1339}" type="pres">
      <dgm:prSet presAssocID="{28B4BFB2-D5BB-4133-A7B0-5492F252367B}" presName="Subtitle" presStyleLbl="revTx" presStyleIdx="0" presStyleCnt="6">
        <dgm:presLayoutVars>
          <dgm:chMax val="0"/>
          <dgm:bulletEnabled/>
        </dgm:presLayoutVars>
      </dgm:prSet>
      <dgm:spPr/>
    </dgm:pt>
    <dgm:pt modelId="{EAF86675-78B1-49D1-A961-97F878C4E63A}" type="pres">
      <dgm:prSet presAssocID="{28B4BFB2-D5BB-4133-A7B0-5492F252367B}" presName="Description" presStyleLbl="revTx" presStyleIdx="1" presStyleCnt="6">
        <dgm:presLayoutVars>
          <dgm:bulletEnabled/>
        </dgm:presLayoutVars>
      </dgm:prSet>
      <dgm:spPr/>
    </dgm:pt>
    <dgm:pt modelId="{38B96960-7E8C-4758-A7E0-A983A8724D60}" type="pres">
      <dgm:prSet presAssocID="{40F3D4C7-F299-4A0F-9897-7A9CB5344FF0}" presName="sibTrans" presStyleLbl="sibTrans2D1" presStyleIdx="0" presStyleCnt="0"/>
      <dgm:spPr/>
    </dgm:pt>
    <dgm:pt modelId="{593BE211-CEBA-4A22-9B00-BF9B8D3DD4B7}" type="pres">
      <dgm:prSet presAssocID="{8D1A4BD7-81AA-4FCC-80C3-EF763F29FC19}" presName="Composite" presStyleCnt="0"/>
      <dgm:spPr/>
    </dgm:pt>
    <dgm:pt modelId="{7558C2BC-5359-402A-BB62-BF4FBFC61EB4}" type="pres">
      <dgm:prSet presAssocID="{8D1A4BD7-81AA-4FCC-80C3-EF763F29FC19}" presName="Picture" presStyleLbl="node1" presStyleIdx="1" presStyleCnt="3"/>
      <dgm:spPr>
        <a:blipFill>
          <a:blip xmlns:r="http://schemas.openxmlformats.org/officeDocument/2006/relationships" r:embed="rId2">
            <a:extLst>
              <a:ext uri="{28A0092B-C50C-407E-A947-70E740481C1C}">
                <a14:useLocalDpi xmlns:a14="http://schemas.microsoft.com/office/drawing/2010/main" val="0"/>
              </a:ext>
            </a:extLst>
          </a:blip>
          <a:srcRect l="20085" r="6665" b="1"/>
          <a:stretch>
            <a:fillRect l="-18000" r="-18000"/>
          </a:stretch>
        </a:blipFill>
      </dgm:spPr>
      <dgm:extLst>
        <a:ext uri="{E40237B7-FDA0-4F09-8148-C483321AD2D9}">
          <dgm14:cNvPr xmlns:dgm14="http://schemas.microsoft.com/office/drawing/2010/diagram" id="0" name="" descr="Open notebook with drawn charts"/>
        </a:ext>
      </dgm:extLst>
    </dgm:pt>
    <dgm:pt modelId="{ED549386-9802-4566-AF63-9827347DA3FF}" type="pres">
      <dgm:prSet presAssocID="{8D1A4BD7-81AA-4FCC-80C3-EF763F29FC19}" presName="Subtitle" presStyleLbl="revTx" presStyleIdx="2" presStyleCnt="6">
        <dgm:presLayoutVars>
          <dgm:chMax val="0"/>
          <dgm:bulletEnabled/>
        </dgm:presLayoutVars>
      </dgm:prSet>
      <dgm:spPr/>
    </dgm:pt>
    <dgm:pt modelId="{A7D359D9-2A1D-4491-ABC2-4F0BA3E6DB2B}" type="pres">
      <dgm:prSet presAssocID="{8D1A4BD7-81AA-4FCC-80C3-EF763F29FC19}" presName="Description" presStyleLbl="revTx" presStyleIdx="3" presStyleCnt="6">
        <dgm:presLayoutVars>
          <dgm:bulletEnabled/>
        </dgm:presLayoutVars>
      </dgm:prSet>
      <dgm:spPr/>
    </dgm:pt>
    <dgm:pt modelId="{AB3FDCA8-5425-4BFE-BD79-C00433937B87}" type="pres">
      <dgm:prSet presAssocID="{EBB56AD5-4F02-4141-A754-6F16DF2B903F}" presName="sibTrans" presStyleLbl="sibTrans2D1" presStyleIdx="0" presStyleCnt="0"/>
      <dgm:spPr/>
    </dgm:pt>
    <dgm:pt modelId="{426D3A2D-A23F-468B-BBB9-05209B15B59E}" type="pres">
      <dgm:prSet presAssocID="{BD822F67-3AEB-42F5-BE0B-75E91ACC746C}" presName="Composite" presStyleCnt="0"/>
      <dgm:spPr/>
    </dgm:pt>
    <dgm:pt modelId="{24CFD62A-284B-4CB3-9BD6-9C5B94A1C117}" type="pres">
      <dgm:prSet presAssocID="{BD822F67-3AEB-42F5-BE0B-75E91ACC746C}" presName="Picture" presStyleLbl="node1" presStyleIdx="2" presStyleCnt="3"/>
      <dgm:spPr>
        <a:blipFill>
          <a:blip xmlns:r="http://schemas.openxmlformats.org/officeDocument/2006/relationships" r:embed="rId3">
            <a:extLst>
              <a:ext uri="{28A0092B-C50C-407E-A947-70E740481C1C}">
                <a14:useLocalDpi xmlns:a14="http://schemas.microsoft.com/office/drawing/2010/main" val="0"/>
              </a:ext>
            </a:extLst>
          </a:blip>
          <a:srcRect l="23358" r="9895" b="4"/>
          <a:stretch>
            <a:fillRect l="-25000" r="-25000"/>
          </a:stretch>
        </a:blipFill>
      </dgm:spPr>
      <dgm:extLst>
        <a:ext uri="{E40237B7-FDA0-4F09-8148-C483321AD2D9}">
          <dgm14:cNvPr xmlns:dgm14="http://schemas.microsoft.com/office/drawing/2010/diagram" id="0" name="" descr="Three women brainstorming"/>
        </a:ext>
      </dgm:extLst>
    </dgm:pt>
    <dgm:pt modelId="{2C7C3081-96A1-4A48-B541-B5B39DC5C320}" type="pres">
      <dgm:prSet presAssocID="{BD822F67-3AEB-42F5-BE0B-75E91ACC746C}" presName="Subtitle" presStyleLbl="revTx" presStyleIdx="4" presStyleCnt="6">
        <dgm:presLayoutVars>
          <dgm:chMax val="0"/>
          <dgm:bulletEnabled/>
        </dgm:presLayoutVars>
      </dgm:prSet>
      <dgm:spPr/>
    </dgm:pt>
    <dgm:pt modelId="{688174C2-3321-4C35-8E3B-E83A8E39F7A0}" type="pres">
      <dgm:prSet presAssocID="{BD822F67-3AEB-42F5-BE0B-75E91ACC746C}" presName="Description" presStyleLbl="revTx" presStyleIdx="5" presStyleCnt="6">
        <dgm:presLayoutVars>
          <dgm:bulletEnabled/>
        </dgm:presLayoutVars>
      </dgm:prSet>
      <dgm:spPr/>
    </dgm:pt>
  </dgm:ptLst>
  <dgm:cxnLst>
    <dgm:cxn modelId="{AC1AB211-BC08-46BA-94F2-F83E0721313B}" type="presOf" srcId="{EBB56AD5-4F02-4141-A754-6F16DF2B903F}" destId="{AB3FDCA8-5425-4BFE-BD79-C00433937B87}" srcOrd="0" destOrd="0" presId="urn:microsoft.com/office/officeart/2024/3/layout/verticalVisualTextBlock1"/>
    <dgm:cxn modelId="{516E7A12-5B1E-4360-9AE4-8C6993E8468A}" type="presOf" srcId="{BD822F67-3AEB-42F5-BE0B-75E91ACC746C}" destId="{2C7C3081-96A1-4A48-B541-B5B39DC5C320}" srcOrd="0" destOrd="0" presId="urn:microsoft.com/office/officeart/2024/3/layout/verticalVisualTextBlock1"/>
    <dgm:cxn modelId="{DEBACE2C-8B29-445F-97F7-9A8305D347C1}" srcId="{5680C10A-6DA6-468C-A009-8C890BC0433F}" destId="{28B4BFB2-D5BB-4133-A7B0-5492F252367B}" srcOrd="0" destOrd="0" parTransId="{A1AD6420-F72E-4564-BD79-3656E4E7E254}" sibTransId="{40F3D4C7-F299-4A0F-9897-7A9CB5344FF0}"/>
    <dgm:cxn modelId="{A8AE592F-1497-44E7-B8A1-B06299D516D5}" srcId="{5680C10A-6DA6-468C-A009-8C890BC0433F}" destId="{8D1A4BD7-81AA-4FCC-80C3-EF763F29FC19}" srcOrd="1" destOrd="0" parTransId="{89541231-CE31-49E6-B019-A1941CAE1499}" sibTransId="{EBB56AD5-4F02-4141-A754-6F16DF2B903F}"/>
    <dgm:cxn modelId="{D0C30D60-8D90-45AE-A8B9-AB334BAAFA98}" type="presOf" srcId="{8D1A4BD7-81AA-4FCC-80C3-EF763F29FC19}" destId="{ED549386-9802-4566-AF63-9827347DA3FF}" srcOrd="0" destOrd="0" presId="urn:microsoft.com/office/officeart/2024/3/layout/verticalVisualTextBlock1"/>
    <dgm:cxn modelId="{5E250F41-CDAF-4BB6-AEDE-C7C89E7FA407}" type="presOf" srcId="{5A2CD989-C3E8-4A18-BEA7-600E94292478}" destId="{A7D359D9-2A1D-4491-ABC2-4F0BA3E6DB2B}" srcOrd="0" destOrd="0" presId="urn:microsoft.com/office/officeart/2024/3/layout/verticalVisualTextBlock1"/>
    <dgm:cxn modelId="{B9A7C649-925E-4BE6-BE90-17B29A344669}" type="presOf" srcId="{28B4BFB2-D5BB-4133-A7B0-5492F252367B}" destId="{DE98A1C6-7B24-487A-A230-150F15DA1339}" srcOrd="0" destOrd="0" presId="urn:microsoft.com/office/officeart/2024/3/layout/verticalVisualTextBlock1"/>
    <dgm:cxn modelId="{4C610471-75B4-4D01-BC38-1657A19B725C}" srcId="{BD822F67-3AEB-42F5-BE0B-75E91ACC746C}" destId="{9D14601D-E3BF-4D73-8B72-B78A545BCF58}" srcOrd="0" destOrd="0" parTransId="{780B607F-0C18-44FF-A21D-ECE9B70C98B7}" sibTransId="{7D834C73-F015-44A9-9425-7738B9CCBBCC}"/>
    <dgm:cxn modelId="{3259819C-DC77-440B-9865-A13C4F500044}" srcId="{5680C10A-6DA6-468C-A009-8C890BC0433F}" destId="{BD822F67-3AEB-42F5-BE0B-75E91ACC746C}" srcOrd="2" destOrd="0" parTransId="{A168D2EF-C270-4D6E-80CB-AFB759EAF88E}" sibTransId="{70DEAB24-1CCF-40AA-82D5-33AA516F2948}"/>
    <dgm:cxn modelId="{1EAE90C0-9263-4FD0-97AD-F7D19E836A2B}" srcId="{28B4BFB2-D5BB-4133-A7B0-5492F252367B}" destId="{A0276679-F2D1-422B-9CC7-326E3AEAA22A}" srcOrd="0" destOrd="0" parTransId="{6F76E9BE-BDEF-4792-AF07-45D157EA6966}" sibTransId="{A38EBF3B-B542-4209-B7C1-70BF4167A69C}"/>
    <dgm:cxn modelId="{D01F48C8-37E1-4022-9720-5AB240B49A60}" type="presOf" srcId="{A0276679-F2D1-422B-9CC7-326E3AEAA22A}" destId="{EAF86675-78B1-49D1-A961-97F878C4E63A}" srcOrd="0" destOrd="0" presId="urn:microsoft.com/office/officeart/2024/3/layout/verticalVisualTextBlock1"/>
    <dgm:cxn modelId="{39C85CD0-E717-4D1E-9110-BA491B4338EA}" type="presOf" srcId="{40F3D4C7-F299-4A0F-9897-7A9CB5344FF0}" destId="{38B96960-7E8C-4758-A7E0-A983A8724D60}" srcOrd="0" destOrd="0" presId="urn:microsoft.com/office/officeart/2024/3/layout/verticalVisualTextBlock1"/>
    <dgm:cxn modelId="{C82C75D7-D1F1-476D-8C26-EE82FCF0B506}" type="presOf" srcId="{9D14601D-E3BF-4D73-8B72-B78A545BCF58}" destId="{688174C2-3321-4C35-8E3B-E83A8E39F7A0}" srcOrd="0" destOrd="0" presId="urn:microsoft.com/office/officeart/2024/3/layout/verticalVisualTextBlock1"/>
    <dgm:cxn modelId="{7A38A3DA-918B-41E6-B832-FDC31AA0C43F}" srcId="{8D1A4BD7-81AA-4FCC-80C3-EF763F29FC19}" destId="{5A2CD989-C3E8-4A18-BEA7-600E94292478}" srcOrd="0" destOrd="0" parTransId="{7BDAC8E2-0E74-4A4A-A2F1-D3DF181E384C}" sibTransId="{70C772B9-DF69-472D-902F-6849D4D41E76}"/>
    <dgm:cxn modelId="{B08CB8F5-CB48-4BA8-8EC1-8A362E5F00DC}" type="presOf" srcId="{5680C10A-6DA6-468C-A009-8C890BC0433F}" destId="{60D301C2-6876-45BC-83C3-3206A4AC77A7}" srcOrd="0" destOrd="0" presId="urn:microsoft.com/office/officeart/2024/3/layout/verticalVisualTextBlock1"/>
    <dgm:cxn modelId="{E53D8675-2965-4647-97F0-6E42009D1F1D}" type="presParOf" srcId="{60D301C2-6876-45BC-83C3-3206A4AC77A7}" destId="{C751FA4C-2A9F-4CB4-9612-FEB511618ABA}" srcOrd="0" destOrd="0" presId="urn:microsoft.com/office/officeart/2024/3/layout/verticalVisualTextBlock1"/>
    <dgm:cxn modelId="{80F0EFCB-B3D8-4967-9056-53163C717C4A}" type="presParOf" srcId="{C751FA4C-2A9F-4CB4-9612-FEB511618ABA}" destId="{870A63DB-F4A3-4C80-8389-111903475E72}" srcOrd="0" destOrd="0" presId="urn:microsoft.com/office/officeart/2024/3/layout/verticalVisualTextBlock1"/>
    <dgm:cxn modelId="{9D1891C9-A38A-4E4B-8A85-4554893957C7}" type="presParOf" srcId="{C751FA4C-2A9F-4CB4-9612-FEB511618ABA}" destId="{DE98A1C6-7B24-487A-A230-150F15DA1339}" srcOrd="1" destOrd="0" presId="urn:microsoft.com/office/officeart/2024/3/layout/verticalVisualTextBlock1"/>
    <dgm:cxn modelId="{932F1DF5-3E7F-472B-A483-41E938112DE2}" type="presParOf" srcId="{C751FA4C-2A9F-4CB4-9612-FEB511618ABA}" destId="{EAF86675-78B1-49D1-A961-97F878C4E63A}" srcOrd="2" destOrd="0" presId="urn:microsoft.com/office/officeart/2024/3/layout/verticalVisualTextBlock1"/>
    <dgm:cxn modelId="{460F1A47-1699-4C31-A58D-529574B5B8DA}" type="presParOf" srcId="{60D301C2-6876-45BC-83C3-3206A4AC77A7}" destId="{38B96960-7E8C-4758-A7E0-A983A8724D60}" srcOrd="1" destOrd="0" presId="urn:microsoft.com/office/officeart/2024/3/layout/verticalVisualTextBlock1"/>
    <dgm:cxn modelId="{101B650D-14E1-44AB-9130-3D84A3D82684}" type="presParOf" srcId="{60D301C2-6876-45BC-83C3-3206A4AC77A7}" destId="{593BE211-CEBA-4A22-9B00-BF9B8D3DD4B7}" srcOrd="2" destOrd="0" presId="urn:microsoft.com/office/officeart/2024/3/layout/verticalVisualTextBlock1"/>
    <dgm:cxn modelId="{60F0BA83-018E-42AB-9570-86D0719C04CC}" type="presParOf" srcId="{593BE211-CEBA-4A22-9B00-BF9B8D3DD4B7}" destId="{7558C2BC-5359-402A-BB62-BF4FBFC61EB4}" srcOrd="0" destOrd="0" presId="urn:microsoft.com/office/officeart/2024/3/layout/verticalVisualTextBlock1"/>
    <dgm:cxn modelId="{B3D54911-F0A3-4E45-A0EB-98A334A308F8}" type="presParOf" srcId="{593BE211-CEBA-4A22-9B00-BF9B8D3DD4B7}" destId="{ED549386-9802-4566-AF63-9827347DA3FF}" srcOrd="1" destOrd="0" presId="urn:microsoft.com/office/officeart/2024/3/layout/verticalVisualTextBlock1"/>
    <dgm:cxn modelId="{3660841D-EBF2-4426-A271-F56620E2D84D}" type="presParOf" srcId="{593BE211-CEBA-4A22-9B00-BF9B8D3DD4B7}" destId="{A7D359D9-2A1D-4491-ABC2-4F0BA3E6DB2B}" srcOrd="2" destOrd="0" presId="urn:microsoft.com/office/officeart/2024/3/layout/verticalVisualTextBlock1"/>
    <dgm:cxn modelId="{D7B6541E-BEA0-4D3A-905A-ECB83B388852}" type="presParOf" srcId="{60D301C2-6876-45BC-83C3-3206A4AC77A7}" destId="{AB3FDCA8-5425-4BFE-BD79-C00433937B87}" srcOrd="3" destOrd="0" presId="urn:microsoft.com/office/officeart/2024/3/layout/verticalVisualTextBlock1"/>
    <dgm:cxn modelId="{448EA182-FAB4-4CF5-80E6-CC984A54A9AE}" type="presParOf" srcId="{60D301C2-6876-45BC-83C3-3206A4AC77A7}" destId="{426D3A2D-A23F-468B-BBB9-05209B15B59E}" srcOrd="4" destOrd="0" presId="urn:microsoft.com/office/officeart/2024/3/layout/verticalVisualTextBlock1"/>
    <dgm:cxn modelId="{25755AF2-A5EB-45FB-9897-BC5B6DA147F0}" type="presParOf" srcId="{426D3A2D-A23F-468B-BBB9-05209B15B59E}" destId="{24CFD62A-284B-4CB3-9BD6-9C5B94A1C117}" srcOrd="0" destOrd="0" presId="urn:microsoft.com/office/officeart/2024/3/layout/verticalVisualTextBlock1"/>
    <dgm:cxn modelId="{EEBD73CC-E6D9-4EEC-B191-4E12ABD75D3E}" type="presParOf" srcId="{426D3A2D-A23F-468B-BBB9-05209B15B59E}" destId="{2C7C3081-96A1-4A48-B541-B5B39DC5C320}" srcOrd="1" destOrd="0" presId="urn:microsoft.com/office/officeart/2024/3/layout/verticalVisualTextBlock1"/>
    <dgm:cxn modelId="{A652FC9C-3B4F-43C1-81A0-156FFB9A6C8D}" type="presParOf" srcId="{426D3A2D-A23F-468B-BBB9-05209B15B59E}" destId="{688174C2-3321-4C35-8E3B-E83A8E39F7A0}" srcOrd="2" destOrd="0" presId="urn:microsoft.com/office/officeart/2024/3/layout/verticalVisualTextBlock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C3939047-4B35-4940-8109-D86503D82608}" type="doc">
      <dgm:prSet loTypeId="urn:microsoft.com/office/officeart/2024/3/layout/verticalVisualTextBlock1" loCatId="Picture" qsTypeId="urn:microsoft.com/office/officeart/2005/8/quickstyle/simple4" qsCatId="simple" csTypeId="urn:microsoft.com/office/officeart/2005/8/colors/colorful1" csCatId="colorful" phldr="1"/>
      <dgm:spPr/>
      <dgm:t>
        <a:bodyPr/>
        <a:lstStyle/>
        <a:p>
          <a:endParaRPr lang="en-GB"/>
        </a:p>
      </dgm:t>
    </dgm:pt>
    <dgm:pt modelId="{F42CFFCD-1D7B-4FC1-B7AD-886C67D29D6C}">
      <dgm:prSet/>
      <dgm:spPr/>
      <dgm:t>
        <a:bodyPr/>
        <a:lstStyle/>
        <a:p>
          <a:pPr>
            <a:defRPr b="1"/>
          </a:pPr>
          <a:r>
            <a:rPr lang="en-GB" dirty="0"/>
            <a:t>Collaborative Interaction</a:t>
          </a:r>
        </a:p>
      </dgm:t>
    </dgm:pt>
    <dgm:pt modelId="{C6A4B953-FF02-4459-A944-F51A69CE28CF}" type="parTrans" cxnId="{7E54A18D-CBCB-4ACC-9D71-D4C92A01FE4A}">
      <dgm:prSet/>
      <dgm:spPr/>
      <dgm:t>
        <a:bodyPr/>
        <a:lstStyle/>
        <a:p>
          <a:endParaRPr lang="en-GB"/>
        </a:p>
      </dgm:t>
    </dgm:pt>
    <dgm:pt modelId="{CA01B2AF-84B0-42C8-865B-16D80007E4AE}" type="sibTrans" cxnId="{7E54A18D-CBCB-4ACC-9D71-D4C92A01FE4A}">
      <dgm:prSet/>
      <dgm:spPr/>
      <dgm:t>
        <a:bodyPr/>
        <a:lstStyle/>
        <a:p>
          <a:pPr>
            <a:defRPr b="1"/>
          </a:pPr>
          <a:endParaRPr lang="en-GB"/>
        </a:p>
      </dgm:t>
    </dgm:pt>
    <dgm:pt modelId="{4A35590A-08E8-4A32-B3F5-58C5354FF112}">
      <dgm:prSet/>
      <dgm:spPr/>
      <dgm:t>
        <a:bodyPr/>
        <a:lstStyle/>
        <a:p>
          <a:r>
            <a:rPr lang="en-GB"/>
            <a:t>Effective teamwork involves building on each other’s ideas to create a unified response.</a:t>
          </a:r>
        </a:p>
      </dgm:t>
    </dgm:pt>
    <dgm:pt modelId="{607D648E-B3A6-46D7-A5EB-970E6B4B60F0}" type="parTrans" cxnId="{59576002-9FA0-4D67-AF5E-6C969E172F1B}">
      <dgm:prSet/>
      <dgm:spPr/>
      <dgm:t>
        <a:bodyPr/>
        <a:lstStyle/>
        <a:p>
          <a:endParaRPr lang="en-GB"/>
        </a:p>
      </dgm:t>
    </dgm:pt>
    <dgm:pt modelId="{2B3BA2A7-BF18-4DE2-B710-10F48D223FBD}" type="sibTrans" cxnId="{59576002-9FA0-4D67-AF5E-6C969E172F1B}">
      <dgm:prSet/>
      <dgm:spPr/>
      <dgm:t>
        <a:bodyPr/>
        <a:lstStyle/>
        <a:p>
          <a:endParaRPr lang="en-GB"/>
        </a:p>
      </dgm:t>
    </dgm:pt>
    <dgm:pt modelId="{90EE0064-82E4-4DCE-B0C1-B3A767904357}">
      <dgm:prSet/>
      <dgm:spPr/>
      <dgm:t>
        <a:bodyPr/>
        <a:lstStyle/>
        <a:p>
          <a:pPr>
            <a:defRPr b="1"/>
          </a:pPr>
          <a:r>
            <a:rPr lang="en-GB"/>
            <a:t>Critical Thinking Skills</a:t>
          </a:r>
        </a:p>
      </dgm:t>
    </dgm:pt>
    <dgm:pt modelId="{FEFE314B-369E-4422-A6C9-DA5D720EFCC2}" type="parTrans" cxnId="{C27AE157-56A0-4DE1-B788-9A81A16CBA10}">
      <dgm:prSet/>
      <dgm:spPr/>
      <dgm:t>
        <a:bodyPr/>
        <a:lstStyle/>
        <a:p>
          <a:endParaRPr lang="en-GB"/>
        </a:p>
      </dgm:t>
    </dgm:pt>
    <dgm:pt modelId="{0FEB0A33-1BAF-4702-8D3D-520317282977}" type="sibTrans" cxnId="{C27AE157-56A0-4DE1-B788-9A81A16CBA10}">
      <dgm:prSet/>
      <dgm:spPr/>
      <dgm:t>
        <a:bodyPr/>
        <a:lstStyle/>
        <a:p>
          <a:pPr>
            <a:defRPr b="1"/>
          </a:pPr>
          <a:endParaRPr lang="en-GB"/>
        </a:p>
      </dgm:t>
    </dgm:pt>
    <dgm:pt modelId="{0DE665B8-7C42-49A3-8D5E-D6743105E412}">
      <dgm:prSet/>
      <dgm:spPr/>
      <dgm:t>
        <a:bodyPr/>
        <a:lstStyle/>
        <a:p>
          <a:r>
            <a:rPr lang="en-GB"/>
            <a:t>Thinking critically about questions showcases depth of understanding and thoughtful analysis.</a:t>
          </a:r>
        </a:p>
      </dgm:t>
    </dgm:pt>
    <dgm:pt modelId="{7EB1F74B-4481-4A67-9F37-D54DF35CD1A2}" type="parTrans" cxnId="{49BCB22E-023F-4A3D-B3C8-E196B1684125}">
      <dgm:prSet/>
      <dgm:spPr/>
      <dgm:t>
        <a:bodyPr/>
        <a:lstStyle/>
        <a:p>
          <a:endParaRPr lang="en-GB"/>
        </a:p>
      </dgm:t>
    </dgm:pt>
    <dgm:pt modelId="{1636C6D9-9600-41E4-A65B-F548A844416F}" type="sibTrans" cxnId="{49BCB22E-023F-4A3D-B3C8-E196B1684125}">
      <dgm:prSet/>
      <dgm:spPr/>
      <dgm:t>
        <a:bodyPr/>
        <a:lstStyle/>
        <a:p>
          <a:endParaRPr lang="en-GB"/>
        </a:p>
      </dgm:t>
    </dgm:pt>
    <dgm:pt modelId="{B9F7A8D7-C16B-43B7-A4A2-CD6AFF70C6B6}">
      <dgm:prSet/>
      <dgm:spPr/>
      <dgm:t>
        <a:bodyPr/>
        <a:lstStyle/>
        <a:p>
          <a:pPr>
            <a:defRPr b="1"/>
          </a:pPr>
          <a:r>
            <a:rPr lang="en-GB"/>
            <a:t>Professionalism in Q&amp;A</a:t>
          </a:r>
        </a:p>
      </dgm:t>
    </dgm:pt>
    <dgm:pt modelId="{A839697D-FF25-4208-A04B-286F864E4D90}" type="parTrans" cxnId="{913C53A3-FF9B-4DB9-A597-8CEFDDACC8B8}">
      <dgm:prSet/>
      <dgm:spPr/>
      <dgm:t>
        <a:bodyPr/>
        <a:lstStyle/>
        <a:p>
          <a:endParaRPr lang="en-GB"/>
        </a:p>
      </dgm:t>
    </dgm:pt>
    <dgm:pt modelId="{E0F6398B-7969-435C-B484-505C5EE4578B}" type="sibTrans" cxnId="{913C53A3-FF9B-4DB9-A597-8CEFDDACC8B8}">
      <dgm:prSet/>
      <dgm:spPr/>
      <dgm:t>
        <a:bodyPr/>
        <a:lstStyle/>
        <a:p>
          <a:endParaRPr lang="en-GB"/>
        </a:p>
      </dgm:t>
    </dgm:pt>
    <dgm:pt modelId="{95F3420F-99A4-431F-8FDD-19EC82DBBE24}">
      <dgm:prSet/>
      <dgm:spPr/>
      <dgm:t>
        <a:bodyPr/>
        <a:lstStyle/>
        <a:p>
          <a:r>
            <a:rPr lang="en-GB"/>
            <a:t>Demonstrating collective understanding reflects professionalism during Q&amp;A sessions.</a:t>
          </a:r>
        </a:p>
      </dgm:t>
    </dgm:pt>
    <dgm:pt modelId="{6B06F9BB-BA56-4945-9D08-0291F593FD2D}" type="parTrans" cxnId="{B5E4E959-6C4D-4A9A-A808-8F92CE77C165}">
      <dgm:prSet/>
      <dgm:spPr/>
      <dgm:t>
        <a:bodyPr/>
        <a:lstStyle/>
        <a:p>
          <a:endParaRPr lang="en-GB"/>
        </a:p>
      </dgm:t>
    </dgm:pt>
    <dgm:pt modelId="{13F6999C-207C-44A1-A954-DCA03003B237}" type="sibTrans" cxnId="{B5E4E959-6C4D-4A9A-A808-8F92CE77C165}">
      <dgm:prSet/>
      <dgm:spPr/>
      <dgm:t>
        <a:bodyPr/>
        <a:lstStyle/>
        <a:p>
          <a:endParaRPr lang="en-GB"/>
        </a:p>
      </dgm:t>
    </dgm:pt>
    <dgm:pt modelId="{53C631E4-7D59-4301-9174-724258229AC2}" type="pres">
      <dgm:prSet presAssocID="{C3939047-4B35-4940-8109-D86503D82608}" presName="Root" presStyleCnt="0">
        <dgm:presLayoutVars>
          <dgm:dir/>
          <dgm:resizeHandles val="exact"/>
        </dgm:presLayoutVars>
      </dgm:prSet>
      <dgm:spPr/>
    </dgm:pt>
    <dgm:pt modelId="{2803815B-BC4F-44F1-9A62-97ABB9124404}" type="pres">
      <dgm:prSet presAssocID="{F42CFFCD-1D7B-4FC1-B7AD-886C67D29D6C}" presName="Composite" presStyleCnt="0"/>
      <dgm:spPr/>
    </dgm:pt>
    <dgm:pt modelId="{912D10E1-A5C8-4DC9-9362-BA725872DED3}" type="pres">
      <dgm:prSet presAssocID="{F42CFFCD-1D7B-4FC1-B7AD-886C67D29D6C}" presName="Picture" presStyleLbl="node1" presStyleIdx="0" presStyleCnt="3"/>
      <dgm:spPr>
        <a:blipFill>
          <a:blip xmlns:r="http://schemas.openxmlformats.org/officeDocument/2006/relationships" r:embed="rId1">
            <a:extLst>
              <a:ext uri="{28A0092B-C50C-407E-A947-70E740481C1C}">
                <a14:useLocalDpi xmlns:a14="http://schemas.microsoft.com/office/drawing/2010/main" val="0"/>
              </a:ext>
            </a:extLst>
          </a:blip>
          <a:srcRect l="17502" r="15747" b="-2"/>
          <a:stretch>
            <a:fillRect l="-25000" r="-25000"/>
          </a:stretch>
        </a:blipFill>
      </dgm:spPr>
      <dgm:extLst>
        <a:ext uri="{E40237B7-FDA0-4F09-8148-C483321AD2D9}">
          <dgm14:cNvPr xmlns:dgm14="http://schemas.microsoft.com/office/drawing/2010/diagram" id="0" name="" descr="Women in the office"/>
        </a:ext>
      </dgm:extLst>
    </dgm:pt>
    <dgm:pt modelId="{CDD0CF9F-58E8-462B-AFEB-19BC1CAD68D8}" type="pres">
      <dgm:prSet presAssocID="{F42CFFCD-1D7B-4FC1-B7AD-886C67D29D6C}" presName="Subtitle" presStyleLbl="revTx" presStyleIdx="0" presStyleCnt="6">
        <dgm:presLayoutVars>
          <dgm:chMax val="0"/>
          <dgm:bulletEnabled/>
        </dgm:presLayoutVars>
      </dgm:prSet>
      <dgm:spPr/>
    </dgm:pt>
    <dgm:pt modelId="{F9126D59-BEAE-4CA3-8283-6F4FDE995FBB}" type="pres">
      <dgm:prSet presAssocID="{F42CFFCD-1D7B-4FC1-B7AD-886C67D29D6C}" presName="Description" presStyleLbl="revTx" presStyleIdx="1" presStyleCnt="6">
        <dgm:presLayoutVars>
          <dgm:bulletEnabled/>
        </dgm:presLayoutVars>
      </dgm:prSet>
      <dgm:spPr/>
    </dgm:pt>
    <dgm:pt modelId="{2B1A7ACB-973C-4DCE-8CD3-D7439545F5C1}" type="pres">
      <dgm:prSet presAssocID="{CA01B2AF-84B0-42C8-865B-16D80007E4AE}" presName="sibTrans" presStyleLbl="sibTrans2D1" presStyleIdx="0" presStyleCnt="0"/>
      <dgm:spPr/>
    </dgm:pt>
    <dgm:pt modelId="{65296752-FA85-4D5E-8DF2-D3B8F2CDE35B}" type="pres">
      <dgm:prSet presAssocID="{90EE0064-82E4-4DCE-B0C1-B3A767904357}" presName="Composite" presStyleCnt="0"/>
      <dgm:spPr/>
    </dgm:pt>
    <dgm:pt modelId="{FA4E3B25-270F-4673-9053-556F9AA64A3E}" type="pres">
      <dgm:prSet presAssocID="{90EE0064-82E4-4DCE-B0C1-B3A767904357}" presName="Picture" presStyleLbl="node1" presStyleIdx="1" presStyleCnt="3"/>
      <dgm:spPr>
        <a:blipFill>
          <a:blip xmlns:r="http://schemas.openxmlformats.org/officeDocument/2006/relationships" r:embed="rId2">
            <a:extLst>
              <a:ext uri="{28A0092B-C50C-407E-A947-70E740481C1C}">
                <a14:useLocalDpi xmlns:a14="http://schemas.microsoft.com/office/drawing/2010/main" val="0"/>
              </a:ext>
            </a:extLst>
          </a:blip>
          <a:srcRect t="33250" r="-2" b="-1"/>
          <a:stretch>
            <a:fillRect t="-25000" b="-25000"/>
          </a:stretch>
        </a:blipFill>
      </dgm:spPr>
      <dgm:extLst>
        <a:ext uri="{E40237B7-FDA0-4F09-8148-C483321AD2D9}">
          <dgm14:cNvPr xmlns:dgm14="http://schemas.microsoft.com/office/drawing/2010/diagram" id="0" name="" descr="Close-up portrait of a stressed out Indian businessman against question mark sign, looking for a solution."/>
        </a:ext>
      </dgm:extLst>
    </dgm:pt>
    <dgm:pt modelId="{4F193602-DD67-4649-AA61-74E6B2102BEF}" type="pres">
      <dgm:prSet presAssocID="{90EE0064-82E4-4DCE-B0C1-B3A767904357}" presName="Subtitle" presStyleLbl="revTx" presStyleIdx="2" presStyleCnt="6">
        <dgm:presLayoutVars>
          <dgm:chMax val="0"/>
          <dgm:bulletEnabled/>
        </dgm:presLayoutVars>
      </dgm:prSet>
      <dgm:spPr/>
    </dgm:pt>
    <dgm:pt modelId="{F3B7CA21-9560-426E-845A-E8F5A67B3E15}" type="pres">
      <dgm:prSet presAssocID="{90EE0064-82E4-4DCE-B0C1-B3A767904357}" presName="Description" presStyleLbl="revTx" presStyleIdx="3" presStyleCnt="6">
        <dgm:presLayoutVars>
          <dgm:bulletEnabled/>
        </dgm:presLayoutVars>
      </dgm:prSet>
      <dgm:spPr/>
    </dgm:pt>
    <dgm:pt modelId="{82578C92-74EB-4AB5-86C9-079EDCF1A543}" type="pres">
      <dgm:prSet presAssocID="{0FEB0A33-1BAF-4702-8D3D-520317282977}" presName="sibTrans" presStyleLbl="sibTrans2D1" presStyleIdx="0" presStyleCnt="0"/>
      <dgm:spPr/>
    </dgm:pt>
    <dgm:pt modelId="{D332F9EF-C7B3-4310-A5CD-A1C4D703F3FF}" type="pres">
      <dgm:prSet presAssocID="{B9F7A8D7-C16B-43B7-A4A2-CD6AFF70C6B6}" presName="Composite" presStyleCnt="0"/>
      <dgm:spPr/>
    </dgm:pt>
    <dgm:pt modelId="{5D57E205-EB5E-44A6-981F-D874A47818E8}" type="pres">
      <dgm:prSet presAssocID="{B9F7A8D7-C16B-43B7-A4A2-CD6AFF70C6B6}" presName="Picture" presStyleLbl="node1" presStyleIdx="2" presStyleCnt="3"/>
      <dgm:spPr>
        <a:blipFill>
          <a:blip xmlns:r="http://schemas.openxmlformats.org/officeDocument/2006/relationships" r:embed="rId3">
            <a:extLst>
              <a:ext uri="{28A0092B-C50C-407E-A947-70E740481C1C}">
                <a14:useLocalDpi xmlns:a14="http://schemas.microsoft.com/office/drawing/2010/main" val="0"/>
              </a:ext>
            </a:extLst>
          </a:blip>
          <a:srcRect l="24562" r="8686" b="-2"/>
          <a:stretch>
            <a:fillRect l="-25000" r="-25000"/>
          </a:stretch>
        </a:blipFill>
      </dgm:spPr>
      <dgm:extLst>
        <a:ext uri="{E40237B7-FDA0-4F09-8148-C483321AD2D9}">
          <dgm14:cNvPr xmlns:dgm14="http://schemas.microsoft.com/office/drawing/2010/diagram" id="0" name="" descr="People at a job interview"/>
        </a:ext>
      </dgm:extLst>
    </dgm:pt>
    <dgm:pt modelId="{52C8E1A5-5F26-4F23-9EA9-38B70500C867}" type="pres">
      <dgm:prSet presAssocID="{B9F7A8D7-C16B-43B7-A4A2-CD6AFF70C6B6}" presName="Subtitle" presStyleLbl="revTx" presStyleIdx="4" presStyleCnt="6">
        <dgm:presLayoutVars>
          <dgm:chMax val="0"/>
          <dgm:bulletEnabled/>
        </dgm:presLayoutVars>
      </dgm:prSet>
      <dgm:spPr/>
    </dgm:pt>
    <dgm:pt modelId="{D7675B56-FDD7-4031-B2C7-D64A12C6A124}" type="pres">
      <dgm:prSet presAssocID="{B9F7A8D7-C16B-43B7-A4A2-CD6AFF70C6B6}" presName="Description" presStyleLbl="revTx" presStyleIdx="5" presStyleCnt="6">
        <dgm:presLayoutVars>
          <dgm:bulletEnabled/>
        </dgm:presLayoutVars>
      </dgm:prSet>
      <dgm:spPr/>
    </dgm:pt>
  </dgm:ptLst>
  <dgm:cxnLst>
    <dgm:cxn modelId="{59576002-9FA0-4D67-AF5E-6C969E172F1B}" srcId="{F42CFFCD-1D7B-4FC1-B7AD-886C67D29D6C}" destId="{4A35590A-08E8-4A32-B3F5-58C5354FF112}" srcOrd="0" destOrd="0" parTransId="{607D648E-B3A6-46D7-A5EB-970E6B4B60F0}" sibTransId="{2B3BA2A7-BF18-4DE2-B710-10F48D223FBD}"/>
    <dgm:cxn modelId="{ADAAEF05-674F-4C07-AC53-BFF8FB54B8E3}" type="presOf" srcId="{C3939047-4B35-4940-8109-D86503D82608}" destId="{53C631E4-7D59-4301-9174-724258229AC2}" srcOrd="0" destOrd="0" presId="urn:microsoft.com/office/officeart/2024/3/layout/verticalVisualTextBlock1"/>
    <dgm:cxn modelId="{EFFD1A12-E13C-49A2-9D9C-74B30992C288}" type="presOf" srcId="{0DE665B8-7C42-49A3-8D5E-D6743105E412}" destId="{F3B7CA21-9560-426E-845A-E8F5A67B3E15}" srcOrd="0" destOrd="0" presId="urn:microsoft.com/office/officeart/2024/3/layout/verticalVisualTextBlock1"/>
    <dgm:cxn modelId="{65CD1517-4C15-4964-8B05-D86B6611E1B3}" type="presOf" srcId="{B9F7A8D7-C16B-43B7-A4A2-CD6AFF70C6B6}" destId="{52C8E1A5-5F26-4F23-9EA9-38B70500C867}" srcOrd="0" destOrd="0" presId="urn:microsoft.com/office/officeart/2024/3/layout/verticalVisualTextBlock1"/>
    <dgm:cxn modelId="{4FBB3C25-0608-4EB6-AED6-38B747137E01}" type="presOf" srcId="{0FEB0A33-1BAF-4702-8D3D-520317282977}" destId="{82578C92-74EB-4AB5-86C9-079EDCF1A543}" srcOrd="0" destOrd="0" presId="urn:microsoft.com/office/officeart/2024/3/layout/verticalVisualTextBlock1"/>
    <dgm:cxn modelId="{49BCB22E-023F-4A3D-B3C8-E196B1684125}" srcId="{90EE0064-82E4-4DCE-B0C1-B3A767904357}" destId="{0DE665B8-7C42-49A3-8D5E-D6743105E412}" srcOrd="0" destOrd="0" parTransId="{7EB1F74B-4481-4A67-9F37-D54DF35CD1A2}" sibTransId="{1636C6D9-9600-41E4-A65B-F548A844416F}"/>
    <dgm:cxn modelId="{42BD7B67-3048-4711-9A28-995889CC9AF3}" type="presOf" srcId="{4A35590A-08E8-4A32-B3F5-58C5354FF112}" destId="{F9126D59-BEAE-4CA3-8283-6F4FDE995FBB}" srcOrd="0" destOrd="0" presId="urn:microsoft.com/office/officeart/2024/3/layout/verticalVisualTextBlock1"/>
    <dgm:cxn modelId="{5381B06E-BA4E-4FF8-8596-DD823A06DBC0}" type="presOf" srcId="{F42CFFCD-1D7B-4FC1-B7AD-886C67D29D6C}" destId="{CDD0CF9F-58E8-462B-AFEB-19BC1CAD68D8}" srcOrd="0" destOrd="0" presId="urn:microsoft.com/office/officeart/2024/3/layout/verticalVisualTextBlock1"/>
    <dgm:cxn modelId="{C27AE157-56A0-4DE1-B788-9A81A16CBA10}" srcId="{C3939047-4B35-4940-8109-D86503D82608}" destId="{90EE0064-82E4-4DCE-B0C1-B3A767904357}" srcOrd="1" destOrd="0" parTransId="{FEFE314B-369E-4422-A6C9-DA5D720EFCC2}" sibTransId="{0FEB0A33-1BAF-4702-8D3D-520317282977}"/>
    <dgm:cxn modelId="{B5E4E959-6C4D-4A9A-A808-8F92CE77C165}" srcId="{B9F7A8D7-C16B-43B7-A4A2-CD6AFF70C6B6}" destId="{95F3420F-99A4-431F-8FDD-19EC82DBBE24}" srcOrd="0" destOrd="0" parTransId="{6B06F9BB-BA56-4945-9D08-0291F593FD2D}" sibTransId="{13F6999C-207C-44A1-A954-DCA03003B237}"/>
    <dgm:cxn modelId="{7E54A18D-CBCB-4ACC-9D71-D4C92A01FE4A}" srcId="{C3939047-4B35-4940-8109-D86503D82608}" destId="{F42CFFCD-1D7B-4FC1-B7AD-886C67D29D6C}" srcOrd="0" destOrd="0" parTransId="{C6A4B953-FF02-4459-A944-F51A69CE28CF}" sibTransId="{CA01B2AF-84B0-42C8-865B-16D80007E4AE}"/>
    <dgm:cxn modelId="{3FBE4996-CA45-4612-B794-D3950E74A3D9}" type="presOf" srcId="{95F3420F-99A4-431F-8FDD-19EC82DBBE24}" destId="{D7675B56-FDD7-4031-B2C7-D64A12C6A124}" srcOrd="0" destOrd="0" presId="urn:microsoft.com/office/officeart/2024/3/layout/verticalVisualTextBlock1"/>
    <dgm:cxn modelId="{913C53A3-FF9B-4DB9-A597-8CEFDDACC8B8}" srcId="{C3939047-4B35-4940-8109-D86503D82608}" destId="{B9F7A8D7-C16B-43B7-A4A2-CD6AFF70C6B6}" srcOrd="2" destOrd="0" parTransId="{A839697D-FF25-4208-A04B-286F864E4D90}" sibTransId="{E0F6398B-7969-435C-B484-505C5EE4578B}"/>
    <dgm:cxn modelId="{3779EDC9-6EE3-49E6-A1A1-C78BCA23AF51}" type="presOf" srcId="{CA01B2AF-84B0-42C8-865B-16D80007E4AE}" destId="{2B1A7ACB-973C-4DCE-8CD3-D7439545F5C1}" srcOrd="0" destOrd="0" presId="urn:microsoft.com/office/officeart/2024/3/layout/verticalVisualTextBlock1"/>
    <dgm:cxn modelId="{C5F0AEF0-1BD8-4D5A-A3F1-D95D8D2F75FD}" type="presOf" srcId="{90EE0064-82E4-4DCE-B0C1-B3A767904357}" destId="{4F193602-DD67-4649-AA61-74E6B2102BEF}" srcOrd="0" destOrd="0" presId="urn:microsoft.com/office/officeart/2024/3/layout/verticalVisualTextBlock1"/>
    <dgm:cxn modelId="{0DC28884-DA7C-4B99-9BFE-7D7C8799550B}" type="presParOf" srcId="{53C631E4-7D59-4301-9174-724258229AC2}" destId="{2803815B-BC4F-44F1-9A62-97ABB9124404}" srcOrd="0" destOrd="0" presId="urn:microsoft.com/office/officeart/2024/3/layout/verticalVisualTextBlock1"/>
    <dgm:cxn modelId="{391B54B6-9CB6-45FF-A6B5-E4DA1E2A9051}" type="presParOf" srcId="{2803815B-BC4F-44F1-9A62-97ABB9124404}" destId="{912D10E1-A5C8-4DC9-9362-BA725872DED3}" srcOrd="0" destOrd="0" presId="urn:microsoft.com/office/officeart/2024/3/layout/verticalVisualTextBlock1"/>
    <dgm:cxn modelId="{3FF8AE7A-775F-41F8-9FCE-C7FA10C931E3}" type="presParOf" srcId="{2803815B-BC4F-44F1-9A62-97ABB9124404}" destId="{CDD0CF9F-58E8-462B-AFEB-19BC1CAD68D8}" srcOrd="1" destOrd="0" presId="urn:microsoft.com/office/officeart/2024/3/layout/verticalVisualTextBlock1"/>
    <dgm:cxn modelId="{600EA538-0516-49B7-ABC7-7E26E68271E9}" type="presParOf" srcId="{2803815B-BC4F-44F1-9A62-97ABB9124404}" destId="{F9126D59-BEAE-4CA3-8283-6F4FDE995FBB}" srcOrd="2" destOrd="0" presId="urn:microsoft.com/office/officeart/2024/3/layout/verticalVisualTextBlock1"/>
    <dgm:cxn modelId="{ADE2425E-989E-4371-8658-3F78CA77851E}" type="presParOf" srcId="{53C631E4-7D59-4301-9174-724258229AC2}" destId="{2B1A7ACB-973C-4DCE-8CD3-D7439545F5C1}" srcOrd="1" destOrd="0" presId="urn:microsoft.com/office/officeart/2024/3/layout/verticalVisualTextBlock1"/>
    <dgm:cxn modelId="{D7C76AC3-D8EF-40FE-B570-010DBC94B100}" type="presParOf" srcId="{53C631E4-7D59-4301-9174-724258229AC2}" destId="{65296752-FA85-4D5E-8DF2-D3B8F2CDE35B}" srcOrd="2" destOrd="0" presId="urn:microsoft.com/office/officeart/2024/3/layout/verticalVisualTextBlock1"/>
    <dgm:cxn modelId="{CEA80351-76D5-476F-8534-FCE42FE21B0C}" type="presParOf" srcId="{65296752-FA85-4D5E-8DF2-D3B8F2CDE35B}" destId="{FA4E3B25-270F-4673-9053-556F9AA64A3E}" srcOrd="0" destOrd="0" presId="urn:microsoft.com/office/officeart/2024/3/layout/verticalVisualTextBlock1"/>
    <dgm:cxn modelId="{3647266C-2D5A-4D57-8744-6F4CC09CAA9B}" type="presParOf" srcId="{65296752-FA85-4D5E-8DF2-D3B8F2CDE35B}" destId="{4F193602-DD67-4649-AA61-74E6B2102BEF}" srcOrd="1" destOrd="0" presId="urn:microsoft.com/office/officeart/2024/3/layout/verticalVisualTextBlock1"/>
    <dgm:cxn modelId="{36004A14-CDAC-485E-A604-A6BAF177E002}" type="presParOf" srcId="{65296752-FA85-4D5E-8DF2-D3B8F2CDE35B}" destId="{F3B7CA21-9560-426E-845A-E8F5A67B3E15}" srcOrd="2" destOrd="0" presId="urn:microsoft.com/office/officeart/2024/3/layout/verticalVisualTextBlock1"/>
    <dgm:cxn modelId="{DCB7E32E-1FFF-4C36-9B4B-DF0121EE91BA}" type="presParOf" srcId="{53C631E4-7D59-4301-9174-724258229AC2}" destId="{82578C92-74EB-4AB5-86C9-079EDCF1A543}" srcOrd="3" destOrd="0" presId="urn:microsoft.com/office/officeart/2024/3/layout/verticalVisualTextBlock1"/>
    <dgm:cxn modelId="{A0627BCA-665E-40FA-B633-018FCD87EC4D}" type="presParOf" srcId="{53C631E4-7D59-4301-9174-724258229AC2}" destId="{D332F9EF-C7B3-4310-A5CD-A1C4D703F3FF}" srcOrd="4" destOrd="0" presId="urn:microsoft.com/office/officeart/2024/3/layout/verticalVisualTextBlock1"/>
    <dgm:cxn modelId="{E261F6EB-7A80-4546-B86F-DB7CEDB20C51}" type="presParOf" srcId="{D332F9EF-C7B3-4310-A5CD-A1C4D703F3FF}" destId="{5D57E205-EB5E-44A6-981F-D874A47818E8}" srcOrd="0" destOrd="0" presId="urn:microsoft.com/office/officeart/2024/3/layout/verticalVisualTextBlock1"/>
    <dgm:cxn modelId="{D6A1FCA6-A62E-4ACA-B3D2-515EC5AA5D86}" type="presParOf" srcId="{D332F9EF-C7B3-4310-A5CD-A1C4D703F3FF}" destId="{52C8E1A5-5F26-4F23-9EA9-38B70500C867}" srcOrd="1" destOrd="0" presId="urn:microsoft.com/office/officeart/2024/3/layout/verticalVisualTextBlock1"/>
    <dgm:cxn modelId="{AE27A259-5635-428D-AC68-33712718405D}" type="presParOf" srcId="{D332F9EF-C7B3-4310-A5CD-A1C4D703F3FF}" destId="{D7675B56-FDD7-4031-B2C7-D64A12C6A124}" srcOrd="2" destOrd="0" presId="urn:microsoft.com/office/officeart/2024/3/layout/verticalVisualTextBlock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BD1D9C81-8A30-4DB1-896A-D740A4A80C73}" type="doc">
      <dgm:prSet loTypeId="urn:microsoft.com/office/officeart/2024/3/layout/hArchList1" loCatId="List" qsTypeId="urn:microsoft.com/office/officeart/2005/8/quickstyle/simple1" qsCatId="simple" csTypeId="urn:microsoft.com/office/officeart/2005/8/colors/accent1_2" csCatId="accent1" phldr="1"/>
      <dgm:spPr/>
      <dgm:t>
        <a:bodyPr/>
        <a:lstStyle/>
        <a:p>
          <a:endParaRPr lang="en-US"/>
        </a:p>
      </dgm:t>
    </dgm:pt>
    <dgm:pt modelId="{26AA5B43-A0C7-4132-8DE7-8C85621121D5}">
      <dgm:prSet/>
      <dgm:spPr/>
      <dgm:t>
        <a:bodyPr/>
        <a:lstStyle/>
        <a:p>
          <a:pPr>
            <a:lnSpc>
              <a:spcPct val="100000"/>
            </a:lnSpc>
            <a:defRPr b="1"/>
          </a:pPr>
          <a:r>
            <a:rPr lang="en-US"/>
            <a:t>Application of Theory</a:t>
          </a:r>
        </a:p>
      </dgm:t>
    </dgm:pt>
    <dgm:pt modelId="{E063A6C9-57E5-4D51-A585-AC4732D6ABEC}" type="parTrans" cxnId="{9B2942DC-E796-4385-9861-36A0F18D732F}">
      <dgm:prSet/>
      <dgm:spPr/>
      <dgm:t>
        <a:bodyPr/>
        <a:lstStyle/>
        <a:p>
          <a:endParaRPr lang="en-US"/>
        </a:p>
      </dgm:t>
    </dgm:pt>
    <dgm:pt modelId="{83F5A9F3-B220-433E-8AE0-71BB7257981C}" type="sibTrans" cxnId="{9B2942DC-E796-4385-9861-36A0F18D732F}">
      <dgm:prSet/>
      <dgm:spPr/>
      <dgm:t>
        <a:bodyPr/>
        <a:lstStyle/>
        <a:p>
          <a:pPr>
            <a:lnSpc>
              <a:spcPct val="100000"/>
            </a:lnSpc>
            <a:defRPr b="1"/>
          </a:pPr>
          <a:endParaRPr lang="en-US"/>
        </a:p>
      </dgm:t>
    </dgm:pt>
    <dgm:pt modelId="{207EAA2C-977A-4556-B8BA-BED6573E6209}">
      <dgm:prSet/>
      <dgm:spPr/>
      <dgm:t>
        <a:bodyPr/>
        <a:lstStyle/>
        <a:p>
          <a:pPr>
            <a:lnSpc>
              <a:spcPct val="100000"/>
            </a:lnSpc>
          </a:pPr>
          <a:r>
            <a:rPr lang="en-US"/>
            <a:t>This assessment enables practical application of theoretical knowledge through a real-life case study.</a:t>
          </a:r>
        </a:p>
      </dgm:t>
    </dgm:pt>
    <dgm:pt modelId="{CB95A6A9-1C11-40F8-8F53-B5DFC7D72E31}" type="parTrans" cxnId="{E185EEF1-80DD-4D7D-B2BB-16C7E6CD04D7}">
      <dgm:prSet/>
      <dgm:spPr/>
      <dgm:t>
        <a:bodyPr/>
        <a:lstStyle/>
        <a:p>
          <a:endParaRPr lang="en-US"/>
        </a:p>
      </dgm:t>
    </dgm:pt>
    <dgm:pt modelId="{57CE8802-21F8-4ACF-90F4-614738E9B437}" type="sibTrans" cxnId="{E185EEF1-80DD-4D7D-B2BB-16C7E6CD04D7}">
      <dgm:prSet/>
      <dgm:spPr/>
      <dgm:t>
        <a:bodyPr/>
        <a:lstStyle/>
        <a:p>
          <a:endParaRPr lang="en-US"/>
        </a:p>
      </dgm:t>
    </dgm:pt>
    <dgm:pt modelId="{1E4193FE-B7FD-4656-B12C-9729D1A24AAE}">
      <dgm:prSet/>
      <dgm:spPr/>
      <dgm:t>
        <a:bodyPr/>
        <a:lstStyle/>
        <a:p>
          <a:pPr>
            <a:lnSpc>
              <a:spcPct val="100000"/>
            </a:lnSpc>
            <a:defRPr b="1"/>
          </a:pPr>
          <a:r>
            <a:rPr lang="en-US"/>
            <a:t>Collaborative Learning</a:t>
          </a:r>
        </a:p>
      </dgm:t>
    </dgm:pt>
    <dgm:pt modelId="{C7D65C97-9BF6-4CFF-8D08-9BDE9FDEC256}" type="parTrans" cxnId="{41170793-0C96-492B-A396-6DF5F4349C3C}">
      <dgm:prSet/>
      <dgm:spPr/>
      <dgm:t>
        <a:bodyPr/>
        <a:lstStyle/>
        <a:p>
          <a:endParaRPr lang="en-US"/>
        </a:p>
      </dgm:t>
    </dgm:pt>
    <dgm:pt modelId="{6EEC1992-AF45-4844-A7F5-A72AA5B0AB9C}" type="sibTrans" cxnId="{41170793-0C96-492B-A396-6DF5F4349C3C}">
      <dgm:prSet/>
      <dgm:spPr/>
      <dgm:t>
        <a:bodyPr/>
        <a:lstStyle/>
        <a:p>
          <a:pPr>
            <a:lnSpc>
              <a:spcPct val="100000"/>
            </a:lnSpc>
            <a:defRPr b="1"/>
          </a:pPr>
          <a:endParaRPr lang="en-US"/>
        </a:p>
      </dgm:t>
    </dgm:pt>
    <dgm:pt modelId="{B8D487CF-6C90-4AD2-85B4-D7E830624D35}">
      <dgm:prSet/>
      <dgm:spPr/>
      <dgm:t>
        <a:bodyPr/>
        <a:lstStyle/>
        <a:p>
          <a:pPr>
            <a:lnSpc>
              <a:spcPct val="100000"/>
            </a:lnSpc>
          </a:pPr>
          <a:r>
            <a:rPr lang="en-US"/>
            <a:t>Engaging collaboratively fosters teamwork and enhances learning outcomes in health and social care.</a:t>
          </a:r>
        </a:p>
      </dgm:t>
    </dgm:pt>
    <dgm:pt modelId="{C52AEA64-5CC7-46E3-A745-469D0639179C}" type="parTrans" cxnId="{57E6B6A0-3D7D-4838-8F5B-D7A621E7CE0A}">
      <dgm:prSet/>
      <dgm:spPr/>
      <dgm:t>
        <a:bodyPr/>
        <a:lstStyle/>
        <a:p>
          <a:endParaRPr lang="en-US"/>
        </a:p>
      </dgm:t>
    </dgm:pt>
    <dgm:pt modelId="{B21A73DC-F4B8-40A2-B09C-796B61A228A2}" type="sibTrans" cxnId="{57E6B6A0-3D7D-4838-8F5B-D7A621E7CE0A}">
      <dgm:prSet/>
      <dgm:spPr/>
      <dgm:t>
        <a:bodyPr/>
        <a:lstStyle/>
        <a:p>
          <a:endParaRPr lang="en-US"/>
        </a:p>
      </dgm:t>
    </dgm:pt>
    <dgm:pt modelId="{A0E7A987-4262-4E4D-90F8-91F48E078066}">
      <dgm:prSet/>
      <dgm:spPr/>
      <dgm:t>
        <a:bodyPr/>
        <a:lstStyle/>
        <a:p>
          <a:pPr>
            <a:lnSpc>
              <a:spcPct val="100000"/>
            </a:lnSpc>
            <a:defRPr b="1"/>
          </a:pPr>
          <a:r>
            <a:rPr lang="en-US"/>
            <a:t>Skill Development</a:t>
          </a:r>
        </a:p>
      </dgm:t>
    </dgm:pt>
    <dgm:pt modelId="{0A8FE005-17E3-49A9-9889-C134300E45A5}" type="parTrans" cxnId="{F72007F6-4897-4250-BD7B-7E7D78930858}">
      <dgm:prSet/>
      <dgm:spPr/>
      <dgm:t>
        <a:bodyPr/>
        <a:lstStyle/>
        <a:p>
          <a:endParaRPr lang="en-US"/>
        </a:p>
      </dgm:t>
    </dgm:pt>
    <dgm:pt modelId="{0F072A19-7B2C-4625-A659-F81A3558C4D1}" type="sibTrans" cxnId="{F72007F6-4897-4250-BD7B-7E7D78930858}">
      <dgm:prSet/>
      <dgm:spPr/>
      <dgm:t>
        <a:bodyPr/>
        <a:lstStyle/>
        <a:p>
          <a:endParaRPr lang="en-US"/>
        </a:p>
      </dgm:t>
    </dgm:pt>
    <dgm:pt modelId="{1C1A71B5-8335-46DA-A316-FB0FF902844D}">
      <dgm:prSet/>
      <dgm:spPr/>
      <dgm:t>
        <a:bodyPr/>
        <a:lstStyle/>
        <a:p>
          <a:pPr>
            <a:lnSpc>
              <a:spcPct val="100000"/>
            </a:lnSpc>
          </a:pPr>
          <a:r>
            <a:rPr lang="en-US"/>
            <a:t>The process helps develop essential skills necessary for effective health and social care practice.</a:t>
          </a:r>
        </a:p>
      </dgm:t>
    </dgm:pt>
    <dgm:pt modelId="{52B82246-EA0A-47A9-8734-5E4B2B6BD588}" type="parTrans" cxnId="{9E21E5E6-8796-4DF7-A391-55F1D255A848}">
      <dgm:prSet/>
      <dgm:spPr/>
      <dgm:t>
        <a:bodyPr/>
        <a:lstStyle/>
        <a:p>
          <a:endParaRPr lang="en-US"/>
        </a:p>
      </dgm:t>
    </dgm:pt>
    <dgm:pt modelId="{06AFAC7E-E8A4-4268-8D5C-F4E6621FB8C7}" type="sibTrans" cxnId="{9E21E5E6-8796-4DF7-A391-55F1D255A848}">
      <dgm:prSet/>
      <dgm:spPr/>
      <dgm:t>
        <a:bodyPr/>
        <a:lstStyle/>
        <a:p>
          <a:endParaRPr lang="en-US"/>
        </a:p>
      </dgm:t>
    </dgm:pt>
    <dgm:pt modelId="{9FB92DAD-B559-4582-B187-024677D58AFB}" type="pres">
      <dgm:prSet presAssocID="{BD1D9C81-8A30-4DB1-896A-D740A4A80C73}" presName="Name0" presStyleCnt="0">
        <dgm:presLayoutVars>
          <dgm:dir/>
          <dgm:resizeHandles val="exact"/>
        </dgm:presLayoutVars>
      </dgm:prSet>
      <dgm:spPr/>
    </dgm:pt>
    <dgm:pt modelId="{673599F1-8172-414F-9469-20A6F120F074}" type="pres">
      <dgm:prSet presAssocID="{26AA5B43-A0C7-4132-8DE7-8C85621121D5}" presName="compNode" presStyleCnt="0"/>
      <dgm:spPr/>
    </dgm:pt>
    <dgm:pt modelId="{030E5BE4-91CF-4384-A282-887CEE2F7CF3}" type="pres">
      <dgm:prSet presAssocID="{26AA5B43-A0C7-4132-8DE7-8C85621121D5}" presName="pictRect" presStyleLbl="revTx" presStyleIdx="0" presStyleCnt="6">
        <dgm:presLayoutVars>
          <dgm:chMax val="0"/>
          <dgm:bulletEnabled/>
        </dgm:presLayoutVars>
      </dgm:prSet>
      <dgm:spPr/>
    </dgm:pt>
    <dgm:pt modelId="{40AD245E-603E-4A24-A0F4-88DF752BE678}" type="pres">
      <dgm:prSet presAssocID="{26AA5B43-A0C7-4132-8DE7-8C85621121D5}" presName="textRect" presStyleLbl="revTx" presStyleIdx="1" presStyleCnt="6">
        <dgm:presLayoutVars>
          <dgm:bulletEnabled/>
        </dgm:presLayoutVars>
      </dgm:prSet>
      <dgm:spPr/>
    </dgm:pt>
    <dgm:pt modelId="{8F84181A-6364-434C-A933-6973E1DE8C08}" type="pres">
      <dgm:prSet presAssocID="{83F5A9F3-B220-433E-8AE0-71BB7257981C}" presName="sibTrans" presStyleLbl="sibTrans2D1" presStyleIdx="0" presStyleCnt="0"/>
      <dgm:spPr/>
    </dgm:pt>
    <dgm:pt modelId="{B4CDA459-DA69-462B-93F1-4CE0946EB498}" type="pres">
      <dgm:prSet presAssocID="{1E4193FE-B7FD-4656-B12C-9729D1A24AAE}" presName="compNode" presStyleCnt="0"/>
      <dgm:spPr/>
    </dgm:pt>
    <dgm:pt modelId="{93A8E4D3-6FA4-4DF8-9010-FC3AEEB9613A}" type="pres">
      <dgm:prSet presAssocID="{1E4193FE-B7FD-4656-B12C-9729D1A24AAE}" presName="pictRect" presStyleLbl="revTx" presStyleIdx="2" presStyleCnt="6">
        <dgm:presLayoutVars>
          <dgm:chMax val="0"/>
          <dgm:bulletEnabled/>
        </dgm:presLayoutVars>
      </dgm:prSet>
      <dgm:spPr/>
    </dgm:pt>
    <dgm:pt modelId="{9B08FF09-928A-463C-9E92-D7572699E985}" type="pres">
      <dgm:prSet presAssocID="{1E4193FE-B7FD-4656-B12C-9729D1A24AAE}" presName="textRect" presStyleLbl="revTx" presStyleIdx="3" presStyleCnt="6">
        <dgm:presLayoutVars>
          <dgm:bulletEnabled/>
        </dgm:presLayoutVars>
      </dgm:prSet>
      <dgm:spPr/>
    </dgm:pt>
    <dgm:pt modelId="{BADCDB0D-3F38-4132-B78D-5723314536E5}" type="pres">
      <dgm:prSet presAssocID="{6EEC1992-AF45-4844-A7F5-A72AA5B0AB9C}" presName="sibTrans" presStyleLbl="sibTrans2D1" presStyleIdx="0" presStyleCnt="0"/>
      <dgm:spPr/>
    </dgm:pt>
    <dgm:pt modelId="{E22EFF74-047E-4430-99B3-00C062317BF2}" type="pres">
      <dgm:prSet presAssocID="{A0E7A987-4262-4E4D-90F8-91F48E078066}" presName="compNode" presStyleCnt="0"/>
      <dgm:spPr/>
    </dgm:pt>
    <dgm:pt modelId="{28391BDD-9E4F-4BB3-BEC1-D9D97B589B93}" type="pres">
      <dgm:prSet presAssocID="{A0E7A987-4262-4E4D-90F8-91F48E078066}" presName="pictRect" presStyleLbl="revTx" presStyleIdx="4" presStyleCnt="6">
        <dgm:presLayoutVars>
          <dgm:chMax val="0"/>
          <dgm:bulletEnabled/>
        </dgm:presLayoutVars>
      </dgm:prSet>
      <dgm:spPr/>
    </dgm:pt>
    <dgm:pt modelId="{CB2B6F5B-51D7-480D-AC98-F99B5E9CF138}" type="pres">
      <dgm:prSet presAssocID="{A0E7A987-4262-4E4D-90F8-91F48E078066}" presName="textRect" presStyleLbl="revTx" presStyleIdx="5" presStyleCnt="6">
        <dgm:presLayoutVars>
          <dgm:bulletEnabled/>
        </dgm:presLayoutVars>
      </dgm:prSet>
      <dgm:spPr/>
    </dgm:pt>
  </dgm:ptLst>
  <dgm:cxnLst>
    <dgm:cxn modelId="{02C0E62B-D88E-46E5-B73E-A22607BD7E2B}" type="presOf" srcId="{1C1A71B5-8335-46DA-A316-FB0FF902844D}" destId="{CB2B6F5B-51D7-480D-AC98-F99B5E9CF138}" srcOrd="0" destOrd="0" presId="urn:microsoft.com/office/officeart/2024/3/layout/hArchList1"/>
    <dgm:cxn modelId="{80D1E234-4E9A-45A5-BC45-376ED70BE26F}" type="presOf" srcId="{6EEC1992-AF45-4844-A7F5-A72AA5B0AB9C}" destId="{BADCDB0D-3F38-4132-B78D-5723314536E5}" srcOrd="0" destOrd="0" presId="urn:microsoft.com/office/officeart/2024/3/layout/hArchList1"/>
    <dgm:cxn modelId="{143D804F-8306-4B7D-948B-B4338840C36F}" type="presOf" srcId="{B8D487CF-6C90-4AD2-85B4-D7E830624D35}" destId="{9B08FF09-928A-463C-9E92-D7572699E985}" srcOrd="0" destOrd="0" presId="urn:microsoft.com/office/officeart/2024/3/layout/hArchList1"/>
    <dgm:cxn modelId="{76D68F8E-07E5-4219-ADD9-F0F479661766}" type="presOf" srcId="{1E4193FE-B7FD-4656-B12C-9729D1A24AAE}" destId="{93A8E4D3-6FA4-4DF8-9010-FC3AEEB9613A}" srcOrd="0" destOrd="0" presId="urn:microsoft.com/office/officeart/2024/3/layout/hArchList1"/>
    <dgm:cxn modelId="{41170793-0C96-492B-A396-6DF5F4349C3C}" srcId="{BD1D9C81-8A30-4DB1-896A-D740A4A80C73}" destId="{1E4193FE-B7FD-4656-B12C-9729D1A24AAE}" srcOrd="1" destOrd="0" parTransId="{C7D65C97-9BF6-4CFF-8D08-9BDE9FDEC256}" sibTransId="{6EEC1992-AF45-4844-A7F5-A72AA5B0AB9C}"/>
    <dgm:cxn modelId="{69E86793-5EC7-4003-85AD-008E646C742A}" type="presOf" srcId="{BD1D9C81-8A30-4DB1-896A-D740A4A80C73}" destId="{9FB92DAD-B559-4582-B187-024677D58AFB}" srcOrd="0" destOrd="0" presId="urn:microsoft.com/office/officeart/2024/3/layout/hArchList1"/>
    <dgm:cxn modelId="{57E6B6A0-3D7D-4838-8F5B-D7A621E7CE0A}" srcId="{1E4193FE-B7FD-4656-B12C-9729D1A24AAE}" destId="{B8D487CF-6C90-4AD2-85B4-D7E830624D35}" srcOrd="0" destOrd="0" parTransId="{C52AEA64-5CC7-46E3-A745-469D0639179C}" sibTransId="{B21A73DC-F4B8-40A2-B09C-796B61A228A2}"/>
    <dgm:cxn modelId="{487666A1-0792-43F8-9720-25BEC8CD0BA4}" type="presOf" srcId="{83F5A9F3-B220-433E-8AE0-71BB7257981C}" destId="{8F84181A-6364-434C-A933-6973E1DE8C08}" srcOrd="0" destOrd="0" presId="urn:microsoft.com/office/officeart/2024/3/layout/hArchList1"/>
    <dgm:cxn modelId="{32A1DBD1-2BCE-4E90-B831-185A26DF525B}" type="presOf" srcId="{26AA5B43-A0C7-4132-8DE7-8C85621121D5}" destId="{030E5BE4-91CF-4384-A282-887CEE2F7CF3}" srcOrd="0" destOrd="0" presId="urn:microsoft.com/office/officeart/2024/3/layout/hArchList1"/>
    <dgm:cxn modelId="{9B2942DC-E796-4385-9861-36A0F18D732F}" srcId="{BD1D9C81-8A30-4DB1-896A-D740A4A80C73}" destId="{26AA5B43-A0C7-4132-8DE7-8C85621121D5}" srcOrd="0" destOrd="0" parTransId="{E063A6C9-57E5-4D51-A585-AC4732D6ABEC}" sibTransId="{83F5A9F3-B220-433E-8AE0-71BB7257981C}"/>
    <dgm:cxn modelId="{9E21E5E6-8796-4DF7-A391-55F1D255A848}" srcId="{A0E7A987-4262-4E4D-90F8-91F48E078066}" destId="{1C1A71B5-8335-46DA-A316-FB0FF902844D}" srcOrd="0" destOrd="0" parTransId="{52B82246-EA0A-47A9-8734-5E4B2B6BD588}" sibTransId="{06AFAC7E-E8A4-4268-8D5C-F4E6621FB8C7}"/>
    <dgm:cxn modelId="{886D6DE7-78CC-4DFA-9DC5-211C80BB5142}" type="presOf" srcId="{A0E7A987-4262-4E4D-90F8-91F48E078066}" destId="{28391BDD-9E4F-4BB3-BEC1-D9D97B589B93}" srcOrd="0" destOrd="0" presId="urn:microsoft.com/office/officeart/2024/3/layout/hArchList1"/>
    <dgm:cxn modelId="{E185EEF1-80DD-4D7D-B2BB-16C7E6CD04D7}" srcId="{26AA5B43-A0C7-4132-8DE7-8C85621121D5}" destId="{207EAA2C-977A-4556-B8BA-BED6573E6209}" srcOrd="0" destOrd="0" parTransId="{CB95A6A9-1C11-40F8-8F53-B5DFC7D72E31}" sibTransId="{57CE8802-21F8-4ACF-90F4-614738E9B437}"/>
    <dgm:cxn modelId="{F72007F6-4897-4250-BD7B-7E7D78930858}" srcId="{BD1D9C81-8A30-4DB1-896A-D740A4A80C73}" destId="{A0E7A987-4262-4E4D-90F8-91F48E078066}" srcOrd="2" destOrd="0" parTransId="{0A8FE005-17E3-49A9-9889-C134300E45A5}" sibTransId="{0F072A19-7B2C-4625-A659-F81A3558C4D1}"/>
    <dgm:cxn modelId="{36EF43FA-0528-4F62-B33F-7586D604F5F6}" type="presOf" srcId="{207EAA2C-977A-4556-B8BA-BED6573E6209}" destId="{40AD245E-603E-4A24-A0F4-88DF752BE678}" srcOrd="0" destOrd="0" presId="urn:microsoft.com/office/officeart/2024/3/layout/hArchList1"/>
    <dgm:cxn modelId="{C73B8650-5462-4B95-8CE8-ED0C44541D30}" type="presParOf" srcId="{9FB92DAD-B559-4582-B187-024677D58AFB}" destId="{673599F1-8172-414F-9469-20A6F120F074}" srcOrd="0" destOrd="0" presId="urn:microsoft.com/office/officeart/2024/3/layout/hArchList1"/>
    <dgm:cxn modelId="{6F875E1A-CC05-4B84-8FE6-4D57DA232329}" type="presParOf" srcId="{673599F1-8172-414F-9469-20A6F120F074}" destId="{030E5BE4-91CF-4384-A282-887CEE2F7CF3}" srcOrd="0" destOrd="0" presId="urn:microsoft.com/office/officeart/2024/3/layout/hArchList1"/>
    <dgm:cxn modelId="{699B574F-882F-4592-9D92-E36DB4EEF282}" type="presParOf" srcId="{673599F1-8172-414F-9469-20A6F120F074}" destId="{40AD245E-603E-4A24-A0F4-88DF752BE678}" srcOrd="1" destOrd="0" presId="urn:microsoft.com/office/officeart/2024/3/layout/hArchList1"/>
    <dgm:cxn modelId="{31AB5AE8-0C2A-4A89-BDC7-8EB6B72B7FC6}" type="presParOf" srcId="{9FB92DAD-B559-4582-B187-024677D58AFB}" destId="{8F84181A-6364-434C-A933-6973E1DE8C08}" srcOrd="1" destOrd="0" presId="urn:microsoft.com/office/officeart/2024/3/layout/hArchList1"/>
    <dgm:cxn modelId="{27EF6387-0F48-4710-BEB5-887A22D6D4F7}" type="presParOf" srcId="{9FB92DAD-B559-4582-B187-024677D58AFB}" destId="{B4CDA459-DA69-462B-93F1-4CE0946EB498}" srcOrd="2" destOrd="0" presId="urn:microsoft.com/office/officeart/2024/3/layout/hArchList1"/>
    <dgm:cxn modelId="{AAF45C53-EC9E-4F9D-932B-5A7E7018D436}" type="presParOf" srcId="{B4CDA459-DA69-462B-93F1-4CE0946EB498}" destId="{93A8E4D3-6FA4-4DF8-9010-FC3AEEB9613A}" srcOrd="0" destOrd="0" presId="urn:microsoft.com/office/officeart/2024/3/layout/hArchList1"/>
    <dgm:cxn modelId="{69BC578A-D6C8-40F3-A076-79A0AF813C65}" type="presParOf" srcId="{B4CDA459-DA69-462B-93F1-4CE0946EB498}" destId="{9B08FF09-928A-463C-9E92-D7572699E985}" srcOrd="1" destOrd="0" presId="urn:microsoft.com/office/officeart/2024/3/layout/hArchList1"/>
    <dgm:cxn modelId="{680955C4-9A6E-47FB-B834-219BD0FC2BD3}" type="presParOf" srcId="{9FB92DAD-B559-4582-B187-024677D58AFB}" destId="{BADCDB0D-3F38-4132-B78D-5723314536E5}" srcOrd="3" destOrd="0" presId="urn:microsoft.com/office/officeart/2024/3/layout/hArchList1"/>
    <dgm:cxn modelId="{D1F25E5E-B5B0-485D-8E59-0CB1657B079E}" type="presParOf" srcId="{9FB92DAD-B559-4582-B187-024677D58AFB}" destId="{E22EFF74-047E-4430-99B3-00C062317BF2}" srcOrd="4" destOrd="0" presId="urn:microsoft.com/office/officeart/2024/3/layout/hArchList1"/>
    <dgm:cxn modelId="{45CDF5FF-3867-4282-B0DD-8E9CDE929BE0}" type="presParOf" srcId="{E22EFF74-047E-4430-99B3-00C062317BF2}" destId="{28391BDD-9E4F-4BB3-BEC1-D9D97B589B93}" srcOrd="0" destOrd="0" presId="urn:microsoft.com/office/officeart/2024/3/layout/hArchList1"/>
    <dgm:cxn modelId="{54C3EB96-57C3-4D9D-85F7-3E52B96914BA}" type="presParOf" srcId="{E22EFF74-047E-4430-99B3-00C062317BF2}" destId="{CB2B6F5B-51D7-480D-AC98-F99B5E9CF138}" srcOrd="1" destOrd="0" presId="urn:microsoft.com/office/officeart/2024/3/layout/hArchLis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70A63DB-F4A3-4C80-8389-111903475E72}">
      <dsp:nvSpPr>
        <dsp:cNvPr id="0" name=""/>
        <dsp:cNvSpPr/>
      </dsp:nvSpPr>
      <dsp:spPr>
        <a:xfrm>
          <a:off x="0" y="0"/>
          <a:ext cx="1376790" cy="1376790"/>
        </a:xfrm>
        <a:prstGeom prst="rect">
          <a:avLst/>
        </a:prstGeom>
        <a:blipFill>
          <a:blip xmlns:r="http://schemas.openxmlformats.org/officeDocument/2006/relationships" r:embed="rId1">
            <a:extLst>
              <a:ext uri="{28A0092B-C50C-407E-A947-70E740481C1C}">
                <a14:useLocalDpi xmlns:a14="http://schemas.microsoft.com/office/drawing/2010/main" val="0"/>
              </a:ext>
            </a:extLst>
          </a:blip>
          <a:srcRect l="18561" r="28686" b="-7"/>
          <a:stretch>
            <a:fillRect l="-45000" r="-45000"/>
          </a:stretch>
        </a:blipFill>
        <a:ln>
          <a:noFill/>
        </a:ln>
        <a:effectLst/>
      </dsp:spPr>
      <dsp:style>
        <a:lnRef idx="0">
          <a:scrgbClr r="0" g="0" b="0"/>
        </a:lnRef>
        <a:fillRef idx="3">
          <a:scrgbClr r="0" g="0" b="0"/>
        </a:fillRef>
        <a:effectRef idx="2">
          <a:scrgbClr r="0" g="0" b="0"/>
        </a:effectRef>
        <a:fontRef idx="minor">
          <a:schemeClr val="lt1"/>
        </a:fontRef>
      </dsp:style>
    </dsp:sp>
    <dsp:sp modelId="{DE98A1C6-7B24-487A-A230-150F15DA1339}">
      <dsp:nvSpPr>
        <dsp:cNvPr id="0" name=""/>
        <dsp:cNvSpPr/>
      </dsp:nvSpPr>
      <dsp:spPr>
        <a:xfrm>
          <a:off x="1556790" y="0"/>
          <a:ext cx="8958809" cy="35304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22860" rIns="22860" bIns="22860" numCol="1" spcCol="1270" anchor="t" anchorCtr="0">
          <a:noAutofit/>
        </a:bodyPr>
        <a:lstStyle/>
        <a:p>
          <a:pPr marL="0" lvl="0" indent="0" algn="l" defTabSz="800100">
            <a:lnSpc>
              <a:spcPct val="90000"/>
            </a:lnSpc>
            <a:spcBef>
              <a:spcPct val="0"/>
            </a:spcBef>
            <a:spcAft>
              <a:spcPct val="35000"/>
            </a:spcAft>
            <a:buNone/>
            <a:defRPr b="1"/>
          </a:pPr>
          <a:r>
            <a:rPr lang="en-GB" sz="1800" kern="1200" dirty="0"/>
            <a:t>Use Real Examples</a:t>
          </a:r>
        </a:p>
      </dsp:txBody>
      <dsp:txXfrm>
        <a:off x="1556790" y="0"/>
        <a:ext cx="8958809" cy="353044"/>
      </dsp:txXfrm>
    </dsp:sp>
    <dsp:sp modelId="{EAF86675-78B1-49D1-A961-97F878C4E63A}">
      <dsp:nvSpPr>
        <dsp:cNvPr id="0" name=""/>
        <dsp:cNvSpPr/>
      </dsp:nvSpPr>
      <dsp:spPr>
        <a:xfrm>
          <a:off x="1556790" y="353044"/>
          <a:ext cx="8958809" cy="102374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25400" rIns="25400" bIns="25400" numCol="1" spcCol="1270" anchor="t" anchorCtr="0">
          <a:noAutofit/>
        </a:bodyPr>
        <a:lstStyle/>
        <a:p>
          <a:pPr marL="0" lvl="0" indent="0" algn="l" defTabSz="889000">
            <a:lnSpc>
              <a:spcPct val="90000"/>
            </a:lnSpc>
            <a:spcBef>
              <a:spcPct val="0"/>
            </a:spcBef>
            <a:spcAft>
              <a:spcPct val="35000"/>
            </a:spcAft>
            <a:buNone/>
          </a:pPr>
          <a:r>
            <a:rPr lang="en-GB" sz="2000" kern="1200" dirty="0"/>
            <a:t>Incorporate Amina’s story to provide concrete, relatable examples supporting your arguments.</a:t>
          </a:r>
        </a:p>
      </dsp:txBody>
      <dsp:txXfrm>
        <a:off x="1556790" y="353044"/>
        <a:ext cx="8958809" cy="1023746"/>
      </dsp:txXfrm>
    </dsp:sp>
    <dsp:sp modelId="{7558C2BC-5359-402A-BB62-BF4FBFC61EB4}">
      <dsp:nvSpPr>
        <dsp:cNvPr id="0" name=""/>
        <dsp:cNvSpPr/>
      </dsp:nvSpPr>
      <dsp:spPr>
        <a:xfrm>
          <a:off x="0" y="1486933"/>
          <a:ext cx="1376790" cy="1376790"/>
        </a:xfrm>
        <a:prstGeom prst="rect">
          <a:avLst/>
        </a:prstGeom>
        <a:blipFill>
          <a:blip xmlns:r="http://schemas.openxmlformats.org/officeDocument/2006/relationships" r:embed="rId2">
            <a:extLst>
              <a:ext uri="{28A0092B-C50C-407E-A947-70E740481C1C}">
                <a14:useLocalDpi xmlns:a14="http://schemas.microsoft.com/office/drawing/2010/main" val="0"/>
              </a:ext>
            </a:extLst>
          </a:blip>
          <a:srcRect l="20085" r="6665" b="1"/>
          <a:stretch>
            <a:fillRect l="-18000" r="-18000"/>
          </a:stretch>
        </a:blipFill>
        <a:ln>
          <a:noFill/>
        </a:ln>
        <a:effectLst/>
      </dsp:spPr>
      <dsp:style>
        <a:lnRef idx="0">
          <a:scrgbClr r="0" g="0" b="0"/>
        </a:lnRef>
        <a:fillRef idx="3">
          <a:scrgbClr r="0" g="0" b="0"/>
        </a:fillRef>
        <a:effectRef idx="2">
          <a:scrgbClr r="0" g="0" b="0"/>
        </a:effectRef>
        <a:fontRef idx="minor">
          <a:schemeClr val="lt1"/>
        </a:fontRef>
      </dsp:style>
    </dsp:sp>
    <dsp:sp modelId="{ED549386-9802-4566-AF63-9827347DA3FF}">
      <dsp:nvSpPr>
        <dsp:cNvPr id="0" name=""/>
        <dsp:cNvSpPr/>
      </dsp:nvSpPr>
      <dsp:spPr>
        <a:xfrm>
          <a:off x="1556790" y="1486933"/>
          <a:ext cx="8958809" cy="35304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22860" rIns="22860" bIns="22860" numCol="1" spcCol="1270" anchor="t" anchorCtr="0">
          <a:noAutofit/>
        </a:bodyPr>
        <a:lstStyle/>
        <a:p>
          <a:pPr marL="0" lvl="0" indent="0" algn="l" defTabSz="800100">
            <a:lnSpc>
              <a:spcPct val="90000"/>
            </a:lnSpc>
            <a:spcBef>
              <a:spcPct val="0"/>
            </a:spcBef>
            <a:spcAft>
              <a:spcPct val="35000"/>
            </a:spcAft>
            <a:buNone/>
            <a:defRPr b="1"/>
          </a:pPr>
          <a:r>
            <a:rPr lang="en-GB" sz="1800" kern="1200"/>
            <a:t>Apply Relevant Theory</a:t>
          </a:r>
        </a:p>
      </dsp:txBody>
      <dsp:txXfrm>
        <a:off x="1556790" y="1486933"/>
        <a:ext cx="8958809" cy="353044"/>
      </dsp:txXfrm>
    </dsp:sp>
    <dsp:sp modelId="{A7D359D9-2A1D-4491-ABC2-4F0BA3E6DB2B}">
      <dsp:nvSpPr>
        <dsp:cNvPr id="0" name=""/>
        <dsp:cNvSpPr/>
      </dsp:nvSpPr>
      <dsp:spPr>
        <a:xfrm>
          <a:off x="1556790" y="1839978"/>
          <a:ext cx="8958809" cy="102374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25400" rIns="25400" bIns="25400" numCol="1" spcCol="1270" anchor="t" anchorCtr="0">
          <a:noAutofit/>
        </a:bodyPr>
        <a:lstStyle/>
        <a:p>
          <a:pPr marL="0" lvl="0" indent="0" algn="l" defTabSz="889000">
            <a:lnSpc>
              <a:spcPct val="90000"/>
            </a:lnSpc>
            <a:spcBef>
              <a:spcPct val="0"/>
            </a:spcBef>
            <a:spcAft>
              <a:spcPct val="35000"/>
            </a:spcAft>
            <a:buNone/>
          </a:pPr>
          <a:r>
            <a:rPr lang="en-GB" sz="2000" kern="1200" dirty="0"/>
            <a:t>Use theoretical frameworks to back up your points and provide academic credibility.</a:t>
          </a:r>
        </a:p>
      </dsp:txBody>
      <dsp:txXfrm>
        <a:off x="1556790" y="1839978"/>
        <a:ext cx="8958809" cy="1023746"/>
      </dsp:txXfrm>
    </dsp:sp>
    <dsp:sp modelId="{24CFD62A-284B-4CB3-9BD6-9C5B94A1C117}">
      <dsp:nvSpPr>
        <dsp:cNvPr id="0" name=""/>
        <dsp:cNvSpPr/>
      </dsp:nvSpPr>
      <dsp:spPr>
        <a:xfrm>
          <a:off x="0" y="2973867"/>
          <a:ext cx="1376790" cy="1376790"/>
        </a:xfrm>
        <a:prstGeom prst="rect">
          <a:avLst/>
        </a:prstGeom>
        <a:blipFill>
          <a:blip xmlns:r="http://schemas.openxmlformats.org/officeDocument/2006/relationships" r:embed="rId3">
            <a:extLst>
              <a:ext uri="{28A0092B-C50C-407E-A947-70E740481C1C}">
                <a14:useLocalDpi xmlns:a14="http://schemas.microsoft.com/office/drawing/2010/main" val="0"/>
              </a:ext>
            </a:extLst>
          </a:blip>
          <a:srcRect l="23358" r="9895" b="4"/>
          <a:stretch>
            <a:fillRect l="-25000" r="-25000"/>
          </a:stretch>
        </a:blipFill>
        <a:ln>
          <a:noFill/>
        </a:ln>
        <a:effectLst/>
      </dsp:spPr>
      <dsp:style>
        <a:lnRef idx="0">
          <a:scrgbClr r="0" g="0" b="0"/>
        </a:lnRef>
        <a:fillRef idx="3">
          <a:scrgbClr r="0" g="0" b="0"/>
        </a:fillRef>
        <a:effectRef idx="2">
          <a:scrgbClr r="0" g="0" b="0"/>
        </a:effectRef>
        <a:fontRef idx="minor">
          <a:schemeClr val="lt1"/>
        </a:fontRef>
      </dsp:style>
    </dsp:sp>
    <dsp:sp modelId="{2C7C3081-96A1-4A48-B541-B5B39DC5C320}">
      <dsp:nvSpPr>
        <dsp:cNvPr id="0" name=""/>
        <dsp:cNvSpPr/>
      </dsp:nvSpPr>
      <dsp:spPr>
        <a:xfrm>
          <a:off x="1556790" y="2973867"/>
          <a:ext cx="8958809" cy="35304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22860" rIns="22860" bIns="22860" numCol="1" spcCol="1270" anchor="t" anchorCtr="0">
          <a:noAutofit/>
        </a:bodyPr>
        <a:lstStyle/>
        <a:p>
          <a:pPr marL="0" lvl="0" indent="0" algn="l" defTabSz="800100">
            <a:lnSpc>
              <a:spcPct val="90000"/>
            </a:lnSpc>
            <a:spcBef>
              <a:spcPct val="0"/>
            </a:spcBef>
            <a:spcAft>
              <a:spcPct val="35000"/>
            </a:spcAft>
            <a:buNone/>
            <a:defRPr b="1"/>
          </a:pPr>
          <a:r>
            <a:rPr lang="en-GB" sz="1800" kern="1200"/>
            <a:t>Justify Your Approach</a:t>
          </a:r>
        </a:p>
      </dsp:txBody>
      <dsp:txXfrm>
        <a:off x="1556790" y="2973867"/>
        <a:ext cx="8958809" cy="353044"/>
      </dsp:txXfrm>
    </dsp:sp>
    <dsp:sp modelId="{688174C2-3321-4C35-8E3B-E83A8E39F7A0}">
      <dsp:nvSpPr>
        <dsp:cNvPr id="0" name=""/>
        <dsp:cNvSpPr/>
      </dsp:nvSpPr>
      <dsp:spPr>
        <a:xfrm>
          <a:off x="1556790" y="3326911"/>
          <a:ext cx="8958809" cy="102374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25400" rIns="25400" bIns="25400" numCol="1" spcCol="1270" anchor="t" anchorCtr="0">
          <a:noAutofit/>
        </a:bodyPr>
        <a:lstStyle/>
        <a:p>
          <a:pPr marL="0" lvl="0" indent="0" algn="l" defTabSz="889000">
            <a:lnSpc>
              <a:spcPct val="90000"/>
            </a:lnSpc>
            <a:spcBef>
              <a:spcPct val="0"/>
            </a:spcBef>
            <a:spcAft>
              <a:spcPct val="35000"/>
            </a:spcAft>
            <a:buNone/>
          </a:pPr>
          <a:r>
            <a:rPr lang="en-GB" sz="2000" kern="1200" dirty="0"/>
            <a:t>Explain why your approach is effective to make your argument more convincing and persuasive</a:t>
          </a:r>
          <a:r>
            <a:rPr lang="en-GB" sz="1400" kern="1200" dirty="0"/>
            <a:t>.</a:t>
          </a:r>
        </a:p>
      </dsp:txBody>
      <dsp:txXfrm>
        <a:off x="1556790" y="3326911"/>
        <a:ext cx="8958809" cy="1023746"/>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12D10E1-A5C8-4DC9-9362-BA725872DED3}">
      <dsp:nvSpPr>
        <dsp:cNvPr id="0" name=""/>
        <dsp:cNvSpPr/>
      </dsp:nvSpPr>
      <dsp:spPr>
        <a:xfrm>
          <a:off x="0" y="0"/>
          <a:ext cx="1303331" cy="1303331"/>
        </a:xfrm>
        <a:prstGeom prst="rect">
          <a:avLst/>
        </a:prstGeom>
        <a:blipFill>
          <a:blip xmlns:r="http://schemas.openxmlformats.org/officeDocument/2006/relationships" r:embed="rId1">
            <a:extLst>
              <a:ext uri="{28A0092B-C50C-407E-A947-70E740481C1C}">
                <a14:useLocalDpi xmlns:a14="http://schemas.microsoft.com/office/drawing/2010/main" val="0"/>
              </a:ext>
            </a:extLst>
          </a:blip>
          <a:srcRect l="17502" r="15747" b="-2"/>
          <a:stretch>
            <a:fillRect l="-25000" r="-25000"/>
          </a:stretch>
        </a:blipFill>
        <a:ln>
          <a:noFill/>
        </a:ln>
        <a:effectLst/>
      </dsp:spPr>
      <dsp:style>
        <a:lnRef idx="0">
          <a:scrgbClr r="0" g="0" b="0"/>
        </a:lnRef>
        <a:fillRef idx="3">
          <a:scrgbClr r="0" g="0" b="0"/>
        </a:fillRef>
        <a:effectRef idx="2">
          <a:scrgbClr r="0" g="0" b="0"/>
        </a:effectRef>
        <a:fontRef idx="minor">
          <a:schemeClr val="lt1"/>
        </a:fontRef>
      </dsp:style>
    </dsp:sp>
    <dsp:sp modelId="{CDD0CF9F-58E8-462B-AFEB-19BC1CAD68D8}">
      <dsp:nvSpPr>
        <dsp:cNvPr id="0" name=""/>
        <dsp:cNvSpPr/>
      </dsp:nvSpPr>
      <dsp:spPr>
        <a:xfrm>
          <a:off x="1483331" y="0"/>
          <a:ext cx="5230220" cy="31424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22860" rIns="22860" bIns="22860" numCol="1" spcCol="1270" anchor="t" anchorCtr="0">
          <a:noAutofit/>
        </a:bodyPr>
        <a:lstStyle/>
        <a:p>
          <a:pPr marL="0" lvl="0" indent="0" algn="l" defTabSz="800100">
            <a:lnSpc>
              <a:spcPct val="90000"/>
            </a:lnSpc>
            <a:spcBef>
              <a:spcPct val="0"/>
            </a:spcBef>
            <a:spcAft>
              <a:spcPct val="35000"/>
            </a:spcAft>
            <a:buNone/>
            <a:defRPr b="1"/>
          </a:pPr>
          <a:r>
            <a:rPr lang="en-GB" sz="1800" kern="1200" dirty="0"/>
            <a:t>Collaborative Interaction</a:t>
          </a:r>
        </a:p>
      </dsp:txBody>
      <dsp:txXfrm>
        <a:off x="1483331" y="0"/>
        <a:ext cx="5230220" cy="314247"/>
      </dsp:txXfrm>
    </dsp:sp>
    <dsp:sp modelId="{F9126D59-BEAE-4CA3-8283-6F4FDE995FBB}">
      <dsp:nvSpPr>
        <dsp:cNvPr id="0" name=""/>
        <dsp:cNvSpPr/>
      </dsp:nvSpPr>
      <dsp:spPr>
        <a:xfrm>
          <a:off x="1483331" y="314247"/>
          <a:ext cx="5230220" cy="98908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17780" rIns="17780" bIns="17780" numCol="1" spcCol="1270" anchor="t" anchorCtr="0">
          <a:noAutofit/>
        </a:bodyPr>
        <a:lstStyle/>
        <a:p>
          <a:pPr marL="0" lvl="0" indent="0" algn="l" defTabSz="622300">
            <a:lnSpc>
              <a:spcPct val="90000"/>
            </a:lnSpc>
            <a:spcBef>
              <a:spcPct val="0"/>
            </a:spcBef>
            <a:spcAft>
              <a:spcPct val="35000"/>
            </a:spcAft>
            <a:buNone/>
          </a:pPr>
          <a:r>
            <a:rPr lang="en-GB" sz="1400" kern="1200"/>
            <a:t>Effective teamwork involves building on each other’s ideas to create a unified response.</a:t>
          </a:r>
        </a:p>
      </dsp:txBody>
      <dsp:txXfrm>
        <a:off x="1483331" y="314247"/>
        <a:ext cx="5230220" cy="989084"/>
      </dsp:txXfrm>
    </dsp:sp>
    <dsp:sp modelId="{FA4E3B25-270F-4673-9053-556F9AA64A3E}">
      <dsp:nvSpPr>
        <dsp:cNvPr id="0" name=""/>
        <dsp:cNvSpPr/>
      </dsp:nvSpPr>
      <dsp:spPr>
        <a:xfrm>
          <a:off x="0" y="1407598"/>
          <a:ext cx="1303331" cy="1303331"/>
        </a:xfrm>
        <a:prstGeom prst="rect">
          <a:avLst/>
        </a:prstGeom>
        <a:blipFill>
          <a:blip xmlns:r="http://schemas.openxmlformats.org/officeDocument/2006/relationships" r:embed="rId2">
            <a:extLst>
              <a:ext uri="{28A0092B-C50C-407E-A947-70E740481C1C}">
                <a14:useLocalDpi xmlns:a14="http://schemas.microsoft.com/office/drawing/2010/main" val="0"/>
              </a:ext>
            </a:extLst>
          </a:blip>
          <a:srcRect t="33250" r="-2" b="-1"/>
          <a:stretch>
            <a:fillRect t="-25000" b="-25000"/>
          </a:stretch>
        </a:blipFill>
        <a:ln>
          <a:noFill/>
        </a:ln>
        <a:effectLst/>
      </dsp:spPr>
      <dsp:style>
        <a:lnRef idx="0">
          <a:scrgbClr r="0" g="0" b="0"/>
        </a:lnRef>
        <a:fillRef idx="3">
          <a:scrgbClr r="0" g="0" b="0"/>
        </a:fillRef>
        <a:effectRef idx="2">
          <a:scrgbClr r="0" g="0" b="0"/>
        </a:effectRef>
        <a:fontRef idx="minor">
          <a:schemeClr val="lt1"/>
        </a:fontRef>
      </dsp:style>
    </dsp:sp>
    <dsp:sp modelId="{4F193602-DD67-4649-AA61-74E6B2102BEF}">
      <dsp:nvSpPr>
        <dsp:cNvPr id="0" name=""/>
        <dsp:cNvSpPr/>
      </dsp:nvSpPr>
      <dsp:spPr>
        <a:xfrm>
          <a:off x="1483331" y="1407598"/>
          <a:ext cx="5230220" cy="31424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22860" rIns="22860" bIns="22860" numCol="1" spcCol="1270" anchor="t" anchorCtr="0">
          <a:noAutofit/>
        </a:bodyPr>
        <a:lstStyle/>
        <a:p>
          <a:pPr marL="0" lvl="0" indent="0" algn="l" defTabSz="800100">
            <a:lnSpc>
              <a:spcPct val="90000"/>
            </a:lnSpc>
            <a:spcBef>
              <a:spcPct val="0"/>
            </a:spcBef>
            <a:spcAft>
              <a:spcPct val="35000"/>
            </a:spcAft>
            <a:buNone/>
            <a:defRPr b="1"/>
          </a:pPr>
          <a:r>
            <a:rPr lang="en-GB" sz="1800" kern="1200"/>
            <a:t>Critical Thinking Skills</a:t>
          </a:r>
        </a:p>
      </dsp:txBody>
      <dsp:txXfrm>
        <a:off x="1483331" y="1407598"/>
        <a:ext cx="5230220" cy="314247"/>
      </dsp:txXfrm>
    </dsp:sp>
    <dsp:sp modelId="{F3B7CA21-9560-426E-845A-E8F5A67B3E15}">
      <dsp:nvSpPr>
        <dsp:cNvPr id="0" name=""/>
        <dsp:cNvSpPr/>
      </dsp:nvSpPr>
      <dsp:spPr>
        <a:xfrm>
          <a:off x="1483331" y="1721846"/>
          <a:ext cx="5230220" cy="98908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17780" rIns="17780" bIns="17780" numCol="1" spcCol="1270" anchor="t" anchorCtr="0">
          <a:noAutofit/>
        </a:bodyPr>
        <a:lstStyle/>
        <a:p>
          <a:pPr marL="0" lvl="0" indent="0" algn="l" defTabSz="622300">
            <a:lnSpc>
              <a:spcPct val="90000"/>
            </a:lnSpc>
            <a:spcBef>
              <a:spcPct val="0"/>
            </a:spcBef>
            <a:spcAft>
              <a:spcPct val="35000"/>
            </a:spcAft>
            <a:buNone/>
          </a:pPr>
          <a:r>
            <a:rPr lang="en-GB" sz="1400" kern="1200"/>
            <a:t>Thinking critically about questions showcases depth of understanding and thoughtful analysis.</a:t>
          </a:r>
        </a:p>
      </dsp:txBody>
      <dsp:txXfrm>
        <a:off x="1483331" y="1721846"/>
        <a:ext cx="5230220" cy="989084"/>
      </dsp:txXfrm>
    </dsp:sp>
    <dsp:sp modelId="{5D57E205-EB5E-44A6-981F-D874A47818E8}">
      <dsp:nvSpPr>
        <dsp:cNvPr id="0" name=""/>
        <dsp:cNvSpPr/>
      </dsp:nvSpPr>
      <dsp:spPr>
        <a:xfrm>
          <a:off x="0" y="2815196"/>
          <a:ext cx="1303331" cy="1303331"/>
        </a:xfrm>
        <a:prstGeom prst="rect">
          <a:avLst/>
        </a:prstGeom>
        <a:blipFill>
          <a:blip xmlns:r="http://schemas.openxmlformats.org/officeDocument/2006/relationships" r:embed="rId3">
            <a:extLst>
              <a:ext uri="{28A0092B-C50C-407E-A947-70E740481C1C}">
                <a14:useLocalDpi xmlns:a14="http://schemas.microsoft.com/office/drawing/2010/main" val="0"/>
              </a:ext>
            </a:extLst>
          </a:blip>
          <a:srcRect l="24562" r="8686" b="-2"/>
          <a:stretch>
            <a:fillRect l="-25000" r="-25000"/>
          </a:stretch>
        </a:blipFill>
        <a:ln>
          <a:noFill/>
        </a:ln>
        <a:effectLst/>
      </dsp:spPr>
      <dsp:style>
        <a:lnRef idx="0">
          <a:scrgbClr r="0" g="0" b="0"/>
        </a:lnRef>
        <a:fillRef idx="3">
          <a:scrgbClr r="0" g="0" b="0"/>
        </a:fillRef>
        <a:effectRef idx="2">
          <a:scrgbClr r="0" g="0" b="0"/>
        </a:effectRef>
        <a:fontRef idx="minor">
          <a:schemeClr val="lt1"/>
        </a:fontRef>
      </dsp:style>
    </dsp:sp>
    <dsp:sp modelId="{52C8E1A5-5F26-4F23-9EA9-38B70500C867}">
      <dsp:nvSpPr>
        <dsp:cNvPr id="0" name=""/>
        <dsp:cNvSpPr/>
      </dsp:nvSpPr>
      <dsp:spPr>
        <a:xfrm>
          <a:off x="1483331" y="2815196"/>
          <a:ext cx="5230220" cy="31424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22860" rIns="22860" bIns="22860" numCol="1" spcCol="1270" anchor="t" anchorCtr="0">
          <a:noAutofit/>
        </a:bodyPr>
        <a:lstStyle/>
        <a:p>
          <a:pPr marL="0" lvl="0" indent="0" algn="l" defTabSz="800100">
            <a:lnSpc>
              <a:spcPct val="90000"/>
            </a:lnSpc>
            <a:spcBef>
              <a:spcPct val="0"/>
            </a:spcBef>
            <a:spcAft>
              <a:spcPct val="35000"/>
            </a:spcAft>
            <a:buNone/>
            <a:defRPr b="1"/>
          </a:pPr>
          <a:r>
            <a:rPr lang="en-GB" sz="1800" kern="1200"/>
            <a:t>Professionalism in Q&amp;A</a:t>
          </a:r>
        </a:p>
      </dsp:txBody>
      <dsp:txXfrm>
        <a:off x="1483331" y="2815196"/>
        <a:ext cx="5230220" cy="314247"/>
      </dsp:txXfrm>
    </dsp:sp>
    <dsp:sp modelId="{D7675B56-FDD7-4031-B2C7-D64A12C6A124}">
      <dsp:nvSpPr>
        <dsp:cNvPr id="0" name=""/>
        <dsp:cNvSpPr/>
      </dsp:nvSpPr>
      <dsp:spPr>
        <a:xfrm>
          <a:off x="1483331" y="3129444"/>
          <a:ext cx="5230220" cy="98908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17780" rIns="17780" bIns="17780" numCol="1" spcCol="1270" anchor="t" anchorCtr="0">
          <a:noAutofit/>
        </a:bodyPr>
        <a:lstStyle/>
        <a:p>
          <a:pPr marL="0" lvl="0" indent="0" algn="l" defTabSz="622300">
            <a:lnSpc>
              <a:spcPct val="90000"/>
            </a:lnSpc>
            <a:spcBef>
              <a:spcPct val="0"/>
            </a:spcBef>
            <a:spcAft>
              <a:spcPct val="35000"/>
            </a:spcAft>
            <a:buNone/>
          </a:pPr>
          <a:r>
            <a:rPr lang="en-GB" sz="1400" kern="1200"/>
            <a:t>Demonstrating collective understanding reflects professionalism during Q&amp;A sessions.</a:t>
          </a:r>
        </a:p>
      </dsp:txBody>
      <dsp:txXfrm>
        <a:off x="1483331" y="3129444"/>
        <a:ext cx="5230220" cy="989084"/>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30E5BE4-91CF-4384-A282-887CEE2F7CF3}">
      <dsp:nvSpPr>
        <dsp:cNvPr id="0" name=""/>
        <dsp:cNvSpPr/>
      </dsp:nvSpPr>
      <dsp:spPr>
        <a:xfrm>
          <a:off x="0" y="0"/>
          <a:ext cx="2634614" cy="34618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7160" tIns="22860" rIns="22860" bIns="22860" numCol="1" spcCol="1270" anchor="t" anchorCtr="0">
          <a:noAutofit/>
        </a:bodyPr>
        <a:lstStyle/>
        <a:p>
          <a:pPr marL="0" lvl="0" indent="0" algn="l" defTabSz="800100">
            <a:lnSpc>
              <a:spcPct val="100000"/>
            </a:lnSpc>
            <a:spcBef>
              <a:spcPct val="0"/>
            </a:spcBef>
            <a:spcAft>
              <a:spcPct val="35000"/>
            </a:spcAft>
            <a:buNone/>
            <a:defRPr b="1"/>
          </a:pPr>
          <a:r>
            <a:rPr lang="en-US" sz="1800" kern="1200"/>
            <a:t>Application of Theory</a:t>
          </a:r>
        </a:p>
      </dsp:txBody>
      <dsp:txXfrm>
        <a:off x="0" y="0"/>
        <a:ext cx="2634614" cy="346186"/>
      </dsp:txXfrm>
    </dsp:sp>
    <dsp:sp modelId="{40AD245E-603E-4A24-A0F4-88DF752BE678}">
      <dsp:nvSpPr>
        <dsp:cNvPr id="0" name=""/>
        <dsp:cNvSpPr/>
      </dsp:nvSpPr>
      <dsp:spPr>
        <a:xfrm>
          <a:off x="0" y="346186"/>
          <a:ext cx="2634614" cy="144658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7160" tIns="17780" rIns="17780" bIns="17780" numCol="1" spcCol="1270" anchor="t" anchorCtr="0">
          <a:noAutofit/>
        </a:bodyPr>
        <a:lstStyle/>
        <a:p>
          <a:pPr marL="0" lvl="0" indent="0" algn="l" defTabSz="622300">
            <a:lnSpc>
              <a:spcPct val="100000"/>
            </a:lnSpc>
            <a:spcBef>
              <a:spcPct val="0"/>
            </a:spcBef>
            <a:spcAft>
              <a:spcPct val="35000"/>
            </a:spcAft>
            <a:buNone/>
          </a:pPr>
          <a:r>
            <a:rPr lang="en-US" sz="1400" kern="1200"/>
            <a:t>This assessment enables practical application of theoretical knowledge through a real-life case study.</a:t>
          </a:r>
        </a:p>
      </dsp:txBody>
      <dsp:txXfrm>
        <a:off x="0" y="346186"/>
        <a:ext cx="2634614" cy="1446580"/>
      </dsp:txXfrm>
    </dsp:sp>
    <dsp:sp modelId="{93A8E4D3-6FA4-4DF8-9010-FC3AEEB9613A}">
      <dsp:nvSpPr>
        <dsp:cNvPr id="0" name=""/>
        <dsp:cNvSpPr/>
      </dsp:nvSpPr>
      <dsp:spPr>
        <a:xfrm>
          <a:off x="2898076" y="0"/>
          <a:ext cx="2634614" cy="34618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7160" tIns="22860" rIns="22860" bIns="22860" numCol="1" spcCol="1270" anchor="t" anchorCtr="0">
          <a:noAutofit/>
        </a:bodyPr>
        <a:lstStyle/>
        <a:p>
          <a:pPr marL="0" lvl="0" indent="0" algn="l" defTabSz="800100">
            <a:lnSpc>
              <a:spcPct val="100000"/>
            </a:lnSpc>
            <a:spcBef>
              <a:spcPct val="0"/>
            </a:spcBef>
            <a:spcAft>
              <a:spcPct val="35000"/>
            </a:spcAft>
            <a:buNone/>
            <a:defRPr b="1"/>
          </a:pPr>
          <a:r>
            <a:rPr lang="en-US" sz="1800" kern="1200"/>
            <a:t>Collaborative Learning</a:t>
          </a:r>
        </a:p>
      </dsp:txBody>
      <dsp:txXfrm>
        <a:off x="2898076" y="0"/>
        <a:ext cx="2634614" cy="346186"/>
      </dsp:txXfrm>
    </dsp:sp>
    <dsp:sp modelId="{9B08FF09-928A-463C-9E92-D7572699E985}">
      <dsp:nvSpPr>
        <dsp:cNvPr id="0" name=""/>
        <dsp:cNvSpPr/>
      </dsp:nvSpPr>
      <dsp:spPr>
        <a:xfrm>
          <a:off x="2898076" y="346186"/>
          <a:ext cx="2634614" cy="144658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7160" tIns="17780" rIns="17780" bIns="17780" numCol="1" spcCol="1270" anchor="t" anchorCtr="0">
          <a:noAutofit/>
        </a:bodyPr>
        <a:lstStyle/>
        <a:p>
          <a:pPr marL="0" lvl="0" indent="0" algn="l" defTabSz="622300">
            <a:lnSpc>
              <a:spcPct val="100000"/>
            </a:lnSpc>
            <a:spcBef>
              <a:spcPct val="0"/>
            </a:spcBef>
            <a:spcAft>
              <a:spcPct val="35000"/>
            </a:spcAft>
            <a:buNone/>
          </a:pPr>
          <a:r>
            <a:rPr lang="en-US" sz="1400" kern="1200"/>
            <a:t>Engaging collaboratively fosters teamwork and enhances learning outcomes in health and social care.</a:t>
          </a:r>
        </a:p>
      </dsp:txBody>
      <dsp:txXfrm>
        <a:off x="2898076" y="346186"/>
        <a:ext cx="2634614" cy="1446580"/>
      </dsp:txXfrm>
    </dsp:sp>
    <dsp:sp modelId="{28391BDD-9E4F-4BB3-BEC1-D9D97B589B93}">
      <dsp:nvSpPr>
        <dsp:cNvPr id="0" name=""/>
        <dsp:cNvSpPr/>
      </dsp:nvSpPr>
      <dsp:spPr>
        <a:xfrm>
          <a:off x="5796152" y="0"/>
          <a:ext cx="2634614" cy="34618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7160" tIns="22860" rIns="22860" bIns="22860" numCol="1" spcCol="1270" anchor="t" anchorCtr="0">
          <a:noAutofit/>
        </a:bodyPr>
        <a:lstStyle/>
        <a:p>
          <a:pPr marL="0" lvl="0" indent="0" algn="l" defTabSz="800100">
            <a:lnSpc>
              <a:spcPct val="100000"/>
            </a:lnSpc>
            <a:spcBef>
              <a:spcPct val="0"/>
            </a:spcBef>
            <a:spcAft>
              <a:spcPct val="35000"/>
            </a:spcAft>
            <a:buNone/>
            <a:defRPr b="1"/>
          </a:pPr>
          <a:r>
            <a:rPr lang="en-US" sz="1800" kern="1200"/>
            <a:t>Skill Development</a:t>
          </a:r>
        </a:p>
      </dsp:txBody>
      <dsp:txXfrm>
        <a:off x="5796152" y="0"/>
        <a:ext cx="2634614" cy="346186"/>
      </dsp:txXfrm>
    </dsp:sp>
    <dsp:sp modelId="{CB2B6F5B-51D7-480D-AC98-F99B5E9CF138}">
      <dsp:nvSpPr>
        <dsp:cNvPr id="0" name=""/>
        <dsp:cNvSpPr/>
      </dsp:nvSpPr>
      <dsp:spPr>
        <a:xfrm>
          <a:off x="5796152" y="346186"/>
          <a:ext cx="2634614" cy="144658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7160" tIns="17780" rIns="17780" bIns="17780" numCol="1" spcCol="1270" anchor="t" anchorCtr="0">
          <a:noAutofit/>
        </a:bodyPr>
        <a:lstStyle/>
        <a:p>
          <a:pPr marL="0" lvl="0" indent="0" algn="l" defTabSz="622300">
            <a:lnSpc>
              <a:spcPct val="100000"/>
            </a:lnSpc>
            <a:spcBef>
              <a:spcPct val="0"/>
            </a:spcBef>
            <a:spcAft>
              <a:spcPct val="35000"/>
            </a:spcAft>
            <a:buNone/>
          </a:pPr>
          <a:r>
            <a:rPr lang="en-US" sz="1400" kern="1200"/>
            <a:t>The process helps develop essential skills necessary for effective health and social care practice.</a:t>
          </a:r>
        </a:p>
      </dsp:txBody>
      <dsp:txXfrm>
        <a:off x="5796152" y="346186"/>
        <a:ext cx="2634614" cy="1446580"/>
      </dsp:txXfrm>
    </dsp:sp>
  </dsp:spTree>
</dsp:drawing>
</file>

<file path=ppt/diagrams/layout1.xml><?xml version="1.0" encoding="utf-8"?>
<dgm:layoutDef xmlns:dgm="http://schemas.openxmlformats.org/drawingml/2006/diagram" xmlns:a="http://schemas.openxmlformats.org/drawingml/2006/main" uniqueId="urn:microsoft.com/office/officeart/2024/3/layout/verticalVisualTextBlock1">
  <dgm:title val="Vertical Visual Text Blocks"/>
  <dgm:desc val="Pictures with short bits of text with formatted headers. Use as an easier-to-read alternative to a bulleted list."/>
  <dgm:catLst>
    <dgm:cat type="picture" pri="100"/>
  </dgm:catLst>
  <dgm:sampData>
    <dgm:dataModel>
      <dgm:ptLst>
        <dgm:pt modelId="0" type="doc"/>
        <dgm:pt modelId="1">
          <dgm:prSet phldr="1"/>
        </dgm:pt>
        <dgm:pt modelId="2">
          <dgm:prSet phldr="1"/>
        </dgm:pt>
        <dgm:pt modelId="3">
          <dgm:prSet phldr="1"/>
        </dgm:pt>
        <dgm:pt modelId="4">
          <dgm:prSet phldr="1"/>
        </dgm:pt>
      </dgm:ptLst>
      <dgm:cxnLst>
        <dgm:cxn modelId="7" srcId="0" destId="1" srcOrd="0" destOrd="0"/>
        <dgm:cxn modelId="8" srcId="0" destId="2" srcOrd="1" destOrd="0"/>
        <dgm:cxn modelId="9" srcId="0" destId="3" srcOrd="2" destOrd="0"/>
        <dgm:cxn modelId="10" srcId="0" destId="4" srcOrd="3"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Root">
    <dgm:varLst>
      <dgm:dir/>
      <dgm:resizeHandles val="exact"/>
    </dgm:varLst>
    <dgm:choose name="BasedOnLanguageDirection">
      <dgm:if name="LeftToRight" func="var" arg="dir" op="equ" val="norm">
        <dgm:alg type="lin">
          <dgm:param type="linDir" val="fromT"/>
          <dgm:param type="vertAlign" val="t"/>
          <dgm:param type="horzAlign" val="l"/>
        </dgm:alg>
      </dgm:if>
      <dgm:else name="RightToLeft">
        <dgm:alg type="lin">
          <dgm:param type="linDir" val="fromT"/>
          <dgm:param type="vertAlign" val="t"/>
          <dgm:param type="horzAlign" val="r"/>
        </dgm:alg>
      </dgm:else>
    </dgm:choose>
    <dgm:presOf/>
    <dgm:constrLst>
      <dgm:constr type="primFontSz" for="des" forName="Subtitle" op="equ" val="18"/>
      <dgm:constr type="primFontSz" for="des" forName="Description" refType="primFontSz" refFor="des" refForName="Subtitle" op="equ" fact="0.77"/>
      <dgm:constr type="w" for="ch" forName="Composite" refType="w"/>
      <dgm:constr type="h" for="ch" forName="Composite" refType="h"/>
      <dgm:constr type="h" for="ch" forName="sibTrans" refType="h" refFor="ch" refForName="Composite" fact="0.08"/>
      <dgm:constr type="sp" refType="w" refFor="ch" refForName="Composite" op="equ" fact="0.1"/>
    </dgm:constrLst>
    <dgm:ruleLst/>
    <dgm:forEach name="DirectChildrenOfRoot" axis="ch" ptType="node">
      <dgm:layoutNode name="Composite">
        <dgm:alg type="composite"/>
        <dgm:shape xmlns:r="http://schemas.openxmlformats.org/officeDocument/2006/relationships" r:blip="">
          <dgm:adjLst/>
        </dgm:shape>
        <dgm:presOf/>
        <dgm:constrLst>
          <dgm:constr type="w" for="ch" forName="Picture" refType="w" fact="0.335"/>
          <dgm:constr type="h" for="ch" forName="Picture" refType="w" refFor="ch" refForName="Picture" op="equ"/>
          <dgm:constr type="h" for="ch" forName="Picture" refType="h" op="lte"/>
          <dgm:constr type="l" for="ch" forName="Subtitle" refType="r" refFor="ch" refForName="Picture"/>
          <dgm:constr type="lOff" for="ch" forName="Subtitle" val="5"/>
          <dgm:constr type="h" for="ch" forName="Subtitle" refType="h" fact="0.1"/>
          <dgm:constr type="t" for="ch" forName="Description" refType="b" refFor="ch" refForName="Subtitle"/>
          <dgm:constr type="l" for="ch" forName="Description" refType="r" refFor="ch" refForName="Picture"/>
          <dgm:constr type="lOff" for="ch" forName="Description" val="5"/>
        </dgm:constrLst>
        <dgm:ruleLst/>
        <dgm:layoutNode name="Picture" styleLbl="node1">
          <dgm:alg type="sp"/>
          <dgm:shape xmlns:r="http://schemas.openxmlformats.org/officeDocument/2006/relationships" type="rect" r:blip="" blipPhldr="1">
            <dgm:adjLst/>
          </dgm:shape>
          <dgm:presOf/>
          <dgm:constrLst/>
          <dgm:ruleLst/>
        </dgm:layoutNode>
        <dgm:layoutNode name="Subtitle" styleLbl="revTx">
          <dgm:varLst>
            <dgm:chMax val="0"/>
            <dgm:bulletEnabled/>
          </dgm:varLst>
          <dgm:alg type="tx">
            <dgm:param type="parTxLTRAlign" val="l"/>
            <dgm:param type="parTxRTLAlign" val="r"/>
            <dgm:param type="txAnchorVert" val="t"/>
          </dgm:alg>
          <dgm:shape xmlns:r="http://schemas.openxmlformats.org/officeDocument/2006/relationships" type="rect" r:blip="">
            <dgm:adjLst/>
          </dgm:shape>
          <dgm:presOf axis="self"/>
          <dgm:choose name="SubtitleConstraintsBasedOnLanguageDirection">
            <dgm:if name="SubtitleIsLeftToRight" func="var" arg="dir" op="equ" val="norm">
              <dgm:constrLst>
                <dgm:constr type="h" refType="w" op="lte" fact="0.4"/>
                <dgm:constr type="lMarg"/>
                <dgm:constr type="rMarg" refType="primFontSz" fact="0.1"/>
                <dgm:constr type="tMarg" refType="primFontSz" fact="0.1"/>
                <dgm:constr type="bMarg" refType="primFontSz" fact="0.1"/>
              </dgm:constrLst>
            </dgm:if>
            <dgm:else name="SubtitleIsRightToLeft">
              <dgm:constrLst>
                <dgm:constr type="h" refType="w" op="lte" fact="0.4"/>
                <dgm:constr type="rMarg"/>
                <dgm:constr type="lMarg" refType="primFontSz" fact="0.1"/>
                <dgm:constr type="tMarg" refType="primFontSz" fact="0.1"/>
                <dgm:constr type="bMarg" refType="primFontSz" fact="0.1"/>
              </dgm:constrLst>
            </dgm:else>
          </dgm:choose>
          <dgm:ruleLst>
            <dgm:rule type="h" val="INF" fact="NaN" max="NaN"/>
            <dgm:rule type="primFontSz" val="5" fact="NaN" max="NaN"/>
          </dgm:ruleLst>
        </dgm:layoutNode>
        <dgm:layoutNode name="Description" styleLbl="revTx">
          <dgm:varLst>
            <dgm:bulletEnabled/>
          </dgm:varLst>
          <dgm:alg type="tx">
            <dgm:param type="parTxLTRAlign" val="l"/>
            <dgm:param type="parTxRTLAlign" val="r"/>
            <dgm:param type="txAnchorVert" val="t"/>
          </dgm:alg>
          <dgm:shape xmlns:r="http://schemas.openxmlformats.org/officeDocument/2006/relationships" type="rect" r:blip="">
            <dgm:adjLst/>
          </dgm:shape>
          <dgm:presOf axis="des" ptType="node"/>
          <dgm:choose name="DescriptionConstraintsBasedOnLanguageDirection">
            <dgm:if name="DescriptionIsLeftToRight" func="var" arg="dir" op="equ" val="norm">
              <dgm:constrLst>
                <dgm:constr type="lMarg"/>
                <dgm:constr type="rMarg" refType="primFontSz" fact="0.1"/>
                <dgm:constr type="tMarg" refType="primFontSz" fact="0.1"/>
                <dgm:constr type="bMarg" refType="primFontSz" fact="0.1"/>
              </dgm:constrLst>
            </dgm:if>
            <dgm:else name="DescriptionIsRightToLeft">
              <dgm:constrLst>
                <dgm:constr type="lMarg" refType="primFontSz" fact="0.1"/>
                <dgm:constr type="rMarg"/>
                <dgm:constr type="tMarg" refType="primFontSz" fact="0.1"/>
                <dgm:constr type="bMarg" refType="primFontSz" fact="0.1"/>
              </dgm:constrLst>
            </dgm:else>
          </dgm:choose>
          <dgm:ruleLst>
            <dgm:rule type="primFontSz" val="5" fact="NaN" max="NaN"/>
          </dgm:ruleLst>
        </dgm:layoutNode>
      </dgm:layoutNode>
      <dgm:forEach name="Name5"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b="1"/>
        </a:lvl1pPr>
        <a:lvl2pPr>
          <a:lnSpc>
            <a:spcPct val="100000"/>
          </a:lnSpc>
        </a:lvl2pPr>
      </dgm1612:lstStyle>
    </a:ext>
  </dgm:extLst>
</dgm:layoutDef>
</file>

<file path=ppt/diagrams/layout2.xml><?xml version="1.0" encoding="utf-8"?>
<dgm:layoutDef xmlns:dgm="http://schemas.openxmlformats.org/drawingml/2006/diagram" xmlns:a="http://schemas.openxmlformats.org/drawingml/2006/main" uniqueId="urn:microsoft.com/office/officeart/2024/3/layout/verticalVisualTextBlock1">
  <dgm:title val="Vertical Visual Text Blocks"/>
  <dgm:desc val="Pictures with short bits of text with formatted headers. Use as an easier-to-read alternative to a bulleted list."/>
  <dgm:catLst>
    <dgm:cat type="picture" pri="100"/>
  </dgm:catLst>
  <dgm:sampData>
    <dgm:dataModel>
      <dgm:ptLst>
        <dgm:pt modelId="0" type="doc"/>
        <dgm:pt modelId="1">
          <dgm:prSet phldr="1"/>
        </dgm:pt>
        <dgm:pt modelId="2">
          <dgm:prSet phldr="1"/>
        </dgm:pt>
        <dgm:pt modelId="3">
          <dgm:prSet phldr="1"/>
        </dgm:pt>
        <dgm:pt modelId="4">
          <dgm:prSet phldr="1"/>
        </dgm:pt>
      </dgm:ptLst>
      <dgm:cxnLst>
        <dgm:cxn modelId="7" srcId="0" destId="1" srcOrd="0" destOrd="0"/>
        <dgm:cxn modelId="8" srcId="0" destId="2" srcOrd="1" destOrd="0"/>
        <dgm:cxn modelId="9" srcId="0" destId="3" srcOrd="2" destOrd="0"/>
        <dgm:cxn modelId="10" srcId="0" destId="4" srcOrd="3"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Root">
    <dgm:varLst>
      <dgm:dir/>
      <dgm:resizeHandles val="exact"/>
    </dgm:varLst>
    <dgm:choose name="BasedOnLanguageDirection">
      <dgm:if name="LeftToRight" func="var" arg="dir" op="equ" val="norm">
        <dgm:alg type="lin">
          <dgm:param type="linDir" val="fromT"/>
          <dgm:param type="vertAlign" val="t"/>
          <dgm:param type="horzAlign" val="l"/>
        </dgm:alg>
      </dgm:if>
      <dgm:else name="RightToLeft">
        <dgm:alg type="lin">
          <dgm:param type="linDir" val="fromT"/>
          <dgm:param type="vertAlign" val="t"/>
          <dgm:param type="horzAlign" val="r"/>
        </dgm:alg>
      </dgm:else>
    </dgm:choose>
    <dgm:presOf/>
    <dgm:constrLst>
      <dgm:constr type="primFontSz" for="des" forName="Subtitle" op="equ" val="18"/>
      <dgm:constr type="primFontSz" for="des" forName="Description" refType="primFontSz" refFor="des" refForName="Subtitle" op="equ" fact="0.77"/>
      <dgm:constr type="w" for="ch" forName="Composite" refType="w"/>
      <dgm:constr type="h" for="ch" forName="Composite" refType="h"/>
      <dgm:constr type="h" for="ch" forName="sibTrans" refType="h" refFor="ch" refForName="Composite" fact="0.08"/>
      <dgm:constr type="sp" refType="w" refFor="ch" refForName="Composite" op="equ" fact="0.1"/>
    </dgm:constrLst>
    <dgm:ruleLst/>
    <dgm:forEach name="DirectChildrenOfRoot" axis="ch" ptType="node">
      <dgm:layoutNode name="Composite">
        <dgm:alg type="composite"/>
        <dgm:shape xmlns:r="http://schemas.openxmlformats.org/officeDocument/2006/relationships" r:blip="">
          <dgm:adjLst/>
        </dgm:shape>
        <dgm:presOf/>
        <dgm:constrLst>
          <dgm:constr type="w" for="ch" forName="Picture" refType="w" fact="0.335"/>
          <dgm:constr type="h" for="ch" forName="Picture" refType="w" refFor="ch" refForName="Picture" op="equ"/>
          <dgm:constr type="h" for="ch" forName="Picture" refType="h" op="lte"/>
          <dgm:constr type="l" for="ch" forName="Subtitle" refType="r" refFor="ch" refForName="Picture"/>
          <dgm:constr type="lOff" for="ch" forName="Subtitle" val="5"/>
          <dgm:constr type="h" for="ch" forName="Subtitle" refType="h" fact="0.1"/>
          <dgm:constr type="t" for="ch" forName="Description" refType="b" refFor="ch" refForName="Subtitle"/>
          <dgm:constr type="l" for="ch" forName="Description" refType="r" refFor="ch" refForName="Picture"/>
          <dgm:constr type="lOff" for="ch" forName="Description" val="5"/>
        </dgm:constrLst>
        <dgm:ruleLst/>
        <dgm:layoutNode name="Picture" styleLbl="node1">
          <dgm:alg type="sp"/>
          <dgm:shape xmlns:r="http://schemas.openxmlformats.org/officeDocument/2006/relationships" type="rect" r:blip="" blipPhldr="1">
            <dgm:adjLst/>
          </dgm:shape>
          <dgm:presOf/>
          <dgm:constrLst/>
          <dgm:ruleLst/>
        </dgm:layoutNode>
        <dgm:layoutNode name="Subtitle" styleLbl="revTx">
          <dgm:varLst>
            <dgm:chMax val="0"/>
            <dgm:bulletEnabled/>
          </dgm:varLst>
          <dgm:alg type="tx">
            <dgm:param type="parTxLTRAlign" val="l"/>
            <dgm:param type="parTxRTLAlign" val="r"/>
            <dgm:param type="txAnchorVert" val="t"/>
          </dgm:alg>
          <dgm:shape xmlns:r="http://schemas.openxmlformats.org/officeDocument/2006/relationships" type="rect" r:blip="">
            <dgm:adjLst/>
          </dgm:shape>
          <dgm:presOf axis="self"/>
          <dgm:choose name="SubtitleConstraintsBasedOnLanguageDirection">
            <dgm:if name="SubtitleIsLeftToRight" func="var" arg="dir" op="equ" val="norm">
              <dgm:constrLst>
                <dgm:constr type="h" refType="w" op="lte" fact="0.4"/>
                <dgm:constr type="lMarg"/>
                <dgm:constr type="rMarg" refType="primFontSz" fact="0.1"/>
                <dgm:constr type="tMarg" refType="primFontSz" fact="0.1"/>
                <dgm:constr type="bMarg" refType="primFontSz" fact="0.1"/>
              </dgm:constrLst>
            </dgm:if>
            <dgm:else name="SubtitleIsRightToLeft">
              <dgm:constrLst>
                <dgm:constr type="h" refType="w" op="lte" fact="0.4"/>
                <dgm:constr type="rMarg"/>
                <dgm:constr type="lMarg" refType="primFontSz" fact="0.1"/>
                <dgm:constr type="tMarg" refType="primFontSz" fact="0.1"/>
                <dgm:constr type="bMarg" refType="primFontSz" fact="0.1"/>
              </dgm:constrLst>
            </dgm:else>
          </dgm:choose>
          <dgm:ruleLst>
            <dgm:rule type="h" val="INF" fact="NaN" max="NaN"/>
            <dgm:rule type="primFontSz" val="5" fact="NaN" max="NaN"/>
          </dgm:ruleLst>
        </dgm:layoutNode>
        <dgm:layoutNode name="Description" styleLbl="revTx">
          <dgm:varLst>
            <dgm:bulletEnabled/>
          </dgm:varLst>
          <dgm:alg type="tx">
            <dgm:param type="parTxLTRAlign" val="l"/>
            <dgm:param type="parTxRTLAlign" val="r"/>
            <dgm:param type="txAnchorVert" val="t"/>
          </dgm:alg>
          <dgm:shape xmlns:r="http://schemas.openxmlformats.org/officeDocument/2006/relationships" type="rect" r:blip="">
            <dgm:adjLst/>
          </dgm:shape>
          <dgm:presOf axis="des" ptType="node"/>
          <dgm:choose name="DescriptionConstraintsBasedOnLanguageDirection">
            <dgm:if name="DescriptionIsLeftToRight" func="var" arg="dir" op="equ" val="norm">
              <dgm:constrLst>
                <dgm:constr type="lMarg"/>
                <dgm:constr type="rMarg" refType="primFontSz" fact="0.1"/>
                <dgm:constr type="tMarg" refType="primFontSz" fact="0.1"/>
                <dgm:constr type="bMarg" refType="primFontSz" fact="0.1"/>
              </dgm:constrLst>
            </dgm:if>
            <dgm:else name="DescriptionIsRightToLeft">
              <dgm:constrLst>
                <dgm:constr type="lMarg" refType="primFontSz" fact="0.1"/>
                <dgm:constr type="rMarg"/>
                <dgm:constr type="tMarg" refType="primFontSz" fact="0.1"/>
                <dgm:constr type="bMarg" refType="primFontSz" fact="0.1"/>
              </dgm:constrLst>
            </dgm:else>
          </dgm:choose>
          <dgm:ruleLst>
            <dgm:rule type="primFontSz" val="5" fact="NaN" max="NaN"/>
          </dgm:ruleLst>
        </dgm:layoutNode>
      </dgm:layoutNode>
      <dgm:forEach name="Name5"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b="1"/>
        </a:lvl1pPr>
        <a:lvl2pPr>
          <a:lnSpc>
            <a:spcPct val="100000"/>
          </a:lnSpc>
        </a:lvl2pPr>
      </dgm1612:lstStyle>
    </a:ext>
  </dgm:extLst>
</dgm:layoutDef>
</file>

<file path=ppt/diagrams/layout3.xml><?xml version="1.0" encoding="utf-8"?>
<dgm:layoutDef xmlns:dgm="http://schemas.openxmlformats.org/drawingml/2006/diagram" xmlns:a="http://schemas.openxmlformats.org/drawingml/2006/main" uniqueId="urn:microsoft.com/office/officeart/2024/3/layout/hArchList1">
  <dgm:title val="Horizontal Text Blocks"/>
  <dgm:desc val="Short bits of text with formatted headers. Use as an easier-to-read alternative to a bulleted list."/>
  <dgm:catLst>
    <dgm:cat type="list" pri="100"/>
    <dgm:cat type="timeline" pri="500"/>
    <dgm:cat type="process" pri="600"/>
  </dgm:catLst>
  <dgm:sampData>
    <dgm:dataModel>
      <dgm:ptLst>
        <dgm:pt modelId="0" type="doc"/>
        <dgm:pt modelId="1">
          <dgm:prSet phldr="1"/>
        </dgm:pt>
        <dgm:pt modelId="2">
          <dgm:prSet phldr="1"/>
        </dgm:pt>
        <dgm:pt modelId="3">
          <dgm:prSet phldr="1"/>
        </dgm:pt>
        <dgm:pt modelId="4">
          <dgm:prSet phldr="1"/>
        </dgm:pt>
      </dgm:ptLst>
      <dgm:cxnLst>
        <dgm:cxn modelId="7" srcId="0" destId="1" srcOrd="0" destOrd="0"/>
        <dgm:cxn modelId="8" srcId="0" destId="2" srcOrd="1" destOrd="0"/>
        <dgm:cxn modelId="9" srcId="0" destId="3" srcOrd="2" destOrd="0"/>
        <dgm:cxn modelId="10" srcId="0" destId="4" srcOrd="3"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param type="vertAlign" val="t"/>
          <dgm:param type="horzAlign" val="l"/>
        </dgm:alg>
      </dgm:if>
      <dgm:else name="Name3">
        <dgm:alg type="lin">
          <dgm:param type="vertAlign" val="t"/>
          <dgm:param type="horzAlign" val="r"/>
        </dgm:alg>
      </dgm:else>
    </dgm:choose>
    <dgm:presOf/>
    <dgm:constrLst>
      <dgm:constr type="primFontSz" for="des" forName="pictRect" op="equ" val="18"/>
      <dgm:constr type="primFontSz" for="des" forName="textRect" refType="primFontSz" refFor="des" refForName="pictRect" op="equ" fact="0.77"/>
      <dgm:constr type="w" for="ch" forName="compNode" refType="w"/>
      <dgm:constr type="h" for="ch" forName="compNode" refType="h"/>
      <dgm:constr type="h" for="des" forName="pictRect" op="equ"/>
      <dgm:constr type="h" for="des" forName="pictRect" refType="primFontSz" refFor="des" refForName="pictRect" fact="3"/>
      <dgm:constr type="w" for="ch" ptType="sibTrans" refType="w" refFor="ch" refForName="compNode" op="equ" fact="0.1"/>
      <dgm:constr type="sp" refType="w" refFor="ch" refForName="compNode" op="equ" fact="0.1"/>
    </dgm:constrLst>
    <dgm:ruleLst/>
    <dgm:forEach name="Name4" axis="ch" ptType="node" cnt="20">
      <dgm:layoutNode name="compNode">
        <dgm:alg type="composite"/>
        <dgm:shape xmlns:r="http://schemas.openxmlformats.org/officeDocument/2006/relationships" r:blip="">
          <dgm:adjLst/>
        </dgm:shape>
        <dgm:presOf axis="self"/>
        <dgm:constrLst>
          <dgm:constr type="h" for="ch" forName="pictRect" refType="h" fact="0.1"/>
          <dgm:constr type="l" for="ch" forName="pictRect"/>
          <dgm:constr type="t" for="ch" forName="pictRect"/>
          <dgm:constr type="l" for="ch" forName="textRect"/>
          <dgm:constr type="t" for="ch" forName="textRect" refType="b" refFor="ch" refForName="pictRect"/>
        </dgm:constrLst>
        <dgm:ruleLst/>
        <dgm:layoutNode name="pictRect" styleLbl="revTx">
          <dgm:varLst>
            <dgm:chMax val="0"/>
            <dgm:bulletEnabled/>
          </dgm:varLst>
          <dgm:alg type="tx">
            <dgm:param type="parTxLTRAlign" val="l"/>
            <dgm:param type="parTxRTLAlign" val="r"/>
            <dgm:param type="txAnchorVert" val="t"/>
          </dgm:alg>
          <dgm:shape xmlns:r="http://schemas.openxmlformats.org/officeDocument/2006/relationships" type="rect" r:blip="">
            <dgm:adjLst/>
          </dgm:shape>
          <dgm:presOf axis="self"/>
          <dgm:choose name="choosePictRectConstraints">
            <dgm:if name="ifPictRectConstraints" func="var" arg="dir" op="equ" val="norm">
              <dgm:constrLst>
                <dgm:constr type="h" refType="w" op="lte" fact="0.4"/>
                <dgm:constr type="lMarg" val="10.8"/>
                <dgm:constr type="rMarg" refType="primFontSz" fact="0.1"/>
                <dgm:constr type="tMarg" refType="primFontSz" fact="0.1"/>
                <dgm:constr type="bMarg" refType="primFontSz" fact="0.1"/>
              </dgm:constrLst>
            </dgm:if>
            <dgm:else name="elsePictRectConstraints">
              <dgm:constrLst>
                <dgm:constr type="lMarg" refType="primFontSz" fact="0.1"/>
                <dgm:constr type="rMarg" val="10.8"/>
                <dgm:constr type="tMarg" refType="primFontSz" fact="0.1"/>
                <dgm:constr type="bMarg" refType="primFontSz" fact="0.1"/>
              </dgm:constrLst>
            </dgm:else>
          </dgm:choose>
          <dgm:ruleLst>
            <dgm:rule type="h" val="INF" fact="NaN" max="NaN"/>
            <dgm:rule type="primFontSz" val="5" fact="NaN" max="NaN"/>
          </dgm:ruleLst>
        </dgm:layoutNode>
        <dgm:layoutNode name="textRect" styleLbl="revTx">
          <dgm:varLst>
            <dgm:bulletEnabled/>
          </dgm:varLst>
          <dgm:alg type="tx">
            <dgm:param type="parTxLTRAlign" val="l"/>
            <dgm:param type="parTxRTLAlign" val="r"/>
            <dgm:param type="txAnchorVert" val="t"/>
          </dgm:alg>
          <dgm:shape xmlns:r="http://schemas.openxmlformats.org/officeDocument/2006/relationships" type="rect" r:blip="">
            <dgm:adjLst/>
          </dgm:shape>
          <dgm:presOf axis="des" ptType="node"/>
          <dgm:choose name="chooseTextRectConstraints">
            <dgm:if name="ifTextRectConstraints" func="var" arg="dir" op="equ" val="norm">
              <dgm:constrLst>
                <dgm:constr type="lMarg" val="10.8"/>
                <dgm:constr type="rMarg" refType="primFontSz" fact="0.1"/>
                <dgm:constr type="tMarg" refType="primFontSz" fact="0.1"/>
                <dgm:constr type="bMarg" refType="primFontSz" fact="0.1"/>
              </dgm:constrLst>
            </dgm:if>
            <dgm:else name="elseTextRectConstraints">
              <dgm:constrLst>
                <dgm:constr type="lMarg" refType="primFontSz" fact="0.1"/>
                <dgm:constr type="rMarg" val="10.8"/>
                <dgm:constr type="tMarg" refType="primFontSz" fact="0.1"/>
                <dgm:constr type="bMarg" refType="primFontSz" fact="0.1"/>
              </dgm:constrLst>
            </dgm:else>
          </dgm:choose>
          <dgm:ruleLst>
            <dgm:rule type="primFontSz" val="5" fact="NaN" max="NaN"/>
          </dgm:ruleLst>
        </dgm:layoutNode>
      </dgm:layoutNode>
      <dgm:forEach name="Name5"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b="1"/>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86FB98F-62D5-47EE-9583-F79FEEA295E3}" type="datetimeFigureOut">
              <a:rPr lang="en-GB" smtClean="0"/>
              <a:t>16/09/2025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658C154-AEBE-4410-BFAE-58B0D042E6CB}" type="slidenum">
              <a:rPr lang="en-GB" smtClean="0"/>
              <a:t>‹#›</a:t>
            </a:fld>
            <a:endParaRPr lang="en-GB"/>
          </a:p>
        </p:txBody>
      </p:sp>
    </p:spTree>
    <p:extLst>
      <p:ext uri="{BB962C8B-B14F-4D97-AF65-F5344CB8AC3E}">
        <p14:creationId xmlns:p14="http://schemas.microsoft.com/office/powerpoint/2010/main" val="79889085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AI-generated content may be incorrect.
---
This presentation outlines the key components and instructions for the practical observation assessment based on Amina’s Story in Health &amp; Social Care. You will understand the assessment requirements, analysis approach, group work strategies, presentation preparation, and participation expectations.
</a:t>
            </a:r>
          </a:p>
        </p:txBody>
      </p:sp>
      <p:sp>
        <p:nvSpPr>
          <p:cNvPr id="4" name="Slide Number Placeholder 3"/>
          <p:cNvSpPr>
            <a:spLocks noGrp="1"/>
          </p:cNvSpPr>
          <p:nvPr>
            <p:ph type="sldNum" sz="quarter" idx="5"/>
          </p:nvPr>
        </p:nvSpPr>
        <p:spPr/>
        <p:txBody>
          <a:bodyPr/>
          <a:lstStyle/>
          <a:p>
            <a:fld id="{31F953D5-AEF8-42A0-A2D0-CB78FFE75056}" type="slidenum">
              <a:rPr lang="en-GB" smtClean="0"/>
              <a:t>1</a:t>
            </a:fld>
            <a:endParaRPr lang="en-GB"/>
          </a:p>
        </p:txBody>
      </p:sp>
    </p:spTree>
    <p:extLst>
      <p:ext uri="{BB962C8B-B14F-4D97-AF65-F5344CB8AC3E}">
        <p14:creationId xmlns:p14="http://schemas.microsoft.com/office/powerpoint/2010/main" val="96337239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We will cover the overview of assessment requirements and structure, guidance on analyzing Amina's case study, strategies for effective group discussion, preparation and delivery of the group presentation, and expectations for Q&amp;A participation and critical reflection.</a:t>
            </a:r>
          </a:p>
        </p:txBody>
      </p:sp>
      <p:sp>
        <p:nvSpPr>
          <p:cNvPr id="4" name="Slide Number Placeholder 3"/>
          <p:cNvSpPr>
            <a:spLocks noGrp="1"/>
          </p:cNvSpPr>
          <p:nvPr>
            <p:ph type="sldNum" sz="quarter" idx="5"/>
          </p:nvPr>
        </p:nvSpPr>
        <p:spPr/>
        <p:txBody>
          <a:bodyPr/>
          <a:lstStyle/>
          <a:p>
            <a:fld id="{31F953D5-AEF8-42A0-A2D0-CB78FFE75056}" type="slidenum">
              <a:rPr lang="en-GB" smtClean="0"/>
              <a:t>2</a:t>
            </a:fld>
            <a:endParaRPr lang="en-GB"/>
          </a:p>
        </p:txBody>
      </p:sp>
    </p:spTree>
    <p:extLst>
      <p:ext uri="{BB962C8B-B14F-4D97-AF65-F5344CB8AC3E}">
        <p14:creationId xmlns:p14="http://schemas.microsoft.com/office/powerpoint/2010/main" val="248043617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This section provides a clear understanding of the assessment's purpose, learning objectives, the step-by-step stages involved, and the timing and expectations to help you manage your assessment effectively.</a:t>
            </a:r>
          </a:p>
        </p:txBody>
      </p:sp>
      <p:sp>
        <p:nvSpPr>
          <p:cNvPr id="4" name="Slide Number Placeholder 3"/>
          <p:cNvSpPr>
            <a:spLocks noGrp="1"/>
          </p:cNvSpPr>
          <p:nvPr>
            <p:ph type="sldNum" sz="quarter" idx="5"/>
          </p:nvPr>
        </p:nvSpPr>
        <p:spPr/>
        <p:txBody>
          <a:bodyPr/>
          <a:lstStyle/>
          <a:p>
            <a:fld id="{31F953D5-AEF8-42A0-A2D0-CB78FFE75056}" type="slidenum">
              <a:rPr lang="en-GB" smtClean="0"/>
              <a:t>3</a:t>
            </a:fld>
            <a:endParaRPr lang="en-GB"/>
          </a:p>
        </p:txBody>
      </p:sp>
    </p:spTree>
    <p:extLst>
      <p:ext uri="{BB962C8B-B14F-4D97-AF65-F5344CB8AC3E}">
        <p14:creationId xmlns:p14="http://schemas.microsoft.com/office/powerpoint/2010/main" val="216691591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
---
The assessment aims to develop your practical observation skills and deepen your understanding of health and social care through Amina’s case. You will learn to analyze social determinants, apply theory to practice, and collaborate effectively.
Image source: Microsoft 365 content library
</a:t>
            </a:r>
          </a:p>
        </p:txBody>
      </p:sp>
      <p:sp>
        <p:nvSpPr>
          <p:cNvPr id="4" name="Slide Number Placeholder 3"/>
          <p:cNvSpPr>
            <a:spLocks noGrp="1"/>
          </p:cNvSpPr>
          <p:nvPr>
            <p:ph type="sldNum" sz="quarter" idx="5"/>
          </p:nvPr>
        </p:nvSpPr>
        <p:spPr/>
        <p:txBody>
          <a:bodyPr/>
          <a:lstStyle/>
          <a:p>
            <a:fld id="{31F953D5-AEF8-42A0-A2D0-CB78FFE75056}" type="slidenum">
              <a:rPr lang="en-GB" smtClean="0"/>
              <a:t>4</a:t>
            </a:fld>
            <a:endParaRPr lang="en-GB"/>
          </a:p>
        </p:txBody>
      </p:sp>
    </p:spTree>
    <p:extLst>
      <p:ext uri="{BB962C8B-B14F-4D97-AF65-F5344CB8AC3E}">
        <p14:creationId xmlns:p14="http://schemas.microsoft.com/office/powerpoint/2010/main" val="51826820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
---
You will follow stages including reading and analyzing the case study, group discussions, preparing the presentation, delivering it, and participating in a Q&amp;A session. Each stage builds your critical thinking and teamwork skills.
Image source: Microsoft 365 content library
</a:t>
            </a:r>
          </a:p>
        </p:txBody>
      </p:sp>
      <p:sp>
        <p:nvSpPr>
          <p:cNvPr id="4" name="Slide Number Placeholder 3"/>
          <p:cNvSpPr>
            <a:spLocks noGrp="1"/>
          </p:cNvSpPr>
          <p:nvPr>
            <p:ph type="sldNum" sz="quarter" idx="5"/>
          </p:nvPr>
        </p:nvSpPr>
        <p:spPr/>
        <p:txBody>
          <a:bodyPr/>
          <a:lstStyle/>
          <a:p>
            <a:fld id="{31F953D5-AEF8-42A0-A2D0-CB78FFE75056}" type="slidenum">
              <a:rPr lang="en-GB" smtClean="0"/>
              <a:t>5</a:t>
            </a:fld>
            <a:endParaRPr lang="en-GB"/>
          </a:p>
        </p:txBody>
      </p:sp>
    </p:spTree>
    <p:extLst>
      <p:ext uri="{BB962C8B-B14F-4D97-AF65-F5344CB8AC3E}">
        <p14:creationId xmlns:p14="http://schemas.microsoft.com/office/powerpoint/2010/main" val="3998476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
---
Be aware of allocated timeframes for each stage. Timely completion with active participation and thorough preparation is expected. Engage fully to demonstrate your understanding and collaborative abilities.
Image source: Microsoft 365 content library
</a:t>
            </a:r>
          </a:p>
        </p:txBody>
      </p:sp>
      <p:sp>
        <p:nvSpPr>
          <p:cNvPr id="4" name="Slide Number Placeholder 3"/>
          <p:cNvSpPr>
            <a:spLocks noGrp="1"/>
          </p:cNvSpPr>
          <p:nvPr>
            <p:ph type="sldNum" sz="quarter" idx="5"/>
          </p:nvPr>
        </p:nvSpPr>
        <p:spPr/>
        <p:txBody>
          <a:bodyPr/>
          <a:lstStyle/>
          <a:p>
            <a:fld id="{31F953D5-AEF8-42A0-A2D0-CB78FFE75056}" type="slidenum">
              <a:rPr lang="en-GB" smtClean="0"/>
              <a:t>6</a:t>
            </a:fld>
            <a:endParaRPr lang="en-GB"/>
          </a:p>
        </p:txBody>
      </p:sp>
    </p:spTree>
    <p:extLst>
      <p:ext uri="{BB962C8B-B14F-4D97-AF65-F5344CB8AC3E}">
        <p14:creationId xmlns:p14="http://schemas.microsoft.com/office/powerpoint/2010/main" val="91894381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This section guides you on how to read Amina’s story carefully, extract key details, and prepare your initial observations to facilitate meaningful group discussions and analysis.</a:t>
            </a:r>
          </a:p>
        </p:txBody>
      </p:sp>
      <p:sp>
        <p:nvSpPr>
          <p:cNvPr id="4" name="Slide Number Placeholder 3"/>
          <p:cNvSpPr>
            <a:spLocks noGrp="1"/>
          </p:cNvSpPr>
          <p:nvPr>
            <p:ph type="sldNum" sz="quarter" idx="5"/>
          </p:nvPr>
        </p:nvSpPr>
        <p:spPr/>
        <p:txBody>
          <a:bodyPr/>
          <a:lstStyle/>
          <a:p>
            <a:fld id="{31F953D5-AEF8-42A0-A2D0-CB78FFE75056}" type="slidenum">
              <a:rPr lang="en-GB" smtClean="0"/>
              <a:t>7</a:t>
            </a:fld>
            <a:endParaRPr lang="en-GB"/>
          </a:p>
        </p:txBody>
      </p:sp>
    </p:spTree>
    <p:extLst>
      <p:ext uri="{BB962C8B-B14F-4D97-AF65-F5344CB8AC3E}">
        <p14:creationId xmlns:p14="http://schemas.microsoft.com/office/powerpoint/2010/main" val="243091532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
---
Focus on identifying important facts relating to Amina’s living situation, health, social circumstances, and challenges she faces. Highlight information that impacts her wellbeing and care needs.
Image source: Microsoft 365 content library
</a:t>
            </a:r>
          </a:p>
        </p:txBody>
      </p:sp>
      <p:sp>
        <p:nvSpPr>
          <p:cNvPr id="4" name="Slide Number Placeholder 3"/>
          <p:cNvSpPr>
            <a:spLocks noGrp="1"/>
          </p:cNvSpPr>
          <p:nvPr>
            <p:ph type="sldNum" sz="quarter" idx="5"/>
          </p:nvPr>
        </p:nvSpPr>
        <p:spPr/>
        <p:txBody>
          <a:bodyPr/>
          <a:lstStyle/>
          <a:p>
            <a:fld id="{31F953D5-AEF8-42A0-A2D0-CB78FFE75056}" type="slidenum">
              <a:rPr lang="en-GB" smtClean="0"/>
              <a:t>8</a:t>
            </a:fld>
            <a:endParaRPr lang="en-GB"/>
          </a:p>
        </p:txBody>
      </p:sp>
    </p:spTree>
    <p:extLst>
      <p:ext uri="{BB962C8B-B14F-4D97-AF65-F5344CB8AC3E}">
        <p14:creationId xmlns:p14="http://schemas.microsoft.com/office/powerpoint/2010/main" val="367234767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
---
Pay attention to details about Amina’s housing conditions, financial status, cultural identity, and her access to health or social services. These clues will help you understand her social determinants of health.
Image source: Microsoft 365 content library
</a:t>
            </a:r>
          </a:p>
        </p:txBody>
      </p:sp>
      <p:sp>
        <p:nvSpPr>
          <p:cNvPr id="4" name="Slide Number Placeholder 3"/>
          <p:cNvSpPr>
            <a:spLocks noGrp="1"/>
          </p:cNvSpPr>
          <p:nvPr>
            <p:ph type="sldNum" sz="quarter" idx="5"/>
          </p:nvPr>
        </p:nvSpPr>
        <p:spPr/>
        <p:txBody>
          <a:bodyPr/>
          <a:lstStyle/>
          <a:p>
            <a:fld id="{31F953D5-AEF8-42A0-A2D0-CB78FFE75056}" type="slidenum">
              <a:rPr lang="en-GB" smtClean="0"/>
              <a:t>9</a:t>
            </a:fld>
            <a:endParaRPr lang="en-GB"/>
          </a:p>
        </p:txBody>
      </p:sp>
    </p:spTree>
    <p:extLst>
      <p:ext uri="{BB962C8B-B14F-4D97-AF65-F5344CB8AC3E}">
        <p14:creationId xmlns:p14="http://schemas.microsoft.com/office/powerpoint/2010/main" val="1507917550"/>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
---
Note your observations clearly and organize them to contribute effectively during group discussions. Prepare questions or points to explore deeper insights collaboratively.
Image source: Microsoft 365 content library
</a:t>
            </a:r>
          </a:p>
        </p:txBody>
      </p:sp>
      <p:sp>
        <p:nvSpPr>
          <p:cNvPr id="4" name="Slide Number Placeholder 3"/>
          <p:cNvSpPr>
            <a:spLocks noGrp="1"/>
          </p:cNvSpPr>
          <p:nvPr>
            <p:ph type="sldNum" sz="quarter" idx="5"/>
          </p:nvPr>
        </p:nvSpPr>
        <p:spPr/>
        <p:txBody>
          <a:bodyPr/>
          <a:lstStyle/>
          <a:p>
            <a:fld id="{31F953D5-AEF8-42A0-A2D0-CB78FFE75056}" type="slidenum">
              <a:rPr lang="en-GB" smtClean="0"/>
              <a:t>10</a:t>
            </a:fld>
            <a:endParaRPr lang="en-GB"/>
          </a:p>
        </p:txBody>
      </p:sp>
    </p:spTree>
    <p:extLst>
      <p:ext uri="{BB962C8B-B14F-4D97-AF65-F5344CB8AC3E}">
        <p14:creationId xmlns:p14="http://schemas.microsoft.com/office/powerpoint/2010/main" val="116653366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Learn strategies to engage in constructive group discussions by addressing social determinants of health, respecting cultural diversity, and considering relevant policies and supports.</a:t>
            </a:r>
          </a:p>
        </p:txBody>
      </p:sp>
      <p:sp>
        <p:nvSpPr>
          <p:cNvPr id="4" name="Slide Number Placeholder 3"/>
          <p:cNvSpPr>
            <a:spLocks noGrp="1"/>
          </p:cNvSpPr>
          <p:nvPr>
            <p:ph type="sldNum" sz="quarter" idx="5"/>
          </p:nvPr>
        </p:nvSpPr>
        <p:spPr/>
        <p:txBody>
          <a:bodyPr/>
          <a:lstStyle/>
          <a:p>
            <a:fld id="{31F953D5-AEF8-42A0-A2D0-CB78FFE75056}" type="slidenum">
              <a:rPr lang="en-GB" smtClean="0"/>
              <a:t>11</a:t>
            </a:fld>
            <a:endParaRPr lang="en-GB"/>
          </a:p>
        </p:txBody>
      </p:sp>
    </p:spTree>
    <p:extLst>
      <p:ext uri="{BB962C8B-B14F-4D97-AF65-F5344CB8AC3E}">
        <p14:creationId xmlns:p14="http://schemas.microsoft.com/office/powerpoint/2010/main" val="271774246"/>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
---
Evaluate how factors like housing, income, education, and environment influence Amina's health outcomes. Discuss these determinants to understand her holistic care needs.
Image source: Microsoft 365 content library
</a:t>
            </a:r>
          </a:p>
        </p:txBody>
      </p:sp>
      <p:sp>
        <p:nvSpPr>
          <p:cNvPr id="4" name="Slide Number Placeholder 3"/>
          <p:cNvSpPr>
            <a:spLocks noGrp="1"/>
          </p:cNvSpPr>
          <p:nvPr>
            <p:ph type="sldNum" sz="quarter" idx="5"/>
          </p:nvPr>
        </p:nvSpPr>
        <p:spPr/>
        <p:txBody>
          <a:bodyPr/>
          <a:lstStyle/>
          <a:p>
            <a:fld id="{31F953D5-AEF8-42A0-A2D0-CB78FFE75056}" type="slidenum">
              <a:rPr lang="en-GB" smtClean="0"/>
              <a:t>12</a:t>
            </a:fld>
            <a:endParaRPr lang="en-GB"/>
          </a:p>
        </p:txBody>
      </p:sp>
    </p:spTree>
    <p:extLst>
      <p:ext uri="{BB962C8B-B14F-4D97-AF65-F5344CB8AC3E}">
        <p14:creationId xmlns:p14="http://schemas.microsoft.com/office/powerpoint/2010/main" val="1643040969"/>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
---
Recognize cultural influences on Amina’s health beliefs and practices. Discuss how cultural sensitivity improves care quality and supports her wellbeing effectively.
Image source: Microsoft 365 content library
</a:t>
            </a:r>
          </a:p>
        </p:txBody>
      </p:sp>
      <p:sp>
        <p:nvSpPr>
          <p:cNvPr id="4" name="Slide Number Placeholder 3"/>
          <p:cNvSpPr>
            <a:spLocks noGrp="1"/>
          </p:cNvSpPr>
          <p:nvPr>
            <p:ph type="sldNum" sz="quarter" idx="5"/>
          </p:nvPr>
        </p:nvSpPr>
        <p:spPr/>
        <p:txBody>
          <a:bodyPr/>
          <a:lstStyle/>
          <a:p>
            <a:fld id="{31F953D5-AEF8-42A0-A2D0-CB78FFE75056}" type="slidenum">
              <a:rPr lang="en-GB" smtClean="0"/>
              <a:t>13</a:t>
            </a:fld>
            <a:endParaRPr lang="en-GB"/>
          </a:p>
        </p:txBody>
      </p:sp>
    </p:spTree>
    <p:extLst>
      <p:ext uri="{BB962C8B-B14F-4D97-AF65-F5344CB8AC3E}">
        <p14:creationId xmlns:p14="http://schemas.microsoft.com/office/powerpoint/2010/main" val="2356633028"/>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
---
Identify policies and social care services that can assist Amina. Discuss practical support mechanisms and legal frameworks relevant to her situation and needs.
Image source: Microsoft 365 content library
</a:t>
            </a:r>
          </a:p>
        </p:txBody>
      </p:sp>
      <p:sp>
        <p:nvSpPr>
          <p:cNvPr id="4" name="Slide Number Placeholder 3"/>
          <p:cNvSpPr>
            <a:spLocks noGrp="1"/>
          </p:cNvSpPr>
          <p:nvPr>
            <p:ph type="sldNum" sz="quarter" idx="5"/>
          </p:nvPr>
        </p:nvSpPr>
        <p:spPr/>
        <p:txBody>
          <a:bodyPr/>
          <a:lstStyle/>
          <a:p>
            <a:fld id="{31F953D5-AEF8-42A0-A2D0-CB78FFE75056}" type="slidenum">
              <a:rPr lang="en-GB" smtClean="0"/>
              <a:t>14</a:t>
            </a:fld>
            <a:endParaRPr lang="en-GB"/>
          </a:p>
        </p:txBody>
      </p:sp>
    </p:spTree>
    <p:extLst>
      <p:ext uri="{BB962C8B-B14F-4D97-AF65-F5344CB8AC3E}">
        <p14:creationId xmlns:p14="http://schemas.microsoft.com/office/powerpoint/2010/main" val="3847905029"/>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This section focuses on summarizing your analysis clearly, using appropriate terminology, and presenting practical solutions effectively as a team.</a:t>
            </a:r>
          </a:p>
        </p:txBody>
      </p:sp>
      <p:sp>
        <p:nvSpPr>
          <p:cNvPr id="4" name="Slide Number Placeholder 3"/>
          <p:cNvSpPr>
            <a:spLocks noGrp="1"/>
          </p:cNvSpPr>
          <p:nvPr>
            <p:ph type="sldNum" sz="quarter" idx="5"/>
          </p:nvPr>
        </p:nvSpPr>
        <p:spPr/>
        <p:txBody>
          <a:bodyPr/>
          <a:lstStyle/>
          <a:p>
            <a:fld id="{31F953D5-AEF8-42A0-A2D0-CB78FFE75056}" type="slidenum">
              <a:rPr lang="en-GB" smtClean="0"/>
              <a:t>15</a:t>
            </a:fld>
            <a:endParaRPr lang="en-GB"/>
          </a:p>
        </p:txBody>
      </p:sp>
    </p:spTree>
    <p:extLst>
      <p:ext uri="{BB962C8B-B14F-4D97-AF65-F5344CB8AC3E}">
        <p14:creationId xmlns:p14="http://schemas.microsoft.com/office/powerpoint/2010/main" val="2897907747"/>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
---
Use correct health and social care terms to explain your findings. Clear and professional language strengthens your presentation’s credibility and impact.
Image source: Microsoft 365 content library
</a:t>
            </a:r>
          </a:p>
        </p:txBody>
      </p:sp>
      <p:sp>
        <p:nvSpPr>
          <p:cNvPr id="4" name="Slide Number Placeholder 3"/>
          <p:cNvSpPr>
            <a:spLocks noGrp="1"/>
          </p:cNvSpPr>
          <p:nvPr>
            <p:ph type="sldNum" sz="quarter" idx="5"/>
          </p:nvPr>
        </p:nvSpPr>
        <p:spPr/>
        <p:txBody>
          <a:bodyPr/>
          <a:lstStyle/>
          <a:p>
            <a:fld id="{31F953D5-AEF8-42A0-A2D0-CB78FFE75056}" type="slidenum">
              <a:rPr lang="en-GB" smtClean="0"/>
              <a:t>16</a:t>
            </a:fld>
            <a:endParaRPr lang="en-GB"/>
          </a:p>
        </p:txBody>
      </p:sp>
    </p:spTree>
    <p:extLst>
      <p:ext uri="{BB962C8B-B14F-4D97-AF65-F5344CB8AC3E}">
        <p14:creationId xmlns:p14="http://schemas.microsoft.com/office/powerpoint/2010/main" val="904823630"/>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
---
Showcase your grasp of relevant concepts such as social determinants, cultural competence, and policy application through your presentation content.
Image source: Microsoft 365 content library
</a:t>
            </a:r>
          </a:p>
        </p:txBody>
      </p:sp>
      <p:sp>
        <p:nvSpPr>
          <p:cNvPr id="4" name="Slide Number Placeholder 3"/>
          <p:cNvSpPr>
            <a:spLocks noGrp="1"/>
          </p:cNvSpPr>
          <p:nvPr>
            <p:ph type="sldNum" sz="quarter" idx="5"/>
          </p:nvPr>
        </p:nvSpPr>
        <p:spPr/>
        <p:txBody>
          <a:bodyPr/>
          <a:lstStyle/>
          <a:p>
            <a:fld id="{31F953D5-AEF8-42A0-A2D0-CB78FFE75056}" type="slidenum">
              <a:rPr lang="en-GB" smtClean="0"/>
              <a:t>17</a:t>
            </a:fld>
            <a:endParaRPr lang="en-GB"/>
          </a:p>
        </p:txBody>
      </p:sp>
    </p:spTree>
    <p:extLst>
      <p:ext uri="{BB962C8B-B14F-4D97-AF65-F5344CB8AC3E}">
        <p14:creationId xmlns:p14="http://schemas.microsoft.com/office/powerpoint/2010/main" val="2469300807"/>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
---
Propose realistic and policy-aligned recommendations to support Amina’s needs. Highlight how these interventions can improve her health and social outcomes.
Image source: Microsoft 365 content library
</a:t>
            </a:r>
          </a:p>
        </p:txBody>
      </p:sp>
      <p:sp>
        <p:nvSpPr>
          <p:cNvPr id="4" name="Slide Number Placeholder 3"/>
          <p:cNvSpPr>
            <a:spLocks noGrp="1"/>
          </p:cNvSpPr>
          <p:nvPr>
            <p:ph type="sldNum" sz="quarter" idx="5"/>
          </p:nvPr>
        </p:nvSpPr>
        <p:spPr/>
        <p:txBody>
          <a:bodyPr/>
          <a:lstStyle/>
          <a:p>
            <a:fld id="{31F953D5-AEF8-42A0-A2D0-CB78FFE75056}" type="slidenum">
              <a:rPr lang="en-GB" smtClean="0"/>
              <a:t>18</a:t>
            </a:fld>
            <a:endParaRPr lang="en-GB"/>
          </a:p>
        </p:txBody>
      </p:sp>
    </p:spTree>
    <p:extLst>
      <p:ext uri="{BB962C8B-B14F-4D97-AF65-F5344CB8AC3E}">
        <p14:creationId xmlns:p14="http://schemas.microsoft.com/office/powerpoint/2010/main" val="2576702283"/>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In the final section, prepare to explain your group’s reasoning, provide evidence-based examples, and demonstrate teamwork and critical thinking during the Q&amp;A session.</a:t>
            </a:r>
          </a:p>
        </p:txBody>
      </p:sp>
      <p:sp>
        <p:nvSpPr>
          <p:cNvPr id="4" name="Slide Number Placeholder 3"/>
          <p:cNvSpPr>
            <a:spLocks noGrp="1"/>
          </p:cNvSpPr>
          <p:nvPr>
            <p:ph type="sldNum" sz="quarter" idx="5"/>
          </p:nvPr>
        </p:nvSpPr>
        <p:spPr/>
        <p:txBody>
          <a:bodyPr/>
          <a:lstStyle/>
          <a:p>
            <a:fld id="{31F953D5-AEF8-42A0-A2D0-CB78FFE75056}" type="slidenum">
              <a:rPr lang="en-GB" smtClean="0"/>
              <a:t>19</a:t>
            </a:fld>
            <a:endParaRPr lang="en-GB"/>
          </a:p>
        </p:txBody>
      </p:sp>
    </p:spTree>
    <p:extLst>
      <p:ext uri="{BB962C8B-B14F-4D97-AF65-F5344CB8AC3E}">
        <p14:creationId xmlns:p14="http://schemas.microsoft.com/office/powerpoint/2010/main" val="4113736119"/>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
---
Be ready to clearly articulate how your group reached conclusions. Explain your rationale and the evidence supporting your analysis and recommendations.
Image source: Microsoft 365 content library
</a:t>
            </a:r>
          </a:p>
        </p:txBody>
      </p:sp>
      <p:sp>
        <p:nvSpPr>
          <p:cNvPr id="4" name="Slide Number Placeholder 3"/>
          <p:cNvSpPr>
            <a:spLocks noGrp="1"/>
          </p:cNvSpPr>
          <p:nvPr>
            <p:ph type="sldNum" sz="quarter" idx="5"/>
          </p:nvPr>
        </p:nvSpPr>
        <p:spPr/>
        <p:txBody>
          <a:bodyPr/>
          <a:lstStyle/>
          <a:p>
            <a:fld id="{31F953D5-AEF8-42A0-A2D0-CB78FFE75056}" type="slidenum">
              <a:rPr lang="en-GB" smtClean="0"/>
              <a:t>20</a:t>
            </a:fld>
            <a:endParaRPr lang="en-GB"/>
          </a:p>
        </p:txBody>
      </p:sp>
    </p:spTree>
    <p:extLst>
      <p:ext uri="{BB962C8B-B14F-4D97-AF65-F5344CB8AC3E}">
        <p14:creationId xmlns:p14="http://schemas.microsoft.com/office/powerpoint/2010/main" val="1131786457"/>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
---
Support your answers with real examples from Amina’s story and relevant theory. Justify your approach to reinforce your points convincingly.
Image source: Microsoft 365 content library
</a:t>
            </a:r>
          </a:p>
        </p:txBody>
      </p:sp>
      <p:sp>
        <p:nvSpPr>
          <p:cNvPr id="4" name="Slide Number Placeholder 3"/>
          <p:cNvSpPr>
            <a:spLocks noGrp="1"/>
          </p:cNvSpPr>
          <p:nvPr>
            <p:ph type="sldNum" sz="quarter" idx="5"/>
          </p:nvPr>
        </p:nvSpPr>
        <p:spPr/>
        <p:txBody>
          <a:bodyPr/>
          <a:lstStyle/>
          <a:p>
            <a:fld id="{31F953D5-AEF8-42A0-A2D0-CB78FFE75056}" type="slidenum">
              <a:rPr lang="en-GB" smtClean="0"/>
              <a:t>21</a:t>
            </a:fld>
            <a:endParaRPr lang="en-GB"/>
          </a:p>
        </p:txBody>
      </p:sp>
    </p:spTree>
    <p:extLst>
      <p:ext uri="{BB962C8B-B14F-4D97-AF65-F5344CB8AC3E}">
        <p14:creationId xmlns:p14="http://schemas.microsoft.com/office/powerpoint/2010/main" val="3171774475"/>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
---
Show collaboration by building on each other’s points and think critically about questions posed. This demonstrates your collective understanding and professionalism.
Image source: Microsoft 365 content library
</a:t>
            </a:r>
          </a:p>
        </p:txBody>
      </p:sp>
      <p:sp>
        <p:nvSpPr>
          <p:cNvPr id="4" name="Slide Number Placeholder 3"/>
          <p:cNvSpPr>
            <a:spLocks noGrp="1"/>
          </p:cNvSpPr>
          <p:nvPr>
            <p:ph type="sldNum" sz="quarter" idx="5"/>
          </p:nvPr>
        </p:nvSpPr>
        <p:spPr/>
        <p:txBody>
          <a:bodyPr/>
          <a:lstStyle/>
          <a:p>
            <a:fld id="{31F953D5-AEF8-42A0-A2D0-CB78FFE75056}" type="slidenum">
              <a:rPr lang="en-GB" smtClean="0"/>
              <a:t>22</a:t>
            </a:fld>
            <a:endParaRPr lang="en-GB"/>
          </a:p>
        </p:txBody>
      </p:sp>
    </p:spTree>
    <p:extLst>
      <p:ext uri="{BB962C8B-B14F-4D97-AF65-F5344CB8AC3E}">
        <p14:creationId xmlns:p14="http://schemas.microsoft.com/office/powerpoint/2010/main" val="3106178083"/>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This assessment provides a valuable opportunity to apply theory to practice through Amina’s case. By following the instructions, engaging in analysis, and working collaboratively, you will build essential skills in health and social care.</a:t>
            </a:r>
          </a:p>
        </p:txBody>
      </p:sp>
      <p:sp>
        <p:nvSpPr>
          <p:cNvPr id="4" name="Slide Number Placeholder 3"/>
          <p:cNvSpPr>
            <a:spLocks noGrp="1"/>
          </p:cNvSpPr>
          <p:nvPr>
            <p:ph type="sldNum" sz="quarter" idx="5"/>
          </p:nvPr>
        </p:nvSpPr>
        <p:spPr/>
        <p:txBody>
          <a:bodyPr/>
          <a:lstStyle/>
          <a:p>
            <a:fld id="{31F953D5-AEF8-42A0-A2D0-CB78FFE75056}" type="slidenum">
              <a:rPr lang="en-GB" smtClean="0"/>
              <a:t>23</a:t>
            </a:fld>
            <a:endParaRPr lang="en-GB"/>
          </a:p>
        </p:txBody>
      </p:sp>
    </p:spTree>
    <p:extLst>
      <p:ext uri="{BB962C8B-B14F-4D97-AF65-F5344CB8AC3E}">
        <p14:creationId xmlns:p14="http://schemas.microsoft.com/office/powerpoint/2010/main" val="2148935685"/>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A proforma helps students by providing a clear framework to follow during assessments. It ensures that all key elements are addressed systematically, reducing the risk of missing important information. This structured approach also helps markers to evaluate work efficiently and fairly.</a:t>
            </a:r>
          </a:p>
        </p:txBody>
      </p:sp>
      <p:sp>
        <p:nvSpPr>
          <p:cNvPr id="4" name="Slide Number Placeholder 3"/>
          <p:cNvSpPr>
            <a:spLocks noGrp="1"/>
          </p:cNvSpPr>
          <p:nvPr>
            <p:ph type="sldNum" sz="quarter" idx="5"/>
          </p:nvPr>
        </p:nvSpPr>
        <p:spPr/>
        <p:txBody>
          <a:bodyPr/>
          <a:lstStyle/>
          <a:p>
            <a:fld id="{D658C154-AEBE-4410-BFAE-58B0D042E6CB}" type="slidenum">
              <a:rPr lang="en-GB" smtClean="0"/>
              <a:t>24</a:t>
            </a:fld>
            <a:endParaRPr lang="en-GB"/>
          </a:p>
        </p:txBody>
      </p:sp>
    </p:spTree>
    <p:extLst>
      <p:ext uri="{BB962C8B-B14F-4D97-AF65-F5344CB8AC3E}">
        <p14:creationId xmlns:p14="http://schemas.microsoft.com/office/powerpoint/2010/main" val="2097420155"/>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By using a proforma, students can focus their responses, ensuring they cover all relevant aspects of the assignment. This approach improves the overall quality of work and helps maintain consistency in marking by providing a common structure for evaluation.</a:t>
            </a:r>
          </a:p>
        </p:txBody>
      </p:sp>
      <p:sp>
        <p:nvSpPr>
          <p:cNvPr id="4" name="Slide Number Placeholder 3"/>
          <p:cNvSpPr>
            <a:spLocks noGrp="1"/>
          </p:cNvSpPr>
          <p:nvPr>
            <p:ph type="sldNum" sz="quarter" idx="5"/>
          </p:nvPr>
        </p:nvSpPr>
        <p:spPr/>
        <p:txBody>
          <a:bodyPr/>
          <a:lstStyle/>
          <a:p>
            <a:fld id="{D658C154-AEBE-4410-BFAE-58B0D042E6CB}" type="slidenum">
              <a:rPr lang="en-GB" smtClean="0"/>
              <a:t>25</a:t>
            </a:fld>
            <a:endParaRPr lang="en-GB"/>
          </a:p>
        </p:txBody>
      </p:sp>
    </p:spTree>
    <p:extLst>
      <p:ext uri="{BB962C8B-B14F-4D97-AF65-F5344CB8AC3E}">
        <p14:creationId xmlns:p14="http://schemas.microsoft.com/office/powerpoint/2010/main" val="4055050493"/>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Each section of the proforma is designed to target specific assessment objectives. Students should carefully read the guidance, provide relevant evidence, and ensure their responses directly address the marking criteria. Reviewing responses before submission helps maximise marks.</a:t>
            </a:r>
          </a:p>
        </p:txBody>
      </p:sp>
      <p:sp>
        <p:nvSpPr>
          <p:cNvPr id="4" name="Slide Number Placeholder 3"/>
          <p:cNvSpPr>
            <a:spLocks noGrp="1"/>
          </p:cNvSpPr>
          <p:nvPr>
            <p:ph type="sldNum" sz="quarter" idx="5"/>
          </p:nvPr>
        </p:nvSpPr>
        <p:spPr/>
        <p:txBody>
          <a:bodyPr/>
          <a:lstStyle/>
          <a:p>
            <a:fld id="{D658C154-AEBE-4410-BFAE-58B0D042E6CB}" type="slidenum">
              <a:rPr lang="en-GB" smtClean="0"/>
              <a:t>26</a:t>
            </a:fld>
            <a:endParaRPr lang="en-GB"/>
          </a:p>
        </p:txBody>
      </p:sp>
    </p:spTree>
    <p:extLst>
      <p:ext uri="{BB962C8B-B14F-4D97-AF65-F5344CB8AC3E}">
        <p14:creationId xmlns:p14="http://schemas.microsoft.com/office/powerpoint/2010/main" val="39025523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D160F0-0215-0E49-4BB0-B3307A3CBB36}"/>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54EBD96B-2488-EEBB-FE8B-6793FEDE52D4}"/>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1914B4A1-62EA-356A-EFF5-FE24052E2C1D}"/>
              </a:ext>
            </a:extLst>
          </p:cNvPr>
          <p:cNvSpPr>
            <a:spLocks noGrp="1"/>
          </p:cNvSpPr>
          <p:nvPr>
            <p:ph type="dt" sz="half" idx="10"/>
          </p:nvPr>
        </p:nvSpPr>
        <p:spPr/>
        <p:txBody>
          <a:bodyPr/>
          <a:lstStyle/>
          <a:p>
            <a:fld id="{37A2F2F2-1FE8-47F6-91F0-8784E82851FB}" type="datetimeFigureOut">
              <a:rPr lang="en-GB" smtClean="0"/>
              <a:t>16/09/2025</a:t>
            </a:fld>
            <a:endParaRPr lang="en-GB"/>
          </a:p>
        </p:txBody>
      </p:sp>
      <p:sp>
        <p:nvSpPr>
          <p:cNvPr id="5" name="Footer Placeholder 4">
            <a:extLst>
              <a:ext uri="{FF2B5EF4-FFF2-40B4-BE49-F238E27FC236}">
                <a16:creationId xmlns:a16="http://schemas.microsoft.com/office/drawing/2014/main" id="{6FF9C37C-36D8-AC46-F085-72D6F998052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DEB0C55-EAE7-6E1E-E2B0-AB5F277600B2}"/>
              </a:ext>
            </a:extLst>
          </p:cNvPr>
          <p:cNvSpPr>
            <a:spLocks noGrp="1"/>
          </p:cNvSpPr>
          <p:nvPr>
            <p:ph type="sldNum" sz="quarter" idx="12"/>
          </p:nvPr>
        </p:nvSpPr>
        <p:spPr/>
        <p:txBody>
          <a:bodyPr/>
          <a:lstStyle/>
          <a:p>
            <a:fld id="{4D12E067-1BE9-4414-89C9-9A8168E11694}" type="slidenum">
              <a:rPr lang="en-GB" smtClean="0"/>
              <a:t>‹#›</a:t>
            </a:fld>
            <a:endParaRPr lang="en-GB"/>
          </a:p>
        </p:txBody>
      </p:sp>
    </p:spTree>
    <p:extLst>
      <p:ext uri="{BB962C8B-B14F-4D97-AF65-F5344CB8AC3E}">
        <p14:creationId xmlns:p14="http://schemas.microsoft.com/office/powerpoint/2010/main" val="146636971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9F740A-2C30-0A89-1264-5FA8C8F19CDA}"/>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5AAE992A-E6B7-FA9F-F0F7-66F7AF3BE00B}"/>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6C4F0BD-EC56-CA84-8821-1479CAAEACF3}"/>
              </a:ext>
            </a:extLst>
          </p:cNvPr>
          <p:cNvSpPr>
            <a:spLocks noGrp="1"/>
          </p:cNvSpPr>
          <p:nvPr>
            <p:ph type="dt" sz="half" idx="10"/>
          </p:nvPr>
        </p:nvSpPr>
        <p:spPr/>
        <p:txBody>
          <a:bodyPr/>
          <a:lstStyle/>
          <a:p>
            <a:fld id="{37A2F2F2-1FE8-47F6-91F0-8784E82851FB}" type="datetimeFigureOut">
              <a:rPr lang="en-GB" smtClean="0"/>
              <a:t>16/09/2025</a:t>
            </a:fld>
            <a:endParaRPr lang="en-GB"/>
          </a:p>
        </p:txBody>
      </p:sp>
      <p:sp>
        <p:nvSpPr>
          <p:cNvPr id="5" name="Footer Placeholder 4">
            <a:extLst>
              <a:ext uri="{FF2B5EF4-FFF2-40B4-BE49-F238E27FC236}">
                <a16:creationId xmlns:a16="http://schemas.microsoft.com/office/drawing/2014/main" id="{421B628B-34D7-1114-64FD-D24AA604F14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B9BB2C0-2C5C-C400-19B0-21413C3D04CE}"/>
              </a:ext>
            </a:extLst>
          </p:cNvPr>
          <p:cNvSpPr>
            <a:spLocks noGrp="1"/>
          </p:cNvSpPr>
          <p:nvPr>
            <p:ph type="sldNum" sz="quarter" idx="12"/>
          </p:nvPr>
        </p:nvSpPr>
        <p:spPr/>
        <p:txBody>
          <a:bodyPr/>
          <a:lstStyle/>
          <a:p>
            <a:fld id="{4D12E067-1BE9-4414-89C9-9A8168E11694}" type="slidenum">
              <a:rPr lang="en-GB" smtClean="0"/>
              <a:t>‹#›</a:t>
            </a:fld>
            <a:endParaRPr lang="en-GB"/>
          </a:p>
        </p:txBody>
      </p:sp>
    </p:spTree>
    <p:extLst>
      <p:ext uri="{BB962C8B-B14F-4D97-AF65-F5344CB8AC3E}">
        <p14:creationId xmlns:p14="http://schemas.microsoft.com/office/powerpoint/2010/main" val="92457378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A12FE9-95AE-C51E-2B9C-B41C30E47E61}"/>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9A9F26D5-CC17-731F-64CA-D3F87B345A85}"/>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2FFFE115-B8F9-633E-514B-92D5C8A6FDF1}"/>
              </a:ext>
            </a:extLst>
          </p:cNvPr>
          <p:cNvSpPr>
            <a:spLocks noGrp="1"/>
          </p:cNvSpPr>
          <p:nvPr>
            <p:ph type="dt" sz="half" idx="10"/>
          </p:nvPr>
        </p:nvSpPr>
        <p:spPr/>
        <p:txBody>
          <a:bodyPr/>
          <a:lstStyle/>
          <a:p>
            <a:fld id="{37A2F2F2-1FE8-47F6-91F0-8784E82851FB}" type="datetimeFigureOut">
              <a:rPr lang="en-GB" smtClean="0"/>
              <a:t>16/09/2025</a:t>
            </a:fld>
            <a:endParaRPr lang="en-GB"/>
          </a:p>
        </p:txBody>
      </p:sp>
      <p:sp>
        <p:nvSpPr>
          <p:cNvPr id="5" name="Footer Placeholder 4">
            <a:extLst>
              <a:ext uri="{FF2B5EF4-FFF2-40B4-BE49-F238E27FC236}">
                <a16:creationId xmlns:a16="http://schemas.microsoft.com/office/drawing/2014/main" id="{61C96FC5-8943-868F-D6C8-044B68DC641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2172E2D-6E23-0F6D-8B2C-532C9C7A69CA}"/>
              </a:ext>
            </a:extLst>
          </p:cNvPr>
          <p:cNvSpPr>
            <a:spLocks noGrp="1"/>
          </p:cNvSpPr>
          <p:nvPr>
            <p:ph type="sldNum" sz="quarter" idx="12"/>
          </p:nvPr>
        </p:nvSpPr>
        <p:spPr/>
        <p:txBody>
          <a:bodyPr/>
          <a:lstStyle/>
          <a:p>
            <a:fld id="{4D12E067-1BE9-4414-89C9-9A8168E11694}" type="slidenum">
              <a:rPr lang="en-GB" smtClean="0"/>
              <a:t>‹#›</a:t>
            </a:fld>
            <a:endParaRPr lang="en-GB"/>
          </a:p>
        </p:txBody>
      </p:sp>
    </p:spTree>
    <p:extLst>
      <p:ext uri="{BB962C8B-B14F-4D97-AF65-F5344CB8AC3E}">
        <p14:creationId xmlns:p14="http://schemas.microsoft.com/office/powerpoint/2010/main" val="68504999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BD26D4-5BDF-697B-A3C0-CF207845DC83}"/>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F6D907E9-FA48-CAE1-A47F-70C601C0818B}"/>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E17357D5-BC80-8B96-DE50-C39BDEC08AA8}"/>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64A5DB7A-CC43-51E1-FDC0-1DFD33FDA75A}"/>
              </a:ext>
            </a:extLst>
          </p:cNvPr>
          <p:cNvSpPr>
            <a:spLocks noGrp="1"/>
          </p:cNvSpPr>
          <p:nvPr>
            <p:ph type="dt" sz="half" idx="10"/>
          </p:nvPr>
        </p:nvSpPr>
        <p:spPr/>
        <p:txBody>
          <a:bodyPr/>
          <a:lstStyle/>
          <a:p>
            <a:fld id="{37A2F2F2-1FE8-47F6-91F0-8784E82851FB}" type="datetimeFigureOut">
              <a:rPr lang="en-GB" smtClean="0"/>
              <a:t>16/09/2025</a:t>
            </a:fld>
            <a:endParaRPr lang="en-GB"/>
          </a:p>
        </p:txBody>
      </p:sp>
      <p:sp>
        <p:nvSpPr>
          <p:cNvPr id="6" name="Footer Placeholder 5">
            <a:extLst>
              <a:ext uri="{FF2B5EF4-FFF2-40B4-BE49-F238E27FC236}">
                <a16:creationId xmlns:a16="http://schemas.microsoft.com/office/drawing/2014/main" id="{6CD890E9-85BB-F71D-FABB-462BC35E94F4}"/>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D9F93383-A572-988C-4AE9-7EDC15E6E9C4}"/>
              </a:ext>
            </a:extLst>
          </p:cNvPr>
          <p:cNvSpPr>
            <a:spLocks noGrp="1"/>
          </p:cNvSpPr>
          <p:nvPr>
            <p:ph type="sldNum" sz="quarter" idx="12"/>
          </p:nvPr>
        </p:nvSpPr>
        <p:spPr/>
        <p:txBody>
          <a:bodyPr/>
          <a:lstStyle/>
          <a:p>
            <a:fld id="{4D12E067-1BE9-4414-89C9-9A8168E11694}" type="slidenum">
              <a:rPr lang="en-GB" smtClean="0"/>
              <a:t>‹#›</a:t>
            </a:fld>
            <a:endParaRPr lang="en-GB"/>
          </a:p>
        </p:txBody>
      </p:sp>
    </p:spTree>
    <p:extLst>
      <p:ext uri="{BB962C8B-B14F-4D97-AF65-F5344CB8AC3E}">
        <p14:creationId xmlns:p14="http://schemas.microsoft.com/office/powerpoint/2010/main" val="101541943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9AFBC7-971C-BF31-1937-EBCB981DB3AC}"/>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0A2F45C6-8ECB-DFE3-E70D-83BCF38F6915}"/>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E28BBD1E-D2CD-EF97-04FF-02AA6F774121}"/>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E08C8D1A-6398-95F7-820F-97D9C82259B5}"/>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EB67815B-86DE-FAA7-61FC-E64B36713522}"/>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39A338F1-ACE4-09E5-0495-EDA60AA8EB8F}"/>
              </a:ext>
            </a:extLst>
          </p:cNvPr>
          <p:cNvSpPr>
            <a:spLocks noGrp="1"/>
          </p:cNvSpPr>
          <p:nvPr>
            <p:ph type="dt" sz="half" idx="10"/>
          </p:nvPr>
        </p:nvSpPr>
        <p:spPr/>
        <p:txBody>
          <a:bodyPr/>
          <a:lstStyle/>
          <a:p>
            <a:fld id="{37A2F2F2-1FE8-47F6-91F0-8784E82851FB}" type="datetimeFigureOut">
              <a:rPr lang="en-GB" smtClean="0"/>
              <a:t>16/09/2025</a:t>
            </a:fld>
            <a:endParaRPr lang="en-GB"/>
          </a:p>
        </p:txBody>
      </p:sp>
      <p:sp>
        <p:nvSpPr>
          <p:cNvPr id="8" name="Footer Placeholder 7">
            <a:extLst>
              <a:ext uri="{FF2B5EF4-FFF2-40B4-BE49-F238E27FC236}">
                <a16:creationId xmlns:a16="http://schemas.microsoft.com/office/drawing/2014/main" id="{6A56279D-C463-98DD-40D8-600A174B8AE7}"/>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99CF2226-E6A4-29B5-A26A-57E3DF770797}"/>
              </a:ext>
            </a:extLst>
          </p:cNvPr>
          <p:cNvSpPr>
            <a:spLocks noGrp="1"/>
          </p:cNvSpPr>
          <p:nvPr>
            <p:ph type="sldNum" sz="quarter" idx="12"/>
          </p:nvPr>
        </p:nvSpPr>
        <p:spPr/>
        <p:txBody>
          <a:bodyPr/>
          <a:lstStyle/>
          <a:p>
            <a:fld id="{4D12E067-1BE9-4414-89C9-9A8168E11694}" type="slidenum">
              <a:rPr lang="en-GB" smtClean="0"/>
              <a:t>‹#›</a:t>
            </a:fld>
            <a:endParaRPr lang="en-GB"/>
          </a:p>
        </p:txBody>
      </p:sp>
    </p:spTree>
    <p:extLst>
      <p:ext uri="{BB962C8B-B14F-4D97-AF65-F5344CB8AC3E}">
        <p14:creationId xmlns:p14="http://schemas.microsoft.com/office/powerpoint/2010/main" val="269408354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83F3CA-28A4-18C2-B850-D3E437F98BDB}"/>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69BEB59C-5670-ADFC-FEB6-2EB33C37DD31}"/>
              </a:ext>
            </a:extLst>
          </p:cNvPr>
          <p:cNvSpPr>
            <a:spLocks noGrp="1"/>
          </p:cNvSpPr>
          <p:nvPr>
            <p:ph type="dt" sz="half" idx="10"/>
          </p:nvPr>
        </p:nvSpPr>
        <p:spPr/>
        <p:txBody>
          <a:bodyPr/>
          <a:lstStyle/>
          <a:p>
            <a:fld id="{37A2F2F2-1FE8-47F6-91F0-8784E82851FB}" type="datetimeFigureOut">
              <a:rPr lang="en-GB" smtClean="0"/>
              <a:t>16/09/2025</a:t>
            </a:fld>
            <a:endParaRPr lang="en-GB"/>
          </a:p>
        </p:txBody>
      </p:sp>
      <p:sp>
        <p:nvSpPr>
          <p:cNvPr id="4" name="Footer Placeholder 3">
            <a:extLst>
              <a:ext uri="{FF2B5EF4-FFF2-40B4-BE49-F238E27FC236}">
                <a16:creationId xmlns:a16="http://schemas.microsoft.com/office/drawing/2014/main" id="{8F7E3EEA-A22F-7990-9E52-C0191CABB712}"/>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4B3C1B19-C820-F79C-92F8-05A4B0F37473}"/>
              </a:ext>
            </a:extLst>
          </p:cNvPr>
          <p:cNvSpPr>
            <a:spLocks noGrp="1"/>
          </p:cNvSpPr>
          <p:nvPr>
            <p:ph type="sldNum" sz="quarter" idx="12"/>
          </p:nvPr>
        </p:nvSpPr>
        <p:spPr/>
        <p:txBody>
          <a:bodyPr/>
          <a:lstStyle/>
          <a:p>
            <a:fld id="{4D12E067-1BE9-4414-89C9-9A8168E11694}" type="slidenum">
              <a:rPr lang="en-GB" smtClean="0"/>
              <a:t>‹#›</a:t>
            </a:fld>
            <a:endParaRPr lang="en-GB"/>
          </a:p>
        </p:txBody>
      </p:sp>
    </p:spTree>
    <p:extLst>
      <p:ext uri="{BB962C8B-B14F-4D97-AF65-F5344CB8AC3E}">
        <p14:creationId xmlns:p14="http://schemas.microsoft.com/office/powerpoint/2010/main" val="163468204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3614E845-E83F-03E9-F196-E7193C6E9042}"/>
              </a:ext>
            </a:extLst>
          </p:cNvPr>
          <p:cNvSpPr>
            <a:spLocks noGrp="1"/>
          </p:cNvSpPr>
          <p:nvPr>
            <p:ph type="dt" sz="half" idx="10"/>
          </p:nvPr>
        </p:nvSpPr>
        <p:spPr/>
        <p:txBody>
          <a:bodyPr/>
          <a:lstStyle/>
          <a:p>
            <a:fld id="{37A2F2F2-1FE8-47F6-91F0-8784E82851FB}" type="datetimeFigureOut">
              <a:rPr lang="en-GB" smtClean="0"/>
              <a:t>16/09/2025</a:t>
            </a:fld>
            <a:endParaRPr lang="en-GB"/>
          </a:p>
        </p:txBody>
      </p:sp>
      <p:sp>
        <p:nvSpPr>
          <p:cNvPr id="3" name="Footer Placeholder 2">
            <a:extLst>
              <a:ext uri="{FF2B5EF4-FFF2-40B4-BE49-F238E27FC236}">
                <a16:creationId xmlns:a16="http://schemas.microsoft.com/office/drawing/2014/main" id="{6897BB8D-8B95-2C59-F362-E4725C547407}"/>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1EC11825-900F-953E-57B5-AE4F07CD4988}"/>
              </a:ext>
            </a:extLst>
          </p:cNvPr>
          <p:cNvSpPr>
            <a:spLocks noGrp="1"/>
          </p:cNvSpPr>
          <p:nvPr>
            <p:ph type="sldNum" sz="quarter" idx="12"/>
          </p:nvPr>
        </p:nvSpPr>
        <p:spPr/>
        <p:txBody>
          <a:bodyPr/>
          <a:lstStyle/>
          <a:p>
            <a:fld id="{4D12E067-1BE9-4414-89C9-9A8168E11694}" type="slidenum">
              <a:rPr lang="en-GB" smtClean="0"/>
              <a:t>‹#›</a:t>
            </a:fld>
            <a:endParaRPr lang="en-GB"/>
          </a:p>
        </p:txBody>
      </p:sp>
    </p:spTree>
    <p:extLst>
      <p:ext uri="{BB962C8B-B14F-4D97-AF65-F5344CB8AC3E}">
        <p14:creationId xmlns:p14="http://schemas.microsoft.com/office/powerpoint/2010/main" val="203081999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18C404-C826-9DBC-DAA0-0F17523C920D}"/>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F37959A4-1838-6E48-C538-BC5C44A03DE5}"/>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591CD41A-8DEB-FA0F-8399-BF1EBF19FE7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4413F2C-7B00-F4FA-C8DE-E176EA437042}"/>
              </a:ext>
            </a:extLst>
          </p:cNvPr>
          <p:cNvSpPr>
            <a:spLocks noGrp="1"/>
          </p:cNvSpPr>
          <p:nvPr>
            <p:ph type="dt" sz="half" idx="10"/>
          </p:nvPr>
        </p:nvSpPr>
        <p:spPr/>
        <p:txBody>
          <a:bodyPr/>
          <a:lstStyle/>
          <a:p>
            <a:fld id="{37A2F2F2-1FE8-47F6-91F0-8784E82851FB}" type="datetimeFigureOut">
              <a:rPr lang="en-GB" smtClean="0"/>
              <a:t>16/09/2025</a:t>
            </a:fld>
            <a:endParaRPr lang="en-GB"/>
          </a:p>
        </p:txBody>
      </p:sp>
      <p:sp>
        <p:nvSpPr>
          <p:cNvPr id="6" name="Footer Placeholder 5">
            <a:extLst>
              <a:ext uri="{FF2B5EF4-FFF2-40B4-BE49-F238E27FC236}">
                <a16:creationId xmlns:a16="http://schemas.microsoft.com/office/drawing/2014/main" id="{A9490913-1F89-D7D5-6333-6C52F58C7A1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44D901E0-B0DD-0DFB-14C4-74C61A9968B4}"/>
              </a:ext>
            </a:extLst>
          </p:cNvPr>
          <p:cNvSpPr>
            <a:spLocks noGrp="1"/>
          </p:cNvSpPr>
          <p:nvPr>
            <p:ph type="sldNum" sz="quarter" idx="12"/>
          </p:nvPr>
        </p:nvSpPr>
        <p:spPr/>
        <p:txBody>
          <a:bodyPr/>
          <a:lstStyle/>
          <a:p>
            <a:fld id="{4D12E067-1BE9-4414-89C9-9A8168E11694}" type="slidenum">
              <a:rPr lang="en-GB" smtClean="0"/>
              <a:t>‹#›</a:t>
            </a:fld>
            <a:endParaRPr lang="en-GB"/>
          </a:p>
        </p:txBody>
      </p:sp>
    </p:spTree>
    <p:extLst>
      <p:ext uri="{BB962C8B-B14F-4D97-AF65-F5344CB8AC3E}">
        <p14:creationId xmlns:p14="http://schemas.microsoft.com/office/powerpoint/2010/main" val="258424158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728C89-B3EE-A725-B15C-84276F1B3776}"/>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B11D2B60-6C02-037D-3AB2-9B3CC3A532E4}"/>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63886A36-9ABF-A779-671F-B9694532E05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94F5A49-143F-1CF0-21C3-552DFC6036B3}"/>
              </a:ext>
            </a:extLst>
          </p:cNvPr>
          <p:cNvSpPr>
            <a:spLocks noGrp="1"/>
          </p:cNvSpPr>
          <p:nvPr>
            <p:ph type="dt" sz="half" idx="10"/>
          </p:nvPr>
        </p:nvSpPr>
        <p:spPr/>
        <p:txBody>
          <a:bodyPr/>
          <a:lstStyle/>
          <a:p>
            <a:fld id="{37A2F2F2-1FE8-47F6-91F0-8784E82851FB}" type="datetimeFigureOut">
              <a:rPr lang="en-GB" smtClean="0"/>
              <a:t>16/09/2025</a:t>
            </a:fld>
            <a:endParaRPr lang="en-GB"/>
          </a:p>
        </p:txBody>
      </p:sp>
      <p:sp>
        <p:nvSpPr>
          <p:cNvPr id="6" name="Footer Placeholder 5">
            <a:extLst>
              <a:ext uri="{FF2B5EF4-FFF2-40B4-BE49-F238E27FC236}">
                <a16:creationId xmlns:a16="http://schemas.microsoft.com/office/drawing/2014/main" id="{AD7E0615-6657-94D0-8EB9-3020E13083F0}"/>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DF0213AB-ABCC-4EC7-8470-A78762B52AC0}"/>
              </a:ext>
            </a:extLst>
          </p:cNvPr>
          <p:cNvSpPr>
            <a:spLocks noGrp="1"/>
          </p:cNvSpPr>
          <p:nvPr>
            <p:ph type="sldNum" sz="quarter" idx="12"/>
          </p:nvPr>
        </p:nvSpPr>
        <p:spPr/>
        <p:txBody>
          <a:bodyPr/>
          <a:lstStyle/>
          <a:p>
            <a:fld id="{4D12E067-1BE9-4414-89C9-9A8168E11694}" type="slidenum">
              <a:rPr lang="en-GB" smtClean="0"/>
              <a:t>‹#›</a:t>
            </a:fld>
            <a:endParaRPr lang="en-GB"/>
          </a:p>
        </p:txBody>
      </p:sp>
    </p:spTree>
    <p:extLst>
      <p:ext uri="{BB962C8B-B14F-4D97-AF65-F5344CB8AC3E}">
        <p14:creationId xmlns:p14="http://schemas.microsoft.com/office/powerpoint/2010/main" val="287385854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20799C-109E-A320-CCE0-CD59FF0C1319}"/>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CACD264E-A92B-FDC3-3948-70BCEFCA0B07}"/>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5155AED-84AA-9DCD-D225-D4D6DD520796}"/>
              </a:ext>
            </a:extLst>
          </p:cNvPr>
          <p:cNvSpPr>
            <a:spLocks noGrp="1"/>
          </p:cNvSpPr>
          <p:nvPr>
            <p:ph type="dt" sz="half" idx="10"/>
          </p:nvPr>
        </p:nvSpPr>
        <p:spPr/>
        <p:txBody>
          <a:bodyPr/>
          <a:lstStyle/>
          <a:p>
            <a:fld id="{37A2F2F2-1FE8-47F6-91F0-8784E82851FB}" type="datetimeFigureOut">
              <a:rPr lang="en-GB" smtClean="0"/>
              <a:t>16/09/2025</a:t>
            </a:fld>
            <a:endParaRPr lang="en-GB"/>
          </a:p>
        </p:txBody>
      </p:sp>
      <p:sp>
        <p:nvSpPr>
          <p:cNvPr id="5" name="Footer Placeholder 4">
            <a:extLst>
              <a:ext uri="{FF2B5EF4-FFF2-40B4-BE49-F238E27FC236}">
                <a16:creationId xmlns:a16="http://schemas.microsoft.com/office/drawing/2014/main" id="{75BD8E3D-07B1-0BEE-D39B-E1D218B2E09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41BD15D-674C-F98C-1C08-658DD7F65B5C}"/>
              </a:ext>
            </a:extLst>
          </p:cNvPr>
          <p:cNvSpPr>
            <a:spLocks noGrp="1"/>
          </p:cNvSpPr>
          <p:nvPr>
            <p:ph type="sldNum" sz="quarter" idx="12"/>
          </p:nvPr>
        </p:nvSpPr>
        <p:spPr/>
        <p:txBody>
          <a:bodyPr/>
          <a:lstStyle/>
          <a:p>
            <a:fld id="{4D12E067-1BE9-4414-89C9-9A8168E11694}" type="slidenum">
              <a:rPr lang="en-GB" smtClean="0"/>
              <a:t>‹#›</a:t>
            </a:fld>
            <a:endParaRPr lang="en-GB"/>
          </a:p>
        </p:txBody>
      </p:sp>
    </p:spTree>
    <p:extLst>
      <p:ext uri="{BB962C8B-B14F-4D97-AF65-F5344CB8AC3E}">
        <p14:creationId xmlns:p14="http://schemas.microsoft.com/office/powerpoint/2010/main" val="274237823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5F7B4001-8B5F-E7E1-E8FB-6993F68E27CA}"/>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02A5F13B-B7DD-E178-03A4-C65692FFFBF3}"/>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8F0C38D-F4A4-C16A-5C3E-779B74A7E8DA}"/>
              </a:ext>
            </a:extLst>
          </p:cNvPr>
          <p:cNvSpPr>
            <a:spLocks noGrp="1"/>
          </p:cNvSpPr>
          <p:nvPr>
            <p:ph type="dt" sz="half" idx="10"/>
          </p:nvPr>
        </p:nvSpPr>
        <p:spPr/>
        <p:txBody>
          <a:bodyPr/>
          <a:lstStyle/>
          <a:p>
            <a:fld id="{37A2F2F2-1FE8-47F6-91F0-8784E82851FB}" type="datetimeFigureOut">
              <a:rPr lang="en-GB" smtClean="0"/>
              <a:t>16/09/2025</a:t>
            </a:fld>
            <a:endParaRPr lang="en-GB"/>
          </a:p>
        </p:txBody>
      </p:sp>
      <p:sp>
        <p:nvSpPr>
          <p:cNvPr id="5" name="Footer Placeholder 4">
            <a:extLst>
              <a:ext uri="{FF2B5EF4-FFF2-40B4-BE49-F238E27FC236}">
                <a16:creationId xmlns:a16="http://schemas.microsoft.com/office/drawing/2014/main" id="{5C8DCAC1-A569-0662-4BD1-E82A145CF38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35A7707-8368-EEA1-CF96-3BF5BC2E63B7}"/>
              </a:ext>
            </a:extLst>
          </p:cNvPr>
          <p:cNvSpPr>
            <a:spLocks noGrp="1"/>
          </p:cNvSpPr>
          <p:nvPr>
            <p:ph type="sldNum" sz="quarter" idx="12"/>
          </p:nvPr>
        </p:nvSpPr>
        <p:spPr/>
        <p:txBody>
          <a:bodyPr/>
          <a:lstStyle/>
          <a:p>
            <a:fld id="{4D12E067-1BE9-4414-89C9-9A8168E11694}" type="slidenum">
              <a:rPr lang="en-GB" smtClean="0"/>
              <a:t>‹#›</a:t>
            </a:fld>
            <a:endParaRPr lang="en-GB"/>
          </a:p>
        </p:txBody>
      </p:sp>
    </p:spTree>
    <p:extLst>
      <p:ext uri="{BB962C8B-B14F-4D97-AF65-F5344CB8AC3E}">
        <p14:creationId xmlns:p14="http://schemas.microsoft.com/office/powerpoint/2010/main" val="406577053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Agenda">
    <p:bg>
      <p:bgRef idx="1001">
        <a:schemeClr val="bg2"/>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4019F8-742E-9EEF-F591-C9666AC32AF1}"/>
              </a:ext>
            </a:extLst>
          </p:cNvPr>
          <p:cNvSpPr>
            <a:spLocks noGrp="1"/>
          </p:cNvSpPr>
          <p:nvPr>
            <p:ph type="title"/>
          </p:nvPr>
        </p:nvSpPr>
        <p:spPr>
          <a:xfrm>
            <a:off x="429768" y="411480"/>
            <a:ext cx="11045952" cy="1828800"/>
          </a:xfrm>
        </p:spPr>
        <p:txBody>
          <a:bodyPr anchor="t">
            <a:normAutofit/>
          </a:bodyPr>
          <a:lstStyle>
            <a:lvl1pPr>
              <a:defRPr sz="8000"/>
            </a:lvl1pPr>
          </a:lstStyle>
          <a:p>
            <a:r>
              <a:rPr lang="en-US" dirty="0"/>
              <a:t>Click to edit Master title style</a:t>
            </a:r>
          </a:p>
        </p:txBody>
      </p:sp>
      <p:sp>
        <p:nvSpPr>
          <p:cNvPr id="7" name="Content Placeholder 6">
            <a:extLst>
              <a:ext uri="{FF2B5EF4-FFF2-40B4-BE49-F238E27FC236}">
                <a16:creationId xmlns:a16="http://schemas.microsoft.com/office/drawing/2014/main" id="{28C8B19A-6FC1-2B71-0BFB-9274CBF396B9}"/>
              </a:ext>
            </a:extLst>
          </p:cNvPr>
          <p:cNvSpPr>
            <a:spLocks noGrp="1"/>
          </p:cNvSpPr>
          <p:nvPr>
            <p:ph sz="quarter" idx="13"/>
          </p:nvPr>
        </p:nvSpPr>
        <p:spPr>
          <a:xfrm>
            <a:off x="6272784" y="2423160"/>
            <a:ext cx="5202936" cy="3858768"/>
          </a:xfrm>
        </p:spPr>
        <p:txBody>
          <a:bodyPr vert="horz" lIns="91440" tIns="45720" rIns="91440" bIns="45720" rtlCol="0">
            <a:normAutofit/>
          </a:bodyPr>
          <a:lstStyle>
            <a:lvl1pPr marL="457200" indent="-457200">
              <a:buFont typeface="+mj-lt"/>
              <a:buAutoNum type="arabicPeriod"/>
              <a:defRPr lang="en-US" dirty="0"/>
            </a:lvl1pPr>
            <a:lvl2pPr marL="571500" indent="-342900">
              <a:buFont typeface="+mj-lt"/>
              <a:buAutoNum type="alphaLcPeriod"/>
              <a:defRPr lang="en-US" dirty="0"/>
            </a:lvl2pPr>
            <a:lvl3pPr marL="800100" indent="-342900">
              <a:buFont typeface="+mj-lt"/>
              <a:buAutoNum type="romanLcPeriod"/>
              <a:defRPr lang="en-US" dirty="0"/>
            </a:lvl3pPr>
            <a:lvl4pPr marL="914400" indent="-228600">
              <a:buFont typeface="+mj-lt"/>
              <a:buAutoNum type="arabicParenR"/>
              <a:defRPr lang="en-US" dirty="0"/>
            </a:lvl4pPr>
            <a:lvl5pPr marL="1143000" indent="-228600">
              <a:buFont typeface="+mj-lt"/>
              <a:buAutoNum type="alphaLcParenR"/>
              <a:defRPr lang="en-US" dirty="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3" name="Date Placeholder 2">
            <a:extLst>
              <a:ext uri="{FF2B5EF4-FFF2-40B4-BE49-F238E27FC236}">
                <a16:creationId xmlns:a16="http://schemas.microsoft.com/office/drawing/2014/main" id="{6CC77F2D-39D2-22F7-CF0B-39D63EBF00B7}"/>
              </a:ext>
            </a:extLst>
          </p:cNvPr>
          <p:cNvSpPr>
            <a:spLocks noGrp="1"/>
          </p:cNvSpPr>
          <p:nvPr>
            <p:ph type="dt" sz="half" idx="10"/>
          </p:nvPr>
        </p:nvSpPr>
        <p:spPr/>
        <p:txBody>
          <a:bodyPr/>
          <a:lstStyle/>
          <a:p>
            <a:fld id="{A9E99E13-6389-4675-B823-499401849546}" type="datetime1">
              <a:rPr lang="en-US" smtClean="0"/>
              <a:t>9/16/2025</a:t>
            </a:fld>
            <a:endParaRPr lang="en-US" dirty="0"/>
          </a:p>
        </p:txBody>
      </p:sp>
      <p:sp>
        <p:nvSpPr>
          <p:cNvPr id="4" name="Footer Placeholder 3">
            <a:extLst>
              <a:ext uri="{FF2B5EF4-FFF2-40B4-BE49-F238E27FC236}">
                <a16:creationId xmlns:a16="http://schemas.microsoft.com/office/drawing/2014/main" id="{0B12CFE6-D05E-5478-B3A4-81DC4DCD7410}"/>
              </a:ext>
            </a:extLst>
          </p:cNvPr>
          <p:cNvSpPr>
            <a:spLocks noGrp="1"/>
          </p:cNvSpPr>
          <p:nvPr>
            <p:ph type="ftr" sz="quarter" idx="11"/>
          </p:nvPr>
        </p:nvSpPr>
        <p:spPr/>
        <p:txBody>
          <a:bodyPr/>
          <a:lstStyle/>
          <a:p>
            <a:r>
              <a:rPr lang="en-US" dirty="0"/>
              <a:t>Sample Footer Text</a:t>
            </a:r>
          </a:p>
        </p:txBody>
      </p:sp>
      <p:sp>
        <p:nvSpPr>
          <p:cNvPr id="5" name="Slide Number Placeholder 4">
            <a:extLst>
              <a:ext uri="{FF2B5EF4-FFF2-40B4-BE49-F238E27FC236}">
                <a16:creationId xmlns:a16="http://schemas.microsoft.com/office/drawing/2014/main" id="{626B86D3-24E1-029E-BA22-9F17F9517D65}"/>
              </a:ext>
            </a:extLst>
          </p:cNvPr>
          <p:cNvSpPr>
            <a:spLocks noGrp="1"/>
          </p:cNvSpPr>
          <p:nvPr>
            <p:ph type="sldNum" sz="quarter" idx="12"/>
          </p:nvPr>
        </p:nvSpPr>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2876771799"/>
      </p:ext>
    </p:extLst>
  </p:cSld>
  <p:clrMapOvr>
    <a:overrideClrMapping bg1="lt1" tx1="dk1" bg2="lt2" tx2="dk2" accent1="accent1" accent2="accent2" accent3="accent3" accent4="accent4" accent5="accent5" accent6="accent6" hlink="hlink" folHlink="folHlink"/>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userDrawn="1">
  <p:cSld name="Title, Content Photo 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4820076" y="320040"/>
            <a:ext cx="6766560" cy="932688"/>
          </a:xfrm>
        </p:spPr>
        <p:txBody>
          <a:bodyPr anchor="b"/>
          <a:lstStyle/>
          <a:p>
            <a:r>
              <a:rPr lang="en-US"/>
              <a:t>Click to edit Master title style</a:t>
            </a:r>
          </a:p>
        </p:txBody>
      </p:sp>
      <p:sp>
        <p:nvSpPr>
          <p:cNvPr id="11" name="Picture Placeholder 3">
            <a:extLst>
              <a:ext uri="{FF2B5EF4-FFF2-40B4-BE49-F238E27FC236}">
                <a16:creationId xmlns:a16="http://schemas.microsoft.com/office/drawing/2014/main" id="{1B32E518-8213-A79A-7E36-BA4D782F8ED4}"/>
              </a:ext>
            </a:extLst>
          </p:cNvPr>
          <p:cNvSpPr>
            <a:spLocks noGrp="1"/>
          </p:cNvSpPr>
          <p:nvPr>
            <p:ph type="pic" sz="quarter" idx="15"/>
          </p:nvPr>
        </p:nvSpPr>
        <p:spPr>
          <a:xfrm>
            <a:off x="0" y="0"/>
            <a:ext cx="4147926" cy="6399152"/>
          </a:xfrm>
          <a:custGeom>
            <a:avLst/>
            <a:gdLst>
              <a:gd name="connsiteX0" fmla="*/ 0 w 4147926"/>
              <a:gd name="connsiteY0" fmla="*/ 0 h 6399152"/>
              <a:gd name="connsiteX1" fmla="*/ 4147926 w 4147926"/>
              <a:gd name="connsiteY1" fmla="*/ 0 h 6399152"/>
              <a:gd name="connsiteX2" fmla="*/ 4147926 w 4147926"/>
              <a:gd name="connsiteY2" fmla="*/ 5795922 h 6399152"/>
              <a:gd name="connsiteX3" fmla="*/ 3544696 w 4147926"/>
              <a:gd name="connsiteY3" fmla="*/ 6399152 h 6399152"/>
              <a:gd name="connsiteX4" fmla="*/ 0 w 4147926"/>
              <a:gd name="connsiteY4" fmla="*/ 6399152 h 639915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147926" h="6399152">
                <a:moveTo>
                  <a:pt x="0" y="0"/>
                </a:moveTo>
                <a:lnTo>
                  <a:pt x="4147926" y="0"/>
                </a:lnTo>
                <a:lnTo>
                  <a:pt x="4147926" y="5795922"/>
                </a:lnTo>
                <a:cubicBezTo>
                  <a:pt x="4147926" y="6129077"/>
                  <a:pt x="3877851" y="6399152"/>
                  <a:pt x="3544696" y="6399152"/>
                </a:cubicBezTo>
                <a:lnTo>
                  <a:pt x="0" y="6399152"/>
                </a:lnTo>
                <a:close/>
              </a:path>
            </a:pathLst>
          </a:custGeom>
          <a:blipFill>
            <a:blip r:embed="rId2" cstate="screen">
              <a:extLst>
                <a:ext uri="{28A0092B-C50C-407E-A947-70E740481C1C}">
                  <a14:useLocalDpi xmlns:a14="http://schemas.microsoft.com/office/drawing/2010/main"/>
                </a:ext>
              </a:extLst>
            </a:blip>
            <a:stretch>
              <a:fillRect/>
            </a:stretch>
          </a:blipFill>
        </p:spPr>
        <p:txBody>
          <a:bodyPr wrap="square">
            <a:noAutofit/>
          </a:bodyPr>
          <a:lstStyle>
            <a:lvl1pPr marL="0" indent="0">
              <a:buNone/>
              <a:defRPr/>
            </a:lvl1pPr>
          </a:lstStyle>
          <a:p>
            <a:endParaRPr lang="en-US" dirty="0"/>
          </a:p>
        </p:txBody>
      </p:sp>
      <p:sp>
        <p:nvSpPr>
          <p:cNvPr id="8" name="Content Placeholder 7">
            <a:extLst>
              <a:ext uri="{FF2B5EF4-FFF2-40B4-BE49-F238E27FC236}">
                <a16:creationId xmlns:a16="http://schemas.microsoft.com/office/drawing/2014/main" id="{818B74D6-CD72-B859-C229-60DB988B25E3}"/>
              </a:ext>
            </a:extLst>
          </p:cNvPr>
          <p:cNvSpPr>
            <a:spLocks noGrp="1"/>
          </p:cNvSpPr>
          <p:nvPr>
            <p:ph sz="quarter" idx="14"/>
          </p:nvPr>
        </p:nvSpPr>
        <p:spPr>
          <a:xfrm>
            <a:off x="4820076" y="1380744"/>
            <a:ext cx="6766560" cy="498348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lvl1pPr>
              <a:defRPr>
                <a:solidFill>
                  <a:schemeClr val="tx1"/>
                </a:solidFill>
                <a:effectLst/>
              </a:defRPr>
            </a:lvl1pPr>
          </a:lstStyle>
          <a:p>
            <a:fld id="{63EB0DB9-A846-490B-9F4F-5E7AFEB0DF94}" type="datetime1">
              <a:rPr lang="en-US" smtClean="0"/>
              <a:t>9/16/2025</a:t>
            </a:fld>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r>
              <a:rPr lang="en-US" dirty="0"/>
              <a:t>Sample Footer Text</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1043822259"/>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userDrawn="1">
  <p:cSld name="Title, Content Photo 11">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8311896" y="1078992"/>
            <a:ext cx="3273552" cy="1947672"/>
          </a:xfrm>
        </p:spPr>
        <p:txBody>
          <a:bodyPr anchor="b"/>
          <a:lstStyle/>
          <a:p>
            <a:r>
              <a:rPr lang="en-US"/>
              <a:t>Click to edit Master title style</a:t>
            </a:r>
          </a:p>
        </p:txBody>
      </p:sp>
      <p:sp>
        <p:nvSpPr>
          <p:cNvPr id="11" name="Picture Placeholder 3">
            <a:extLst>
              <a:ext uri="{FF2B5EF4-FFF2-40B4-BE49-F238E27FC236}">
                <a16:creationId xmlns:a16="http://schemas.microsoft.com/office/drawing/2014/main" id="{8073E866-A871-62F7-1E54-F2A44278F834}"/>
              </a:ext>
            </a:extLst>
          </p:cNvPr>
          <p:cNvSpPr>
            <a:spLocks noGrp="1"/>
          </p:cNvSpPr>
          <p:nvPr>
            <p:ph type="pic" sz="quarter" idx="15"/>
          </p:nvPr>
        </p:nvSpPr>
        <p:spPr>
          <a:xfrm>
            <a:off x="0" y="0"/>
            <a:ext cx="7734300" cy="6399152"/>
          </a:xfrm>
          <a:custGeom>
            <a:avLst/>
            <a:gdLst>
              <a:gd name="connsiteX0" fmla="*/ 0 w 7734300"/>
              <a:gd name="connsiteY0" fmla="*/ 0 h 6399152"/>
              <a:gd name="connsiteX1" fmla="*/ 7734300 w 7734300"/>
              <a:gd name="connsiteY1" fmla="*/ 0 h 6399152"/>
              <a:gd name="connsiteX2" fmla="*/ 7734300 w 7734300"/>
              <a:gd name="connsiteY2" fmla="*/ 5797156 h 6399152"/>
              <a:gd name="connsiteX3" fmla="*/ 7132304 w 7734300"/>
              <a:gd name="connsiteY3" fmla="*/ 6399152 h 6399152"/>
              <a:gd name="connsiteX4" fmla="*/ 0 w 7734300"/>
              <a:gd name="connsiteY4" fmla="*/ 6399152 h 639915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734300" h="6399152">
                <a:moveTo>
                  <a:pt x="0" y="0"/>
                </a:moveTo>
                <a:lnTo>
                  <a:pt x="7734300" y="0"/>
                </a:lnTo>
                <a:lnTo>
                  <a:pt x="7734300" y="5797156"/>
                </a:lnTo>
                <a:cubicBezTo>
                  <a:pt x="7734300" y="6129629"/>
                  <a:pt x="7464777" y="6399152"/>
                  <a:pt x="7132304" y="6399152"/>
                </a:cubicBezTo>
                <a:lnTo>
                  <a:pt x="0" y="6399152"/>
                </a:lnTo>
                <a:close/>
              </a:path>
            </a:pathLst>
          </a:custGeom>
          <a:blipFill>
            <a:blip r:embed="rId2" cstate="screen">
              <a:extLst>
                <a:ext uri="{28A0092B-C50C-407E-A947-70E740481C1C}">
                  <a14:useLocalDpi xmlns:a14="http://schemas.microsoft.com/office/drawing/2010/main"/>
                </a:ext>
              </a:extLst>
            </a:blip>
            <a:stretch>
              <a:fillRect/>
            </a:stretch>
          </a:blipFill>
        </p:spPr>
        <p:txBody>
          <a:bodyPr wrap="square">
            <a:noAutofit/>
          </a:bodyPr>
          <a:lstStyle>
            <a:lvl1pPr marL="0" indent="0">
              <a:buNone/>
              <a:defRPr/>
            </a:lvl1pPr>
          </a:lstStyle>
          <a:p>
            <a:endParaRPr lang="en-US" dirty="0"/>
          </a:p>
        </p:txBody>
      </p:sp>
      <p:sp>
        <p:nvSpPr>
          <p:cNvPr id="8" name="Content Placeholder 7">
            <a:extLst>
              <a:ext uri="{FF2B5EF4-FFF2-40B4-BE49-F238E27FC236}">
                <a16:creationId xmlns:a16="http://schemas.microsoft.com/office/drawing/2014/main" id="{6E0D00CE-C191-6DE5-9D82-7EFB59BC3739}"/>
              </a:ext>
            </a:extLst>
          </p:cNvPr>
          <p:cNvSpPr>
            <a:spLocks noGrp="1"/>
          </p:cNvSpPr>
          <p:nvPr>
            <p:ph sz="quarter" idx="14"/>
          </p:nvPr>
        </p:nvSpPr>
        <p:spPr>
          <a:xfrm>
            <a:off x="8311896" y="3099816"/>
            <a:ext cx="3273552" cy="2953512"/>
          </a:xfrm>
        </p:spPr>
        <p:txBody>
          <a:bodyPr>
            <a:normAutofit/>
          </a:bodyPr>
          <a:lstStyle>
            <a:lvl1pPr marL="285750" indent="-285750">
              <a:buFont typeface="Arial" panose="020B0604020202020204" pitchFamily="34" charset="0"/>
              <a:buChar char="•"/>
              <a:defRPr sz="1600"/>
            </a:lvl1pPr>
            <a:lvl2pPr marL="514350" indent="-285750">
              <a:buFont typeface="Arial" panose="020B0604020202020204" pitchFamily="34" charset="0"/>
              <a:buChar char="•"/>
              <a:defRPr sz="1400"/>
            </a:lvl2pPr>
            <a:lvl3pPr marL="628650" indent="-171450">
              <a:buFont typeface="Arial" panose="020B0604020202020204" pitchFamily="34" charset="0"/>
              <a:buChar char="•"/>
              <a:defRPr sz="1200"/>
            </a:lvl3pPr>
            <a:lvl4pPr marL="857250" indent="-171450">
              <a:buFont typeface="Arial" panose="020B0604020202020204" pitchFamily="34" charset="0"/>
              <a:buChar char="•"/>
              <a:defRPr sz="1100"/>
            </a:lvl4pPr>
            <a:lvl5pPr marL="1085850" indent="-171450">
              <a:buFont typeface="Arial" panose="020B0604020202020204" pitchFamily="34" charset="0"/>
              <a:buChar char="•"/>
              <a:defRPr sz="105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lvl1pPr>
              <a:defRPr>
                <a:solidFill>
                  <a:schemeClr val="tx1"/>
                </a:solidFill>
                <a:effectLst/>
              </a:defRPr>
            </a:lvl1pPr>
          </a:lstStyle>
          <a:p>
            <a:fld id="{1D1437FE-1990-4538-AEF5-5BD5B103DF17}" type="datetime1">
              <a:rPr lang="en-US" smtClean="0"/>
              <a:t>9/16/2025</a:t>
            </a:fld>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r>
              <a:rPr lang="en-US" dirty="0"/>
              <a:t>Sample Footer Text</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80487288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userDrawn="1">
  <p:cSld name="Title, Content Photo 16">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429768" y="548639"/>
            <a:ext cx="4855464" cy="1453896"/>
          </a:xfrm>
        </p:spPr>
        <p:txBody>
          <a:bodyPr anchor="t"/>
          <a:lstStyle/>
          <a:p>
            <a:r>
              <a:rPr lang="en-US"/>
              <a:t>Click to edit Master title style</a:t>
            </a:r>
          </a:p>
        </p:txBody>
      </p:sp>
      <p:sp>
        <p:nvSpPr>
          <p:cNvPr id="11" name="Picture Placeholder 8">
            <a:extLst>
              <a:ext uri="{FF2B5EF4-FFF2-40B4-BE49-F238E27FC236}">
                <a16:creationId xmlns:a16="http://schemas.microsoft.com/office/drawing/2014/main" id="{C202BC3A-8633-9F03-1586-99447DA1CFF3}"/>
              </a:ext>
            </a:extLst>
          </p:cNvPr>
          <p:cNvSpPr>
            <a:spLocks noGrp="1"/>
          </p:cNvSpPr>
          <p:nvPr>
            <p:ph type="pic" sz="quarter" idx="15"/>
          </p:nvPr>
        </p:nvSpPr>
        <p:spPr>
          <a:xfrm>
            <a:off x="0" y="2293496"/>
            <a:ext cx="5285232" cy="4564504"/>
          </a:xfrm>
          <a:custGeom>
            <a:avLst/>
            <a:gdLst>
              <a:gd name="connsiteX0" fmla="*/ 0 w 5285232"/>
              <a:gd name="connsiteY0" fmla="*/ 0 h 4564504"/>
              <a:gd name="connsiteX1" fmla="*/ 4706792 w 5285232"/>
              <a:gd name="connsiteY1" fmla="*/ 0 h 4564504"/>
              <a:gd name="connsiteX2" fmla="*/ 5285232 w 5285232"/>
              <a:gd name="connsiteY2" fmla="*/ 578440 h 4564504"/>
              <a:gd name="connsiteX3" fmla="*/ 5285232 w 5285232"/>
              <a:gd name="connsiteY3" fmla="*/ 4564504 h 4564504"/>
              <a:gd name="connsiteX4" fmla="*/ 0 w 5285232"/>
              <a:gd name="connsiteY4" fmla="*/ 4564504 h 45645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285232" h="4564504">
                <a:moveTo>
                  <a:pt x="0" y="0"/>
                </a:moveTo>
                <a:lnTo>
                  <a:pt x="4706792" y="0"/>
                </a:lnTo>
                <a:cubicBezTo>
                  <a:pt x="5026256" y="0"/>
                  <a:pt x="5285232" y="258976"/>
                  <a:pt x="5285232" y="578440"/>
                </a:cubicBezTo>
                <a:lnTo>
                  <a:pt x="5285232" y="4564504"/>
                </a:lnTo>
                <a:lnTo>
                  <a:pt x="0" y="4564504"/>
                </a:lnTo>
                <a:close/>
              </a:path>
            </a:pathLst>
          </a:custGeom>
          <a:blipFill>
            <a:blip r:embed="rId2" cstate="screen">
              <a:extLst>
                <a:ext uri="{28A0092B-C50C-407E-A947-70E740481C1C}">
                  <a14:useLocalDpi xmlns:a14="http://schemas.microsoft.com/office/drawing/2010/main"/>
                </a:ext>
              </a:extLst>
            </a:blip>
            <a:stretch>
              <a:fillRect/>
            </a:stretch>
          </a:blipFill>
        </p:spPr>
        <p:txBody>
          <a:bodyPr wrap="square">
            <a:noAutofit/>
          </a:bodyPr>
          <a:lstStyle>
            <a:lvl1pPr marL="0" indent="0">
              <a:buNone/>
              <a:defRPr/>
            </a:lvl1pPr>
          </a:lstStyle>
          <a:p>
            <a:endParaRPr lang="en-US" dirty="0"/>
          </a:p>
        </p:txBody>
      </p:sp>
      <p:sp>
        <p:nvSpPr>
          <p:cNvPr id="8" name="Content Placeholder 7">
            <a:extLst>
              <a:ext uri="{FF2B5EF4-FFF2-40B4-BE49-F238E27FC236}">
                <a16:creationId xmlns:a16="http://schemas.microsoft.com/office/drawing/2014/main" id="{8BAC3300-BF12-B200-9F06-8D5AC45CB7EF}"/>
              </a:ext>
            </a:extLst>
          </p:cNvPr>
          <p:cNvSpPr>
            <a:spLocks noGrp="1"/>
          </p:cNvSpPr>
          <p:nvPr>
            <p:ph sz="quarter" idx="14"/>
          </p:nvPr>
        </p:nvSpPr>
        <p:spPr>
          <a:xfrm>
            <a:off x="6096000" y="549275"/>
            <a:ext cx="5585925" cy="57832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6096000" y="6492240"/>
            <a:ext cx="2651760" cy="338328"/>
          </a:xfrm>
        </p:spPr>
        <p:txBody>
          <a:bodyPr/>
          <a:lstStyle/>
          <a:p>
            <a:fld id="{2600C070-710D-4237-87EF-8782628BDC1E}" type="datetime1">
              <a:rPr lang="en-US" smtClean="0"/>
              <a:t>9/16/2025</a:t>
            </a:fld>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r>
              <a:rPr lang="en-US" dirty="0"/>
              <a:t>Sample Footer Text</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3125698614"/>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userDrawn="1">
  <p:cSld name="Title, Content Photo 1">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5550408" y="548640"/>
            <a:ext cx="6035040" cy="1143000"/>
          </a:xfrm>
        </p:spPr>
        <p:txBody>
          <a:bodyPr anchor="b"/>
          <a:lstStyle/>
          <a:p>
            <a:r>
              <a:rPr lang="en-US"/>
              <a:t>Click to edit Master title style</a:t>
            </a:r>
          </a:p>
        </p:txBody>
      </p:sp>
      <p:sp>
        <p:nvSpPr>
          <p:cNvPr id="11" name="Picture Placeholder 3">
            <a:extLst>
              <a:ext uri="{FF2B5EF4-FFF2-40B4-BE49-F238E27FC236}">
                <a16:creationId xmlns:a16="http://schemas.microsoft.com/office/drawing/2014/main" id="{C1AB8ED2-AD91-CB22-5624-BD41AB32529E}"/>
              </a:ext>
            </a:extLst>
          </p:cNvPr>
          <p:cNvSpPr>
            <a:spLocks noGrp="1"/>
          </p:cNvSpPr>
          <p:nvPr>
            <p:ph type="pic" sz="quarter" idx="15"/>
          </p:nvPr>
        </p:nvSpPr>
        <p:spPr>
          <a:xfrm>
            <a:off x="0" y="0"/>
            <a:ext cx="4844052" cy="6399152"/>
          </a:xfrm>
          <a:custGeom>
            <a:avLst/>
            <a:gdLst>
              <a:gd name="connsiteX0" fmla="*/ 0 w 4844052"/>
              <a:gd name="connsiteY0" fmla="*/ 0 h 6399152"/>
              <a:gd name="connsiteX1" fmla="*/ 4844052 w 4844052"/>
              <a:gd name="connsiteY1" fmla="*/ 0 h 6399152"/>
              <a:gd name="connsiteX2" fmla="*/ 4844052 w 4844052"/>
              <a:gd name="connsiteY2" fmla="*/ 5795922 h 6399152"/>
              <a:gd name="connsiteX3" fmla="*/ 4240822 w 4844052"/>
              <a:gd name="connsiteY3" fmla="*/ 6399152 h 6399152"/>
              <a:gd name="connsiteX4" fmla="*/ 0 w 4844052"/>
              <a:gd name="connsiteY4" fmla="*/ 6399152 h 639915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844052" h="6399152">
                <a:moveTo>
                  <a:pt x="0" y="0"/>
                </a:moveTo>
                <a:lnTo>
                  <a:pt x="4844052" y="0"/>
                </a:lnTo>
                <a:lnTo>
                  <a:pt x="4844052" y="5795922"/>
                </a:lnTo>
                <a:cubicBezTo>
                  <a:pt x="4844052" y="6129077"/>
                  <a:pt x="4573977" y="6399152"/>
                  <a:pt x="4240822" y="6399152"/>
                </a:cubicBezTo>
                <a:lnTo>
                  <a:pt x="0" y="6399152"/>
                </a:lnTo>
                <a:close/>
              </a:path>
            </a:pathLst>
          </a:custGeom>
          <a:blipFill>
            <a:blip r:embed="rId2" cstate="screen">
              <a:extLst>
                <a:ext uri="{28A0092B-C50C-407E-A947-70E740481C1C}">
                  <a14:useLocalDpi xmlns:a14="http://schemas.microsoft.com/office/drawing/2010/main"/>
                </a:ext>
              </a:extLst>
            </a:blip>
            <a:stretch>
              <a:fillRect/>
            </a:stretch>
          </a:blipFill>
        </p:spPr>
        <p:txBody>
          <a:bodyPr wrap="square">
            <a:noAutofit/>
          </a:bodyPr>
          <a:lstStyle>
            <a:lvl1pPr marL="0" indent="0">
              <a:buNone/>
              <a:defRPr/>
            </a:lvl1pPr>
          </a:lstStyle>
          <a:p>
            <a:endParaRPr lang="en-US" dirty="0"/>
          </a:p>
        </p:txBody>
      </p:sp>
      <p:sp>
        <p:nvSpPr>
          <p:cNvPr id="8" name="Content Placeholder 7">
            <a:extLst>
              <a:ext uri="{FF2B5EF4-FFF2-40B4-BE49-F238E27FC236}">
                <a16:creationId xmlns:a16="http://schemas.microsoft.com/office/drawing/2014/main" id="{818B74D6-CD72-B859-C229-60DB988B25E3}"/>
              </a:ext>
            </a:extLst>
          </p:cNvPr>
          <p:cNvSpPr>
            <a:spLocks noGrp="1"/>
          </p:cNvSpPr>
          <p:nvPr>
            <p:ph sz="quarter" idx="14"/>
          </p:nvPr>
        </p:nvSpPr>
        <p:spPr>
          <a:xfrm>
            <a:off x="5550408" y="1828800"/>
            <a:ext cx="6035040" cy="448970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lvl1pPr>
              <a:defRPr>
                <a:solidFill>
                  <a:schemeClr val="tx1"/>
                </a:solidFill>
                <a:effectLst/>
              </a:defRPr>
            </a:lvl1pPr>
          </a:lstStyle>
          <a:p>
            <a:fld id="{BC0A1707-A2B2-4EF3-9CBC-84F41417CC5F}" type="datetime1">
              <a:rPr lang="en-US" smtClean="0"/>
              <a:t>9/16/2025</a:t>
            </a:fld>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r>
              <a:rPr lang="en-US" dirty="0"/>
              <a:t>Sample Footer Text</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1166770662"/>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userDrawn="1">
  <p:cSld name="Title, Content 5">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429767" y="640079"/>
            <a:ext cx="4032505" cy="3621024"/>
          </a:xfrm>
        </p:spPr>
        <p:txBody>
          <a:bodyPr anchor="t">
            <a:normAutofit/>
          </a:bodyPr>
          <a:lstStyle>
            <a:lvl1pPr>
              <a:defRPr sz="3600"/>
            </a:lvl1pPr>
          </a:lstStyle>
          <a:p>
            <a:r>
              <a:rPr lang="en-US"/>
              <a:t>Click to edit Master title style</a:t>
            </a:r>
          </a:p>
        </p:txBody>
      </p:sp>
      <p:sp>
        <p:nvSpPr>
          <p:cNvPr id="8" name="Content Placeholder 7">
            <a:extLst>
              <a:ext uri="{FF2B5EF4-FFF2-40B4-BE49-F238E27FC236}">
                <a16:creationId xmlns:a16="http://schemas.microsoft.com/office/drawing/2014/main" id="{8C71126E-AEFA-B45A-CD39-AC1315E03339}"/>
              </a:ext>
            </a:extLst>
          </p:cNvPr>
          <p:cNvSpPr>
            <a:spLocks noGrp="1"/>
          </p:cNvSpPr>
          <p:nvPr>
            <p:ph sz="quarter" idx="13"/>
          </p:nvPr>
        </p:nvSpPr>
        <p:spPr>
          <a:xfrm>
            <a:off x="5422392" y="640715"/>
            <a:ext cx="5968098" cy="57197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DE0175BC-B70C-46FD-87C6-2EC2CBF6A36E}" type="datetime1">
              <a:rPr lang="en-US" smtClean="0"/>
              <a:t>9/16/2025</a:t>
            </a:fld>
            <a:endParaRPr lang="en-US" dirty="0"/>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r>
              <a:rPr lang="en-US" dirty="0"/>
              <a:t>Sample Footer Text</a:t>
            </a:r>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1012812421"/>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userDrawn="1">
  <p:cSld name="Conclusion 2">
    <p:bg>
      <p:bgRef idx="1001">
        <a:schemeClr val="bg2"/>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429768" y="1627318"/>
            <a:ext cx="8430768" cy="1842020"/>
          </a:xfrm>
        </p:spPr>
        <p:txBody>
          <a:bodyPr anchor="b">
            <a:normAutofit/>
          </a:bodyPr>
          <a:lstStyle>
            <a:lvl1pPr>
              <a:defRPr sz="6000"/>
            </a:lvl1pPr>
          </a:lstStyle>
          <a:p>
            <a:r>
              <a:rPr lang="en-US"/>
              <a:t>Click to edit Master title style</a:t>
            </a:r>
          </a:p>
        </p:txBody>
      </p:sp>
      <p:sp>
        <p:nvSpPr>
          <p:cNvPr id="7" name="Content Placeholder 6">
            <a:extLst>
              <a:ext uri="{FF2B5EF4-FFF2-40B4-BE49-F238E27FC236}">
                <a16:creationId xmlns:a16="http://schemas.microsoft.com/office/drawing/2014/main" id="{053FFEDA-E57B-DF13-2394-A1514E15F85A}"/>
              </a:ext>
            </a:extLst>
          </p:cNvPr>
          <p:cNvSpPr>
            <a:spLocks noGrp="1"/>
          </p:cNvSpPr>
          <p:nvPr>
            <p:ph sz="quarter" idx="14"/>
          </p:nvPr>
        </p:nvSpPr>
        <p:spPr>
          <a:xfrm>
            <a:off x="429768" y="3622673"/>
            <a:ext cx="8430768" cy="1828800"/>
          </a:xfrm>
        </p:spPr>
        <p:txBody>
          <a:bodyPr vert="horz" lIns="91440" tIns="45720" rIns="91440" bIns="45720" rtlCol="0">
            <a:normAutofit/>
          </a:bodyPr>
          <a:lstStyle>
            <a:lvl1pPr marL="0" indent="0">
              <a:buNone/>
              <a:defRPr lang="en-US" dirty="0"/>
            </a:lvl1pPr>
            <a:lvl2pPr marL="228600" indent="0">
              <a:buNone/>
              <a:defRPr lang="en-US" dirty="0"/>
            </a:lvl2pPr>
            <a:lvl3pPr marL="457200" indent="0">
              <a:buNone/>
              <a:defRPr lang="en-US" dirty="0"/>
            </a:lvl3pPr>
            <a:lvl4pPr marL="685800" indent="0">
              <a:buNone/>
              <a:defRPr lang="en-US" dirty="0"/>
            </a:lvl4pPr>
            <a:lvl5pPr marL="914400" indent="0">
              <a:buNone/>
              <a:defRPr lang="en-US"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F8EBF7D7-C81B-4BF1-BD2F-D8BBD204099E}" type="datetime1">
              <a:rPr lang="en-US" smtClean="0"/>
              <a:t>9/16/2025</a:t>
            </a:fld>
            <a:endParaRPr lang="en-US" dirty="0"/>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r>
              <a:rPr lang="en-US" dirty="0"/>
              <a:t>Sample Footer Text</a:t>
            </a:r>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145871236"/>
      </p:ext>
    </p:extLst>
  </p:cSld>
  <p:clrMapOvr>
    <a:overrideClrMapping bg1="lt1" tx1="dk1" bg2="lt2" tx2="dk2" accent1="accent1" accent2="accent2" accent3="accent3" accent4="accent4" accent5="accent5" accent6="accent6" hlink="hlink" folHlink="folHlink"/>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theme" Target="../theme/theme1.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C54025B2-2B0D-FE75-1B4D-8E7E7DC08850}"/>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03DDD6F2-039F-99B6-01BD-E77048D1FACA}"/>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D8A021E-E364-15F4-B02D-8C15F8E10BFB}"/>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37A2F2F2-1FE8-47F6-91F0-8784E82851FB}" type="datetimeFigureOut">
              <a:rPr lang="en-GB" smtClean="0"/>
              <a:t>16/09/2025</a:t>
            </a:fld>
            <a:endParaRPr lang="en-GB"/>
          </a:p>
        </p:txBody>
      </p:sp>
      <p:sp>
        <p:nvSpPr>
          <p:cNvPr id="5" name="Footer Placeholder 4">
            <a:extLst>
              <a:ext uri="{FF2B5EF4-FFF2-40B4-BE49-F238E27FC236}">
                <a16:creationId xmlns:a16="http://schemas.microsoft.com/office/drawing/2014/main" id="{876137A0-F334-294F-FBA6-3844A6BF99C7}"/>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22BE29FC-3068-C940-D082-555B24C0251B}"/>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4D12E067-1BE9-4414-89C9-9A8168E11694}" type="slidenum">
              <a:rPr lang="en-GB" smtClean="0"/>
              <a:t>‹#›</a:t>
            </a:fld>
            <a:endParaRPr lang="en-GB"/>
          </a:p>
        </p:txBody>
      </p:sp>
    </p:spTree>
    <p:extLst>
      <p:ext uri="{BB962C8B-B14F-4D97-AF65-F5344CB8AC3E}">
        <p14:creationId xmlns:p14="http://schemas.microsoft.com/office/powerpoint/2010/main" val="2912801761"/>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61" r:id="rId13"/>
    <p:sldLayoutId id="2147483662" r:id="rId14"/>
    <p:sldLayoutId id="2147483663" r:id="rId15"/>
    <p:sldLayoutId id="2147483664" r:id="rId16"/>
    <p:sldLayoutId id="2147483665" r:id="rId17"/>
    <p:sldLayoutId id="2147483666" r:id="rId18"/>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3.xml"/></Relationships>
</file>

<file path=ppt/slides/_rels/slide4.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4.xml"/><Relationship Id="rId1" Type="http://schemas.openxmlformats.org/officeDocument/2006/relationships/slideLayout" Target="../slideLayouts/slideLayout13.xml"/></Relationships>
</file>

<file path=ppt/slides/_rels/slide5.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5.xml"/><Relationship Id="rId1" Type="http://schemas.openxmlformats.org/officeDocument/2006/relationships/slideLayout" Target="../slideLayouts/slideLayout13.xml"/></Relationships>
</file>

<file path=ppt/slides/_rels/slide6.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6.xml"/><Relationship Id="rId1" Type="http://schemas.openxmlformats.org/officeDocument/2006/relationships/slideLayout" Target="../slideLayouts/slideLayout14.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3.xml"/></Relationships>
</file>

<file path=ppt/slides/_rels/slide8.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8.xml"/><Relationship Id="rId1" Type="http://schemas.openxmlformats.org/officeDocument/2006/relationships/slideLayout" Target="../slideLayouts/slideLayout13.xml"/></Relationships>
</file>

<file path=ppt/slides/_rels/slide9.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9.xml"/><Relationship Id="rId1" Type="http://schemas.openxmlformats.org/officeDocument/2006/relationships/slideLayout" Target="../slideLayouts/slideLayout15.xml"/></Relationships>
</file>

<file path=ppt/slides/_rels/slide10.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10.xml"/><Relationship Id="rId1" Type="http://schemas.openxmlformats.org/officeDocument/2006/relationships/slideLayout" Target="../slideLayouts/slideLayout14.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3.xml"/></Relationships>
</file>

<file path=ppt/slides/_rels/slide12.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12.xml"/><Relationship Id="rId1" Type="http://schemas.openxmlformats.org/officeDocument/2006/relationships/slideLayout" Target="../slideLayouts/slideLayout15.xml"/></Relationships>
</file>

<file path=ppt/slides/_rels/slide13.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13.xml"/><Relationship Id="rId1" Type="http://schemas.openxmlformats.org/officeDocument/2006/relationships/slideLayout" Target="../slideLayouts/slideLayout16.xml"/></Relationships>
</file>

<file path=ppt/slides/_rels/slide14.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notesSlide" Target="../notesSlides/notesSlide14.xml"/><Relationship Id="rId1" Type="http://schemas.openxmlformats.org/officeDocument/2006/relationships/slideLayout" Target="../slideLayouts/slideLayout14.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3.xml"/></Relationships>
</file>

<file path=ppt/slides/_rels/slide16.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notesSlide" Target="../notesSlides/notesSlide16.xml"/><Relationship Id="rId1" Type="http://schemas.openxmlformats.org/officeDocument/2006/relationships/slideLayout" Target="../slideLayouts/slideLayout13.xml"/></Relationships>
</file>

<file path=ppt/slides/_rels/slide17.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notesSlide" Target="../notesSlides/notesSlide17.xml"/><Relationship Id="rId1" Type="http://schemas.openxmlformats.org/officeDocument/2006/relationships/slideLayout" Target="../slideLayouts/slideLayout14.xml"/></Relationships>
</file>

<file path=ppt/slides/_rels/slide18.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notesSlide" Target="../notesSlides/notesSlide18.xml"/><Relationship Id="rId1" Type="http://schemas.openxmlformats.org/officeDocument/2006/relationships/slideLayout" Target="../slideLayouts/slideLayout14.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3.xml"/></Relationships>
</file>

<file path=ppt/slides/_rels/slide20.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notesSlide" Target="../notesSlides/notesSlide20.xml"/><Relationship Id="rId1" Type="http://schemas.openxmlformats.org/officeDocument/2006/relationships/slideLayout" Target="../slideLayouts/slideLayout14.xml"/></Relationships>
</file>

<file path=ppt/slides/_rels/slide21.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21.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22.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22.xml"/><Relationship Id="rId1" Type="http://schemas.openxmlformats.org/officeDocument/2006/relationships/slideLayout" Target="../slideLayouts/slideLayout17.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23.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23.xml"/><Relationship Id="rId1" Type="http://schemas.openxmlformats.org/officeDocument/2006/relationships/slideLayout" Target="../slideLayouts/slideLayout18.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24.xml.rels><?xml version="1.0" encoding="UTF-8" standalone="yes"?>
<Relationships xmlns="http://schemas.openxmlformats.org/package/2006/relationships"><Relationship Id="rId3" Type="http://schemas.openxmlformats.org/officeDocument/2006/relationships/image" Target="../media/image24.jpeg"/><Relationship Id="rId2" Type="http://schemas.openxmlformats.org/officeDocument/2006/relationships/notesSlide" Target="../notesSlides/notesSlide24.xml"/><Relationship Id="rId1" Type="http://schemas.openxmlformats.org/officeDocument/2006/relationships/slideLayout" Target="../slideLayouts/slideLayout4.xml"/></Relationships>
</file>

<file path=ppt/slides/_rels/slide25.xml.rels><?xml version="1.0" encoding="UTF-8" standalone="yes"?>
<Relationships xmlns="http://schemas.openxmlformats.org/package/2006/relationships"><Relationship Id="rId3" Type="http://schemas.openxmlformats.org/officeDocument/2006/relationships/image" Target="../media/image25.jpeg"/><Relationship Id="rId2" Type="http://schemas.openxmlformats.org/officeDocument/2006/relationships/notesSlide" Target="../notesSlides/notesSlide25.xml"/><Relationship Id="rId1" Type="http://schemas.openxmlformats.org/officeDocument/2006/relationships/slideLayout" Target="../slideLayouts/slideLayout4.xml"/></Relationships>
</file>

<file path=ppt/slides/_rels/slide26.xml.rels><?xml version="1.0" encoding="UTF-8" standalone="yes"?>
<Relationships xmlns="http://schemas.openxmlformats.org/package/2006/relationships"><Relationship Id="rId3" Type="http://schemas.openxmlformats.org/officeDocument/2006/relationships/image" Target="../media/image26.jpeg"/><Relationship Id="rId2" Type="http://schemas.openxmlformats.org/officeDocument/2006/relationships/notesSlide" Target="../notesSlides/notesSlide26.xml"/><Relationship Id="rId1" Type="http://schemas.openxmlformats.org/officeDocument/2006/relationships/slideLayout" Target="../slideLayouts/slideLayout4.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278ADA9-6383-4BDD-80D2-8899A402687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484B7147-B0F6-40ED-B5A2-FF72BC8198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12" name="Rectangle 11">
            <a:extLst>
              <a:ext uri="{FF2B5EF4-FFF2-40B4-BE49-F238E27FC236}">
                <a16:creationId xmlns:a16="http://schemas.microsoft.com/office/drawing/2014/main" id="{B36D2DE0-0628-4A9A-A59D-7BA8B5EB302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Oval 13">
            <a:extLst>
              <a:ext uri="{FF2B5EF4-FFF2-40B4-BE49-F238E27FC236}">
                <a16:creationId xmlns:a16="http://schemas.microsoft.com/office/drawing/2014/main" id="{48E405C9-94BE-41DA-928C-DEC9A8550E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815929" y="148929"/>
            <a:ext cx="6560142" cy="6560142"/>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sp>
        <p:nvSpPr>
          <p:cNvPr id="2" name="Title 1">
            <a:extLst>
              <a:ext uri="{FF2B5EF4-FFF2-40B4-BE49-F238E27FC236}">
                <a16:creationId xmlns:a16="http://schemas.microsoft.com/office/drawing/2014/main" id="{D30916E0-CC78-8D6B-D8FE-316115D17C82}"/>
              </a:ext>
            </a:extLst>
          </p:cNvPr>
          <p:cNvSpPr>
            <a:spLocks noGrp="1"/>
          </p:cNvSpPr>
          <p:nvPr>
            <p:ph type="ctrTitle"/>
          </p:nvPr>
        </p:nvSpPr>
        <p:spPr>
          <a:xfrm>
            <a:off x="3315031" y="1380754"/>
            <a:ext cx="5561938" cy="2513516"/>
          </a:xfrm>
        </p:spPr>
        <p:txBody>
          <a:bodyPr>
            <a:normAutofit/>
          </a:bodyPr>
          <a:lstStyle/>
          <a:p>
            <a:r>
              <a:rPr lang="en-GB" sz="3300"/>
              <a:t>Assessment Summary &amp; Student Instructions: Practical Observation—Health &amp; Social Care Case Study (Amina’s Story)</a:t>
            </a:r>
          </a:p>
        </p:txBody>
      </p:sp>
      <p:sp>
        <p:nvSpPr>
          <p:cNvPr id="3" name="Subtitle 2">
            <a:extLst>
              <a:ext uri="{FF2B5EF4-FFF2-40B4-BE49-F238E27FC236}">
                <a16:creationId xmlns:a16="http://schemas.microsoft.com/office/drawing/2014/main" id="{DD411EA5-0F5B-6A00-BC29-9437C40F8DFE}"/>
              </a:ext>
            </a:extLst>
          </p:cNvPr>
          <p:cNvSpPr>
            <a:spLocks noGrp="1"/>
          </p:cNvSpPr>
          <p:nvPr>
            <p:ph type="subTitle" idx="1"/>
          </p:nvPr>
        </p:nvSpPr>
        <p:spPr>
          <a:xfrm>
            <a:off x="3315031" y="4076802"/>
            <a:ext cx="5561938" cy="1534587"/>
          </a:xfrm>
        </p:spPr>
        <p:txBody>
          <a:bodyPr>
            <a:normAutofit/>
          </a:bodyPr>
          <a:lstStyle/>
          <a:p>
            <a:r>
              <a:rPr lang="en-GB"/>
              <a:t>Guidance and key points for practical assessment preparation</a:t>
            </a:r>
          </a:p>
        </p:txBody>
      </p:sp>
      <p:sp>
        <p:nvSpPr>
          <p:cNvPr id="16" name="Arc 15">
            <a:extLst>
              <a:ext uri="{FF2B5EF4-FFF2-40B4-BE49-F238E27FC236}">
                <a16:creationId xmlns:a16="http://schemas.microsoft.com/office/drawing/2014/main" id="{D2091A72-D5BB-42AC-8FD3-F7747D9086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9222429" flipV="1">
            <a:off x="2494119" y="6170"/>
            <a:ext cx="6816262" cy="6816262"/>
          </a:xfrm>
          <a:prstGeom prst="arc">
            <a:avLst>
              <a:gd name="adj1" fmla="val 16200000"/>
              <a:gd name="adj2" fmla="val 20093138"/>
            </a:avLst>
          </a:prstGeom>
          <a:ln w="127000" cap="rnd">
            <a:solidFill>
              <a:schemeClr val="accent4">
                <a:alpha val="95000"/>
              </a:schemeClr>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18" name="Oval 17">
            <a:extLst>
              <a:ext uri="{FF2B5EF4-FFF2-40B4-BE49-F238E27FC236}">
                <a16:creationId xmlns:a16="http://schemas.microsoft.com/office/drawing/2014/main" id="{6ED12BFC-A737-46AF-8411-481112D54B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200995" y="5310973"/>
            <a:ext cx="705948" cy="686798"/>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69818383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par>
                                <p:cTn id="8" presetID="10" presetClass="entr" presetSubtype="0" fill="hold" grpId="0" nodeType="withEffect">
                                  <p:stCondLst>
                                    <p:cond delay="2000"/>
                                  </p:stCondLst>
                                  <p:iterate type="lt">
                                    <p:tmPct val="10000"/>
                                  </p:iterate>
                                  <p:childTnLst>
                                    <p:set>
                                      <p:cBhvr>
                                        <p:cTn id="9" dur="1" fill="hold">
                                          <p:stCondLst>
                                            <p:cond delay="0"/>
                                          </p:stCondLst>
                                        </p:cTn>
                                        <p:tgtEl>
                                          <p:spTgt spid="3">
                                            <p:txEl>
                                              <p:pRg st="0" end="0"/>
                                            </p:txEl>
                                          </p:spTgt>
                                        </p:tgtEl>
                                        <p:attrNameLst>
                                          <p:attrName>style.visibility</p:attrName>
                                        </p:attrNameLst>
                                      </p:cBhvr>
                                      <p:to>
                                        <p:strVal val="visible"/>
                                      </p:to>
                                    </p:set>
                                    <p:animEffect transition="in" filter="fade">
                                      <p:cBhvr>
                                        <p:cTn id="10" dur="400"/>
                                        <p:tgtEl>
                                          <p:spTgt spid="3">
                                            <p:txEl>
                                              <p:pRg st="0" end="0"/>
                                            </p:txEl>
                                          </p:spTgt>
                                        </p:tgtEl>
                                      </p:cBhvr>
                                    </p:animEffect>
                                  </p:childTnLst>
                                </p:cTn>
                              </p:par>
                              <p:par>
                                <p:cTn id="11" presetID="42" presetClass="entr" presetSubtype="0" fill="hold" grpId="1" nodeType="withEffect">
                                  <p:stCondLst>
                                    <p:cond delay="250"/>
                                  </p:stCondLst>
                                  <p:iterate type="lt">
                                    <p:tmPct val="10000"/>
                                  </p:iterate>
                                  <p:childTnLst>
                                    <p:set>
                                      <p:cBhvr>
                                        <p:cTn id="12" dur="1" fill="hold">
                                          <p:stCondLst>
                                            <p:cond delay="0"/>
                                          </p:stCondLst>
                                        </p:cTn>
                                        <p:tgtEl>
                                          <p:spTgt spid="3"/>
                                        </p:tgtEl>
                                        <p:attrNameLst>
                                          <p:attrName>style.visibility</p:attrName>
                                        </p:attrNameLst>
                                      </p:cBhvr>
                                      <p:to>
                                        <p:strVal val="visible"/>
                                      </p:to>
                                    </p:set>
                                    <p:animEffect transition="in" filter="fade">
                                      <p:cBhvr>
                                        <p:cTn id="13" dur="250"/>
                                        <p:tgtEl>
                                          <p:spTgt spid="3"/>
                                        </p:tgtEl>
                                      </p:cBhvr>
                                    </p:animEffect>
                                    <p:anim calcmode="lin" valueType="num">
                                      <p:cBhvr>
                                        <p:cTn id="14" dur="250" fill="hold"/>
                                        <p:tgtEl>
                                          <p:spTgt spid="3"/>
                                        </p:tgtEl>
                                        <p:attrNameLst>
                                          <p:attrName>ppt_x</p:attrName>
                                        </p:attrNameLst>
                                      </p:cBhvr>
                                      <p:tavLst>
                                        <p:tav tm="0">
                                          <p:val>
                                            <p:strVal val="#ppt_x"/>
                                          </p:val>
                                        </p:tav>
                                        <p:tav tm="100000">
                                          <p:val>
                                            <p:strVal val="#ppt_x"/>
                                          </p:val>
                                        </p:tav>
                                      </p:tavLst>
                                    </p:anim>
                                    <p:anim calcmode="lin" valueType="num">
                                      <p:cBhvr>
                                        <p:cTn id="15" dur="250" fill="hold"/>
                                        <p:tgtEl>
                                          <p:spTgt spid="3"/>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P spid="3" grpId="1"/>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7394E59-2ACA-D921-8D4A-FBAB2A79DA28}"/>
              </a:ext>
            </a:extLst>
          </p:cNvPr>
          <p:cNvSpPr>
            <a:spLocks noGrp="1"/>
          </p:cNvSpPr>
          <p:nvPr>
            <p:ph type="title"/>
          </p:nvPr>
        </p:nvSpPr>
        <p:spPr>
          <a:xfrm>
            <a:off x="686834" y="1153572"/>
            <a:ext cx="3200400" cy="4461163"/>
          </a:xfrm>
        </p:spPr>
        <p:txBody>
          <a:bodyPr vert="horz" lIns="91440" tIns="45720" rIns="91440" bIns="45720" rtlCol="0" anchor="ctr">
            <a:normAutofit/>
          </a:bodyPr>
          <a:lstStyle/>
          <a:p>
            <a:r>
              <a:rPr lang="en-US" sz="4400" kern="1200">
                <a:solidFill>
                  <a:srgbClr val="FFFFFF"/>
                </a:solidFill>
                <a:latin typeface="+mj-lt"/>
                <a:ea typeface="+mj-ea"/>
                <a:cs typeface="+mj-cs"/>
              </a:rPr>
              <a:t>Presentation Agenda</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6A05D220-698A-5785-44CD-3B9EE1C164D7}"/>
              </a:ext>
            </a:extLst>
          </p:cNvPr>
          <p:cNvSpPr>
            <a:spLocks noGrp="1"/>
          </p:cNvSpPr>
          <p:nvPr>
            <p:ph sz="quarter" idx="13"/>
            <p:extLst>
              <p:ext uri="{E7BDC344-281C-4309-B0C6-D0EE65EED2A8}">
                <p202:designPr xmlns:p202="http://schemas.microsoft.com/office/powerpoint/2020/02/main">
                  <p202:designTagLst>
                    <p202:designTag name="ARCH:1:CLS" val="BulletedText"/>
                  </p202:designTagLst>
                </p202:designPr>
              </p:ext>
            </p:extLst>
          </p:nvPr>
        </p:nvSpPr>
        <p:spPr>
          <a:xfrm>
            <a:off x="4447308" y="591344"/>
            <a:ext cx="6906491" cy="5585619"/>
          </a:xfrm>
        </p:spPr>
        <p:txBody>
          <a:bodyPr vert="horz" lIns="91440" tIns="45720" rIns="91440" bIns="45720" rtlCol="0" anchor="ctr">
            <a:normAutofit/>
          </a:bodyPr>
          <a:lstStyle/>
          <a:p>
            <a:pPr indent="-228600">
              <a:buFont typeface="Arial" panose="020B0604020202020204" pitchFamily="34" charset="0"/>
              <a:buChar char="•"/>
            </a:pPr>
            <a:r>
              <a:rPr lang="en-US"/>
              <a:t>Overview of Assessment Requirements and Structure</a:t>
            </a:r>
          </a:p>
          <a:p>
            <a:pPr indent="-228600">
              <a:buFont typeface="Arial" panose="020B0604020202020204" pitchFamily="34" charset="0"/>
              <a:buChar char="•"/>
            </a:pPr>
            <a:r>
              <a:rPr lang="en-US"/>
              <a:t>Guidance for Case Study Analysis: Amina’s Story</a:t>
            </a:r>
          </a:p>
          <a:p>
            <a:pPr indent="-228600">
              <a:buFont typeface="Arial" panose="020B0604020202020204" pitchFamily="34" charset="0"/>
              <a:buChar char="•"/>
            </a:pPr>
            <a:r>
              <a:rPr lang="en-US"/>
              <a:t>Effective Group Discussion and Analysis Strategies</a:t>
            </a:r>
          </a:p>
          <a:p>
            <a:pPr indent="-228600">
              <a:buFont typeface="Arial" panose="020B0604020202020204" pitchFamily="34" charset="0"/>
              <a:buChar char="•"/>
            </a:pPr>
            <a:r>
              <a:rPr lang="en-US"/>
              <a:t>Preparing and Delivering the Group Presentation</a:t>
            </a:r>
          </a:p>
          <a:p>
            <a:pPr indent="-228600">
              <a:buFont typeface="Arial" panose="020B0604020202020204" pitchFamily="34" charset="0"/>
              <a:buChar char="•"/>
            </a:pPr>
            <a:r>
              <a:rPr lang="en-US"/>
              <a:t>Q&amp;A Participation and Critical Reflection</a:t>
            </a:r>
          </a:p>
        </p:txBody>
      </p:sp>
    </p:spTree>
    <p:extLst>
      <p:ext uri="{BB962C8B-B14F-4D97-AF65-F5344CB8AC3E}">
        <p14:creationId xmlns:p14="http://schemas.microsoft.com/office/powerpoint/2010/main" val="859645799"/>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250"/>
                                  </p:stCondLst>
                                  <p:iterate>
                                    <p:tmPct val="10000"/>
                                  </p:iterate>
                                  <p:childTnLst>
                                    <p:set>
                                      <p:cBhvr>
                                        <p:cTn id="6" dur="1" fill="hold">
                                          <p:stCondLst>
                                            <p:cond delay="0"/>
                                          </p:stCondLst>
                                        </p:cTn>
                                        <p:tgtEl>
                                          <p:spTgt spid="3"/>
                                        </p:tgtEl>
                                        <p:attrNameLst>
                                          <p:attrName>style.visibility</p:attrName>
                                        </p:attrNameLst>
                                      </p:cBhvr>
                                      <p:to>
                                        <p:strVal val="visible"/>
                                      </p:to>
                                    </p:set>
                                    <p:animEffect transition="in" filter="fade">
                                      <p:cBhvr>
                                        <p:cTn id="7" dur="250"/>
                                        <p:tgtEl>
                                          <p:spTgt spid="3"/>
                                        </p:tgtEl>
                                      </p:cBhvr>
                                    </p:animEffect>
                                    <p:anim calcmode="lin" valueType="num">
                                      <p:cBhvr>
                                        <p:cTn id="8" dur="250" fill="hold"/>
                                        <p:tgtEl>
                                          <p:spTgt spid="3"/>
                                        </p:tgtEl>
                                        <p:attrNameLst>
                                          <p:attrName>ppt_x</p:attrName>
                                        </p:attrNameLst>
                                      </p:cBhvr>
                                      <p:tavLst>
                                        <p:tav tm="0">
                                          <p:val>
                                            <p:strVal val="#ppt_x"/>
                                          </p:val>
                                        </p:tav>
                                        <p:tav tm="100000">
                                          <p:val>
                                            <p:strVal val="#ppt_x"/>
                                          </p:val>
                                        </p:tav>
                                      </p:tavLst>
                                    </p:anim>
                                    <p:anim calcmode="lin" valueType="num">
                                      <p:cBhvr>
                                        <p:cTn id="9" dur="250" fill="hold"/>
                                        <p:tgtEl>
                                          <p:spTgt spid="3"/>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4E1BEB12-92AF-4445-98AD-4C7756E7C9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D0522C2C-7B5C-48A7-A969-03941E5D2E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11" name="Freeform 13">
            <a:extLst>
              <a:ext uri="{FF2B5EF4-FFF2-40B4-BE49-F238E27FC236}">
                <a16:creationId xmlns:a16="http://schemas.microsoft.com/office/drawing/2014/main" id="{9C682A1A-5B2D-4111-BBD6-620165633E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769476" y="220196"/>
            <a:ext cx="9422524" cy="6637806"/>
          </a:xfrm>
          <a:custGeom>
            <a:avLst/>
            <a:gdLst>
              <a:gd name="connsiteX0" fmla="*/ 4929467 w 8191500"/>
              <a:gd name="connsiteY0" fmla="*/ 0 h 5770597"/>
              <a:gd name="connsiteX1" fmla="*/ 8065066 w 8191500"/>
              <a:gd name="connsiteY1" fmla="*/ 1118513 h 5770597"/>
              <a:gd name="connsiteX2" fmla="*/ 8191500 w 8191500"/>
              <a:gd name="connsiteY2" fmla="*/ 1227339 h 5770597"/>
              <a:gd name="connsiteX3" fmla="*/ 8191500 w 8191500"/>
              <a:gd name="connsiteY3" fmla="*/ 5770597 h 5770597"/>
              <a:gd name="connsiteX4" fmla="*/ 79523 w 8191500"/>
              <a:gd name="connsiteY4" fmla="*/ 5770597 h 5770597"/>
              <a:gd name="connsiteX5" fmla="*/ 56799 w 8191500"/>
              <a:gd name="connsiteY5" fmla="*/ 5644158 h 5770597"/>
              <a:gd name="connsiteX6" fmla="*/ 0 w 8191500"/>
              <a:gd name="connsiteY6" fmla="*/ 4898209 h 5770597"/>
              <a:gd name="connsiteX7" fmla="*/ 4929467 w 8191500"/>
              <a:gd name="connsiteY7" fmla="*/ 0 h 57705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8191500" h="5770597">
                <a:moveTo>
                  <a:pt x="4929467" y="0"/>
                </a:moveTo>
                <a:cubicBezTo>
                  <a:pt x="6120547" y="0"/>
                  <a:pt x="7212963" y="419755"/>
                  <a:pt x="8065066" y="1118513"/>
                </a:cubicBezTo>
                <a:lnTo>
                  <a:pt x="8191500" y="1227339"/>
                </a:lnTo>
                <a:lnTo>
                  <a:pt x="8191500" y="5770597"/>
                </a:lnTo>
                <a:lnTo>
                  <a:pt x="79523" y="5770597"/>
                </a:lnTo>
                <a:lnTo>
                  <a:pt x="56799" y="5644158"/>
                </a:lnTo>
                <a:cubicBezTo>
                  <a:pt x="19398" y="5400934"/>
                  <a:pt x="0" y="5151822"/>
                  <a:pt x="0" y="4898209"/>
                </a:cubicBezTo>
                <a:cubicBezTo>
                  <a:pt x="0" y="2193003"/>
                  <a:pt x="2206998" y="0"/>
                  <a:pt x="4929467"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13" name="Oval 12">
            <a:extLst>
              <a:ext uri="{FF2B5EF4-FFF2-40B4-BE49-F238E27FC236}">
                <a16:creationId xmlns:a16="http://schemas.microsoft.com/office/drawing/2014/main" id="{D6EE29F2-D77F-4BD0-A20B-334D316A1C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09800" y="2099696"/>
            <a:ext cx="1942241" cy="1889551"/>
          </a:xfrm>
          <a:prstGeom prst="ellips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15" name="Arc 14">
            <a:extLst>
              <a:ext uri="{FF2B5EF4-FFF2-40B4-BE49-F238E27FC236}">
                <a16:creationId xmlns:a16="http://schemas.microsoft.com/office/drawing/2014/main" id="{22D09ED2-868F-42C6-866E-F92E0CEF314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520172">
            <a:off x="1613162" y="1492572"/>
            <a:ext cx="2987899" cy="2987899"/>
          </a:xfrm>
          <a:prstGeom prst="arc">
            <a:avLst>
              <a:gd name="adj1" fmla="val 14455503"/>
              <a:gd name="adj2" fmla="val 227775"/>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55EDBF49-1CD4-0FA7-8D71-1936D75C5AE6}"/>
              </a:ext>
            </a:extLst>
          </p:cNvPr>
          <p:cNvSpPr>
            <a:spLocks noGrp="1"/>
          </p:cNvSpPr>
          <p:nvPr>
            <p:ph type="title"/>
          </p:nvPr>
        </p:nvSpPr>
        <p:spPr>
          <a:xfrm>
            <a:off x="4038600" y="1939159"/>
            <a:ext cx="7644627" cy="2751086"/>
          </a:xfrm>
        </p:spPr>
        <p:txBody>
          <a:bodyPr vert="horz" lIns="91440" tIns="45720" rIns="91440" bIns="45720" rtlCol="0" anchor="b">
            <a:normAutofit/>
          </a:bodyPr>
          <a:lstStyle/>
          <a:p>
            <a:pPr algn="r"/>
            <a:r>
              <a:rPr lang="en-US" sz="5600" kern="1200">
                <a:solidFill>
                  <a:schemeClr val="tx1"/>
                </a:solidFill>
                <a:latin typeface="+mj-lt"/>
                <a:ea typeface="+mj-ea"/>
                <a:cs typeface="+mj-cs"/>
              </a:rPr>
              <a:t>Overview of Assessment Requirements and Structure</a:t>
            </a:r>
          </a:p>
        </p:txBody>
      </p:sp>
    </p:spTree>
    <p:extLst>
      <p:ext uri="{BB962C8B-B14F-4D97-AF65-F5344CB8AC3E}">
        <p14:creationId xmlns:p14="http://schemas.microsoft.com/office/powerpoint/2010/main" val="133416401"/>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2" name="Rectangle 21">
            <a:extLst>
              <a:ext uri="{FF2B5EF4-FFF2-40B4-BE49-F238E27FC236}">
                <a16:creationId xmlns:a16="http://schemas.microsoft.com/office/drawing/2014/main" id="{637B2035-1FCB-439A-B421-095E136C7E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23">
            <a:extLst>
              <a:ext uri="{FF2B5EF4-FFF2-40B4-BE49-F238E27FC236}">
                <a16:creationId xmlns:a16="http://schemas.microsoft.com/office/drawing/2014/main" id="{676D6CDF-C512-4739-B158-55EE955EFA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03" y="-1"/>
            <a:ext cx="12192000" cy="6857999"/>
          </a:xfrm>
          <a:prstGeom prst="rect">
            <a:avLst/>
          </a:pr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D28EE1B-105C-BBD9-6B07-473023E1F09E}"/>
              </a:ext>
            </a:extLst>
          </p:cNvPr>
          <p:cNvSpPr>
            <a:spLocks noGrp="1"/>
          </p:cNvSpPr>
          <p:nvPr>
            <p:ph type="title"/>
          </p:nvPr>
        </p:nvSpPr>
        <p:spPr>
          <a:xfrm>
            <a:off x="1137033" y="670559"/>
            <a:ext cx="4683321" cy="2148841"/>
          </a:xfrm>
        </p:spPr>
        <p:txBody>
          <a:bodyPr vert="horz" lIns="91440" tIns="45720" rIns="91440" bIns="45720" rtlCol="0" anchor="t">
            <a:normAutofit/>
          </a:bodyPr>
          <a:lstStyle/>
          <a:p>
            <a:r>
              <a:rPr lang="en-US" sz="3700" b="0" cap="all" baseline="0"/>
              <a:t>Purpose and Learning Objectives of the Assessment</a:t>
            </a:r>
          </a:p>
        </p:txBody>
      </p:sp>
      <p:pic>
        <p:nvPicPr>
          <p:cNvPr id="7" name="Content Placeholder 6" descr="Taking note and writing to-do list for new working day">
            <a:extLst>
              <a:ext uri="{FF2B5EF4-FFF2-40B4-BE49-F238E27FC236}">
                <a16:creationId xmlns:a16="http://schemas.microsoft.com/office/drawing/2014/main" id="{F56B122D-1D57-44CC-8410-29620C0540D4}"/>
              </a:ext>
            </a:extLst>
          </p:cNvPr>
          <p:cNvPicPr>
            <a:picLocks noGrp="1" noChangeAspect="1"/>
          </p:cNvPicPr>
          <p:nvPr>
            <p:ph type="pic" sz="quarter" idx="15"/>
          </p:nvPr>
        </p:nvPicPr>
        <p:blipFill>
          <a:blip r:embed="rId3"/>
          <a:srcRect b="12812"/>
          <a:stretch>
            <a:fillRect/>
          </a:stretch>
        </p:blipFill>
        <p:spPr>
          <a:xfrm>
            <a:off x="1" y="3105151"/>
            <a:ext cx="6448424" cy="3752849"/>
          </a:xfrm>
          <a:custGeom>
            <a:avLst/>
            <a:gdLst/>
            <a:ahLst/>
            <a:cxnLst/>
            <a:rect l="l" t="t" r="r" b="b"/>
            <a:pathLst>
              <a:path w="6448424" h="3752849">
                <a:moveTo>
                  <a:pt x="0" y="0"/>
                </a:moveTo>
                <a:lnTo>
                  <a:pt x="137978" y="22215"/>
                </a:lnTo>
                <a:cubicBezTo>
                  <a:pt x="196046" y="32277"/>
                  <a:pt x="252469" y="42437"/>
                  <a:pt x="295660" y="49771"/>
                </a:cubicBezTo>
                <a:cubicBezTo>
                  <a:pt x="364885" y="66610"/>
                  <a:pt x="403214" y="32071"/>
                  <a:pt x="456941" y="65635"/>
                </a:cubicBezTo>
                <a:cubicBezTo>
                  <a:pt x="529612" y="69090"/>
                  <a:pt x="662508" y="71245"/>
                  <a:pt x="731691" y="70501"/>
                </a:cubicBezTo>
                <a:cubicBezTo>
                  <a:pt x="768741" y="62400"/>
                  <a:pt x="808263" y="64633"/>
                  <a:pt x="841820" y="61171"/>
                </a:cubicBezTo>
                <a:cubicBezTo>
                  <a:pt x="958973" y="43639"/>
                  <a:pt x="1009730" y="45863"/>
                  <a:pt x="1068219" y="39136"/>
                </a:cubicBezTo>
                <a:cubicBezTo>
                  <a:pt x="1104329" y="33447"/>
                  <a:pt x="1156536" y="44203"/>
                  <a:pt x="1174190" y="38808"/>
                </a:cubicBezTo>
                <a:cubicBezTo>
                  <a:pt x="1188943" y="36385"/>
                  <a:pt x="1213832" y="14880"/>
                  <a:pt x="1225923" y="34507"/>
                </a:cubicBezTo>
                <a:cubicBezTo>
                  <a:pt x="1305283" y="8501"/>
                  <a:pt x="1319617" y="30839"/>
                  <a:pt x="1385617" y="18003"/>
                </a:cubicBezTo>
                <a:cubicBezTo>
                  <a:pt x="1461876" y="-26747"/>
                  <a:pt x="1519510" y="56342"/>
                  <a:pt x="1563967" y="4638"/>
                </a:cubicBezTo>
                <a:lnTo>
                  <a:pt x="1676634" y="10582"/>
                </a:lnTo>
                <a:lnTo>
                  <a:pt x="1769429" y="20265"/>
                </a:lnTo>
                <a:cubicBezTo>
                  <a:pt x="1790625" y="23534"/>
                  <a:pt x="1880369" y="18448"/>
                  <a:pt x="1900584" y="27732"/>
                </a:cubicBezTo>
                <a:cubicBezTo>
                  <a:pt x="2072430" y="22762"/>
                  <a:pt x="2014935" y="5831"/>
                  <a:pt x="2127041" y="22101"/>
                </a:cubicBezTo>
                <a:cubicBezTo>
                  <a:pt x="2168847" y="65820"/>
                  <a:pt x="2153052" y="28773"/>
                  <a:pt x="2211644" y="44507"/>
                </a:cubicBezTo>
                <a:cubicBezTo>
                  <a:pt x="2211201" y="9921"/>
                  <a:pt x="2277596" y="73686"/>
                  <a:pt x="2299605" y="38004"/>
                </a:cubicBezTo>
                <a:cubicBezTo>
                  <a:pt x="2309570" y="41997"/>
                  <a:pt x="2318531" y="46991"/>
                  <a:pt x="2327359" y="52270"/>
                </a:cubicBezTo>
                <a:lnTo>
                  <a:pt x="2331995" y="55017"/>
                </a:lnTo>
                <a:lnTo>
                  <a:pt x="2353777" y="59755"/>
                </a:lnTo>
                <a:lnTo>
                  <a:pt x="2355893" y="68914"/>
                </a:lnTo>
                <a:lnTo>
                  <a:pt x="2385794" y="81650"/>
                </a:lnTo>
                <a:cubicBezTo>
                  <a:pt x="2397613" y="85211"/>
                  <a:pt x="2411061" y="87627"/>
                  <a:pt x="2427010" y="88184"/>
                </a:cubicBezTo>
                <a:cubicBezTo>
                  <a:pt x="2486314" y="76422"/>
                  <a:pt x="2553170" y="126870"/>
                  <a:pt x="2627153" y="110451"/>
                </a:cubicBezTo>
                <a:cubicBezTo>
                  <a:pt x="2653722" y="107383"/>
                  <a:pt x="2732043" y="116068"/>
                  <a:pt x="2744462" y="128780"/>
                </a:cubicBezTo>
                <a:cubicBezTo>
                  <a:pt x="2760299" y="132873"/>
                  <a:pt x="2780248" y="130843"/>
                  <a:pt x="2785202" y="143610"/>
                </a:cubicBezTo>
                <a:cubicBezTo>
                  <a:pt x="2794558" y="159316"/>
                  <a:pt x="2856498" y="142821"/>
                  <a:pt x="2844667" y="159029"/>
                </a:cubicBezTo>
                <a:cubicBezTo>
                  <a:pt x="2888530" y="147871"/>
                  <a:pt x="2914187" y="181391"/>
                  <a:pt x="2946649" y="192330"/>
                </a:cubicBezTo>
                <a:cubicBezTo>
                  <a:pt x="2981872" y="180417"/>
                  <a:pt x="3015239" y="215115"/>
                  <a:pt x="3088812" y="226485"/>
                </a:cubicBezTo>
                <a:cubicBezTo>
                  <a:pt x="3127734" y="212524"/>
                  <a:pt x="3138301" y="234381"/>
                  <a:pt x="3208669" y="217774"/>
                </a:cubicBezTo>
                <a:cubicBezTo>
                  <a:pt x="3242208" y="219284"/>
                  <a:pt x="3229623" y="233297"/>
                  <a:pt x="3290045" y="235553"/>
                </a:cubicBezTo>
                <a:cubicBezTo>
                  <a:pt x="3399655" y="215239"/>
                  <a:pt x="3444518" y="245862"/>
                  <a:pt x="3529335" y="249571"/>
                </a:cubicBezTo>
                <a:cubicBezTo>
                  <a:pt x="3623697" y="257405"/>
                  <a:pt x="3587652" y="268832"/>
                  <a:pt x="3716766" y="252690"/>
                </a:cubicBezTo>
                <a:cubicBezTo>
                  <a:pt x="3723469" y="267318"/>
                  <a:pt x="3737863" y="269842"/>
                  <a:pt x="3765333" y="266823"/>
                </a:cubicBezTo>
                <a:cubicBezTo>
                  <a:pt x="3810754" y="271601"/>
                  <a:pt x="3792745" y="303866"/>
                  <a:pt x="3846897" y="290090"/>
                </a:cubicBezTo>
                <a:cubicBezTo>
                  <a:pt x="3830941" y="306608"/>
                  <a:pt x="3929114" y="308026"/>
                  <a:pt x="3900217" y="323590"/>
                </a:cubicBezTo>
                <a:cubicBezTo>
                  <a:pt x="3922367" y="343425"/>
                  <a:pt x="3948574" y="318948"/>
                  <a:pt x="3971444" y="336662"/>
                </a:cubicBezTo>
                <a:cubicBezTo>
                  <a:pt x="4002781" y="344193"/>
                  <a:pt x="3960997" y="315419"/>
                  <a:pt x="3997868" y="318867"/>
                </a:cubicBezTo>
                <a:cubicBezTo>
                  <a:pt x="4041159" y="326219"/>
                  <a:pt x="4055435" y="293981"/>
                  <a:pt x="4070852" y="339615"/>
                </a:cubicBezTo>
                <a:cubicBezTo>
                  <a:pt x="4121286" y="335828"/>
                  <a:pt x="4121920" y="355506"/>
                  <a:pt x="4180483" y="373369"/>
                </a:cubicBezTo>
                <a:cubicBezTo>
                  <a:pt x="4211379" y="366707"/>
                  <a:pt x="4230171" y="374664"/>
                  <a:pt x="4246264" y="387458"/>
                </a:cubicBezTo>
                <a:cubicBezTo>
                  <a:pt x="4308508" y="393310"/>
                  <a:pt x="4357326" y="416142"/>
                  <a:pt x="4423169" y="431783"/>
                </a:cubicBezTo>
                <a:lnTo>
                  <a:pt x="4446752" y="435383"/>
                </a:lnTo>
                <a:lnTo>
                  <a:pt x="4446954" y="435566"/>
                </a:lnTo>
                <a:cubicBezTo>
                  <a:pt x="4508528" y="480137"/>
                  <a:pt x="4617740" y="529869"/>
                  <a:pt x="4662523" y="553169"/>
                </a:cubicBezTo>
                <a:cubicBezTo>
                  <a:pt x="4720320" y="547046"/>
                  <a:pt x="4678644" y="560102"/>
                  <a:pt x="4715641" y="575354"/>
                </a:cubicBezTo>
                <a:cubicBezTo>
                  <a:pt x="4682056" y="593278"/>
                  <a:pt x="4768370" y="586520"/>
                  <a:pt x="4742071" y="614016"/>
                </a:cubicBezTo>
                <a:cubicBezTo>
                  <a:pt x="4749637" y="615922"/>
                  <a:pt x="4757797" y="616899"/>
                  <a:pt x="4766183" y="617675"/>
                </a:cubicBezTo>
                <a:lnTo>
                  <a:pt x="4770562" y="618094"/>
                </a:lnTo>
                <a:lnTo>
                  <a:pt x="4783240" y="624350"/>
                </a:lnTo>
                <a:lnTo>
                  <a:pt x="4792882" y="620401"/>
                </a:lnTo>
                <a:lnTo>
                  <a:pt x="4816310" y="625721"/>
                </a:lnTo>
                <a:cubicBezTo>
                  <a:pt x="4824144" y="628595"/>
                  <a:pt x="4831482" y="632720"/>
                  <a:pt x="4837953" y="638824"/>
                </a:cubicBezTo>
                <a:cubicBezTo>
                  <a:pt x="4848645" y="668753"/>
                  <a:pt x="4922266" y="669148"/>
                  <a:pt x="4933914" y="707398"/>
                </a:cubicBezTo>
                <a:cubicBezTo>
                  <a:pt x="4940833" y="719653"/>
                  <a:pt x="4978358" y="746502"/>
                  <a:pt x="4995259" y="744825"/>
                </a:cubicBezTo>
                <a:cubicBezTo>
                  <a:pt x="5005107" y="749034"/>
                  <a:pt x="5010567" y="758092"/>
                  <a:pt x="5024744" y="753396"/>
                </a:cubicBezTo>
                <a:cubicBezTo>
                  <a:pt x="5047511" y="761361"/>
                  <a:pt x="5109162" y="783016"/>
                  <a:pt x="5131877" y="792613"/>
                </a:cubicBezTo>
                <a:cubicBezTo>
                  <a:pt x="5132671" y="802792"/>
                  <a:pt x="5144554" y="806683"/>
                  <a:pt x="5161031" y="810975"/>
                </a:cubicBezTo>
                <a:lnTo>
                  <a:pt x="5176815" y="815342"/>
                </a:lnTo>
                <a:lnTo>
                  <a:pt x="5180064" y="831233"/>
                </a:lnTo>
                <a:cubicBezTo>
                  <a:pt x="5202966" y="819270"/>
                  <a:pt x="5188976" y="863361"/>
                  <a:pt x="5215059" y="865080"/>
                </a:cubicBezTo>
                <a:cubicBezTo>
                  <a:pt x="5235765" y="864786"/>
                  <a:pt x="5236347" y="878098"/>
                  <a:pt x="5245643" y="887119"/>
                </a:cubicBezTo>
                <a:cubicBezTo>
                  <a:pt x="5267660" y="891609"/>
                  <a:pt x="5295742" y="939348"/>
                  <a:pt x="5295952" y="957174"/>
                </a:cubicBezTo>
                <a:cubicBezTo>
                  <a:pt x="5284322" y="1008946"/>
                  <a:pt x="5374979" y="1038019"/>
                  <a:pt x="5367826" y="1079140"/>
                </a:cubicBezTo>
                <a:cubicBezTo>
                  <a:pt x="5371668" y="1089190"/>
                  <a:pt x="5377921" y="1097135"/>
                  <a:pt x="5385646" y="1103730"/>
                </a:cubicBezTo>
                <a:lnTo>
                  <a:pt x="5410965" y="1119397"/>
                </a:lnTo>
                <a:lnTo>
                  <a:pt x="5436960" y="1130910"/>
                </a:lnTo>
                <a:lnTo>
                  <a:pt x="5442083" y="1133134"/>
                </a:lnTo>
                <a:cubicBezTo>
                  <a:pt x="5451910" y="1137346"/>
                  <a:pt x="5457170" y="1169188"/>
                  <a:pt x="5465219" y="1174479"/>
                </a:cubicBezTo>
                <a:cubicBezTo>
                  <a:pt x="5488744" y="1195184"/>
                  <a:pt x="5467141" y="1223401"/>
                  <a:pt x="5488171" y="1238604"/>
                </a:cubicBezTo>
                <a:cubicBezTo>
                  <a:pt x="5523491" y="1271811"/>
                  <a:pt x="5486623" y="1305961"/>
                  <a:pt x="5562172" y="1320840"/>
                </a:cubicBezTo>
                <a:cubicBezTo>
                  <a:pt x="5601634" y="1385316"/>
                  <a:pt x="5636528" y="1453139"/>
                  <a:pt x="5686905" y="1512529"/>
                </a:cubicBezTo>
                <a:cubicBezTo>
                  <a:pt x="5729049" y="1575678"/>
                  <a:pt x="5699691" y="1553768"/>
                  <a:pt x="5748726" y="1623716"/>
                </a:cubicBezTo>
                <a:cubicBezTo>
                  <a:pt x="5783098" y="1689734"/>
                  <a:pt x="5789710" y="1639740"/>
                  <a:pt x="5842593" y="1726595"/>
                </a:cubicBezTo>
                <a:cubicBezTo>
                  <a:pt x="5837824" y="1733043"/>
                  <a:pt x="5862023" y="1845188"/>
                  <a:pt x="5861042" y="1851837"/>
                </a:cubicBezTo>
                <a:cubicBezTo>
                  <a:pt x="5874156" y="1887981"/>
                  <a:pt x="5901790" y="1919218"/>
                  <a:pt x="5921290" y="1943460"/>
                </a:cubicBezTo>
                <a:lnTo>
                  <a:pt x="5978046" y="1997284"/>
                </a:lnTo>
                <a:lnTo>
                  <a:pt x="5992479" y="2056720"/>
                </a:lnTo>
                <a:cubicBezTo>
                  <a:pt x="6011078" y="2079033"/>
                  <a:pt x="6072687" y="2117397"/>
                  <a:pt x="6089639" y="2131171"/>
                </a:cubicBezTo>
                <a:lnTo>
                  <a:pt x="6094199" y="2139379"/>
                </a:lnTo>
                <a:lnTo>
                  <a:pt x="6094822" y="2139386"/>
                </a:lnTo>
                <a:cubicBezTo>
                  <a:pt x="6096947" y="2140841"/>
                  <a:pt x="6098876" y="2143416"/>
                  <a:pt x="6100692" y="2147736"/>
                </a:cubicBezTo>
                <a:lnTo>
                  <a:pt x="6102516" y="2154343"/>
                </a:lnTo>
                <a:lnTo>
                  <a:pt x="6111361" y="2170264"/>
                </a:lnTo>
                <a:lnTo>
                  <a:pt x="6215475" y="2270153"/>
                </a:lnTo>
                <a:lnTo>
                  <a:pt x="6255966" y="2335401"/>
                </a:lnTo>
                <a:lnTo>
                  <a:pt x="6272711" y="2385144"/>
                </a:lnTo>
                <a:cubicBezTo>
                  <a:pt x="6282320" y="2406495"/>
                  <a:pt x="6299066" y="2405139"/>
                  <a:pt x="6304347" y="2439388"/>
                </a:cubicBezTo>
                <a:cubicBezTo>
                  <a:pt x="6297131" y="2486231"/>
                  <a:pt x="6325530" y="2500962"/>
                  <a:pt x="6326729" y="2549400"/>
                </a:cubicBezTo>
                <a:cubicBezTo>
                  <a:pt x="6325926" y="2572066"/>
                  <a:pt x="6339111" y="2599957"/>
                  <a:pt x="6344663" y="2628839"/>
                </a:cubicBezTo>
                <a:lnTo>
                  <a:pt x="6375811" y="2639204"/>
                </a:lnTo>
                <a:cubicBezTo>
                  <a:pt x="6375427" y="2643533"/>
                  <a:pt x="6375041" y="2647863"/>
                  <a:pt x="6374657" y="2652193"/>
                </a:cubicBezTo>
                <a:cubicBezTo>
                  <a:pt x="6373555" y="2658134"/>
                  <a:pt x="6371943" y="2662665"/>
                  <a:pt x="6369740" y="2664642"/>
                </a:cubicBezTo>
                <a:cubicBezTo>
                  <a:pt x="6368032" y="2674540"/>
                  <a:pt x="6371528" y="2686899"/>
                  <a:pt x="6361964" y="2690172"/>
                </a:cubicBezTo>
                <a:cubicBezTo>
                  <a:pt x="6350507" y="2696218"/>
                  <a:pt x="6369375" y="2734440"/>
                  <a:pt x="6355511" y="2727335"/>
                </a:cubicBezTo>
                <a:cubicBezTo>
                  <a:pt x="6358746" y="2734104"/>
                  <a:pt x="6360434" y="2742096"/>
                  <a:pt x="6361058" y="2750592"/>
                </a:cubicBezTo>
                <a:cubicBezTo>
                  <a:pt x="6361013" y="2751998"/>
                  <a:pt x="6360970" y="2753408"/>
                  <a:pt x="6360926" y="2754814"/>
                </a:cubicBezTo>
                <a:lnTo>
                  <a:pt x="6339285" y="2810353"/>
                </a:lnTo>
                <a:cubicBezTo>
                  <a:pt x="6360091" y="2854187"/>
                  <a:pt x="6313103" y="2870086"/>
                  <a:pt x="6325672" y="2908809"/>
                </a:cubicBezTo>
                <a:cubicBezTo>
                  <a:pt x="6341563" y="2966972"/>
                  <a:pt x="6291836" y="2935388"/>
                  <a:pt x="6333498" y="3009772"/>
                </a:cubicBezTo>
                <a:cubicBezTo>
                  <a:pt x="6345476" y="3039254"/>
                  <a:pt x="6345955" y="3068963"/>
                  <a:pt x="6334947" y="3095405"/>
                </a:cubicBezTo>
                <a:lnTo>
                  <a:pt x="6344768" y="3155941"/>
                </a:lnTo>
                <a:cubicBezTo>
                  <a:pt x="6348643" y="3153663"/>
                  <a:pt x="6311793" y="3186588"/>
                  <a:pt x="6314754" y="3197987"/>
                </a:cubicBezTo>
                <a:cubicBezTo>
                  <a:pt x="6318695" y="3221971"/>
                  <a:pt x="6319257" y="3226752"/>
                  <a:pt x="6304230" y="3239690"/>
                </a:cubicBezTo>
                <a:cubicBezTo>
                  <a:pt x="6306321" y="3248567"/>
                  <a:pt x="6307305" y="3254005"/>
                  <a:pt x="6308837" y="3264003"/>
                </a:cubicBezTo>
                <a:cubicBezTo>
                  <a:pt x="6301812" y="3288243"/>
                  <a:pt x="6298529" y="3302527"/>
                  <a:pt x="6309285" y="3324103"/>
                </a:cubicBezTo>
                <a:cubicBezTo>
                  <a:pt x="6301188" y="3343007"/>
                  <a:pt x="6329285" y="3359307"/>
                  <a:pt x="6342503" y="3405661"/>
                </a:cubicBezTo>
                <a:cubicBezTo>
                  <a:pt x="6338012" y="3447477"/>
                  <a:pt x="6408325" y="3505721"/>
                  <a:pt x="6401531" y="3550593"/>
                </a:cubicBezTo>
                <a:cubicBezTo>
                  <a:pt x="6395655" y="3579549"/>
                  <a:pt x="6423437" y="3594758"/>
                  <a:pt x="6427705" y="3624684"/>
                </a:cubicBezTo>
                <a:cubicBezTo>
                  <a:pt x="6416402" y="3629199"/>
                  <a:pt x="6435787" y="3639516"/>
                  <a:pt x="6448424" y="3657106"/>
                </a:cubicBezTo>
                <a:lnTo>
                  <a:pt x="6444014" y="3752742"/>
                </a:lnTo>
                <a:cubicBezTo>
                  <a:pt x="6443990" y="3752777"/>
                  <a:pt x="6443967" y="3752813"/>
                  <a:pt x="6443946" y="3752849"/>
                </a:cubicBezTo>
                <a:lnTo>
                  <a:pt x="0" y="3752849"/>
                </a:lnTo>
                <a:close/>
              </a:path>
            </a:pathLst>
          </a:custGeom>
          <a:noFill/>
        </p:spPr>
      </p:pic>
      <p:sp>
        <p:nvSpPr>
          <p:cNvPr id="8" name="TextBox 7">
            <a:extLst>
              <a:ext uri="{FF2B5EF4-FFF2-40B4-BE49-F238E27FC236}">
                <a16:creationId xmlns:a16="http://schemas.microsoft.com/office/drawing/2014/main" id="{ECD66F05-C1E6-483A-85D7-1C91C447FE17}"/>
              </a:ext>
            </a:extLst>
          </p:cNvPr>
          <p:cNvSpPr txBox="1"/>
          <p:nvPr>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a:xfrm>
            <a:off x="6669465" y="0"/>
            <a:ext cx="4683321" cy="6115635"/>
          </a:xfrm>
          <a:prstGeom prst="rect">
            <a:avLst/>
          </a:prstGeom>
        </p:spPr>
        <p:txBody>
          <a:bodyPr>
            <a:noAutofit/>
          </a:bodyPr>
          <a:lstStyle/>
          <a:p>
            <a:pPr marL="0" indent="0">
              <a:spcBef>
                <a:spcPts val="2500"/>
              </a:spcBef>
              <a:spcAft>
                <a:spcPts val="600"/>
              </a:spcAft>
              <a:buFont typeface="Arial" panose="020B0604020202020204" pitchFamily="34" charset="0"/>
              <a:buNone/>
            </a:pPr>
            <a:r>
              <a:rPr lang="en-US" sz="2400" b="1" dirty="0"/>
              <a:t>Develop Observation Skills</a:t>
            </a:r>
          </a:p>
          <a:p>
            <a:pPr marL="0" lvl="1" indent="0">
              <a:spcBef>
                <a:spcPts val="1000"/>
              </a:spcBef>
              <a:spcAft>
                <a:spcPts val="600"/>
              </a:spcAft>
              <a:buFont typeface="Arial" panose="020B0604020202020204" pitchFamily="34" charset="0"/>
              <a:buNone/>
            </a:pPr>
            <a:r>
              <a:rPr lang="en-US" sz="2400" dirty="0"/>
              <a:t>Enhance practical observation skills through detailed analysis of a real-life health and social care case.</a:t>
            </a:r>
          </a:p>
          <a:p>
            <a:pPr marL="0" indent="0">
              <a:spcBef>
                <a:spcPts val="2500"/>
              </a:spcBef>
              <a:spcAft>
                <a:spcPts val="600"/>
              </a:spcAft>
              <a:buFont typeface="Arial" panose="020B0604020202020204" pitchFamily="34" charset="0"/>
              <a:buNone/>
            </a:pPr>
            <a:r>
              <a:rPr lang="en-US" sz="2400" b="1" dirty="0"/>
              <a:t>Analyze Social Determinants</a:t>
            </a:r>
          </a:p>
          <a:p>
            <a:pPr marL="0" lvl="1" indent="0">
              <a:spcBef>
                <a:spcPts val="1000"/>
              </a:spcBef>
              <a:spcAft>
                <a:spcPts val="600"/>
              </a:spcAft>
              <a:buFont typeface="Arial" panose="020B0604020202020204" pitchFamily="34" charset="0"/>
              <a:buNone/>
            </a:pPr>
            <a:r>
              <a:rPr lang="en-US" sz="2400" dirty="0"/>
              <a:t>Learn to identify and analyze social determinants impacting health outcomes in diverse care settings.</a:t>
            </a:r>
          </a:p>
          <a:p>
            <a:pPr marL="0" indent="0">
              <a:spcBef>
                <a:spcPts val="2500"/>
              </a:spcBef>
              <a:spcAft>
                <a:spcPts val="600"/>
              </a:spcAft>
              <a:buFont typeface="Arial" panose="020B0604020202020204" pitchFamily="34" charset="0"/>
              <a:buNone/>
            </a:pPr>
            <a:r>
              <a:rPr lang="en-US" sz="2400" b="1" dirty="0"/>
              <a:t>Apply Theory to Practice</a:t>
            </a:r>
          </a:p>
          <a:p>
            <a:pPr marL="0" lvl="1" indent="0">
              <a:spcBef>
                <a:spcPts val="1000"/>
              </a:spcBef>
              <a:spcAft>
                <a:spcPts val="600"/>
              </a:spcAft>
              <a:buFont typeface="Arial" panose="020B0604020202020204" pitchFamily="34" charset="0"/>
              <a:buNone/>
            </a:pPr>
            <a:r>
              <a:rPr lang="en-US" sz="2400" dirty="0"/>
              <a:t>Apply theoretical knowledge to practical cases to enhance understanding and effectiveness in care delivery.</a:t>
            </a:r>
          </a:p>
          <a:p>
            <a:pPr marL="0" indent="0">
              <a:spcBef>
                <a:spcPts val="2500"/>
              </a:spcBef>
              <a:spcAft>
                <a:spcPts val="600"/>
              </a:spcAft>
              <a:buFont typeface="Arial" panose="020B0604020202020204" pitchFamily="34" charset="0"/>
              <a:buNone/>
            </a:pPr>
            <a:r>
              <a:rPr lang="en-US" sz="2400" b="1" dirty="0"/>
              <a:t>Collaborate Effectively</a:t>
            </a:r>
          </a:p>
          <a:p>
            <a:pPr marL="0" lvl="1" indent="0">
              <a:spcBef>
                <a:spcPts val="1000"/>
              </a:spcBef>
              <a:spcAft>
                <a:spcPts val="600"/>
              </a:spcAft>
              <a:buFont typeface="Arial" panose="020B0604020202020204" pitchFamily="34" charset="0"/>
              <a:buNone/>
            </a:pPr>
            <a:r>
              <a:rPr lang="en-US" sz="2400" dirty="0"/>
              <a:t>Develop teamwork and communication skills essential for effective collaboration in health and social care.</a:t>
            </a:r>
          </a:p>
        </p:txBody>
      </p:sp>
    </p:spTree>
    <p:extLst>
      <p:ext uri="{BB962C8B-B14F-4D97-AF65-F5344CB8AC3E}">
        <p14:creationId xmlns:p14="http://schemas.microsoft.com/office/powerpoint/2010/main" val="3166094608"/>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250"/>
                                  </p:stCondLst>
                                  <p:iterate>
                                    <p:tmPct val="10000"/>
                                  </p:iterate>
                                  <p:childTnLst>
                                    <p:set>
                                      <p:cBhvr>
                                        <p:cTn id="6" dur="1" fill="hold">
                                          <p:stCondLst>
                                            <p:cond delay="0"/>
                                          </p:stCondLst>
                                        </p:cTn>
                                        <p:tgtEl>
                                          <p:spTgt spid="8"/>
                                        </p:tgtEl>
                                        <p:attrNameLst>
                                          <p:attrName>style.visibility</p:attrName>
                                        </p:attrNameLst>
                                      </p:cBhvr>
                                      <p:to>
                                        <p:strVal val="visible"/>
                                      </p:to>
                                    </p:set>
                                    <p:animEffect transition="in" filter="fade">
                                      <p:cBhvr>
                                        <p:cTn id="7" dur="250"/>
                                        <p:tgtEl>
                                          <p:spTgt spid="8"/>
                                        </p:tgtEl>
                                      </p:cBhvr>
                                    </p:animEffect>
                                    <p:anim calcmode="lin" valueType="num">
                                      <p:cBhvr>
                                        <p:cTn id="8" dur="250" fill="hold"/>
                                        <p:tgtEl>
                                          <p:spTgt spid="8"/>
                                        </p:tgtEl>
                                        <p:attrNameLst>
                                          <p:attrName>ppt_x</p:attrName>
                                        </p:attrNameLst>
                                      </p:cBhvr>
                                      <p:tavLst>
                                        <p:tav tm="0">
                                          <p:val>
                                            <p:strVal val="#ppt_x"/>
                                          </p:val>
                                        </p:tav>
                                        <p:tav tm="100000">
                                          <p:val>
                                            <p:strVal val="#ppt_x"/>
                                          </p:val>
                                        </p:tav>
                                      </p:tavLst>
                                    </p:anim>
                                    <p:anim calcmode="lin" valueType="num">
                                      <p:cBhvr>
                                        <p:cTn id="9" dur="250" fill="hold"/>
                                        <p:tgtEl>
                                          <p:spTgt spid="8"/>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145952-7E4E-6506-8B77-A7656452A8E2}"/>
              </a:ext>
            </a:extLst>
          </p:cNvPr>
          <p:cNvSpPr>
            <a:spLocks noGrp="1"/>
          </p:cNvSpPr>
          <p:nvPr>
            <p:ph type="title"/>
          </p:nvPr>
        </p:nvSpPr>
        <p:spPr>
          <a:xfrm>
            <a:off x="4820076" y="320040"/>
            <a:ext cx="6766560" cy="932688"/>
          </a:xfrm>
        </p:spPr>
        <p:txBody>
          <a:bodyPr vert="horz" lIns="91440" tIns="45720" rIns="91440" bIns="45720" rtlCol="0" anchor="b">
            <a:normAutofit/>
          </a:bodyPr>
          <a:lstStyle/>
          <a:p>
            <a:r>
              <a:rPr lang="en-US" sz="3000" b="0" kern="1200" cap="all" baseline="0">
                <a:latin typeface="+mj-lt"/>
                <a:ea typeface="+mj-ea"/>
                <a:cs typeface="+mj-cs"/>
              </a:rPr>
              <a:t>Step-by-Step Breakdown of Assessment Stages</a:t>
            </a:r>
          </a:p>
        </p:txBody>
      </p:sp>
      <p:pic>
        <p:nvPicPr>
          <p:cNvPr id="7" name="Content Placeholder 6" descr="Businesswomen building up career tower.">
            <a:extLst>
              <a:ext uri="{FF2B5EF4-FFF2-40B4-BE49-F238E27FC236}">
                <a16:creationId xmlns:a16="http://schemas.microsoft.com/office/drawing/2014/main" id="{51FF4C57-412F-4A7C-BF1F-CAC92A4104C3}"/>
              </a:ext>
            </a:extLst>
          </p:cNvPr>
          <p:cNvPicPr>
            <a:picLocks noGrp="1" noChangeAspect="1"/>
          </p:cNvPicPr>
          <p:nvPr>
            <p:ph type="pic" sz="quarter" idx="15"/>
          </p:nvPr>
        </p:nvPicPr>
        <p:blipFill>
          <a:blip r:embed="rId3"/>
          <a:srcRect l="19072" r="37661" b="1"/>
          <a:stretch>
            <a:fillRect/>
          </a:stretch>
        </p:blipFill>
        <p:spPr>
          <a:xfrm>
            <a:off x="20" y="10"/>
            <a:ext cx="4147906" cy="6399142"/>
          </a:xfrm>
          <a:prstGeom prst="rect">
            <a:avLst/>
          </a:prstGeom>
          <a:noFill/>
        </p:spPr>
      </p:pic>
      <p:sp>
        <p:nvSpPr>
          <p:cNvPr id="8" name="TextBox 7">
            <a:extLst>
              <a:ext uri="{FF2B5EF4-FFF2-40B4-BE49-F238E27FC236}">
                <a16:creationId xmlns:a16="http://schemas.microsoft.com/office/drawing/2014/main" id="{17C670F4-AC33-47F5-B638-A393E79F477D}"/>
              </a:ext>
            </a:extLst>
          </p:cNvPr>
          <p:cNvSpPr txBox="1"/>
          <p:nvPr>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a:xfrm>
            <a:off x="4820076" y="1380744"/>
            <a:ext cx="6766560" cy="4983480"/>
          </a:xfrm>
          <a:prstGeom prst="rect">
            <a:avLst/>
          </a:prstGeom>
        </p:spPr>
        <p:txBody>
          <a:bodyPr>
            <a:noAutofit/>
          </a:bodyPr>
          <a:lstStyle/>
          <a:p>
            <a:pPr marL="0" indent="0">
              <a:spcBef>
                <a:spcPts val="2500"/>
              </a:spcBef>
              <a:spcAft>
                <a:spcPts val="600"/>
              </a:spcAft>
              <a:buFont typeface="Arial" panose="020B0604020202020204" pitchFamily="34" charset="0"/>
              <a:buNone/>
            </a:pPr>
            <a:r>
              <a:rPr lang="en-US" b="1" dirty="0"/>
              <a:t>Case Study Analysis</a:t>
            </a:r>
          </a:p>
          <a:p>
            <a:pPr marL="0" lvl="1" indent="0">
              <a:spcBef>
                <a:spcPts val="1000"/>
              </a:spcBef>
              <a:spcAft>
                <a:spcPts val="600"/>
              </a:spcAft>
              <a:buFont typeface="Arial" panose="020B0604020202020204" pitchFamily="34" charset="0"/>
              <a:buNone/>
            </a:pPr>
            <a:r>
              <a:rPr lang="en-US" dirty="0"/>
              <a:t>Begin by thoroughly reading and analyzing the case study to understand the key issues and context.</a:t>
            </a:r>
          </a:p>
          <a:p>
            <a:pPr marL="0" indent="0">
              <a:spcBef>
                <a:spcPts val="2500"/>
              </a:spcBef>
              <a:spcAft>
                <a:spcPts val="600"/>
              </a:spcAft>
              <a:buFont typeface="Arial" panose="020B0604020202020204" pitchFamily="34" charset="0"/>
              <a:buNone/>
            </a:pPr>
            <a:r>
              <a:rPr lang="en-US" b="1" dirty="0"/>
              <a:t>Group Discussions</a:t>
            </a:r>
          </a:p>
          <a:p>
            <a:pPr marL="0" lvl="1" indent="0">
              <a:spcBef>
                <a:spcPts val="1000"/>
              </a:spcBef>
              <a:spcAft>
                <a:spcPts val="600"/>
              </a:spcAft>
              <a:buFont typeface="Arial" panose="020B0604020202020204" pitchFamily="34" charset="0"/>
              <a:buNone/>
            </a:pPr>
            <a:r>
              <a:rPr lang="en-US" dirty="0"/>
              <a:t>Engage in collaborative discussions to share insights and develop a unified approach to the case.</a:t>
            </a:r>
          </a:p>
          <a:p>
            <a:pPr marL="0" indent="0">
              <a:spcBef>
                <a:spcPts val="2500"/>
              </a:spcBef>
              <a:spcAft>
                <a:spcPts val="600"/>
              </a:spcAft>
              <a:buFont typeface="Arial" panose="020B0604020202020204" pitchFamily="34" charset="0"/>
              <a:buNone/>
            </a:pPr>
            <a:r>
              <a:rPr lang="en-US" b="1" dirty="0"/>
              <a:t>Presentation Preparation</a:t>
            </a:r>
          </a:p>
          <a:p>
            <a:pPr marL="0" lvl="1" indent="0">
              <a:spcBef>
                <a:spcPts val="1000"/>
              </a:spcBef>
              <a:spcAft>
                <a:spcPts val="600"/>
              </a:spcAft>
              <a:buFont typeface="Arial" panose="020B0604020202020204" pitchFamily="34" charset="0"/>
              <a:buNone/>
            </a:pPr>
            <a:r>
              <a:rPr lang="en-US" dirty="0"/>
              <a:t>Prepare your presentation using clear visuals and organized content to effectively communicate your findings.</a:t>
            </a:r>
          </a:p>
          <a:p>
            <a:pPr marL="0" indent="0">
              <a:spcBef>
                <a:spcPts val="2500"/>
              </a:spcBef>
              <a:spcAft>
                <a:spcPts val="600"/>
              </a:spcAft>
              <a:buFont typeface="Arial" panose="020B0604020202020204" pitchFamily="34" charset="0"/>
              <a:buNone/>
            </a:pPr>
            <a:r>
              <a:rPr lang="en-US" b="1" dirty="0"/>
              <a:t>Delivery and Q&amp;A</a:t>
            </a:r>
          </a:p>
          <a:p>
            <a:pPr marL="0" lvl="1" indent="0">
              <a:spcBef>
                <a:spcPts val="1000"/>
              </a:spcBef>
              <a:spcAft>
                <a:spcPts val="600"/>
              </a:spcAft>
              <a:buFont typeface="Arial" panose="020B0604020202020204" pitchFamily="34" charset="0"/>
              <a:buNone/>
            </a:pPr>
            <a:r>
              <a:rPr lang="en-US" dirty="0"/>
              <a:t>Deliver the presentation confidently and participate actively in the Q&amp;A session to demonstrate understanding.</a:t>
            </a:r>
          </a:p>
        </p:txBody>
      </p:sp>
    </p:spTree>
    <p:extLst>
      <p:ext uri="{BB962C8B-B14F-4D97-AF65-F5344CB8AC3E}">
        <p14:creationId xmlns:p14="http://schemas.microsoft.com/office/powerpoint/2010/main" val="3967676589"/>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250"/>
                                  </p:stCondLst>
                                  <p:iterate>
                                    <p:tmPct val="10000"/>
                                  </p:iterate>
                                  <p:childTnLst>
                                    <p:set>
                                      <p:cBhvr>
                                        <p:cTn id="6" dur="1" fill="hold">
                                          <p:stCondLst>
                                            <p:cond delay="0"/>
                                          </p:stCondLst>
                                        </p:cTn>
                                        <p:tgtEl>
                                          <p:spTgt spid="8"/>
                                        </p:tgtEl>
                                        <p:attrNameLst>
                                          <p:attrName>style.visibility</p:attrName>
                                        </p:attrNameLst>
                                      </p:cBhvr>
                                      <p:to>
                                        <p:strVal val="visible"/>
                                      </p:to>
                                    </p:set>
                                    <p:animEffect transition="in" filter="fade">
                                      <p:cBhvr>
                                        <p:cTn id="7" dur="250"/>
                                        <p:tgtEl>
                                          <p:spTgt spid="8"/>
                                        </p:tgtEl>
                                      </p:cBhvr>
                                    </p:animEffect>
                                    <p:anim calcmode="lin" valueType="num">
                                      <p:cBhvr>
                                        <p:cTn id="8" dur="250" fill="hold"/>
                                        <p:tgtEl>
                                          <p:spTgt spid="8"/>
                                        </p:tgtEl>
                                        <p:attrNameLst>
                                          <p:attrName>ppt_x</p:attrName>
                                        </p:attrNameLst>
                                      </p:cBhvr>
                                      <p:tavLst>
                                        <p:tav tm="0">
                                          <p:val>
                                            <p:strVal val="#ppt_x"/>
                                          </p:val>
                                        </p:tav>
                                        <p:tav tm="100000">
                                          <p:val>
                                            <p:strVal val="#ppt_x"/>
                                          </p:val>
                                        </p:tav>
                                      </p:tavLst>
                                    </p:anim>
                                    <p:anim calcmode="lin" valueType="num">
                                      <p:cBhvr>
                                        <p:cTn id="9" dur="250" fill="hold"/>
                                        <p:tgtEl>
                                          <p:spTgt spid="8"/>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p:bld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12">
            <a:extLst>
              <a:ext uri="{FF2B5EF4-FFF2-40B4-BE49-F238E27FC236}">
                <a16:creationId xmlns:a16="http://schemas.microsoft.com/office/drawing/2014/main" id="{4F7EBAE4-9945-4473-9E34-B2C66EA0F0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2" name="Title 1">
            <a:extLst>
              <a:ext uri="{FF2B5EF4-FFF2-40B4-BE49-F238E27FC236}">
                <a16:creationId xmlns:a16="http://schemas.microsoft.com/office/drawing/2014/main" id="{C1C628C3-92E1-E1FF-3BBE-3EA5A90605CD}"/>
              </a:ext>
            </a:extLst>
          </p:cNvPr>
          <p:cNvSpPr>
            <a:spLocks noGrp="1"/>
          </p:cNvSpPr>
          <p:nvPr>
            <p:ph type="title"/>
          </p:nvPr>
        </p:nvSpPr>
        <p:spPr>
          <a:xfrm>
            <a:off x="838200" y="365125"/>
            <a:ext cx="5393361" cy="1325563"/>
          </a:xfrm>
        </p:spPr>
        <p:txBody>
          <a:bodyPr vert="horz" lIns="91440" tIns="45720" rIns="91440" bIns="45720" rtlCol="0" anchor="ctr">
            <a:normAutofit/>
          </a:bodyPr>
          <a:lstStyle/>
          <a:p>
            <a:r>
              <a:rPr lang="en-US" b="0" cap="all" baseline="0"/>
              <a:t>Assessment Timing and Expectations</a:t>
            </a:r>
          </a:p>
        </p:txBody>
      </p:sp>
      <p:sp>
        <p:nvSpPr>
          <p:cNvPr id="8" name="TextBox 7">
            <a:extLst>
              <a:ext uri="{FF2B5EF4-FFF2-40B4-BE49-F238E27FC236}">
                <a16:creationId xmlns:a16="http://schemas.microsoft.com/office/drawing/2014/main" id="{7679C9BB-DDD8-46F0-B058-1E9553F32BA8}"/>
              </a:ext>
            </a:extLst>
          </p:cNvPr>
          <p:cNvSpPr txBox="1"/>
          <p:nvPr>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a:xfrm>
            <a:off x="694842" y="1447800"/>
            <a:ext cx="5836587" cy="5290457"/>
          </a:xfrm>
          <a:prstGeom prst="rect">
            <a:avLst/>
          </a:prstGeom>
        </p:spPr>
        <p:txBody>
          <a:bodyPr>
            <a:noAutofit/>
          </a:bodyPr>
          <a:lstStyle/>
          <a:p>
            <a:pPr marL="0" indent="0">
              <a:spcBef>
                <a:spcPts val="2500"/>
              </a:spcBef>
              <a:spcAft>
                <a:spcPts val="600"/>
              </a:spcAft>
              <a:buFont typeface="Arial" panose="020B0604020202020204" pitchFamily="34" charset="0"/>
              <a:buNone/>
            </a:pPr>
            <a:r>
              <a:rPr lang="en-US" sz="2000" b="1" dirty="0"/>
              <a:t>Allocated Timeframes</a:t>
            </a:r>
          </a:p>
          <a:p>
            <a:pPr marL="0" lvl="1" indent="0">
              <a:spcBef>
                <a:spcPts val="1000"/>
              </a:spcBef>
              <a:spcAft>
                <a:spcPts val="600"/>
              </a:spcAft>
              <a:buFont typeface="Arial" panose="020B0604020202020204" pitchFamily="34" charset="0"/>
              <a:buNone/>
            </a:pPr>
            <a:r>
              <a:rPr lang="en-US" sz="2000" dirty="0"/>
              <a:t>Each assessment stage has specific timeframes that must be respected for successful completion.</a:t>
            </a:r>
          </a:p>
          <a:p>
            <a:pPr marL="0" indent="0">
              <a:spcBef>
                <a:spcPts val="2500"/>
              </a:spcBef>
              <a:spcAft>
                <a:spcPts val="600"/>
              </a:spcAft>
              <a:buFont typeface="Arial" panose="020B0604020202020204" pitchFamily="34" charset="0"/>
              <a:buNone/>
            </a:pPr>
            <a:r>
              <a:rPr lang="en-US" sz="2000" b="1" dirty="0"/>
              <a:t>Timely Completion</a:t>
            </a:r>
          </a:p>
          <a:p>
            <a:pPr marL="0" lvl="1" indent="0">
              <a:spcBef>
                <a:spcPts val="1000"/>
              </a:spcBef>
              <a:spcAft>
                <a:spcPts val="600"/>
              </a:spcAft>
              <a:buFont typeface="Arial" panose="020B0604020202020204" pitchFamily="34" charset="0"/>
              <a:buNone/>
            </a:pPr>
            <a:r>
              <a:rPr lang="en-US" sz="2000" dirty="0"/>
              <a:t>Completing tasks on time with thorough preparation is essential to meet assessment expectations.</a:t>
            </a:r>
          </a:p>
          <a:p>
            <a:pPr marL="0" indent="0">
              <a:spcBef>
                <a:spcPts val="2500"/>
              </a:spcBef>
              <a:spcAft>
                <a:spcPts val="600"/>
              </a:spcAft>
              <a:buFont typeface="Arial" panose="020B0604020202020204" pitchFamily="34" charset="0"/>
              <a:buNone/>
            </a:pPr>
            <a:r>
              <a:rPr lang="en-US" sz="2000" b="1" dirty="0"/>
              <a:t>Active Participation</a:t>
            </a:r>
          </a:p>
          <a:p>
            <a:pPr marL="0" lvl="1" indent="0">
              <a:spcBef>
                <a:spcPts val="1000"/>
              </a:spcBef>
              <a:spcAft>
                <a:spcPts val="600"/>
              </a:spcAft>
              <a:buFont typeface="Arial" panose="020B0604020202020204" pitchFamily="34" charset="0"/>
              <a:buNone/>
            </a:pPr>
            <a:r>
              <a:rPr lang="en-US" sz="2000" dirty="0"/>
              <a:t>Active engagement during assessments demonstrates understanding and effective collaboration skills.</a:t>
            </a:r>
          </a:p>
        </p:txBody>
      </p:sp>
      <p:pic>
        <p:nvPicPr>
          <p:cNvPr id="7" name="Content Placeholder 6" descr="Businesswoman using digital tablet with clock and calendar icon on blackboard">
            <a:extLst>
              <a:ext uri="{FF2B5EF4-FFF2-40B4-BE49-F238E27FC236}">
                <a16:creationId xmlns:a16="http://schemas.microsoft.com/office/drawing/2014/main" id="{1CEB23F3-B395-4DC3-B654-3E595CC5EFE8}"/>
              </a:ext>
            </a:extLst>
          </p:cNvPr>
          <p:cNvPicPr>
            <a:picLocks noGrp="1" noChangeAspect="1"/>
          </p:cNvPicPr>
          <p:nvPr>
            <p:ph type="pic" sz="quarter" idx="15"/>
          </p:nvPr>
        </p:nvPicPr>
        <p:blipFill>
          <a:blip r:embed="rId3"/>
          <a:srcRect l="6212" r="27037" b="-2"/>
          <a:stretch>
            <a:fillRect/>
          </a:stretch>
        </p:blipFill>
        <p:spPr>
          <a:xfrm>
            <a:off x="6374920" y="758514"/>
            <a:ext cx="5122238" cy="5122238"/>
          </a:xfrm>
          <a:custGeom>
            <a:avLst/>
            <a:gdLst/>
            <a:ahLst/>
            <a:cxnLst/>
            <a:rect l="l" t="t" r="r" b="b"/>
            <a:pathLst>
              <a:path w="2663168" h="2663168">
                <a:moveTo>
                  <a:pt x="1331584" y="0"/>
                </a:moveTo>
                <a:cubicBezTo>
                  <a:pt x="2066998" y="0"/>
                  <a:pt x="2663168" y="596170"/>
                  <a:pt x="2663168" y="1331584"/>
                </a:cubicBezTo>
                <a:cubicBezTo>
                  <a:pt x="2663168" y="2066998"/>
                  <a:pt x="2066998" y="2663168"/>
                  <a:pt x="1331584" y="2663168"/>
                </a:cubicBezTo>
                <a:cubicBezTo>
                  <a:pt x="596170" y="2663168"/>
                  <a:pt x="0" y="2066998"/>
                  <a:pt x="0" y="1331584"/>
                </a:cubicBezTo>
                <a:cubicBezTo>
                  <a:pt x="0" y="596170"/>
                  <a:pt x="596170" y="0"/>
                  <a:pt x="1331584" y="0"/>
                </a:cubicBezTo>
                <a:close/>
              </a:path>
            </a:pathLst>
          </a:custGeom>
          <a:noFill/>
        </p:spPr>
      </p:pic>
      <p:sp>
        <p:nvSpPr>
          <p:cNvPr id="15" name="!!Arc">
            <a:extLst>
              <a:ext uri="{FF2B5EF4-FFF2-40B4-BE49-F238E27FC236}">
                <a16:creationId xmlns:a16="http://schemas.microsoft.com/office/drawing/2014/main" id="{70BEB1E7-2F88-40BC-B73D-42E5B6F80B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1189197" flipV="1">
            <a:off x="6261882" y="687822"/>
            <a:ext cx="5471147" cy="5471147"/>
          </a:xfrm>
          <a:prstGeom prst="arc">
            <a:avLst>
              <a:gd name="adj1" fmla="val 16200000"/>
              <a:gd name="adj2" fmla="val 20093138"/>
            </a:avLst>
          </a:prstGeom>
          <a:ln w="127000" cap="rnd">
            <a:solidFill>
              <a:schemeClr val="accent4">
                <a:alpha val="95000"/>
              </a:schemeClr>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17" name="!!Oval">
            <a:extLst>
              <a:ext uri="{FF2B5EF4-FFF2-40B4-BE49-F238E27FC236}">
                <a16:creationId xmlns:a16="http://schemas.microsoft.com/office/drawing/2014/main" id="{A7B99495-F43F-4D80-A44F-2CB4764EB9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48561" y="921125"/>
            <a:ext cx="791021" cy="769563"/>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111472082"/>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250"/>
                                  </p:stCondLst>
                                  <p:iterate>
                                    <p:tmPct val="10000"/>
                                  </p:iterate>
                                  <p:childTnLst>
                                    <p:set>
                                      <p:cBhvr>
                                        <p:cTn id="6" dur="1" fill="hold">
                                          <p:stCondLst>
                                            <p:cond delay="0"/>
                                          </p:stCondLst>
                                        </p:cTn>
                                        <p:tgtEl>
                                          <p:spTgt spid="8"/>
                                        </p:tgtEl>
                                        <p:attrNameLst>
                                          <p:attrName>style.visibility</p:attrName>
                                        </p:attrNameLst>
                                      </p:cBhvr>
                                      <p:to>
                                        <p:strVal val="visible"/>
                                      </p:to>
                                    </p:set>
                                    <p:animEffect transition="in" filter="fade">
                                      <p:cBhvr>
                                        <p:cTn id="7" dur="250"/>
                                        <p:tgtEl>
                                          <p:spTgt spid="8"/>
                                        </p:tgtEl>
                                      </p:cBhvr>
                                    </p:animEffect>
                                    <p:anim calcmode="lin" valueType="num">
                                      <p:cBhvr>
                                        <p:cTn id="8" dur="250" fill="hold"/>
                                        <p:tgtEl>
                                          <p:spTgt spid="8"/>
                                        </p:tgtEl>
                                        <p:attrNameLst>
                                          <p:attrName>ppt_x</p:attrName>
                                        </p:attrNameLst>
                                      </p:cBhvr>
                                      <p:tavLst>
                                        <p:tav tm="0">
                                          <p:val>
                                            <p:strVal val="#ppt_x"/>
                                          </p:val>
                                        </p:tav>
                                        <p:tav tm="100000">
                                          <p:val>
                                            <p:strVal val="#ppt_x"/>
                                          </p:val>
                                        </p:tav>
                                      </p:tavLst>
                                    </p:anim>
                                    <p:anim calcmode="lin" valueType="num">
                                      <p:cBhvr>
                                        <p:cTn id="9" dur="250" fill="hold"/>
                                        <p:tgtEl>
                                          <p:spTgt spid="8"/>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B50114-BA9C-18EB-8913-086C2E42C285}"/>
              </a:ext>
            </a:extLst>
          </p:cNvPr>
          <p:cNvSpPr>
            <a:spLocks noGrp="1"/>
          </p:cNvSpPr>
          <p:nvPr>
            <p:ph type="title"/>
          </p:nvPr>
        </p:nvSpPr>
        <p:spPr>
          <a:xfrm>
            <a:off x="431172" y="553616"/>
            <a:ext cx="7914087" cy="4008859"/>
          </a:xfrm>
        </p:spPr>
        <p:txBody>
          <a:bodyPr anchor="t">
            <a:normAutofit/>
          </a:bodyPr>
          <a:lstStyle/>
          <a:p>
            <a:r>
              <a:rPr lang="en-GB"/>
              <a:t>Guidance for Case Study Analysis: Amina’s Story</a:t>
            </a:r>
          </a:p>
        </p:txBody>
      </p:sp>
    </p:spTree>
    <p:extLst>
      <p:ext uri="{BB962C8B-B14F-4D97-AF65-F5344CB8AC3E}">
        <p14:creationId xmlns:p14="http://schemas.microsoft.com/office/powerpoint/2010/main" val="137295546"/>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type="wd">
                                    <p:tmPct val="15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36FB21-2540-2BCE-F149-195AD9A7390B}"/>
              </a:ext>
            </a:extLst>
          </p:cNvPr>
          <p:cNvSpPr>
            <a:spLocks noGrp="1"/>
          </p:cNvSpPr>
          <p:nvPr>
            <p:ph type="title"/>
          </p:nvPr>
        </p:nvSpPr>
        <p:spPr>
          <a:xfrm>
            <a:off x="4820076" y="320040"/>
            <a:ext cx="6766560" cy="932688"/>
          </a:xfrm>
        </p:spPr>
        <p:txBody>
          <a:bodyPr vert="horz" lIns="91440" tIns="45720" rIns="91440" bIns="45720" rtlCol="0" anchor="b">
            <a:normAutofit/>
          </a:bodyPr>
          <a:lstStyle/>
          <a:p>
            <a:r>
              <a:rPr lang="en-US" sz="2700" b="0" kern="1200" cap="all" baseline="0">
                <a:latin typeface="+mj-lt"/>
                <a:ea typeface="+mj-ea"/>
                <a:cs typeface="+mj-cs"/>
              </a:rPr>
              <a:t>How to Read and Extract Key Information From Amina’s Story</a:t>
            </a:r>
          </a:p>
        </p:txBody>
      </p:sp>
      <p:pic>
        <p:nvPicPr>
          <p:cNvPr id="7" name="Content Placeholder 6" descr="Shot of an unrecognisable man sitting on his bed and using a smartphone at home">
            <a:extLst>
              <a:ext uri="{FF2B5EF4-FFF2-40B4-BE49-F238E27FC236}">
                <a16:creationId xmlns:a16="http://schemas.microsoft.com/office/drawing/2014/main" id="{D76FBB18-1491-47FF-8AF4-2EE4237CE100}"/>
              </a:ext>
            </a:extLst>
          </p:cNvPr>
          <p:cNvPicPr>
            <a:picLocks noGrp="1" noChangeAspect="1"/>
          </p:cNvPicPr>
          <p:nvPr>
            <p:ph type="pic" sz="quarter" idx="15"/>
          </p:nvPr>
        </p:nvPicPr>
        <p:blipFill>
          <a:blip r:embed="rId3"/>
          <a:srcRect l="27982" r="30371" b="-2"/>
          <a:stretch>
            <a:fillRect/>
          </a:stretch>
        </p:blipFill>
        <p:spPr>
          <a:xfrm>
            <a:off x="20" y="10"/>
            <a:ext cx="4147906" cy="6399142"/>
          </a:xfrm>
          <a:prstGeom prst="rect">
            <a:avLst/>
          </a:prstGeom>
          <a:noFill/>
        </p:spPr>
      </p:pic>
      <p:sp>
        <p:nvSpPr>
          <p:cNvPr id="8" name="TextBox 7">
            <a:extLst>
              <a:ext uri="{FF2B5EF4-FFF2-40B4-BE49-F238E27FC236}">
                <a16:creationId xmlns:a16="http://schemas.microsoft.com/office/drawing/2014/main" id="{438E1F21-B592-4709-9A86-6356833D6866}"/>
              </a:ext>
            </a:extLst>
          </p:cNvPr>
          <p:cNvSpPr txBox="1"/>
          <p:nvPr>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a:xfrm>
            <a:off x="4820076" y="1380744"/>
            <a:ext cx="6766560" cy="4983480"/>
          </a:xfrm>
          <a:prstGeom prst="rect">
            <a:avLst/>
          </a:prstGeom>
        </p:spPr>
        <p:txBody>
          <a:bodyPr>
            <a:noAutofit/>
          </a:bodyPr>
          <a:lstStyle/>
          <a:p>
            <a:pPr marL="0" indent="0">
              <a:spcBef>
                <a:spcPts val="2500"/>
              </a:spcBef>
              <a:spcAft>
                <a:spcPts val="600"/>
              </a:spcAft>
              <a:buFont typeface="Arial" panose="020B0604020202020204" pitchFamily="34" charset="0"/>
              <a:buNone/>
            </a:pPr>
            <a:r>
              <a:rPr lang="en-US" b="1" dirty="0"/>
              <a:t>Identify Living Situation</a:t>
            </a:r>
          </a:p>
          <a:p>
            <a:pPr marL="0" lvl="1" indent="0">
              <a:spcBef>
                <a:spcPts val="1000"/>
              </a:spcBef>
              <a:spcAft>
                <a:spcPts val="600"/>
              </a:spcAft>
              <a:buFont typeface="Arial" panose="020B0604020202020204" pitchFamily="34" charset="0"/>
              <a:buNone/>
            </a:pPr>
            <a:r>
              <a:rPr lang="en-US" dirty="0"/>
              <a:t>Determine details about Amina’s home environment and daily living conditions that affect her wellbeing.</a:t>
            </a:r>
          </a:p>
          <a:p>
            <a:pPr marL="0" indent="0">
              <a:spcBef>
                <a:spcPts val="2500"/>
              </a:spcBef>
              <a:spcAft>
                <a:spcPts val="600"/>
              </a:spcAft>
              <a:buFont typeface="Arial" panose="020B0604020202020204" pitchFamily="34" charset="0"/>
              <a:buNone/>
            </a:pPr>
            <a:r>
              <a:rPr lang="en-US" b="1" dirty="0"/>
              <a:t>Assess Health Status</a:t>
            </a:r>
          </a:p>
          <a:p>
            <a:pPr marL="0" lvl="1" indent="0">
              <a:spcBef>
                <a:spcPts val="1000"/>
              </a:spcBef>
              <a:spcAft>
                <a:spcPts val="600"/>
              </a:spcAft>
              <a:buFont typeface="Arial" panose="020B0604020202020204" pitchFamily="34" charset="0"/>
              <a:buNone/>
            </a:pPr>
            <a:r>
              <a:rPr lang="en-US" dirty="0"/>
              <a:t>Extract key health information to understand Amina’s medical needs and challenges she faces.</a:t>
            </a:r>
          </a:p>
          <a:p>
            <a:pPr marL="0" indent="0">
              <a:spcBef>
                <a:spcPts val="2500"/>
              </a:spcBef>
              <a:spcAft>
                <a:spcPts val="600"/>
              </a:spcAft>
              <a:buFont typeface="Arial" panose="020B0604020202020204" pitchFamily="34" charset="0"/>
              <a:buNone/>
            </a:pPr>
            <a:r>
              <a:rPr lang="en-US" b="1" dirty="0"/>
              <a:t>Understand Social Circumstances</a:t>
            </a:r>
          </a:p>
          <a:p>
            <a:pPr marL="0" lvl="1" indent="0">
              <a:spcBef>
                <a:spcPts val="1000"/>
              </a:spcBef>
              <a:spcAft>
                <a:spcPts val="600"/>
              </a:spcAft>
              <a:buFont typeface="Arial" panose="020B0604020202020204" pitchFamily="34" charset="0"/>
              <a:buNone/>
            </a:pPr>
            <a:r>
              <a:rPr lang="en-US" dirty="0"/>
              <a:t>Highlight social aspects impacting Amina’s care such as family, community, and support systems.</a:t>
            </a:r>
          </a:p>
          <a:p>
            <a:pPr marL="0" indent="0">
              <a:spcBef>
                <a:spcPts val="2500"/>
              </a:spcBef>
              <a:spcAft>
                <a:spcPts val="600"/>
              </a:spcAft>
              <a:buFont typeface="Arial" panose="020B0604020202020204" pitchFamily="34" charset="0"/>
              <a:buNone/>
            </a:pPr>
            <a:r>
              <a:rPr lang="en-US" b="1" dirty="0"/>
              <a:t>Identify Care Challenges</a:t>
            </a:r>
          </a:p>
          <a:p>
            <a:pPr marL="0" lvl="1" indent="0">
              <a:spcBef>
                <a:spcPts val="1000"/>
              </a:spcBef>
              <a:spcAft>
                <a:spcPts val="600"/>
              </a:spcAft>
              <a:buFont typeface="Arial" panose="020B0604020202020204" pitchFamily="34" charset="0"/>
              <a:buNone/>
            </a:pPr>
            <a:r>
              <a:rPr lang="en-US" dirty="0"/>
              <a:t>Focus on challenges Amina faces that affect her wellbeing and require targeted care solutions.</a:t>
            </a:r>
          </a:p>
        </p:txBody>
      </p:sp>
    </p:spTree>
    <p:extLst>
      <p:ext uri="{BB962C8B-B14F-4D97-AF65-F5344CB8AC3E}">
        <p14:creationId xmlns:p14="http://schemas.microsoft.com/office/powerpoint/2010/main" val="1335917565"/>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250"/>
                                  </p:stCondLst>
                                  <p:iterate>
                                    <p:tmPct val="10000"/>
                                  </p:iterate>
                                  <p:childTnLst>
                                    <p:set>
                                      <p:cBhvr>
                                        <p:cTn id="6" dur="1" fill="hold">
                                          <p:stCondLst>
                                            <p:cond delay="0"/>
                                          </p:stCondLst>
                                        </p:cTn>
                                        <p:tgtEl>
                                          <p:spTgt spid="8"/>
                                        </p:tgtEl>
                                        <p:attrNameLst>
                                          <p:attrName>style.visibility</p:attrName>
                                        </p:attrNameLst>
                                      </p:cBhvr>
                                      <p:to>
                                        <p:strVal val="visible"/>
                                      </p:to>
                                    </p:set>
                                    <p:animEffect transition="in" filter="fade">
                                      <p:cBhvr>
                                        <p:cTn id="7" dur="250"/>
                                        <p:tgtEl>
                                          <p:spTgt spid="8"/>
                                        </p:tgtEl>
                                      </p:cBhvr>
                                    </p:animEffect>
                                    <p:anim calcmode="lin" valueType="num">
                                      <p:cBhvr>
                                        <p:cTn id="8" dur="250" fill="hold"/>
                                        <p:tgtEl>
                                          <p:spTgt spid="8"/>
                                        </p:tgtEl>
                                        <p:attrNameLst>
                                          <p:attrName>ppt_x</p:attrName>
                                        </p:attrNameLst>
                                      </p:cBhvr>
                                      <p:tavLst>
                                        <p:tav tm="0">
                                          <p:val>
                                            <p:strVal val="#ppt_x"/>
                                          </p:val>
                                        </p:tav>
                                        <p:tav tm="100000">
                                          <p:val>
                                            <p:strVal val="#ppt_x"/>
                                          </p:val>
                                        </p:tav>
                                      </p:tavLst>
                                    </p:anim>
                                    <p:anim calcmode="lin" valueType="num">
                                      <p:cBhvr>
                                        <p:cTn id="9" dur="250" fill="hold"/>
                                        <p:tgtEl>
                                          <p:spTgt spid="8"/>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9FAFC3-352F-64C4-E158-4F7F3FB183BA}"/>
              </a:ext>
            </a:extLst>
          </p:cNvPr>
          <p:cNvSpPr>
            <a:spLocks noGrp="1"/>
          </p:cNvSpPr>
          <p:nvPr>
            <p:ph type="title"/>
          </p:nvPr>
        </p:nvSpPr>
        <p:spPr>
          <a:xfrm>
            <a:off x="429768" y="548639"/>
            <a:ext cx="4855464" cy="1453896"/>
          </a:xfrm>
        </p:spPr>
        <p:txBody>
          <a:bodyPr vert="horz" lIns="91440" tIns="45720" rIns="91440" bIns="45720" rtlCol="0" anchor="t">
            <a:normAutofit/>
          </a:bodyPr>
          <a:lstStyle/>
          <a:p>
            <a:r>
              <a:rPr lang="en-US" sz="2200" b="0" kern="1200" cap="all" baseline="0">
                <a:latin typeface="+mj-lt"/>
                <a:ea typeface="+mj-ea"/>
                <a:cs typeface="+mj-cs"/>
              </a:rPr>
              <a:t>Identifying Clues About Housing, Finances, Cultural Background, and Service Access</a:t>
            </a:r>
          </a:p>
        </p:txBody>
      </p:sp>
      <p:pic>
        <p:nvPicPr>
          <p:cNvPr id="7" name="Content Placeholder 6" descr="The technology of the home automation system.&#10;Smart home icons : https://www.freepik.com/free-vector/smart-home-controlled-by-phone-infographic-vector_3458597.htm#query=smart%20home&amp;position=21&amp;from_view=search&amp;track=sph">
            <a:extLst>
              <a:ext uri="{FF2B5EF4-FFF2-40B4-BE49-F238E27FC236}">
                <a16:creationId xmlns:a16="http://schemas.microsoft.com/office/drawing/2014/main" id="{3CF8AE95-95F4-4CC0-93FD-6975CB6EA10B}"/>
              </a:ext>
            </a:extLst>
          </p:cNvPr>
          <p:cNvPicPr>
            <a:picLocks noGrp="1" noChangeAspect="1"/>
          </p:cNvPicPr>
          <p:nvPr>
            <p:ph type="pic" sz="quarter" idx="15"/>
          </p:nvPr>
        </p:nvPicPr>
        <p:blipFill>
          <a:blip r:embed="rId3"/>
          <a:srcRect l="16781" r="15481" b="-2"/>
          <a:stretch>
            <a:fillRect/>
          </a:stretch>
        </p:blipFill>
        <p:spPr>
          <a:xfrm>
            <a:off x="20" y="2293496"/>
            <a:ext cx="5285212" cy="4564504"/>
          </a:xfrm>
          <a:prstGeom prst="rect">
            <a:avLst/>
          </a:prstGeom>
          <a:noFill/>
        </p:spPr>
      </p:pic>
      <p:sp>
        <p:nvSpPr>
          <p:cNvPr id="8" name="TextBox 7">
            <a:extLst>
              <a:ext uri="{FF2B5EF4-FFF2-40B4-BE49-F238E27FC236}">
                <a16:creationId xmlns:a16="http://schemas.microsoft.com/office/drawing/2014/main" id="{45CF09E3-624D-4C6F-AA0F-05ED292F8467}"/>
              </a:ext>
            </a:extLst>
          </p:cNvPr>
          <p:cNvSpPr txBox="1"/>
          <p:nvPr>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a:xfrm>
            <a:off x="6096000" y="549275"/>
            <a:ext cx="5585925" cy="5783263"/>
          </a:xfrm>
          <a:prstGeom prst="rect">
            <a:avLst/>
          </a:prstGeom>
        </p:spPr>
        <p:txBody>
          <a:bodyPr>
            <a:normAutofit/>
          </a:bodyPr>
          <a:lstStyle/>
          <a:p>
            <a:pPr marL="0" indent="0">
              <a:spcBef>
                <a:spcPts val="2500"/>
              </a:spcBef>
              <a:spcAft>
                <a:spcPts val="600"/>
              </a:spcAft>
              <a:buFont typeface="Arial" panose="020B0604020202020204" pitchFamily="34" charset="0"/>
              <a:buNone/>
            </a:pPr>
            <a:r>
              <a:rPr lang="en-US" sz="2000" b="1" dirty="0"/>
              <a:t>Housing Conditions</a:t>
            </a:r>
          </a:p>
          <a:p>
            <a:pPr marL="0" lvl="1" indent="0">
              <a:spcBef>
                <a:spcPts val="1000"/>
              </a:spcBef>
              <a:spcAft>
                <a:spcPts val="600"/>
              </a:spcAft>
              <a:buFont typeface="Arial" panose="020B0604020202020204" pitchFamily="34" charset="0"/>
              <a:buNone/>
            </a:pPr>
            <a:r>
              <a:rPr lang="en-US" sz="2000" dirty="0"/>
              <a:t>Assessing Amina's living environment provides insight into her physical and social well-being.</a:t>
            </a:r>
          </a:p>
          <a:p>
            <a:pPr marL="0" indent="0">
              <a:spcBef>
                <a:spcPts val="2500"/>
              </a:spcBef>
              <a:spcAft>
                <a:spcPts val="600"/>
              </a:spcAft>
              <a:buFont typeface="Arial" panose="020B0604020202020204" pitchFamily="34" charset="0"/>
              <a:buNone/>
            </a:pPr>
            <a:r>
              <a:rPr lang="en-US" sz="2000" b="1" dirty="0"/>
              <a:t>Financial Status</a:t>
            </a:r>
          </a:p>
          <a:p>
            <a:pPr marL="0" lvl="1" indent="0">
              <a:spcBef>
                <a:spcPts val="1000"/>
              </a:spcBef>
              <a:spcAft>
                <a:spcPts val="600"/>
              </a:spcAft>
              <a:buFont typeface="Arial" panose="020B0604020202020204" pitchFamily="34" charset="0"/>
              <a:buNone/>
            </a:pPr>
            <a:r>
              <a:rPr lang="en-US" sz="2000" dirty="0"/>
              <a:t>Understanding her financial resources helps identify economic challenges impacting health.</a:t>
            </a:r>
          </a:p>
          <a:p>
            <a:pPr marL="0" indent="0">
              <a:spcBef>
                <a:spcPts val="2500"/>
              </a:spcBef>
              <a:spcAft>
                <a:spcPts val="600"/>
              </a:spcAft>
              <a:buFont typeface="Arial" panose="020B0604020202020204" pitchFamily="34" charset="0"/>
              <a:buNone/>
            </a:pPr>
            <a:r>
              <a:rPr lang="en-US" sz="2000" b="1" dirty="0"/>
              <a:t>Cultural Background</a:t>
            </a:r>
          </a:p>
          <a:p>
            <a:pPr marL="0" lvl="1" indent="0">
              <a:spcBef>
                <a:spcPts val="1000"/>
              </a:spcBef>
              <a:spcAft>
                <a:spcPts val="600"/>
              </a:spcAft>
              <a:buFont typeface="Arial" panose="020B0604020202020204" pitchFamily="34" charset="0"/>
              <a:buNone/>
            </a:pPr>
            <a:r>
              <a:rPr lang="en-US" sz="2000" dirty="0"/>
              <a:t>Cultural identity influences health beliefs and behaviors important to personalized care.</a:t>
            </a:r>
          </a:p>
          <a:p>
            <a:pPr marL="0" indent="0">
              <a:spcBef>
                <a:spcPts val="2500"/>
              </a:spcBef>
              <a:spcAft>
                <a:spcPts val="600"/>
              </a:spcAft>
              <a:buFont typeface="Arial" panose="020B0604020202020204" pitchFamily="34" charset="0"/>
              <a:buNone/>
            </a:pPr>
            <a:r>
              <a:rPr lang="en-US" sz="2000" b="1" dirty="0"/>
              <a:t>Access to Services</a:t>
            </a:r>
          </a:p>
          <a:p>
            <a:pPr marL="0" lvl="1" indent="0">
              <a:spcBef>
                <a:spcPts val="1000"/>
              </a:spcBef>
              <a:spcAft>
                <a:spcPts val="600"/>
              </a:spcAft>
              <a:buFont typeface="Arial" panose="020B0604020202020204" pitchFamily="34" charset="0"/>
              <a:buNone/>
            </a:pPr>
            <a:r>
              <a:rPr lang="en-US" sz="2000" dirty="0"/>
              <a:t>Evaluating access to health and social services reveals potential support or barriers.</a:t>
            </a:r>
          </a:p>
        </p:txBody>
      </p:sp>
    </p:spTree>
    <p:extLst>
      <p:ext uri="{BB962C8B-B14F-4D97-AF65-F5344CB8AC3E}">
        <p14:creationId xmlns:p14="http://schemas.microsoft.com/office/powerpoint/2010/main" val="2054323323"/>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250"/>
                                  </p:stCondLst>
                                  <p:iterate>
                                    <p:tmPct val="10000"/>
                                  </p:iterate>
                                  <p:childTnLst>
                                    <p:set>
                                      <p:cBhvr>
                                        <p:cTn id="6" dur="1" fill="hold">
                                          <p:stCondLst>
                                            <p:cond delay="0"/>
                                          </p:stCondLst>
                                        </p:cTn>
                                        <p:tgtEl>
                                          <p:spTgt spid="8"/>
                                        </p:tgtEl>
                                        <p:attrNameLst>
                                          <p:attrName>style.visibility</p:attrName>
                                        </p:attrNameLst>
                                      </p:cBhvr>
                                      <p:to>
                                        <p:strVal val="visible"/>
                                      </p:to>
                                    </p:set>
                                    <p:animEffect transition="in" filter="fade">
                                      <p:cBhvr>
                                        <p:cTn id="7" dur="250"/>
                                        <p:tgtEl>
                                          <p:spTgt spid="8"/>
                                        </p:tgtEl>
                                      </p:cBhvr>
                                    </p:animEffect>
                                    <p:anim calcmode="lin" valueType="num">
                                      <p:cBhvr>
                                        <p:cTn id="8" dur="250" fill="hold"/>
                                        <p:tgtEl>
                                          <p:spTgt spid="8"/>
                                        </p:tgtEl>
                                        <p:attrNameLst>
                                          <p:attrName>ppt_x</p:attrName>
                                        </p:attrNameLst>
                                      </p:cBhvr>
                                      <p:tavLst>
                                        <p:tav tm="0">
                                          <p:val>
                                            <p:strVal val="#ppt_x"/>
                                          </p:val>
                                        </p:tav>
                                        <p:tav tm="100000">
                                          <p:val>
                                            <p:strVal val="#ppt_x"/>
                                          </p:val>
                                        </p:tav>
                                      </p:tavLst>
                                    </p:anim>
                                    <p:anim calcmode="lin" valueType="num">
                                      <p:cBhvr>
                                        <p:cTn id="9" dur="250" fill="hold"/>
                                        <p:tgtEl>
                                          <p:spTgt spid="8"/>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p:bld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5" name="Rectangle 24">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5CB3D58-31AF-8BA3-1A3C-04C454C6126C}"/>
              </a:ext>
            </a:extLst>
          </p:cNvPr>
          <p:cNvSpPr>
            <a:spLocks noGrp="1"/>
          </p:cNvSpPr>
          <p:nvPr>
            <p:ph type="title"/>
          </p:nvPr>
        </p:nvSpPr>
        <p:spPr>
          <a:xfrm>
            <a:off x="572493" y="238539"/>
            <a:ext cx="11018520" cy="1434415"/>
          </a:xfrm>
        </p:spPr>
        <p:txBody>
          <a:bodyPr vert="horz" lIns="91440" tIns="45720" rIns="91440" bIns="45720" rtlCol="0" anchor="b">
            <a:normAutofit/>
          </a:bodyPr>
          <a:lstStyle/>
          <a:p>
            <a:r>
              <a:rPr lang="en-US" sz="4600" b="0" cap="all" baseline="0"/>
              <a:t>Recording Initial Observations and Preparing for Discussion</a:t>
            </a:r>
          </a:p>
        </p:txBody>
      </p:sp>
      <p:sp>
        <p:nvSpPr>
          <p:cNvPr id="24"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TextBox 7">
            <a:extLst>
              <a:ext uri="{FF2B5EF4-FFF2-40B4-BE49-F238E27FC236}">
                <a16:creationId xmlns:a16="http://schemas.microsoft.com/office/drawing/2014/main" id="{C74B6E82-B3ED-417D-8FA8-C91E42FDB51E}"/>
              </a:ext>
            </a:extLst>
          </p:cNvPr>
          <p:cNvSpPr txBox="1"/>
          <p:nvPr>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a:xfrm>
            <a:off x="572493" y="2071316"/>
            <a:ext cx="6713552" cy="4119172"/>
          </a:xfrm>
          <a:prstGeom prst="rect">
            <a:avLst/>
          </a:prstGeom>
        </p:spPr>
        <p:txBody>
          <a:bodyPr>
            <a:normAutofit/>
          </a:bodyPr>
          <a:lstStyle/>
          <a:p>
            <a:pPr marL="0" indent="0">
              <a:spcBef>
                <a:spcPts val="2500"/>
              </a:spcBef>
              <a:spcAft>
                <a:spcPts val="600"/>
              </a:spcAft>
              <a:buFont typeface="Arial" panose="020B0604020202020204" pitchFamily="34" charset="0"/>
              <a:buNone/>
            </a:pPr>
            <a:r>
              <a:rPr lang="en-US" b="1" dirty="0"/>
              <a:t>Clear Observation Recording</a:t>
            </a:r>
          </a:p>
          <a:p>
            <a:pPr marL="0" lvl="1" indent="0">
              <a:spcBef>
                <a:spcPts val="1000"/>
              </a:spcBef>
              <a:spcAft>
                <a:spcPts val="600"/>
              </a:spcAft>
              <a:buFont typeface="Arial" panose="020B0604020202020204" pitchFamily="34" charset="0"/>
              <a:buNone/>
            </a:pPr>
            <a:r>
              <a:rPr lang="en-US" dirty="0"/>
              <a:t>Record your observations clearly and systematically to ensure clarity and effective communication during discussions.</a:t>
            </a:r>
          </a:p>
          <a:p>
            <a:pPr marL="0" indent="0">
              <a:spcBef>
                <a:spcPts val="2500"/>
              </a:spcBef>
              <a:spcAft>
                <a:spcPts val="600"/>
              </a:spcAft>
              <a:buFont typeface="Arial" panose="020B0604020202020204" pitchFamily="34" charset="0"/>
              <a:buNone/>
            </a:pPr>
            <a:r>
              <a:rPr lang="en-US" b="1" dirty="0"/>
              <a:t>Organizing Observations</a:t>
            </a:r>
          </a:p>
          <a:p>
            <a:pPr marL="0" lvl="1" indent="0">
              <a:spcBef>
                <a:spcPts val="1000"/>
              </a:spcBef>
              <a:spcAft>
                <a:spcPts val="600"/>
              </a:spcAft>
              <a:buFont typeface="Arial" panose="020B0604020202020204" pitchFamily="34" charset="0"/>
              <a:buNone/>
            </a:pPr>
            <a:r>
              <a:rPr lang="en-US" dirty="0"/>
              <a:t>Organize your observations logically to enhance understanding and contribute meaningfully in group discussions.</a:t>
            </a:r>
          </a:p>
          <a:p>
            <a:pPr marL="0" indent="0">
              <a:spcBef>
                <a:spcPts val="2500"/>
              </a:spcBef>
              <a:spcAft>
                <a:spcPts val="600"/>
              </a:spcAft>
              <a:buFont typeface="Arial" panose="020B0604020202020204" pitchFamily="34" charset="0"/>
              <a:buNone/>
            </a:pPr>
            <a:r>
              <a:rPr lang="en-US" b="1" dirty="0"/>
              <a:t>Preparing Discussion Points</a:t>
            </a:r>
          </a:p>
          <a:p>
            <a:pPr marL="0" lvl="1" indent="0">
              <a:spcBef>
                <a:spcPts val="1000"/>
              </a:spcBef>
              <a:spcAft>
                <a:spcPts val="600"/>
              </a:spcAft>
              <a:buFont typeface="Arial" panose="020B0604020202020204" pitchFamily="34" charset="0"/>
              <a:buNone/>
            </a:pPr>
            <a:r>
              <a:rPr lang="en-US" dirty="0"/>
              <a:t>Prepare questions or discussion points to explore deeper insights collaboratively with your group.</a:t>
            </a:r>
          </a:p>
        </p:txBody>
      </p:sp>
      <p:pic>
        <p:nvPicPr>
          <p:cNvPr id="7" name="Content Placeholder 6" descr="no idea - write a letter">
            <a:extLst>
              <a:ext uri="{FF2B5EF4-FFF2-40B4-BE49-F238E27FC236}">
                <a16:creationId xmlns:a16="http://schemas.microsoft.com/office/drawing/2014/main" id="{06039899-6078-4427-A055-B73B4FF75D76}"/>
              </a:ext>
            </a:extLst>
          </p:cNvPr>
          <p:cNvPicPr>
            <a:picLocks noGrp="1" noChangeAspect="1"/>
          </p:cNvPicPr>
          <p:nvPr>
            <p:ph type="pic" sz="quarter" idx="15"/>
          </p:nvPr>
        </p:nvPicPr>
        <p:blipFill>
          <a:blip r:embed="rId3"/>
          <a:srcRect l="35782" r="2" b="2"/>
          <a:stretch>
            <a:fillRect/>
          </a:stretch>
        </p:blipFill>
        <p:spPr>
          <a:xfrm>
            <a:off x="7675658" y="2093976"/>
            <a:ext cx="3941064" cy="4096512"/>
          </a:xfrm>
          <a:prstGeom prst="rect">
            <a:avLst/>
          </a:prstGeom>
          <a:noFill/>
        </p:spPr>
      </p:pic>
    </p:spTree>
    <p:extLst>
      <p:ext uri="{BB962C8B-B14F-4D97-AF65-F5344CB8AC3E}">
        <p14:creationId xmlns:p14="http://schemas.microsoft.com/office/powerpoint/2010/main" val="282427977"/>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250"/>
                                  </p:stCondLst>
                                  <p:iterate>
                                    <p:tmPct val="10000"/>
                                  </p:iterate>
                                  <p:childTnLst>
                                    <p:set>
                                      <p:cBhvr>
                                        <p:cTn id="6" dur="1" fill="hold">
                                          <p:stCondLst>
                                            <p:cond delay="0"/>
                                          </p:stCondLst>
                                        </p:cTn>
                                        <p:tgtEl>
                                          <p:spTgt spid="8"/>
                                        </p:tgtEl>
                                        <p:attrNameLst>
                                          <p:attrName>style.visibility</p:attrName>
                                        </p:attrNameLst>
                                      </p:cBhvr>
                                      <p:to>
                                        <p:strVal val="visible"/>
                                      </p:to>
                                    </p:set>
                                    <p:animEffect transition="in" filter="fade">
                                      <p:cBhvr>
                                        <p:cTn id="7" dur="250"/>
                                        <p:tgtEl>
                                          <p:spTgt spid="8"/>
                                        </p:tgtEl>
                                      </p:cBhvr>
                                    </p:animEffect>
                                    <p:anim calcmode="lin" valueType="num">
                                      <p:cBhvr>
                                        <p:cTn id="8" dur="250" fill="hold"/>
                                        <p:tgtEl>
                                          <p:spTgt spid="8"/>
                                        </p:tgtEl>
                                        <p:attrNameLst>
                                          <p:attrName>ppt_x</p:attrName>
                                        </p:attrNameLst>
                                      </p:cBhvr>
                                      <p:tavLst>
                                        <p:tav tm="0">
                                          <p:val>
                                            <p:strVal val="#ppt_x"/>
                                          </p:val>
                                        </p:tav>
                                        <p:tav tm="100000">
                                          <p:val>
                                            <p:strVal val="#ppt_x"/>
                                          </p:val>
                                        </p:tav>
                                      </p:tavLst>
                                    </p:anim>
                                    <p:anim calcmode="lin" valueType="num">
                                      <p:cBhvr>
                                        <p:cTn id="9" dur="250" fill="hold"/>
                                        <p:tgtEl>
                                          <p:spTgt spid="8"/>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7A9F71-CFC7-A76E-D912-6C10D7959161}"/>
              </a:ext>
            </a:extLst>
          </p:cNvPr>
          <p:cNvSpPr>
            <a:spLocks noGrp="1"/>
          </p:cNvSpPr>
          <p:nvPr>
            <p:ph type="title"/>
          </p:nvPr>
        </p:nvSpPr>
        <p:spPr>
          <a:xfrm>
            <a:off x="431172" y="553616"/>
            <a:ext cx="7914087" cy="4008859"/>
          </a:xfrm>
        </p:spPr>
        <p:txBody>
          <a:bodyPr anchor="t">
            <a:normAutofit/>
          </a:bodyPr>
          <a:lstStyle/>
          <a:p>
            <a:r>
              <a:rPr lang="en-GB"/>
              <a:t>Effective Group Discussion and Analysis Strategies</a:t>
            </a:r>
          </a:p>
        </p:txBody>
      </p:sp>
    </p:spTree>
    <p:extLst>
      <p:ext uri="{BB962C8B-B14F-4D97-AF65-F5344CB8AC3E}">
        <p14:creationId xmlns:p14="http://schemas.microsoft.com/office/powerpoint/2010/main" val="3496636276"/>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7" name="Rectangle 26">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37B9172-DE1F-C29C-FB9E-3D0D30B63EEC}"/>
              </a:ext>
            </a:extLst>
          </p:cNvPr>
          <p:cNvSpPr>
            <a:spLocks noGrp="1"/>
          </p:cNvSpPr>
          <p:nvPr>
            <p:ph type="title"/>
          </p:nvPr>
        </p:nvSpPr>
        <p:spPr>
          <a:xfrm>
            <a:off x="572493" y="238539"/>
            <a:ext cx="11018520" cy="1434415"/>
          </a:xfrm>
        </p:spPr>
        <p:txBody>
          <a:bodyPr vert="horz" lIns="91440" tIns="45720" rIns="91440" bIns="45720" rtlCol="0" anchor="b">
            <a:normAutofit/>
          </a:bodyPr>
          <a:lstStyle/>
          <a:p>
            <a:r>
              <a:rPr lang="en-US" sz="4600" b="0" cap="all" baseline="0"/>
              <a:t>Approaching Social Determinants of Health in the Case Study</a:t>
            </a:r>
          </a:p>
        </p:txBody>
      </p:sp>
      <p:sp>
        <p:nvSpPr>
          <p:cNvPr id="29"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TextBox 7">
            <a:extLst>
              <a:ext uri="{FF2B5EF4-FFF2-40B4-BE49-F238E27FC236}">
                <a16:creationId xmlns:a16="http://schemas.microsoft.com/office/drawing/2014/main" id="{AEECECE5-E467-4E67-BDBC-732DC942D105}"/>
              </a:ext>
            </a:extLst>
          </p:cNvPr>
          <p:cNvSpPr txBox="1"/>
          <p:nvPr>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a:xfrm>
            <a:off x="228600" y="1578429"/>
            <a:ext cx="7057445" cy="4612059"/>
          </a:xfrm>
          <a:prstGeom prst="rect">
            <a:avLst/>
          </a:prstGeom>
        </p:spPr>
        <p:txBody>
          <a:bodyPr>
            <a:noAutofit/>
          </a:bodyPr>
          <a:lstStyle/>
          <a:p>
            <a:pPr marL="0" indent="0">
              <a:spcBef>
                <a:spcPts val="2500"/>
              </a:spcBef>
              <a:spcAft>
                <a:spcPts val="600"/>
              </a:spcAft>
              <a:buFont typeface="Arial" panose="020B0604020202020204" pitchFamily="34" charset="0"/>
              <a:buNone/>
            </a:pPr>
            <a:r>
              <a:rPr lang="en-US" sz="2000" b="1" dirty="0"/>
              <a:t>Housing Impact on Health-</a:t>
            </a:r>
            <a:r>
              <a:rPr lang="en-US" sz="2000" dirty="0"/>
              <a:t>Safe and stable housing plays a crucial role in Amina's physical and mental health outcomes.</a:t>
            </a:r>
          </a:p>
          <a:p>
            <a:pPr marL="0" indent="0">
              <a:spcBef>
                <a:spcPts val="2500"/>
              </a:spcBef>
              <a:spcAft>
                <a:spcPts val="600"/>
              </a:spcAft>
              <a:buFont typeface="Arial" panose="020B0604020202020204" pitchFamily="34" charset="0"/>
              <a:buNone/>
            </a:pPr>
            <a:r>
              <a:rPr lang="en-US" sz="2000" b="1" dirty="0"/>
              <a:t>Income and Health Access-</a:t>
            </a:r>
            <a:r>
              <a:rPr lang="en-US" sz="2000" dirty="0"/>
              <a:t>Income level influences Amina's access to healthcare services and nutritious food options.</a:t>
            </a:r>
          </a:p>
          <a:p>
            <a:pPr marL="0" indent="0">
              <a:spcBef>
                <a:spcPts val="2500"/>
              </a:spcBef>
              <a:spcAft>
                <a:spcPts val="600"/>
              </a:spcAft>
              <a:buFont typeface="Arial" panose="020B0604020202020204" pitchFamily="34" charset="0"/>
              <a:buNone/>
            </a:pPr>
            <a:r>
              <a:rPr lang="en-US" sz="2000" b="1" dirty="0"/>
              <a:t>Education's Role-</a:t>
            </a:r>
            <a:r>
              <a:rPr lang="en-US" sz="2000" dirty="0"/>
              <a:t>Education shapes Amina's health literacy and ability to manage her health effectively.</a:t>
            </a:r>
          </a:p>
          <a:p>
            <a:pPr marL="0" indent="0">
              <a:spcBef>
                <a:spcPts val="2500"/>
              </a:spcBef>
              <a:spcAft>
                <a:spcPts val="600"/>
              </a:spcAft>
              <a:buFont typeface="Arial" panose="020B0604020202020204" pitchFamily="34" charset="0"/>
              <a:buNone/>
            </a:pPr>
            <a:r>
              <a:rPr lang="en-US" sz="2000" b="1" dirty="0"/>
              <a:t>Environmental Factors-</a:t>
            </a:r>
            <a:r>
              <a:rPr lang="en-US" sz="2000" dirty="0"/>
              <a:t>Environmental conditions like air quality and neighborhood safety affect Amina's overall well-being.</a:t>
            </a:r>
          </a:p>
        </p:txBody>
      </p:sp>
      <p:pic>
        <p:nvPicPr>
          <p:cNvPr id="7" name="Content Placeholder 6" descr="Renvironment responsability, united family and sustainable finances">
            <a:extLst>
              <a:ext uri="{FF2B5EF4-FFF2-40B4-BE49-F238E27FC236}">
                <a16:creationId xmlns:a16="http://schemas.microsoft.com/office/drawing/2014/main" id="{E8660856-85BF-465F-97AE-1B563941BF9E}"/>
              </a:ext>
            </a:extLst>
          </p:cNvPr>
          <p:cNvPicPr>
            <a:picLocks noGrp="1" noChangeAspect="1"/>
          </p:cNvPicPr>
          <p:nvPr>
            <p:ph type="pic" sz="quarter" idx="15"/>
          </p:nvPr>
        </p:nvPicPr>
        <p:blipFill>
          <a:blip r:embed="rId3"/>
          <a:srcRect l="25921" r="9863" b="2"/>
          <a:stretch>
            <a:fillRect/>
          </a:stretch>
        </p:blipFill>
        <p:spPr>
          <a:xfrm>
            <a:off x="7675658" y="2093976"/>
            <a:ext cx="3941064" cy="4096512"/>
          </a:xfrm>
          <a:prstGeom prst="rect">
            <a:avLst/>
          </a:prstGeom>
          <a:noFill/>
        </p:spPr>
      </p:pic>
    </p:spTree>
    <p:extLst>
      <p:ext uri="{BB962C8B-B14F-4D97-AF65-F5344CB8AC3E}">
        <p14:creationId xmlns:p14="http://schemas.microsoft.com/office/powerpoint/2010/main" val="2162011776"/>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250"/>
                                  </p:stCondLst>
                                  <p:iterate>
                                    <p:tmPct val="10000"/>
                                  </p:iterate>
                                  <p:childTnLst>
                                    <p:set>
                                      <p:cBhvr>
                                        <p:cTn id="6" dur="1" fill="hold">
                                          <p:stCondLst>
                                            <p:cond delay="0"/>
                                          </p:stCondLst>
                                        </p:cTn>
                                        <p:tgtEl>
                                          <p:spTgt spid="8"/>
                                        </p:tgtEl>
                                        <p:attrNameLst>
                                          <p:attrName>style.visibility</p:attrName>
                                        </p:attrNameLst>
                                      </p:cBhvr>
                                      <p:to>
                                        <p:strVal val="visible"/>
                                      </p:to>
                                    </p:set>
                                    <p:animEffect transition="in" filter="fade">
                                      <p:cBhvr>
                                        <p:cTn id="7" dur="250"/>
                                        <p:tgtEl>
                                          <p:spTgt spid="8"/>
                                        </p:tgtEl>
                                      </p:cBhvr>
                                    </p:animEffect>
                                    <p:anim calcmode="lin" valueType="num">
                                      <p:cBhvr>
                                        <p:cTn id="8" dur="250" fill="hold"/>
                                        <p:tgtEl>
                                          <p:spTgt spid="8"/>
                                        </p:tgtEl>
                                        <p:attrNameLst>
                                          <p:attrName>ppt_x</p:attrName>
                                        </p:attrNameLst>
                                      </p:cBhvr>
                                      <p:tavLst>
                                        <p:tav tm="0">
                                          <p:val>
                                            <p:strVal val="#ppt_x"/>
                                          </p:val>
                                        </p:tav>
                                        <p:tav tm="100000">
                                          <p:val>
                                            <p:strVal val="#ppt_x"/>
                                          </p:val>
                                        </p:tav>
                                      </p:tavLst>
                                    </p:anim>
                                    <p:anim calcmode="lin" valueType="num">
                                      <p:cBhvr>
                                        <p:cTn id="9" dur="250" fill="hold"/>
                                        <p:tgtEl>
                                          <p:spTgt spid="8"/>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9A220E-FBAD-DD4F-334F-C5027D30D602}"/>
              </a:ext>
            </a:extLst>
          </p:cNvPr>
          <p:cNvSpPr>
            <a:spLocks noGrp="1"/>
          </p:cNvSpPr>
          <p:nvPr>
            <p:ph type="title"/>
          </p:nvPr>
        </p:nvSpPr>
        <p:spPr>
          <a:xfrm>
            <a:off x="5550408" y="548640"/>
            <a:ext cx="6035040" cy="1143000"/>
          </a:xfrm>
        </p:spPr>
        <p:txBody>
          <a:bodyPr vert="horz" lIns="91440" tIns="45720" rIns="91440" bIns="45720" rtlCol="0" anchor="b">
            <a:normAutofit/>
          </a:bodyPr>
          <a:lstStyle/>
          <a:p>
            <a:r>
              <a:rPr lang="en-US" sz="2500" b="0" kern="1200" cap="all" baseline="0">
                <a:latin typeface="+mj-lt"/>
                <a:ea typeface="+mj-ea"/>
                <a:cs typeface="+mj-cs"/>
              </a:rPr>
              <a:t>Considering Cultural Diversity and Its Impact on Wellbeing</a:t>
            </a:r>
          </a:p>
        </p:txBody>
      </p:sp>
      <p:pic>
        <p:nvPicPr>
          <p:cNvPr id="7" name="Content Placeholder 6" descr="Individual circle or globe on a white background made up of small human silhouette figures. Each figure is a different color one would find in a rainbow. Could also symbolize gay pride.">
            <a:extLst>
              <a:ext uri="{FF2B5EF4-FFF2-40B4-BE49-F238E27FC236}">
                <a16:creationId xmlns:a16="http://schemas.microsoft.com/office/drawing/2014/main" id="{CC6E66B8-2957-4D53-BCB5-490F813CA10A}"/>
              </a:ext>
            </a:extLst>
          </p:cNvPr>
          <p:cNvPicPr>
            <a:picLocks noGrp="1" noChangeAspect="1"/>
          </p:cNvPicPr>
          <p:nvPr>
            <p:ph type="pic" sz="quarter" idx="15"/>
          </p:nvPr>
        </p:nvPicPr>
        <p:blipFill>
          <a:blip r:embed="rId3"/>
          <a:srcRect l="24584" r="24887" b="1"/>
          <a:stretch>
            <a:fillRect/>
          </a:stretch>
        </p:blipFill>
        <p:spPr>
          <a:xfrm>
            <a:off x="20" y="10"/>
            <a:ext cx="4844032" cy="6399142"/>
          </a:xfrm>
          <a:prstGeom prst="rect">
            <a:avLst/>
          </a:prstGeom>
          <a:noFill/>
        </p:spPr>
      </p:pic>
      <p:sp>
        <p:nvSpPr>
          <p:cNvPr id="8" name="TextBox 7">
            <a:extLst>
              <a:ext uri="{FF2B5EF4-FFF2-40B4-BE49-F238E27FC236}">
                <a16:creationId xmlns:a16="http://schemas.microsoft.com/office/drawing/2014/main" id="{BBAD4315-0F69-4BF9-AAEF-9F90DCFF6E75}"/>
              </a:ext>
            </a:extLst>
          </p:cNvPr>
          <p:cNvSpPr txBox="1"/>
          <p:nvPr>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a:xfrm>
            <a:off x="5550408" y="1828800"/>
            <a:ext cx="6035040" cy="4489704"/>
          </a:xfrm>
          <a:prstGeom prst="rect">
            <a:avLst/>
          </a:prstGeom>
        </p:spPr>
        <p:txBody>
          <a:bodyPr>
            <a:normAutofit/>
          </a:bodyPr>
          <a:lstStyle/>
          <a:p>
            <a:pPr marL="0" indent="0">
              <a:spcBef>
                <a:spcPts val="2500"/>
              </a:spcBef>
              <a:spcAft>
                <a:spcPts val="600"/>
              </a:spcAft>
              <a:buFont typeface="Arial" panose="020B0604020202020204" pitchFamily="34" charset="0"/>
              <a:buNone/>
            </a:pPr>
            <a:r>
              <a:rPr lang="en-US" sz="2000" b="1" dirty="0"/>
              <a:t>Cultural Influences on Health-</a:t>
            </a:r>
            <a:r>
              <a:rPr lang="en-US" sz="2000" dirty="0"/>
              <a:t>Cultural beliefs shape Amina’s health practices and perceptions, impacting her overall wellbeing.</a:t>
            </a:r>
          </a:p>
          <a:p>
            <a:pPr marL="0" indent="0">
              <a:spcBef>
                <a:spcPts val="2500"/>
              </a:spcBef>
              <a:spcAft>
                <a:spcPts val="600"/>
              </a:spcAft>
              <a:buFont typeface="Arial" panose="020B0604020202020204" pitchFamily="34" charset="0"/>
              <a:buNone/>
            </a:pPr>
            <a:r>
              <a:rPr lang="en-US" sz="2000" b="1" dirty="0"/>
              <a:t>Importance of Cultural Sensitivity-</a:t>
            </a:r>
            <a:r>
              <a:rPr lang="en-US" sz="2000" dirty="0"/>
              <a:t>Culturally sensitive care enhances communication and trust, improving healthcare outcomes.</a:t>
            </a:r>
          </a:p>
          <a:p>
            <a:pPr marL="0" indent="0">
              <a:spcBef>
                <a:spcPts val="2500"/>
              </a:spcBef>
              <a:spcAft>
                <a:spcPts val="600"/>
              </a:spcAft>
              <a:buFont typeface="Arial" panose="020B0604020202020204" pitchFamily="34" charset="0"/>
              <a:buNone/>
            </a:pPr>
            <a:r>
              <a:rPr lang="en-US" sz="2000" b="1" dirty="0"/>
              <a:t>Supporting Wellbeing through Culture-</a:t>
            </a:r>
            <a:r>
              <a:rPr lang="en-US" sz="2000" dirty="0"/>
              <a:t>Integrating cultural understanding supports Amina’s wellbeing and holistic care appr</a:t>
            </a:r>
            <a:r>
              <a:rPr lang="en-US" sz="1400" dirty="0"/>
              <a:t>oach.</a:t>
            </a:r>
          </a:p>
        </p:txBody>
      </p:sp>
    </p:spTree>
    <p:extLst>
      <p:ext uri="{BB962C8B-B14F-4D97-AF65-F5344CB8AC3E}">
        <p14:creationId xmlns:p14="http://schemas.microsoft.com/office/powerpoint/2010/main" val="1341732926"/>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250"/>
                                  </p:stCondLst>
                                  <p:iterate>
                                    <p:tmPct val="10000"/>
                                  </p:iterate>
                                  <p:childTnLst>
                                    <p:set>
                                      <p:cBhvr>
                                        <p:cTn id="6" dur="1" fill="hold">
                                          <p:stCondLst>
                                            <p:cond delay="0"/>
                                          </p:stCondLst>
                                        </p:cTn>
                                        <p:tgtEl>
                                          <p:spTgt spid="8"/>
                                        </p:tgtEl>
                                        <p:attrNameLst>
                                          <p:attrName>style.visibility</p:attrName>
                                        </p:attrNameLst>
                                      </p:cBhvr>
                                      <p:to>
                                        <p:strVal val="visible"/>
                                      </p:to>
                                    </p:set>
                                    <p:animEffect transition="in" filter="fade">
                                      <p:cBhvr>
                                        <p:cTn id="7" dur="250"/>
                                        <p:tgtEl>
                                          <p:spTgt spid="8"/>
                                        </p:tgtEl>
                                      </p:cBhvr>
                                    </p:animEffect>
                                    <p:anim calcmode="lin" valueType="num">
                                      <p:cBhvr>
                                        <p:cTn id="8" dur="250" fill="hold"/>
                                        <p:tgtEl>
                                          <p:spTgt spid="8"/>
                                        </p:tgtEl>
                                        <p:attrNameLst>
                                          <p:attrName>ppt_x</p:attrName>
                                        </p:attrNameLst>
                                      </p:cBhvr>
                                      <p:tavLst>
                                        <p:tav tm="0">
                                          <p:val>
                                            <p:strVal val="#ppt_x"/>
                                          </p:val>
                                        </p:tav>
                                        <p:tav tm="100000">
                                          <p:val>
                                            <p:strVal val="#ppt_x"/>
                                          </p:val>
                                        </p:tav>
                                      </p:tavLst>
                                    </p:anim>
                                    <p:anim calcmode="lin" valueType="num">
                                      <p:cBhvr>
                                        <p:cTn id="9" dur="250" fill="hold"/>
                                        <p:tgtEl>
                                          <p:spTgt spid="8"/>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p:bldLst>
  </p:timing>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12">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1E21CB2-4AD2-5D0F-B83F-80A97E35A1CB}"/>
              </a:ext>
            </a:extLst>
          </p:cNvPr>
          <p:cNvSpPr>
            <a:spLocks noGrp="1"/>
          </p:cNvSpPr>
          <p:nvPr>
            <p:ph type="title"/>
          </p:nvPr>
        </p:nvSpPr>
        <p:spPr>
          <a:xfrm>
            <a:off x="572493" y="238539"/>
            <a:ext cx="11018520" cy="1434415"/>
          </a:xfrm>
        </p:spPr>
        <p:txBody>
          <a:bodyPr vert="horz" lIns="91440" tIns="45720" rIns="91440" bIns="45720" rtlCol="0" anchor="b">
            <a:normAutofit/>
          </a:bodyPr>
          <a:lstStyle/>
          <a:p>
            <a:r>
              <a:rPr lang="en-US" sz="4600" b="0" cap="all" baseline="0"/>
              <a:t>Exploring Relevant Policies and Support Options</a:t>
            </a:r>
          </a:p>
        </p:txBody>
      </p:sp>
      <p:sp>
        <p:nvSpPr>
          <p:cNvPr id="15"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TextBox 7">
            <a:extLst>
              <a:ext uri="{FF2B5EF4-FFF2-40B4-BE49-F238E27FC236}">
                <a16:creationId xmlns:a16="http://schemas.microsoft.com/office/drawing/2014/main" id="{7E999665-2790-4EFF-8963-FD1CABC2FA8B}"/>
              </a:ext>
            </a:extLst>
          </p:cNvPr>
          <p:cNvSpPr txBox="1"/>
          <p:nvPr>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a:xfrm>
            <a:off x="572493" y="2071316"/>
            <a:ext cx="6713552" cy="4119172"/>
          </a:xfrm>
          <a:prstGeom prst="rect">
            <a:avLst/>
          </a:prstGeom>
        </p:spPr>
        <p:txBody>
          <a:bodyPr>
            <a:noAutofit/>
          </a:bodyPr>
          <a:lstStyle/>
          <a:p>
            <a:pPr marL="0" indent="0">
              <a:spcBef>
                <a:spcPts val="2500"/>
              </a:spcBef>
              <a:spcAft>
                <a:spcPts val="600"/>
              </a:spcAft>
              <a:buFont typeface="Arial" panose="020B0604020202020204" pitchFamily="34" charset="0"/>
              <a:buNone/>
            </a:pPr>
            <a:r>
              <a:rPr lang="en-US" sz="2000" b="1" dirty="0"/>
              <a:t>Relevant Policies Overview</a:t>
            </a:r>
          </a:p>
          <a:p>
            <a:pPr marL="0" lvl="1" indent="0">
              <a:spcBef>
                <a:spcPts val="1000"/>
              </a:spcBef>
              <a:spcAft>
                <a:spcPts val="600"/>
              </a:spcAft>
              <a:buFont typeface="Arial" panose="020B0604020202020204" pitchFamily="34" charset="0"/>
              <a:buNone/>
            </a:pPr>
            <a:r>
              <a:rPr lang="en-US" sz="2000" dirty="0"/>
              <a:t>Identify key policies designed to support individuals like Amina with social care needs and legal protection.</a:t>
            </a:r>
          </a:p>
          <a:p>
            <a:pPr marL="0" indent="0">
              <a:spcBef>
                <a:spcPts val="2500"/>
              </a:spcBef>
              <a:spcAft>
                <a:spcPts val="600"/>
              </a:spcAft>
              <a:buFont typeface="Arial" panose="020B0604020202020204" pitchFamily="34" charset="0"/>
              <a:buNone/>
            </a:pPr>
            <a:r>
              <a:rPr lang="en-US" sz="2000" b="1" dirty="0"/>
              <a:t>Social Care Services</a:t>
            </a:r>
          </a:p>
          <a:p>
            <a:pPr marL="0" lvl="1" indent="0">
              <a:spcBef>
                <a:spcPts val="1000"/>
              </a:spcBef>
              <a:spcAft>
                <a:spcPts val="600"/>
              </a:spcAft>
              <a:buFont typeface="Arial" panose="020B0604020202020204" pitchFamily="34" charset="0"/>
              <a:buNone/>
            </a:pPr>
            <a:r>
              <a:rPr lang="en-US" sz="2000" dirty="0"/>
              <a:t>Discuss available social care services offering practical support tailored to Amina’s specific needs and circumstances.</a:t>
            </a:r>
          </a:p>
          <a:p>
            <a:pPr marL="0" indent="0">
              <a:spcBef>
                <a:spcPts val="2500"/>
              </a:spcBef>
              <a:spcAft>
                <a:spcPts val="600"/>
              </a:spcAft>
              <a:buFont typeface="Arial" panose="020B0604020202020204" pitchFamily="34" charset="0"/>
              <a:buNone/>
            </a:pPr>
            <a:r>
              <a:rPr lang="en-US" sz="2000" b="1" dirty="0"/>
              <a:t>Legal Frameworks</a:t>
            </a:r>
          </a:p>
          <a:p>
            <a:pPr marL="0" lvl="1" indent="0">
              <a:spcBef>
                <a:spcPts val="1000"/>
              </a:spcBef>
              <a:spcAft>
                <a:spcPts val="600"/>
              </a:spcAft>
              <a:buFont typeface="Arial" panose="020B0604020202020204" pitchFamily="34" charset="0"/>
              <a:buNone/>
            </a:pPr>
            <a:r>
              <a:rPr lang="en-US" sz="2000" dirty="0"/>
              <a:t>Explore legal frameworks that provide protection and rights for individuals requiring social care support.</a:t>
            </a:r>
          </a:p>
        </p:txBody>
      </p:sp>
      <p:pic>
        <p:nvPicPr>
          <p:cNvPr id="7" name="Content Placeholder 6" descr="Young woman filling out a survey. Focus is on survey.">
            <a:extLst>
              <a:ext uri="{FF2B5EF4-FFF2-40B4-BE49-F238E27FC236}">
                <a16:creationId xmlns:a16="http://schemas.microsoft.com/office/drawing/2014/main" id="{C95519C0-8544-4CC2-A045-E2FB3705B472}"/>
              </a:ext>
            </a:extLst>
          </p:cNvPr>
          <p:cNvPicPr>
            <a:picLocks noGrp="1" noChangeAspect="1"/>
          </p:cNvPicPr>
          <p:nvPr>
            <p:ph type="pic" sz="quarter" idx="15"/>
          </p:nvPr>
        </p:nvPicPr>
        <p:blipFill>
          <a:blip r:embed="rId3"/>
          <a:srcRect l="20041" r="15743" b="2"/>
          <a:stretch>
            <a:fillRect/>
          </a:stretch>
        </p:blipFill>
        <p:spPr>
          <a:xfrm>
            <a:off x="7675658" y="2093976"/>
            <a:ext cx="3941064" cy="4096512"/>
          </a:xfrm>
          <a:prstGeom prst="rect">
            <a:avLst/>
          </a:prstGeom>
          <a:noFill/>
        </p:spPr>
      </p:pic>
    </p:spTree>
    <p:extLst>
      <p:ext uri="{BB962C8B-B14F-4D97-AF65-F5344CB8AC3E}">
        <p14:creationId xmlns:p14="http://schemas.microsoft.com/office/powerpoint/2010/main" val="444771243"/>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250"/>
                                  </p:stCondLst>
                                  <p:iterate>
                                    <p:tmPct val="10000"/>
                                  </p:iterate>
                                  <p:childTnLst>
                                    <p:set>
                                      <p:cBhvr>
                                        <p:cTn id="6" dur="1" fill="hold">
                                          <p:stCondLst>
                                            <p:cond delay="0"/>
                                          </p:stCondLst>
                                        </p:cTn>
                                        <p:tgtEl>
                                          <p:spTgt spid="8"/>
                                        </p:tgtEl>
                                        <p:attrNameLst>
                                          <p:attrName>style.visibility</p:attrName>
                                        </p:attrNameLst>
                                      </p:cBhvr>
                                      <p:to>
                                        <p:strVal val="visible"/>
                                      </p:to>
                                    </p:set>
                                    <p:animEffect transition="in" filter="fade">
                                      <p:cBhvr>
                                        <p:cTn id="7" dur="250"/>
                                        <p:tgtEl>
                                          <p:spTgt spid="8"/>
                                        </p:tgtEl>
                                      </p:cBhvr>
                                    </p:animEffect>
                                    <p:anim calcmode="lin" valueType="num">
                                      <p:cBhvr>
                                        <p:cTn id="8" dur="250" fill="hold"/>
                                        <p:tgtEl>
                                          <p:spTgt spid="8"/>
                                        </p:tgtEl>
                                        <p:attrNameLst>
                                          <p:attrName>ppt_x</p:attrName>
                                        </p:attrNameLst>
                                      </p:cBhvr>
                                      <p:tavLst>
                                        <p:tav tm="0">
                                          <p:val>
                                            <p:strVal val="#ppt_x"/>
                                          </p:val>
                                        </p:tav>
                                        <p:tav tm="100000">
                                          <p:val>
                                            <p:strVal val="#ppt_x"/>
                                          </p:val>
                                        </p:tav>
                                      </p:tavLst>
                                    </p:anim>
                                    <p:anim calcmode="lin" valueType="num">
                                      <p:cBhvr>
                                        <p:cTn id="9" dur="250" fill="hold"/>
                                        <p:tgtEl>
                                          <p:spTgt spid="8"/>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p:bldLst>
  </p:timing>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943CAA20-3569-4189-9E48-239A229A86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2568E3B-2A7E-3E65-87F2-45136253AF49}"/>
              </a:ext>
            </a:extLst>
          </p:cNvPr>
          <p:cNvSpPr>
            <a:spLocks noGrp="1"/>
          </p:cNvSpPr>
          <p:nvPr>
            <p:ph type="title"/>
          </p:nvPr>
        </p:nvSpPr>
        <p:spPr>
          <a:xfrm>
            <a:off x="838200" y="451381"/>
            <a:ext cx="10512552" cy="4066540"/>
          </a:xfrm>
        </p:spPr>
        <p:txBody>
          <a:bodyPr vert="horz" lIns="91440" tIns="45720" rIns="91440" bIns="45720" rtlCol="0" anchor="b">
            <a:normAutofit/>
          </a:bodyPr>
          <a:lstStyle/>
          <a:p>
            <a:r>
              <a:rPr lang="en-US" sz="6600" kern="1200">
                <a:solidFill>
                  <a:schemeClr val="tx1"/>
                </a:solidFill>
                <a:latin typeface="+mj-lt"/>
                <a:ea typeface="+mj-ea"/>
                <a:cs typeface="+mj-cs"/>
              </a:rPr>
              <a:t>Preparing and Delivering the Group Presentation</a:t>
            </a:r>
          </a:p>
        </p:txBody>
      </p:sp>
      <p:sp>
        <p:nvSpPr>
          <p:cNvPr id="9" name="sketch line">
            <a:extLst>
              <a:ext uri="{FF2B5EF4-FFF2-40B4-BE49-F238E27FC236}">
                <a16:creationId xmlns:a16="http://schemas.microsoft.com/office/drawing/2014/main" id="{DA542B6D-E775-4832-91DC-2D20F857813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38200" y="4718595"/>
            <a:ext cx="5410200" cy="18288"/>
          </a:xfrm>
          <a:custGeom>
            <a:avLst/>
            <a:gdLst>
              <a:gd name="connsiteX0" fmla="*/ 0 w 5410200"/>
              <a:gd name="connsiteY0" fmla="*/ 0 h 18288"/>
              <a:gd name="connsiteX1" fmla="*/ 568071 w 5410200"/>
              <a:gd name="connsiteY1" fmla="*/ 0 h 18288"/>
              <a:gd name="connsiteX2" fmla="*/ 1298448 w 5410200"/>
              <a:gd name="connsiteY2" fmla="*/ 0 h 18288"/>
              <a:gd name="connsiteX3" fmla="*/ 1920621 w 5410200"/>
              <a:gd name="connsiteY3" fmla="*/ 0 h 18288"/>
              <a:gd name="connsiteX4" fmla="*/ 2488692 w 5410200"/>
              <a:gd name="connsiteY4" fmla="*/ 0 h 18288"/>
              <a:gd name="connsiteX5" fmla="*/ 3219069 w 5410200"/>
              <a:gd name="connsiteY5" fmla="*/ 0 h 18288"/>
              <a:gd name="connsiteX6" fmla="*/ 3895344 w 5410200"/>
              <a:gd name="connsiteY6" fmla="*/ 0 h 18288"/>
              <a:gd name="connsiteX7" fmla="*/ 4571619 w 5410200"/>
              <a:gd name="connsiteY7" fmla="*/ 0 h 18288"/>
              <a:gd name="connsiteX8" fmla="*/ 5410200 w 5410200"/>
              <a:gd name="connsiteY8" fmla="*/ 0 h 18288"/>
              <a:gd name="connsiteX9" fmla="*/ 5410200 w 5410200"/>
              <a:gd name="connsiteY9" fmla="*/ 18288 h 18288"/>
              <a:gd name="connsiteX10" fmla="*/ 4842129 w 5410200"/>
              <a:gd name="connsiteY10" fmla="*/ 18288 h 18288"/>
              <a:gd name="connsiteX11" fmla="*/ 4328160 w 5410200"/>
              <a:gd name="connsiteY11" fmla="*/ 18288 h 18288"/>
              <a:gd name="connsiteX12" fmla="*/ 3597783 w 5410200"/>
              <a:gd name="connsiteY12" fmla="*/ 18288 h 18288"/>
              <a:gd name="connsiteX13" fmla="*/ 3029712 w 5410200"/>
              <a:gd name="connsiteY13" fmla="*/ 18288 h 18288"/>
              <a:gd name="connsiteX14" fmla="*/ 2299335 w 5410200"/>
              <a:gd name="connsiteY14" fmla="*/ 18288 h 18288"/>
              <a:gd name="connsiteX15" fmla="*/ 1514856 w 5410200"/>
              <a:gd name="connsiteY15" fmla="*/ 18288 h 18288"/>
              <a:gd name="connsiteX16" fmla="*/ 892683 w 5410200"/>
              <a:gd name="connsiteY16" fmla="*/ 18288 h 18288"/>
              <a:gd name="connsiteX17" fmla="*/ 0 w 5410200"/>
              <a:gd name="connsiteY17" fmla="*/ 18288 h 18288"/>
              <a:gd name="connsiteX18" fmla="*/ 0 w 5410200"/>
              <a:gd name="connsiteY18"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5410200" h="18288" fill="none" extrusionOk="0">
                <a:moveTo>
                  <a:pt x="0" y="0"/>
                </a:moveTo>
                <a:cubicBezTo>
                  <a:pt x="163050" y="-18707"/>
                  <a:pt x="319321" y="-16364"/>
                  <a:pt x="568071" y="0"/>
                </a:cubicBezTo>
                <a:cubicBezTo>
                  <a:pt x="816821" y="16364"/>
                  <a:pt x="1013224" y="-7268"/>
                  <a:pt x="1298448" y="0"/>
                </a:cubicBezTo>
                <a:cubicBezTo>
                  <a:pt x="1583672" y="7268"/>
                  <a:pt x="1631711" y="-3367"/>
                  <a:pt x="1920621" y="0"/>
                </a:cubicBezTo>
                <a:cubicBezTo>
                  <a:pt x="2209531" y="3367"/>
                  <a:pt x="2364420" y="-19184"/>
                  <a:pt x="2488692" y="0"/>
                </a:cubicBezTo>
                <a:cubicBezTo>
                  <a:pt x="2612964" y="19184"/>
                  <a:pt x="3023298" y="-34627"/>
                  <a:pt x="3219069" y="0"/>
                </a:cubicBezTo>
                <a:cubicBezTo>
                  <a:pt x="3414840" y="34627"/>
                  <a:pt x="3656810" y="24043"/>
                  <a:pt x="3895344" y="0"/>
                </a:cubicBezTo>
                <a:cubicBezTo>
                  <a:pt x="4133879" y="-24043"/>
                  <a:pt x="4393984" y="-19577"/>
                  <a:pt x="4571619" y="0"/>
                </a:cubicBezTo>
                <a:cubicBezTo>
                  <a:pt x="4749255" y="19577"/>
                  <a:pt x="5179928" y="-6281"/>
                  <a:pt x="5410200" y="0"/>
                </a:cubicBezTo>
                <a:cubicBezTo>
                  <a:pt x="5410730" y="6954"/>
                  <a:pt x="5410934" y="12839"/>
                  <a:pt x="5410200" y="18288"/>
                </a:cubicBezTo>
                <a:cubicBezTo>
                  <a:pt x="5139060" y="6751"/>
                  <a:pt x="5121593" y="31035"/>
                  <a:pt x="4842129" y="18288"/>
                </a:cubicBezTo>
                <a:cubicBezTo>
                  <a:pt x="4562665" y="5541"/>
                  <a:pt x="4448273" y="9487"/>
                  <a:pt x="4328160" y="18288"/>
                </a:cubicBezTo>
                <a:cubicBezTo>
                  <a:pt x="4208047" y="27089"/>
                  <a:pt x="3760936" y="22567"/>
                  <a:pt x="3597783" y="18288"/>
                </a:cubicBezTo>
                <a:cubicBezTo>
                  <a:pt x="3434630" y="14009"/>
                  <a:pt x="3299718" y="33213"/>
                  <a:pt x="3029712" y="18288"/>
                </a:cubicBezTo>
                <a:cubicBezTo>
                  <a:pt x="2759706" y="3363"/>
                  <a:pt x="2640159" y="27394"/>
                  <a:pt x="2299335" y="18288"/>
                </a:cubicBezTo>
                <a:cubicBezTo>
                  <a:pt x="1958511" y="9182"/>
                  <a:pt x="1801186" y="28985"/>
                  <a:pt x="1514856" y="18288"/>
                </a:cubicBezTo>
                <a:cubicBezTo>
                  <a:pt x="1228526" y="7591"/>
                  <a:pt x="1063509" y="-5305"/>
                  <a:pt x="892683" y="18288"/>
                </a:cubicBezTo>
                <a:cubicBezTo>
                  <a:pt x="721857" y="41881"/>
                  <a:pt x="186945" y="-20897"/>
                  <a:pt x="0" y="18288"/>
                </a:cubicBezTo>
                <a:cubicBezTo>
                  <a:pt x="-570" y="9279"/>
                  <a:pt x="132" y="5100"/>
                  <a:pt x="0" y="0"/>
                </a:cubicBezTo>
                <a:close/>
              </a:path>
              <a:path w="5410200" h="18288" stroke="0" extrusionOk="0">
                <a:moveTo>
                  <a:pt x="0" y="0"/>
                </a:moveTo>
                <a:cubicBezTo>
                  <a:pt x="285096" y="-4925"/>
                  <a:pt x="376456" y="22268"/>
                  <a:pt x="622173" y="0"/>
                </a:cubicBezTo>
                <a:cubicBezTo>
                  <a:pt x="867890" y="-22268"/>
                  <a:pt x="1031392" y="7228"/>
                  <a:pt x="1136142" y="0"/>
                </a:cubicBezTo>
                <a:cubicBezTo>
                  <a:pt x="1240892" y="-7228"/>
                  <a:pt x="1561853" y="9877"/>
                  <a:pt x="1920621" y="0"/>
                </a:cubicBezTo>
                <a:cubicBezTo>
                  <a:pt x="2279389" y="-9877"/>
                  <a:pt x="2367255" y="19546"/>
                  <a:pt x="2542794" y="0"/>
                </a:cubicBezTo>
                <a:cubicBezTo>
                  <a:pt x="2718333" y="-19546"/>
                  <a:pt x="2866732" y="-22226"/>
                  <a:pt x="3164967" y="0"/>
                </a:cubicBezTo>
                <a:cubicBezTo>
                  <a:pt x="3463202" y="22226"/>
                  <a:pt x="3568055" y="-2765"/>
                  <a:pt x="3949446" y="0"/>
                </a:cubicBezTo>
                <a:cubicBezTo>
                  <a:pt x="4330837" y="2765"/>
                  <a:pt x="4287895" y="10557"/>
                  <a:pt x="4517517" y="0"/>
                </a:cubicBezTo>
                <a:cubicBezTo>
                  <a:pt x="4747139" y="-10557"/>
                  <a:pt x="5149588" y="8716"/>
                  <a:pt x="5410200" y="0"/>
                </a:cubicBezTo>
                <a:cubicBezTo>
                  <a:pt x="5409517" y="5414"/>
                  <a:pt x="5409480" y="12510"/>
                  <a:pt x="5410200" y="18288"/>
                </a:cubicBezTo>
                <a:cubicBezTo>
                  <a:pt x="5163327" y="41494"/>
                  <a:pt x="5008749" y="10693"/>
                  <a:pt x="4842129" y="18288"/>
                </a:cubicBezTo>
                <a:cubicBezTo>
                  <a:pt x="4675509" y="25883"/>
                  <a:pt x="4433401" y="-615"/>
                  <a:pt x="4165854" y="18288"/>
                </a:cubicBezTo>
                <a:cubicBezTo>
                  <a:pt x="3898308" y="37191"/>
                  <a:pt x="3809032" y="-8710"/>
                  <a:pt x="3543681" y="18288"/>
                </a:cubicBezTo>
                <a:cubicBezTo>
                  <a:pt x="3278330" y="45286"/>
                  <a:pt x="3073876" y="-15917"/>
                  <a:pt x="2759202" y="18288"/>
                </a:cubicBezTo>
                <a:cubicBezTo>
                  <a:pt x="2444528" y="52493"/>
                  <a:pt x="2204144" y="3372"/>
                  <a:pt x="1974723" y="18288"/>
                </a:cubicBezTo>
                <a:cubicBezTo>
                  <a:pt x="1745302" y="33204"/>
                  <a:pt x="1602335" y="31490"/>
                  <a:pt x="1406652" y="18288"/>
                </a:cubicBezTo>
                <a:cubicBezTo>
                  <a:pt x="1210969" y="5086"/>
                  <a:pt x="923948" y="3161"/>
                  <a:pt x="730377" y="18288"/>
                </a:cubicBezTo>
                <a:cubicBezTo>
                  <a:pt x="536806" y="33415"/>
                  <a:pt x="336496" y="-141"/>
                  <a:pt x="0" y="18288"/>
                </a:cubicBezTo>
                <a:cubicBezTo>
                  <a:pt x="-306" y="11061"/>
                  <a:pt x="-655" y="7751"/>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064692947"/>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CAF4FD-ABD2-6ED2-A018-B9D09491188F}"/>
              </a:ext>
            </a:extLst>
          </p:cNvPr>
          <p:cNvSpPr>
            <a:spLocks noGrp="1"/>
          </p:cNvSpPr>
          <p:nvPr>
            <p:ph type="title"/>
          </p:nvPr>
        </p:nvSpPr>
        <p:spPr>
          <a:xfrm>
            <a:off x="4820076" y="320040"/>
            <a:ext cx="6766560" cy="932688"/>
          </a:xfrm>
        </p:spPr>
        <p:txBody>
          <a:bodyPr vert="horz" lIns="91440" tIns="45720" rIns="91440" bIns="45720" rtlCol="0" anchor="b">
            <a:normAutofit/>
          </a:bodyPr>
          <a:lstStyle/>
          <a:p>
            <a:r>
              <a:rPr lang="en-US" sz="3000" b="0" kern="1200" cap="all" baseline="0">
                <a:latin typeface="+mj-lt"/>
                <a:ea typeface="+mj-ea"/>
                <a:cs typeface="+mj-cs"/>
              </a:rPr>
              <a:t>Summarising Analysis Using Accurate Terminology</a:t>
            </a:r>
          </a:p>
        </p:txBody>
      </p:sp>
      <p:pic>
        <p:nvPicPr>
          <p:cNvPr id="7" name="Content Placeholder 6" descr="A doctor workin on PDA. For more like this checkout">
            <a:extLst>
              <a:ext uri="{FF2B5EF4-FFF2-40B4-BE49-F238E27FC236}">
                <a16:creationId xmlns:a16="http://schemas.microsoft.com/office/drawing/2014/main" id="{8C49F334-F634-402F-A015-EB2F93FE93CC}"/>
              </a:ext>
            </a:extLst>
          </p:cNvPr>
          <p:cNvPicPr>
            <a:picLocks noGrp="1" noChangeAspect="1"/>
          </p:cNvPicPr>
          <p:nvPr>
            <p:ph type="pic" sz="quarter" idx="15"/>
          </p:nvPr>
        </p:nvPicPr>
        <p:blipFill>
          <a:blip r:embed="rId3"/>
          <a:srcRect l="9343" r="1" b="1"/>
          <a:stretch>
            <a:fillRect/>
          </a:stretch>
        </p:blipFill>
        <p:spPr>
          <a:xfrm>
            <a:off x="20" y="10"/>
            <a:ext cx="4147906" cy="6399142"/>
          </a:xfrm>
          <a:prstGeom prst="rect">
            <a:avLst/>
          </a:prstGeom>
          <a:noFill/>
        </p:spPr>
      </p:pic>
      <p:sp>
        <p:nvSpPr>
          <p:cNvPr id="8" name="TextBox 7">
            <a:extLst>
              <a:ext uri="{FF2B5EF4-FFF2-40B4-BE49-F238E27FC236}">
                <a16:creationId xmlns:a16="http://schemas.microsoft.com/office/drawing/2014/main" id="{FD0B4963-0F20-4511-A7C8-FF46449256B1}"/>
              </a:ext>
            </a:extLst>
          </p:cNvPr>
          <p:cNvSpPr txBox="1"/>
          <p:nvPr>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a:xfrm>
            <a:off x="4820076" y="1380744"/>
            <a:ext cx="6766560" cy="4983480"/>
          </a:xfrm>
          <a:prstGeom prst="rect">
            <a:avLst/>
          </a:prstGeom>
        </p:spPr>
        <p:txBody>
          <a:bodyPr>
            <a:normAutofit/>
          </a:bodyPr>
          <a:lstStyle/>
          <a:p>
            <a:pPr marL="0" indent="0">
              <a:spcBef>
                <a:spcPts val="2500"/>
              </a:spcBef>
              <a:spcAft>
                <a:spcPts val="600"/>
              </a:spcAft>
              <a:buFont typeface="Arial" panose="020B0604020202020204" pitchFamily="34" charset="0"/>
              <a:buNone/>
            </a:pPr>
            <a:r>
              <a:rPr lang="en-US" sz="2000" b="1" dirty="0"/>
              <a:t>Use Correct Terminology</a:t>
            </a:r>
          </a:p>
          <a:p>
            <a:pPr marL="0" lvl="1" indent="0">
              <a:spcBef>
                <a:spcPts val="1000"/>
              </a:spcBef>
              <a:spcAft>
                <a:spcPts val="600"/>
              </a:spcAft>
              <a:buFont typeface="Arial" panose="020B0604020202020204" pitchFamily="34" charset="0"/>
              <a:buNone/>
            </a:pPr>
            <a:r>
              <a:rPr lang="en-US" sz="2000" dirty="0"/>
              <a:t>Employ accurate health and social care terms to clearly explain your analysis and findings.</a:t>
            </a:r>
          </a:p>
          <a:p>
            <a:pPr marL="0" indent="0">
              <a:spcBef>
                <a:spcPts val="2500"/>
              </a:spcBef>
              <a:spcAft>
                <a:spcPts val="600"/>
              </a:spcAft>
              <a:buFont typeface="Arial" panose="020B0604020202020204" pitchFamily="34" charset="0"/>
              <a:buNone/>
            </a:pPr>
            <a:r>
              <a:rPr lang="en-US" sz="2000" b="1" dirty="0"/>
              <a:t>Enhance Presentation Credibility</a:t>
            </a:r>
          </a:p>
          <a:p>
            <a:pPr marL="0" lvl="1" indent="0">
              <a:spcBef>
                <a:spcPts val="1000"/>
              </a:spcBef>
              <a:spcAft>
                <a:spcPts val="600"/>
              </a:spcAft>
              <a:buFont typeface="Arial" panose="020B0604020202020204" pitchFamily="34" charset="0"/>
              <a:buNone/>
            </a:pPr>
            <a:r>
              <a:rPr lang="en-US" sz="2000" dirty="0"/>
              <a:t>Clear and professional language enhances the credibility and overall impact of your presentation.</a:t>
            </a:r>
          </a:p>
        </p:txBody>
      </p:sp>
    </p:spTree>
    <p:extLst>
      <p:ext uri="{BB962C8B-B14F-4D97-AF65-F5344CB8AC3E}">
        <p14:creationId xmlns:p14="http://schemas.microsoft.com/office/powerpoint/2010/main" val="4274013621"/>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250"/>
                                  </p:stCondLst>
                                  <p:iterate>
                                    <p:tmPct val="10000"/>
                                  </p:iterate>
                                  <p:childTnLst>
                                    <p:set>
                                      <p:cBhvr>
                                        <p:cTn id="6" dur="1" fill="hold">
                                          <p:stCondLst>
                                            <p:cond delay="0"/>
                                          </p:stCondLst>
                                        </p:cTn>
                                        <p:tgtEl>
                                          <p:spTgt spid="8"/>
                                        </p:tgtEl>
                                        <p:attrNameLst>
                                          <p:attrName>style.visibility</p:attrName>
                                        </p:attrNameLst>
                                      </p:cBhvr>
                                      <p:to>
                                        <p:strVal val="visible"/>
                                      </p:to>
                                    </p:set>
                                    <p:animEffect transition="in" filter="fade">
                                      <p:cBhvr>
                                        <p:cTn id="7" dur="250"/>
                                        <p:tgtEl>
                                          <p:spTgt spid="8"/>
                                        </p:tgtEl>
                                      </p:cBhvr>
                                    </p:animEffect>
                                    <p:anim calcmode="lin" valueType="num">
                                      <p:cBhvr>
                                        <p:cTn id="8" dur="250" fill="hold"/>
                                        <p:tgtEl>
                                          <p:spTgt spid="8"/>
                                        </p:tgtEl>
                                        <p:attrNameLst>
                                          <p:attrName>ppt_x</p:attrName>
                                        </p:attrNameLst>
                                      </p:cBhvr>
                                      <p:tavLst>
                                        <p:tav tm="0">
                                          <p:val>
                                            <p:strVal val="#ppt_x"/>
                                          </p:val>
                                        </p:tav>
                                        <p:tav tm="100000">
                                          <p:val>
                                            <p:strVal val="#ppt_x"/>
                                          </p:val>
                                        </p:tav>
                                      </p:tavLst>
                                    </p:anim>
                                    <p:anim calcmode="lin" valueType="num">
                                      <p:cBhvr>
                                        <p:cTn id="9" dur="250" fill="hold"/>
                                        <p:tgtEl>
                                          <p:spTgt spid="8"/>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p:bldLst>
  </p:timing>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12">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F877E0C-2714-7008-B89B-F0A09F4CF349}"/>
              </a:ext>
            </a:extLst>
          </p:cNvPr>
          <p:cNvSpPr>
            <a:spLocks noGrp="1"/>
          </p:cNvSpPr>
          <p:nvPr>
            <p:ph type="title"/>
          </p:nvPr>
        </p:nvSpPr>
        <p:spPr>
          <a:xfrm>
            <a:off x="572493" y="238539"/>
            <a:ext cx="11018520" cy="1434415"/>
          </a:xfrm>
        </p:spPr>
        <p:txBody>
          <a:bodyPr vert="horz" lIns="91440" tIns="45720" rIns="91440" bIns="45720" rtlCol="0" anchor="b">
            <a:normAutofit/>
          </a:bodyPr>
          <a:lstStyle/>
          <a:p>
            <a:r>
              <a:rPr lang="en-US" sz="4600" b="0" cap="all" baseline="0"/>
              <a:t>Demonstrating Understanding of Key Social Care Concepts</a:t>
            </a:r>
          </a:p>
        </p:txBody>
      </p:sp>
      <p:sp>
        <p:nvSpPr>
          <p:cNvPr id="15"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TextBox 7">
            <a:extLst>
              <a:ext uri="{FF2B5EF4-FFF2-40B4-BE49-F238E27FC236}">
                <a16:creationId xmlns:a16="http://schemas.microsoft.com/office/drawing/2014/main" id="{7653D647-FCBE-477C-BB1B-A2C712EE82AF}"/>
              </a:ext>
            </a:extLst>
          </p:cNvPr>
          <p:cNvSpPr txBox="1"/>
          <p:nvPr>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a:xfrm>
            <a:off x="572493" y="2071316"/>
            <a:ext cx="6713552" cy="4119172"/>
          </a:xfrm>
          <a:prstGeom prst="rect">
            <a:avLst/>
          </a:prstGeom>
        </p:spPr>
        <p:txBody>
          <a:bodyPr>
            <a:noAutofit/>
          </a:bodyPr>
          <a:lstStyle/>
          <a:p>
            <a:pPr marL="0" indent="0">
              <a:spcBef>
                <a:spcPts val="2500"/>
              </a:spcBef>
              <a:spcAft>
                <a:spcPts val="600"/>
              </a:spcAft>
              <a:buFont typeface="Arial" panose="020B0604020202020204" pitchFamily="34" charset="0"/>
              <a:buNone/>
            </a:pPr>
            <a:r>
              <a:rPr lang="en-US" sz="2000" b="1" dirty="0"/>
              <a:t>Social Determinants</a:t>
            </a:r>
          </a:p>
          <a:p>
            <a:pPr marL="0" lvl="1" indent="0">
              <a:spcBef>
                <a:spcPts val="1000"/>
              </a:spcBef>
              <a:spcAft>
                <a:spcPts val="600"/>
              </a:spcAft>
              <a:buFont typeface="Arial" panose="020B0604020202020204" pitchFamily="34" charset="0"/>
              <a:buNone/>
            </a:pPr>
            <a:r>
              <a:rPr lang="en-US" sz="2000" dirty="0"/>
              <a:t>Social determinants influence health and wellbeing through factors like education, income, and environment.</a:t>
            </a:r>
          </a:p>
          <a:p>
            <a:pPr marL="0" indent="0">
              <a:spcBef>
                <a:spcPts val="2500"/>
              </a:spcBef>
              <a:spcAft>
                <a:spcPts val="600"/>
              </a:spcAft>
              <a:buFont typeface="Arial" panose="020B0604020202020204" pitchFamily="34" charset="0"/>
              <a:buNone/>
            </a:pPr>
            <a:r>
              <a:rPr lang="en-US" sz="2000" b="1" dirty="0"/>
              <a:t>Cultural Competence</a:t>
            </a:r>
          </a:p>
          <a:p>
            <a:pPr marL="0" lvl="1" indent="0">
              <a:spcBef>
                <a:spcPts val="1000"/>
              </a:spcBef>
              <a:spcAft>
                <a:spcPts val="600"/>
              </a:spcAft>
              <a:buFont typeface="Arial" panose="020B0604020202020204" pitchFamily="34" charset="0"/>
              <a:buNone/>
            </a:pPr>
            <a:r>
              <a:rPr lang="en-US" sz="2000" dirty="0"/>
              <a:t>Cultural competence involves understanding and respecting diverse cultural backgrounds in social care.</a:t>
            </a:r>
          </a:p>
          <a:p>
            <a:pPr marL="0" indent="0">
              <a:spcBef>
                <a:spcPts val="2500"/>
              </a:spcBef>
              <a:spcAft>
                <a:spcPts val="600"/>
              </a:spcAft>
              <a:buFont typeface="Arial" panose="020B0604020202020204" pitchFamily="34" charset="0"/>
              <a:buNone/>
            </a:pPr>
            <a:r>
              <a:rPr lang="en-US" sz="2000" b="1" dirty="0"/>
              <a:t>Policy Application</a:t>
            </a:r>
          </a:p>
          <a:p>
            <a:pPr marL="0" lvl="1" indent="0">
              <a:spcBef>
                <a:spcPts val="1000"/>
              </a:spcBef>
              <a:spcAft>
                <a:spcPts val="600"/>
              </a:spcAft>
              <a:buFont typeface="Arial" panose="020B0604020202020204" pitchFamily="34" charset="0"/>
              <a:buNone/>
            </a:pPr>
            <a:r>
              <a:rPr lang="en-US" sz="2000" dirty="0"/>
              <a:t>Applying relevant policies ensures effective social care practice and protects client rights.</a:t>
            </a:r>
          </a:p>
        </p:txBody>
      </p:sp>
      <p:pic>
        <p:nvPicPr>
          <p:cNvPr id="7" name="Content Placeholder 6" descr="Yin Yang with people">
            <a:extLst>
              <a:ext uri="{FF2B5EF4-FFF2-40B4-BE49-F238E27FC236}">
                <a16:creationId xmlns:a16="http://schemas.microsoft.com/office/drawing/2014/main" id="{7EF1E929-A97B-4452-B252-8C980FE36C45}"/>
              </a:ext>
            </a:extLst>
          </p:cNvPr>
          <p:cNvPicPr>
            <a:picLocks noGrp="1" noChangeAspect="1"/>
          </p:cNvPicPr>
          <p:nvPr>
            <p:ph type="pic" sz="quarter" idx="15"/>
          </p:nvPr>
        </p:nvPicPr>
        <p:blipFill>
          <a:blip r:embed="rId3"/>
          <a:srcRect l="8390" r="27394" b="2"/>
          <a:stretch>
            <a:fillRect/>
          </a:stretch>
        </p:blipFill>
        <p:spPr>
          <a:xfrm>
            <a:off x="7675658" y="2093976"/>
            <a:ext cx="3941064" cy="4096512"/>
          </a:xfrm>
          <a:prstGeom prst="rect">
            <a:avLst/>
          </a:prstGeom>
          <a:noFill/>
        </p:spPr>
      </p:pic>
    </p:spTree>
    <p:extLst>
      <p:ext uri="{BB962C8B-B14F-4D97-AF65-F5344CB8AC3E}">
        <p14:creationId xmlns:p14="http://schemas.microsoft.com/office/powerpoint/2010/main" val="1584866623"/>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250"/>
                                  </p:stCondLst>
                                  <p:iterate>
                                    <p:tmPct val="10000"/>
                                  </p:iterate>
                                  <p:childTnLst>
                                    <p:set>
                                      <p:cBhvr>
                                        <p:cTn id="6" dur="1" fill="hold">
                                          <p:stCondLst>
                                            <p:cond delay="0"/>
                                          </p:stCondLst>
                                        </p:cTn>
                                        <p:tgtEl>
                                          <p:spTgt spid="8"/>
                                        </p:tgtEl>
                                        <p:attrNameLst>
                                          <p:attrName>style.visibility</p:attrName>
                                        </p:attrNameLst>
                                      </p:cBhvr>
                                      <p:to>
                                        <p:strVal val="visible"/>
                                      </p:to>
                                    </p:set>
                                    <p:animEffect transition="in" filter="fade">
                                      <p:cBhvr>
                                        <p:cTn id="7" dur="250"/>
                                        <p:tgtEl>
                                          <p:spTgt spid="8"/>
                                        </p:tgtEl>
                                      </p:cBhvr>
                                    </p:animEffect>
                                    <p:anim calcmode="lin" valueType="num">
                                      <p:cBhvr>
                                        <p:cTn id="8" dur="250" fill="hold"/>
                                        <p:tgtEl>
                                          <p:spTgt spid="8"/>
                                        </p:tgtEl>
                                        <p:attrNameLst>
                                          <p:attrName>ppt_x</p:attrName>
                                        </p:attrNameLst>
                                      </p:cBhvr>
                                      <p:tavLst>
                                        <p:tav tm="0">
                                          <p:val>
                                            <p:strVal val="#ppt_x"/>
                                          </p:val>
                                        </p:tav>
                                        <p:tav tm="100000">
                                          <p:val>
                                            <p:strVal val="#ppt_x"/>
                                          </p:val>
                                        </p:tav>
                                      </p:tavLst>
                                    </p:anim>
                                    <p:anim calcmode="lin" valueType="num">
                                      <p:cBhvr>
                                        <p:cTn id="9" dur="250" fill="hold"/>
                                        <p:tgtEl>
                                          <p:spTgt spid="8"/>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p:bldLst>
  </p:timing>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12">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621DBD1-127D-FC5B-CCE0-EA4C3ABC5D11}"/>
              </a:ext>
            </a:extLst>
          </p:cNvPr>
          <p:cNvSpPr>
            <a:spLocks noGrp="1"/>
          </p:cNvSpPr>
          <p:nvPr>
            <p:ph type="title"/>
          </p:nvPr>
        </p:nvSpPr>
        <p:spPr>
          <a:xfrm>
            <a:off x="572493" y="238539"/>
            <a:ext cx="11018520" cy="1434415"/>
          </a:xfrm>
        </p:spPr>
        <p:txBody>
          <a:bodyPr vert="horz" lIns="91440" tIns="45720" rIns="91440" bIns="45720" rtlCol="0" anchor="b">
            <a:normAutofit/>
          </a:bodyPr>
          <a:lstStyle/>
          <a:p>
            <a:r>
              <a:rPr lang="en-US" sz="4600" b="0" cap="all" baseline="0"/>
              <a:t>Suggesting Practical Support and Policy-Based Solutions</a:t>
            </a:r>
          </a:p>
        </p:txBody>
      </p:sp>
      <p:sp>
        <p:nvSpPr>
          <p:cNvPr id="15"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TextBox 7">
            <a:extLst>
              <a:ext uri="{FF2B5EF4-FFF2-40B4-BE49-F238E27FC236}">
                <a16:creationId xmlns:a16="http://schemas.microsoft.com/office/drawing/2014/main" id="{88E96849-9EE2-4289-B448-F2A2F34AE7E3}"/>
              </a:ext>
            </a:extLst>
          </p:cNvPr>
          <p:cNvSpPr txBox="1"/>
          <p:nvPr>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a:xfrm>
            <a:off x="572493" y="2071316"/>
            <a:ext cx="6713552" cy="4119172"/>
          </a:xfrm>
          <a:prstGeom prst="rect">
            <a:avLst/>
          </a:prstGeom>
        </p:spPr>
        <p:txBody>
          <a:bodyPr>
            <a:noAutofit/>
          </a:bodyPr>
          <a:lstStyle/>
          <a:p>
            <a:pPr marL="0" indent="0">
              <a:spcBef>
                <a:spcPts val="2500"/>
              </a:spcBef>
              <a:spcAft>
                <a:spcPts val="600"/>
              </a:spcAft>
              <a:buFont typeface="Arial" panose="020B0604020202020204" pitchFamily="34" charset="0"/>
              <a:buNone/>
            </a:pPr>
            <a:r>
              <a:rPr lang="en-US" sz="2000" b="1" dirty="0"/>
              <a:t>Realistic Support Recommendations</a:t>
            </a:r>
          </a:p>
          <a:p>
            <a:pPr marL="0" lvl="1" indent="0">
              <a:spcBef>
                <a:spcPts val="1000"/>
              </a:spcBef>
              <a:spcAft>
                <a:spcPts val="600"/>
              </a:spcAft>
              <a:buFont typeface="Arial" panose="020B0604020202020204" pitchFamily="34" charset="0"/>
              <a:buNone/>
            </a:pPr>
            <a:r>
              <a:rPr lang="en-US" sz="2000" dirty="0"/>
              <a:t>Suggest practical interventions tailored to Amina’s specific health and social needs to ensure effective support.</a:t>
            </a:r>
          </a:p>
          <a:p>
            <a:pPr marL="0" indent="0">
              <a:spcBef>
                <a:spcPts val="2500"/>
              </a:spcBef>
              <a:spcAft>
                <a:spcPts val="600"/>
              </a:spcAft>
              <a:buFont typeface="Arial" panose="020B0604020202020204" pitchFamily="34" charset="0"/>
              <a:buNone/>
            </a:pPr>
            <a:r>
              <a:rPr lang="en-US" sz="2000" b="1" dirty="0"/>
              <a:t>Policy-Aligned Solutions</a:t>
            </a:r>
          </a:p>
          <a:p>
            <a:pPr marL="0" lvl="1" indent="0">
              <a:spcBef>
                <a:spcPts val="1000"/>
              </a:spcBef>
              <a:spcAft>
                <a:spcPts val="600"/>
              </a:spcAft>
              <a:buFont typeface="Arial" panose="020B0604020202020204" pitchFamily="34" charset="0"/>
              <a:buNone/>
            </a:pPr>
            <a:r>
              <a:rPr lang="en-US" sz="2000" dirty="0"/>
              <a:t>Align suggested interventions with current policies to ensure sustainable and compliant support for Amina.</a:t>
            </a:r>
          </a:p>
          <a:p>
            <a:pPr marL="0" indent="0">
              <a:spcBef>
                <a:spcPts val="2500"/>
              </a:spcBef>
              <a:spcAft>
                <a:spcPts val="600"/>
              </a:spcAft>
              <a:buFont typeface="Arial" panose="020B0604020202020204" pitchFamily="34" charset="0"/>
              <a:buNone/>
            </a:pPr>
            <a:r>
              <a:rPr lang="en-US" sz="2000" b="1" dirty="0"/>
              <a:t>Improving Health Outcomes</a:t>
            </a:r>
          </a:p>
          <a:p>
            <a:pPr marL="0" lvl="1" indent="0">
              <a:spcBef>
                <a:spcPts val="1000"/>
              </a:spcBef>
              <a:spcAft>
                <a:spcPts val="600"/>
              </a:spcAft>
              <a:buFont typeface="Arial" panose="020B0604020202020204" pitchFamily="34" charset="0"/>
              <a:buNone/>
            </a:pPr>
            <a:r>
              <a:rPr lang="en-US" sz="2000" dirty="0"/>
              <a:t>Highlight how proposed solutions can lead to better health and social outcomes for Amina.</a:t>
            </a:r>
          </a:p>
        </p:txBody>
      </p:sp>
      <p:pic>
        <p:nvPicPr>
          <p:cNvPr id="7" name="Content Placeholder 6" descr="3D illustration.">
            <a:extLst>
              <a:ext uri="{FF2B5EF4-FFF2-40B4-BE49-F238E27FC236}">
                <a16:creationId xmlns:a16="http://schemas.microsoft.com/office/drawing/2014/main" id="{9FBC5D0B-ABCF-4E77-B2FF-9DD3CF7AE19E}"/>
              </a:ext>
            </a:extLst>
          </p:cNvPr>
          <p:cNvPicPr>
            <a:picLocks noGrp="1" noChangeAspect="1"/>
          </p:cNvPicPr>
          <p:nvPr>
            <p:ph type="pic" sz="quarter" idx="15"/>
          </p:nvPr>
        </p:nvPicPr>
        <p:blipFill>
          <a:blip r:embed="rId3"/>
          <a:srcRect r="27846"/>
          <a:stretch>
            <a:fillRect/>
          </a:stretch>
        </p:blipFill>
        <p:spPr>
          <a:xfrm>
            <a:off x="7675658" y="2093976"/>
            <a:ext cx="3941064" cy="4096512"/>
          </a:xfrm>
          <a:prstGeom prst="rect">
            <a:avLst/>
          </a:prstGeom>
          <a:noFill/>
        </p:spPr>
      </p:pic>
    </p:spTree>
    <p:extLst>
      <p:ext uri="{BB962C8B-B14F-4D97-AF65-F5344CB8AC3E}">
        <p14:creationId xmlns:p14="http://schemas.microsoft.com/office/powerpoint/2010/main" val="1854347675"/>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250"/>
                                  </p:stCondLst>
                                  <p:iterate>
                                    <p:tmPct val="10000"/>
                                  </p:iterate>
                                  <p:childTnLst>
                                    <p:set>
                                      <p:cBhvr>
                                        <p:cTn id="6" dur="1" fill="hold">
                                          <p:stCondLst>
                                            <p:cond delay="0"/>
                                          </p:stCondLst>
                                        </p:cTn>
                                        <p:tgtEl>
                                          <p:spTgt spid="8"/>
                                        </p:tgtEl>
                                        <p:attrNameLst>
                                          <p:attrName>style.visibility</p:attrName>
                                        </p:attrNameLst>
                                      </p:cBhvr>
                                      <p:to>
                                        <p:strVal val="visible"/>
                                      </p:to>
                                    </p:set>
                                    <p:animEffect transition="in" filter="fade">
                                      <p:cBhvr>
                                        <p:cTn id="7" dur="250"/>
                                        <p:tgtEl>
                                          <p:spTgt spid="8"/>
                                        </p:tgtEl>
                                      </p:cBhvr>
                                    </p:animEffect>
                                    <p:anim calcmode="lin" valueType="num">
                                      <p:cBhvr>
                                        <p:cTn id="8" dur="250" fill="hold"/>
                                        <p:tgtEl>
                                          <p:spTgt spid="8"/>
                                        </p:tgtEl>
                                        <p:attrNameLst>
                                          <p:attrName>ppt_x</p:attrName>
                                        </p:attrNameLst>
                                      </p:cBhvr>
                                      <p:tavLst>
                                        <p:tav tm="0">
                                          <p:val>
                                            <p:strVal val="#ppt_x"/>
                                          </p:val>
                                        </p:tav>
                                        <p:tav tm="100000">
                                          <p:val>
                                            <p:strVal val="#ppt_x"/>
                                          </p:val>
                                        </p:tav>
                                      </p:tavLst>
                                    </p:anim>
                                    <p:anim calcmode="lin" valueType="num">
                                      <p:cBhvr>
                                        <p:cTn id="9" dur="250" fill="hold"/>
                                        <p:tgtEl>
                                          <p:spTgt spid="8"/>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407BBA-8604-4719-ABE6-BD433A3BB523}"/>
              </a:ext>
            </a:extLst>
          </p:cNvPr>
          <p:cNvSpPr>
            <a:spLocks noGrp="1"/>
          </p:cNvSpPr>
          <p:nvPr>
            <p:ph type="title"/>
          </p:nvPr>
        </p:nvSpPr>
        <p:spPr>
          <a:xfrm>
            <a:off x="431172" y="553616"/>
            <a:ext cx="7914087" cy="4008859"/>
          </a:xfrm>
        </p:spPr>
        <p:txBody>
          <a:bodyPr anchor="t">
            <a:normAutofit/>
          </a:bodyPr>
          <a:lstStyle/>
          <a:p>
            <a:r>
              <a:rPr lang="en-GB"/>
              <a:t>Q&amp;A Participation and Critical Reflection</a:t>
            </a:r>
          </a:p>
        </p:txBody>
      </p:sp>
    </p:spTree>
    <p:extLst>
      <p:ext uri="{BB962C8B-B14F-4D97-AF65-F5344CB8AC3E}">
        <p14:creationId xmlns:p14="http://schemas.microsoft.com/office/powerpoint/2010/main" val="860779015"/>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12">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C5C9176-5532-1D69-0168-3B6146808B05}"/>
              </a:ext>
            </a:extLst>
          </p:cNvPr>
          <p:cNvSpPr>
            <a:spLocks noGrp="1"/>
          </p:cNvSpPr>
          <p:nvPr>
            <p:ph type="title"/>
          </p:nvPr>
        </p:nvSpPr>
        <p:spPr>
          <a:xfrm>
            <a:off x="572493" y="238539"/>
            <a:ext cx="11018520" cy="1434415"/>
          </a:xfrm>
        </p:spPr>
        <p:txBody>
          <a:bodyPr vert="horz" lIns="91440" tIns="45720" rIns="91440" bIns="45720" rtlCol="0" anchor="b">
            <a:normAutofit/>
          </a:bodyPr>
          <a:lstStyle/>
          <a:p>
            <a:r>
              <a:rPr lang="en-US" sz="4600" b="0" cap="all" baseline="0"/>
              <a:t>Explaining Group Decisions and Analysis</a:t>
            </a:r>
          </a:p>
        </p:txBody>
      </p:sp>
      <p:sp>
        <p:nvSpPr>
          <p:cNvPr id="15"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TextBox 7">
            <a:extLst>
              <a:ext uri="{FF2B5EF4-FFF2-40B4-BE49-F238E27FC236}">
                <a16:creationId xmlns:a16="http://schemas.microsoft.com/office/drawing/2014/main" id="{34191082-4987-4298-9E67-39BA832889EE}"/>
              </a:ext>
            </a:extLst>
          </p:cNvPr>
          <p:cNvSpPr txBox="1"/>
          <p:nvPr>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a:xfrm>
            <a:off x="572493" y="2071316"/>
            <a:ext cx="6713552" cy="4119172"/>
          </a:xfrm>
          <a:prstGeom prst="rect">
            <a:avLst/>
          </a:prstGeom>
        </p:spPr>
        <p:txBody>
          <a:bodyPr>
            <a:noAutofit/>
          </a:bodyPr>
          <a:lstStyle/>
          <a:p>
            <a:pPr marL="0" indent="0">
              <a:spcBef>
                <a:spcPts val="2500"/>
              </a:spcBef>
              <a:spcAft>
                <a:spcPts val="600"/>
              </a:spcAft>
              <a:buFont typeface="Arial" panose="020B0604020202020204" pitchFamily="34" charset="0"/>
              <a:buNone/>
            </a:pPr>
            <a:r>
              <a:rPr lang="en-US" sz="2000" b="1" dirty="0"/>
              <a:t>Clear Articulation of Conclusions</a:t>
            </a:r>
          </a:p>
          <a:p>
            <a:pPr marL="0" lvl="1" indent="0">
              <a:spcBef>
                <a:spcPts val="1000"/>
              </a:spcBef>
              <a:spcAft>
                <a:spcPts val="600"/>
              </a:spcAft>
              <a:buFont typeface="Arial" panose="020B0604020202020204" pitchFamily="34" charset="0"/>
              <a:buNone/>
            </a:pPr>
            <a:r>
              <a:rPr lang="en-US" sz="2000" dirty="0"/>
              <a:t>Effectively communicate how your group reached its conclusions with clarity and confidence.</a:t>
            </a:r>
          </a:p>
          <a:p>
            <a:pPr marL="0" indent="0">
              <a:spcBef>
                <a:spcPts val="2500"/>
              </a:spcBef>
              <a:spcAft>
                <a:spcPts val="600"/>
              </a:spcAft>
              <a:buFont typeface="Arial" panose="020B0604020202020204" pitchFamily="34" charset="0"/>
              <a:buNone/>
            </a:pPr>
            <a:r>
              <a:rPr lang="en-US" sz="2000" b="1" dirty="0"/>
              <a:t>Rationale Explanation</a:t>
            </a:r>
          </a:p>
          <a:p>
            <a:pPr marL="0" lvl="1" indent="0">
              <a:spcBef>
                <a:spcPts val="1000"/>
              </a:spcBef>
              <a:spcAft>
                <a:spcPts val="600"/>
              </a:spcAft>
              <a:buFont typeface="Arial" panose="020B0604020202020204" pitchFamily="34" charset="0"/>
              <a:buNone/>
            </a:pPr>
            <a:r>
              <a:rPr lang="en-US" sz="2000" dirty="0"/>
              <a:t>Provide logical reasons and thought processes behind your group's decisions to ensure understanding.</a:t>
            </a:r>
          </a:p>
          <a:p>
            <a:pPr marL="0" indent="0">
              <a:spcBef>
                <a:spcPts val="2500"/>
              </a:spcBef>
              <a:spcAft>
                <a:spcPts val="600"/>
              </a:spcAft>
              <a:buFont typeface="Arial" panose="020B0604020202020204" pitchFamily="34" charset="0"/>
              <a:buNone/>
            </a:pPr>
            <a:r>
              <a:rPr lang="en-US" sz="2000" b="1" dirty="0"/>
              <a:t>Supporting Evidence</a:t>
            </a:r>
          </a:p>
          <a:p>
            <a:pPr marL="0" lvl="1" indent="0">
              <a:spcBef>
                <a:spcPts val="1000"/>
              </a:spcBef>
              <a:spcAft>
                <a:spcPts val="600"/>
              </a:spcAft>
              <a:buFont typeface="Arial" panose="020B0604020202020204" pitchFamily="34" charset="0"/>
              <a:buNone/>
            </a:pPr>
            <a:r>
              <a:rPr lang="en-US" sz="2000" dirty="0"/>
              <a:t>Use data, facts, and analysis results to back up your recommendations and conclusions.</a:t>
            </a:r>
          </a:p>
        </p:txBody>
      </p:sp>
      <p:pic>
        <p:nvPicPr>
          <p:cNvPr id="7" name="Content Placeholder 6" descr="Close up of business graphs and papers on a table">
            <a:extLst>
              <a:ext uri="{FF2B5EF4-FFF2-40B4-BE49-F238E27FC236}">
                <a16:creationId xmlns:a16="http://schemas.microsoft.com/office/drawing/2014/main" id="{395BEAEB-C47E-4EE5-A1E4-1B3052E8CC0A}"/>
              </a:ext>
            </a:extLst>
          </p:cNvPr>
          <p:cNvPicPr>
            <a:picLocks noGrp="1" noChangeAspect="1"/>
          </p:cNvPicPr>
          <p:nvPr>
            <p:ph type="pic" sz="quarter" idx="15"/>
          </p:nvPr>
        </p:nvPicPr>
        <p:blipFill>
          <a:blip r:embed="rId3"/>
          <a:srcRect l="2217" r="33567" b="2"/>
          <a:stretch>
            <a:fillRect/>
          </a:stretch>
        </p:blipFill>
        <p:spPr>
          <a:xfrm>
            <a:off x="7675658" y="2093976"/>
            <a:ext cx="3941064" cy="4096512"/>
          </a:xfrm>
          <a:prstGeom prst="rect">
            <a:avLst/>
          </a:prstGeom>
          <a:noFill/>
        </p:spPr>
      </p:pic>
    </p:spTree>
    <p:extLst>
      <p:ext uri="{BB962C8B-B14F-4D97-AF65-F5344CB8AC3E}">
        <p14:creationId xmlns:p14="http://schemas.microsoft.com/office/powerpoint/2010/main" val="1726048373"/>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250"/>
                                  </p:stCondLst>
                                  <p:iterate>
                                    <p:tmPct val="10000"/>
                                  </p:iterate>
                                  <p:childTnLst>
                                    <p:set>
                                      <p:cBhvr>
                                        <p:cTn id="6" dur="1" fill="hold">
                                          <p:stCondLst>
                                            <p:cond delay="0"/>
                                          </p:stCondLst>
                                        </p:cTn>
                                        <p:tgtEl>
                                          <p:spTgt spid="8"/>
                                        </p:tgtEl>
                                        <p:attrNameLst>
                                          <p:attrName>style.visibility</p:attrName>
                                        </p:attrNameLst>
                                      </p:cBhvr>
                                      <p:to>
                                        <p:strVal val="visible"/>
                                      </p:to>
                                    </p:set>
                                    <p:animEffect transition="in" filter="fade">
                                      <p:cBhvr>
                                        <p:cTn id="7" dur="250"/>
                                        <p:tgtEl>
                                          <p:spTgt spid="8"/>
                                        </p:tgtEl>
                                      </p:cBhvr>
                                    </p:animEffect>
                                    <p:anim calcmode="lin" valueType="num">
                                      <p:cBhvr>
                                        <p:cTn id="8" dur="250" fill="hold"/>
                                        <p:tgtEl>
                                          <p:spTgt spid="8"/>
                                        </p:tgtEl>
                                        <p:attrNameLst>
                                          <p:attrName>ppt_x</p:attrName>
                                        </p:attrNameLst>
                                      </p:cBhvr>
                                      <p:tavLst>
                                        <p:tav tm="0">
                                          <p:val>
                                            <p:strVal val="#ppt_x"/>
                                          </p:val>
                                        </p:tav>
                                        <p:tav tm="100000">
                                          <p:val>
                                            <p:strVal val="#ppt_x"/>
                                          </p:val>
                                        </p:tav>
                                      </p:tavLst>
                                    </p:anim>
                                    <p:anim calcmode="lin" valueType="num">
                                      <p:cBhvr>
                                        <p:cTn id="9" dur="250" fill="hold"/>
                                        <p:tgtEl>
                                          <p:spTgt spid="8"/>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p:bldLst>
  </p:timing>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id="{257363FD-7E77-4145-9483-331A807ADF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6802" cy="6858000"/>
          </a:xfrm>
          <a:prstGeom prst="rect">
            <a:avLst/>
          </a:prstGeom>
          <a:gradFill flip="none" rotWithShape="1">
            <a:gsLst>
              <a:gs pos="28000">
                <a:schemeClr val="bg2">
                  <a:alpha val="84000"/>
                </a:schemeClr>
              </a:gs>
              <a:gs pos="74000">
                <a:schemeClr val="bg1"/>
              </a:gs>
            </a:gsLst>
            <a:path path="circle">
              <a:fillToRect l="100000" t="100000"/>
            </a:path>
            <a:tileRect r="-100000" b="-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521B3173-41CB-99D1-AD24-9160C83DEF26}"/>
              </a:ext>
            </a:extLst>
          </p:cNvPr>
          <p:cNvSpPr>
            <a:spLocks noGrp="1"/>
          </p:cNvSpPr>
          <p:nvPr>
            <p:ph type="title"/>
          </p:nvPr>
        </p:nvSpPr>
        <p:spPr>
          <a:xfrm>
            <a:off x="838200" y="365125"/>
            <a:ext cx="10515600" cy="1325563"/>
          </a:xfrm>
        </p:spPr>
        <p:txBody>
          <a:bodyPr>
            <a:normAutofit/>
          </a:bodyPr>
          <a:lstStyle/>
          <a:p>
            <a:r>
              <a:rPr lang="en-GB"/>
              <a:t>Providing Examples and Justifications</a:t>
            </a:r>
          </a:p>
        </p:txBody>
      </p:sp>
      <p:graphicFrame>
        <p:nvGraphicFramePr>
          <p:cNvPr id="7" name="Content Placeholder 7">
            <a:extLst>
              <a:ext uri="{FF2B5EF4-FFF2-40B4-BE49-F238E27FC236}">
                <a16:creationId xmlns:a16="http://schemas.microsoft.com/office/drawing/2014/main" id="{70D0D51F-AD8B-4944-B6DA-B390328260A1}"/>
              </a:ext>
            </a:extLst>
          </p:cNvPr>
          <p:cNvGraphicFramePr>
            <a:graphicFrameLocks noGrp="1"/>
          </p:cNvGraphicFramePr>
          <p:nvPr>
            <p:ph idx="1"/>
            <p:extLst>
              <p:ext uri="{D42A27DB-BD31-4B8C-83A1-F6EECF244321}">
                <p14:modId xmlns:p14="http://schemas.microsoft.com/office/powerpoint/2010/main" val="2848305994"/>
              </p:ext>
              <p:ext uri="{E7BDC344-281C-4309-B0C6-D0EE65EED2A8}">
                <p202:designPr xmlns:p202="http://schemas.microsoft.com/office/powerpoint/2020/02/main">
                  <p202:designTagLst>
                    <p202:designTag name="ARCH:1:CLS" val="InformationBlock"/>
                    <p202:designTag name="ARCH:1:VSVAR" val="VisualTitledTextBox"/>
                  </p202:designTagLst>
                </p202:designPr>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379844016"/>
      </p:ext>
    </p:extLst>
  </p:cSld>
  <p:clrMapOvr>
    <a:masterClrMapping/>
  </p:clrMapOvr>
  <p:transition>
    <p:fade/>
  </p:transition>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DDA4401-F0A9-D559-4E35-D0F7EB6F0F62}"/>
              </a:ext>
            </a:extLst>
          </p:cNvPr>
          <p:cNvSpPr>
            <a:spLocks noGrp="1"/>
          </p:cNvSpPr>
          <p:nvPr>
            <p:ph type="title"/>
          </p:nvPr>
        </p:nvSpPr>
        <p:spPr>
          <a:xfrm>
            <a:off x="572493" y="238539"/>
            <a:ext cx="11018520" cy="1434415"/>
          </a:xfrm>
        </p:spPr>
        <p:txBody>
          <a:bodyPr vert="horz" lIns="91440" tIns="45720" rIns="91440" bIns="45720" rtlCol="0" anchor="b">
            <a:normAutofit/>
          </a:bodyPr>
          <a:lstStyle/>
          <a:p>
            <a:r>
              <a:rPr lang="en-US" sz="4600"/>
              <a:t>Demonstrating Teamwork and Critical Thinking During Q&amp;A</a:t>
            </a:r>
          </a:p>
        </p:txBody>
      </p:sp>
      <p:sp>
        <p:nvSpPr>
          <p:cNvPr id="14"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7" name="Content Placeholder 7">
            <a:extLst>
              <a:ext uri="{FF2B5EF4-FFF2-40B4-BE49-F238E27FC236}">
                <a16:creationId xmlns:a16="http://schemas.microsoft.com/office/drawing/2014/main" id="{C59D3E46-26A9-437A-A480-C883B6F2870B}"/>
              </a:ext>
            </a:extLst>
          </p:cNvPr>
          <p:cNvGraphicFramePr>
            <a:graphicFrameLocks noGrp="1"/>
          </p:cNvGraphicFramePr>
          <p:nvPr>
            <p:ph sz="quarter" idx="13"/>
            <p:extLst>
              <p:ext uri="{D42A27DB-BD31-4B8C-83A1-F6EECF244321}">
                <p14:modId xmlns:p14="http://schemas.microsoft.com/office/powerpoint/2010/main" val="1875732795"/>
              </p:ext>
              <p:ext uri="{E7BDC344-281C-4309-B0C6-D0EE65EED2A8}">
                <p202:designPr xmlns:p202="http://schemas.microsoft.com/office/powerpoint/2020/02/main">
                  <p202:designTagLst>
                    <p202:designTag name="ARCH:1:CLS" val="InformationBlock"/>
                    <p202:designTag name="ARCH:1:VSVAR" val="VisualTitledTextBox"/>
                  </p202:designTagLst>
                </p202:designPr>
              </p:ext>
            </p:extLst>
          </p:nvPr>
        </p:nvGraphicFramePr>
        <p:xfrm>
          <a:off x="572493" y="2071316"/>
          <a:ext cx="6713552" cy="411917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041982756"/>
      </p:ext>
    </p:extLst>
  </p:cSld>
  <p:clrMapOvr>
    <a:masterClrMapping/>
  </p:clrMapOvr>
  <p:transition>
    <p:fade/>
  </p:transition>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F752DE-7587-3977-0671-E3454800CDF2}"/>
              </a:ext>
            </a:extLst>
          </p:cNvPr>
          <p:cNvSpPr>
            <a:spLocks noGrp="1"/>
          </p:cNvSpPr>
          <p:nvPr>
            <p:ph type="title"/>
          </p:nvPr>
        </p:nvSpPr>
        <p:spPr>
          <a:xfrm>
            <a:off x="429768" y="1627318"/>
            <a:ext cx="8430768" cy="1842020"/>
          </a:xfrm>
        </p:spPr>
        <p:txBody>
          <a:bodyPr anchor="b">
            <a:normAutofit/>
          </a:bodyPr>
          <a:lstStyle/>
          <a:p>
            <a:r>
              <a:rPr lang="en-GB"/>
              <a:t>Conclusion</a:t>
            </a:r>
          </a:p>
        </p:txBody>
      </p:sp>
      <p:graphicFrame>
        <p:nvGraphicFramePr>
          <p:cNvPr id="10" name="Content Placeholder 2">
            <a:extLst>
              <a:ext uri="{FF2B5EF4-FFF2-40B4-BE49-F238E27FC236}">
                <a16:creationId xmlns:a16="http://schemas.microsoft.com/office/drawing/2014/main" id="{A24EB43D-BDA8-BE8C-AC1C-F9A8C6E752C4}"/>
              </a:ext>
            </a:extLst>
          </p:cNvPr>
          <p:cNvGraphicFramePr>
            <a:graphicFrameLocks noGrp="1"/>
          </p:cNvGraphicFramePr>
          <p:nvPr>
            <p:ph sz="quarter" idx="14"/>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GraphicFramePr>
        <p:xfrm>
          <a:off x="429768" y="3622673"/>
          <a:ext cx="8430768" cy="18288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290982934"/>
      </p:ext>
    </p:extLst>
  </p:cSld>
  <p:clrMapOvr>
    <a:masterClrMapping/>
  </p:clrMapOvr>
  <p:transition>
    <p:fade/>
  </p:transition>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37B65277-82C6-6D08-6DCA-4A7DCC3B713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CBCF2DE-3E9D-34C0-6312-C188BFFBE02A}"/>
              </a:ext>
            </a:extLst>
          </p:cNvPr>
          <p:cNvSpPr>
            <a:spLocks noGrp="1"/>
          </p:cNvSpPr>
          <p:nvPr>
            <p:ph type="title"/>
          </p:nvPr>
        </p:nvSpPr>
        <p:spPr>
          <a:xfrm>
            <a:off x="612648" y="603504"/>
            <a:ext cx="5862396" cy="1527048"/>
          </a:xfrm>
        </p:spPr>
        <p:txBody>
          <a:bodyPr vert="horz" lIns="91440" tIns="45720" rIns="91440" bIns="45720" rtlCol="0" anchor="b">
            <a:normAutofit/>
          </a:bodyPr>
          <a:lstStyle/>
          <a:p>
            <a:r>
              <a:rPr lang="en-US" sz="3600" b="1" kern="1200">
                <a:solidFill>
                  <a:schemeClr val="tx1"/>
                </a:solidFill>
                <a:latin typeface="+mj-lt"/>
                <a:ea typeface="+mj-ea"/>
                <a:cs typeface="+mj-cs"/>
              </a:rPr>
              <a:t>Understanding Proformas in Assessments</a:t>
            </a:r>
          </a:p>
        </p:txBody>
      </p:sp>
      <p:sp>
        <p:nvSpPr>
          <p:cNvPr id="4" name="Content Placeholder 3">
            <a:extLst>
              <a:ext uri="{FF2B5EF4-FFF2-40B4-BE49-F238E27FC236}">
                <a16:creationId xmlns:a16="http://schemas.microsoft.com/office/drawing/2014/main" id="{999EBE9A-E232-D8D0-2F85-7C02889D7C9E}"/>
              </a:ext>
            </a:extLst>
          </p:cNvPr>
          <p:cNvSpPr>
            <a:spLocks noGrp="1"/>
          </p:cNvSpPr>
          <p:nvPr>
            <p:ph sz="half" idx="2"/>
          </p:nvPr>
        </p:nvSpPr>
        <p:spPr>
          <a:xfrm>
            <a:off x="612648" y="2212848"/>
            <a:ext cx="5862396" cy="4096512"/>
          </a:xfrm>
        </p:spPr>
        <p:txBody>
          <a:bodyPr vert="horz" lIns="91440" tIns="45720" rIns="91440" bIns="45720" rtlCol="0">
            <a:normAutofit/>
          </a:bodyPr>
          <a:lstStyle/>
          <a:p>
            <a:pPr>
              <a:lnSpc>
                <a:spcPct val="120000"/>
              </a:lnSpc>
            </a:pPr>
            <a:r>
              <a:rPr lang="en-US" sz="1800"/>
              <a:t>A proforma is a structured template for organising information.</a:t>
            </a:r>
          </a:p>
          <a:p>
            <a:pPr>
              <a:lnSpc>
                <a:spcPct val="120000"/>
              </a:lnSpc>
            </a:pPr>
            <a:r>
              <a:rPr lang="en-US" sz="1800"/>
              <a:t>It guides students to include all necessary assessment components.</a:t>
            </a:r>
          </a:p>
          <a:p>
            <a:pPr>
              <a:lnSpc>
                <a:spcPct val="120000"/>
              </a:lnSpc>
            </a:pPr>
            <a:r>
              <a:rPr lang="en-US" sz="1800"/>
              <a:t>Using a proforma ensures clarity and consistency in submissions.</a:t>
            </a:r>
          </a:p>
          <a:p>
            <a:pPr>
              <a:lnSpc>
                <a:spcPct val="120000"/>
              </a:lnSpc>
            </a:pPr>
            <a:r>
              <a:rPr lang="en-US" sz="1800"/>
              <a:t>It acts as a checklist to meet marking criteria comprehensively.</a:t>
            </a:r>
          </a:p>
        </p:txBody>
      </p:sp>
      <p:pic>
        <p:nvPicPr>
          <p:cNvPr id="5" name="Content Placeholder 4" descr="Illustration of a Magnifying glass processing.">
            <a:extLst>
              <a:ext uri="{FF2B5EF4-FFF2-40B4-BE49-F238E27FC236}">
                <a16:creationId xmlns:a16="http://schemas.microsoft.com/office/drawing/2014/main" id="{B6286A7E-34CD-4E27-BA20-487E251D04C2}"/>
              </a:ext>
            </a:extLst>
          </p:cNvPr>
          <p:cNvPicPr>
            <a:picLocks noGrp="1" noChangeAspect="1"/>
          </p:cNvPicPr>
          <p:nvPr>
            <p:ph sz="half" idx="1"/>
          </p:nvPr>
        </p:nvPicPr>
        <p:blipFill>
          <a:blip r:embed="rId3"/>
          <a:stretch>
            <a:fillRect/>
          </a:stretch>
        </p:blipFill>
        <p:spPr>
          <a:xfrm>
            <a:off x="7091395" y="1886592"/>
            <a:ext cx="4681506" cy="3113201"/>
          </a:xfrm>
          <a:prstGeom prst="rect">
            <a:avLst/>
          </a:prstGeom>
        </p:spPr>
      </p:pic>
    </p:spTree>
    <p:extLst>
      <p:ext uri="{BB962C8B-B14F-4D97-AF65-F5344CB8AC3E}">
        <p14:creationId xmlns:p14="http://schemas.microsoft.com/office/powerpoint/2010/main" val="3483904485"/>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C20CE451-818C-E63D-258B-234B6C543D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0C7A57C-7F12-A868-CB56-90ADF479D6F3}"/>
              </a:ext>
            </a:extLst>
          </p:cNvPr>
          <p:cNvSpPr>
            <a:spLocks noGrp="1"/>
          </p:cNvSpPr>
          <p:nvPr>
            <p:ph type="title"/>
          </p:nvPr>
        </p:nvSpPr>
        <p:spPr>
          <a:xfrm>
            <a:off x="612648" y="603504"/>
            <a:ext cx="4361686" cy="1527048"/>
          </a:xfrm>
        </p:spPr>
        <p:txBody>
          <a:bodyPr vert="horz" lIns="91440" tIns="45720" rIns="91440" bIns="45720" rtlCol="0" anchor="b">
            <a:normAutofit/>
          </a:bodyPr>
          <a:lstStyle/>
          <a:p>
            <a:r>
              <a:rPr lang="en-US" sz="3300" b="1" kern="1200" dirty="0">
                <a:solidFill>
                  <a:schemeClr val="tx1"/>
                </a:solidFill>
                <a:latin typeface="+mj-lt"/>
                <a:ea typeface="+mj-ea"/>
                <a:cs typeface="+mj-cs"/>
              </a:rPr>
              <a:t>How Proformas Enhance Assessment Quality</a:t>
            </a:r>
          </a:p>
        </p:txBody>
      </p:sp>
      <p:sp>
        <p:nvSpPr>
          <p:cNvPr id="4" name="Content Placeholder 3">
            <a:extLst>
              <a:ext uri="{FF2B5EF4-FFF2-40B4-BE49-F238E27FC236}">
                <a16:creationId xmlns:a16="http://schemas.microsoft.com/office/drawing/2014/main" id="{67630562-8F03-F60E-515F-0A6351A5A583}"/>
              </a:ext>
            </a:extLst>
          </p:cNvPr>
          <p:cNvSpPr>
            <a:spLocks noGrp="1"/>
          </p:cNvSpPr>
          <p:nvPr>
            <p:ph sz="half" idx="2"/>
          </p:nvPr>
        </p:nvSpPr>
        <p:spPr>
          <a:xfrm>
            <a:off x="612647" y="2212848"/>
            <a:ext cx="4361687" cy="4096512"/>
          </a:xfrm>
        </p:spPr>
        <p:txBody>
          <a:bodyPr vert="horz" lIns="91440" tIns="45720" rIns="91440" bIns="45720" rtlCol="0">
            <a:normAutofit/>
          </a:bodyPr>
          <a:lstStyle/>
          <a:p>
            <a:pPr>
              <a:lnSpc>
                <a:spcPct val="120000"/>
              </a:lnSpc>
            </a:pPr>
            <a:r>
              <a:rPr lang="en-US" sz="2000" dirty="0"/>
              <a:t>Promotes thorough and </a:t>
            </a:r>
            <a:r>
              <a:rPr lang="en-US" sz="2000" dirty="0" err="1"/>
              <a:t>organised</a:t>
            </a:r>
            <a:r>
              <a:rPr lang="en-US" sz="2000" dirty="0"/>
              <a:t> responses.</a:t>
            </a:r>
          </a:p>
          <a:p>
            <a:pPr>
              <a:lnSpc>
                <a:spcPct val="120000"/>
              </a:lnSpc>
            </a:pPr>
            <a:r>
              <a:rPr lang="en-US" sz="2000" dirty="0"/>
              <a:t>Encourages adherence to assessment requirements.</a:t>
            </a:r>
          </a:p>
          <a:p>
            <a:pPr>
              <a:lnSpc>
                <a:spcPct val="120000"/>
              </a:lnSpc>
            </a:pPr>
            <a:r>
              <a:rPr lang="en-US" sz="2000" dirty="0"/>
              <a:t>Facilitates consistent and objective marking.</a:t>
            </a:r>
          </a:p>
          <a:p>
            <a:pPr>
              <a:lnSpc>
                <a:spcPct val="120000"/>
              </a:lnSpc>
            </a:pPr>
            <a:r>
              <a:rPr lang="en-US" sz="2000" dirty="0"/>
              <a:t>Supports time management during task completion.</a:t>
            </a:r>
          </a:p>
        </p:txBody>
      </p:sp>
      <p:pic>
        <p:nvPicPr>
          <p:cNvPr id="5" name="Content Placeholder 4" descr="Sticky notes on a wall">
            <a:extLst>
              <a:ext uri="{FF2B5EF4-FFF2-40B4-BE49-F238E27FC236}">
                <a16:creationId xmlns:a16="http://schemas.microsoft.com/office/drawing/2014/main" id="{99BED529-4865-49A8-85B8-B4E6F6CA41E4}"/>
              </a:ext>
            </a:extLst>
          </p:cNvPr>
          <p:cNvPicPr>
            <a:picLocks noGrp="1" noChangeAspect="1"/>
          </p:cNvPicPr>
          <p:nvPr>
            <p:ph sz="half" idx="1"/>
          </p:nvPr>
        </p:nvPicPr>
        <p:blipFill>
          <a:blip r:embed="rId3"/>
          <a:srcRect l="15746" r="17573" b="-2"/>
          <a:stretch>
            <a:fillRect/>
          </a:stretch>
        </p:blipFill>
        <p:spPr>
          <a:xfrm>
            <a:off x="5818632" y="-1"/>
            <a:ext cx="6373368" cy="6858001"/>
          </a:xfrm>
          <a:prstGeom prst="rect">
            <a:avLst/>
          </a:prstGeom>
        </p:spPr>
      </p:pic>
    </p:spTree>
    <p:extLst>
      <p:ext uri="{BB962C8B-B14F-4D97-AF65-F5344CB8AC3E}">
        <p14:creationId xmlns:p14="http://schemas.microsoft.com/office/powerpoint/2010/main" val="1105291417"/>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CBB0869A-0BE5-B3E9-F73D-2F3691E4D93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7A8B616-75E7-B285-C814-6293567292D9}"/>
              </a:ext>
            </a:extLst>
          </p:cNvPr>
          <p:cNvSpPr>
            <a:spLocks noGrp="1"/>
          </p:cNvSpPr>
          <p:nvPr>
            <p:ph type="title"/>
          </p:nvPr>
        </p:nvSpPr>
        <p:spPr>
          <a:xfrm>
            <a:off x="612648" y="1114923"/>
            <a:ext cx="4621553" cy="1360728"/>
          </a:xfrm>
        </p:spPr>
        <p:txBody>
          <a:bodyPr vert="horz" lIns="91440" tIns="45720" rIns="91440" bIns="45720" rtlCol="0" anchor="b">
            <a:normAutofit/>
          </a:bodyPr>
          <a:lstStyle/>
          <a:p>
            <a:r>
              <a:rPr lang="en-US" sz="3100" b="1" kern="1200">
                <a:solidFill>
                  <a:schemeClr val="tx1"/>
                </a:solidFill>
                <a:latin typeface="+mj-lt"/>
                <a:ea typeface="+mj-ea"/>
                <a:cs typeface="+mj-cs"/>
              </a:rPr>
              <a:t>Guidance for Completing Each Proforma Section</a:t>
            </a:r>
          </a:p>
        </p:txBody>
      </p:sp>
      <p:sp>
        <p:nvSpPr>
          <p:cNvPr id="4" name="Content Placeholder 3">
            <a:extLst>
              <a:ext uri="{FF2B5EF4-FFF2-40B4-BE49-F238E27FC236}">
                <a16:creationId xmlns:a16="http://schemas.microsoft.com/office/drawing/2014/main" id="{06351305-133B-8038-EB65-AEF527ADA5CE}"/>
              </a:ext>
            </a:extLst>
          </p:cNvPr>
          <p:cNvSpPr>
            <a:spLocks noGrp="1"/>
          </p:cNvSpPr>
          <p:nvPr>
            <p:ph sz="half" idx="2"/>
          </p:nvPr>
        </p:nvSpPr>
        <p:spPr>
          <a:xfrm>
            <a:off x="612648" y="2584058"/>
            <a:ext cx="4884638" cy="3729656"/>
          </a:xfrm>
        </p:spPr>
        <p:txBody>
          <a:bodyPr vert="horz" lIns="91440" tIns="45720" rIns="91440" bIns="45720" rtlCol="0">
            <a:noAutofit/>
          </a:bodyPr>
          <a:lstStyle/>
          <a:p>
            <a:pPr>
              <a:lnSpc>
                <a:spcPct val="120000"/>
              </a:lnSpc>
            </a:pPr>
            <a:r>
              <a:rPr lang="en-US" sz="2000" dirty="0"/>
              <a:t>Follow instructions carefully for each part of the proforma.</a:t>
            </a:r>
          </a:p>
          <a:p>
            <a:pPr>
              <a:lnSpc>
                <a:spcPct val="120000"/>
              </a:lnSpc>
            </a:pPr>
            <a:r>
              <a:rPr lang="en-US" sz="2000" dirty="0"/>
              <a:t>Use clear and concise language to address marking criteria.</a:t>
            </a:r>
          </a:p>
          <a:p>
            <a:pPr>
              <a:lnSpc>
                <a:spcPct val="120000"/>
              </a:lnSpc>
            </a:pPr>
            <a:r>
              <a:rPr lang="en-US" sz="2000" dirty="0"/>
              <a:t>Provide evidence and examples to support your answers.</a:t>
            </a:r>
          </a:p>
          <a:p>
            <a:pPr>
              <a:lnSpc>
                <a:spcPct val="120000"/>
              </a:lnSpc>
            </a:pPr>
            <a:r>
              <a:rPr lang="en-US" sz="2000" dirty="0"/>
              <a:t>Review and cross-check your responses for completeness.</a:t>
            </a:r>
          </a:p>
        </p:txBody>
      </p:sp>
      <p:pic>
        <p:nvPicPr>
          <p:cNvPr id="5" name="Content Placeholder 4" descr="Handwriting on paper">
            <a:extLst>
              <a:ext uri="{FF2B5EF4-FFF2-40B4-BE49-F238E27FC236}">
                <a16:creationId xmlns:a16="http://schemas.microsoft.com/office/drawing/2014/main" id="{6FA8473C-0727-47FC-A014-7A5AB01A10D5}"/>
              </a:ext>
            </a:extLst>
          </p:cNvPr>
          <p:cNvPicPr>
            <a:picLocks noGrp="1" noChangeAspect="1"/>
          </p:cNvPicPr>
          <p:nvPr>
            <p:ph sz="half" idx="1"/>
          </p:nvPr>
        </p:nvPicPr>
        <p:blipFill>
          <a:blip r:embed="rId3"/>
          <a:stretch>
            <a:fillRect/>
          </a:stretch>
        </p:blipFill>
        <p:spPr>
          <a:xfrm>
            <a:off x="5691261" y="1480640"/>
            <a:ext cx="5837780" cy="3896719"/>
          </a:xfrm>
          <a:prstGeom prst="rect">
            <a:avLst/>
          </a:prstGeom>
        </p:spPr>
      </p:pic>
    </p:spTree>
    <p:extLst>
      <p:ext uri="{BB962C8B-B14F-4D97-AF65-F5344CB8AC3E}">
        <p14:creationId xmlns:p14="http://schemas.microsoft.com/office/powerpoint/2010/main" val="3778749150"/>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11</TotalTime>
  <Words>2249</Words>
  <Application>Microsoft Office PowerPoint</Application>
  <PresentationFormat>Widescreen</PresentationFormat>
  <Paragraphs>193</Paragraphs>
  <Slides>26</Slides>
  <Notes>26</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26</vt:i4>
      </vt:variant>
    </vt:vector>
  </HeadingPairs>
  <TitlesOfParts>
    <vt:vector size="31" baseType="lpstr">
      <vt:lpstr>Aptos</vt:lpstr>
      <vt:lpstr>Aptos Display</vt:lpstr>
      <vt:lpstr>Arial</vt:lpstr>
      <vt:lpstr>Calibri</vt:lpstr>
      <vt:lpstr>Office Theme</vt:lpstr>
      <vt:lpstr>Assessment Summary &amp; Student Instructions: Practical Observation—Health &amp; Social Care Case Study (Amina’s Story)</vt:lpstr>
      <vt:lpstr>Presentation Agenda</vt:lpstr>
      <vt:lpstr>Overview of Assessment Requirements and Structure</vt:lpstr>
      <vt:lpstr>Purpose and Learning Objectives of the Assessment</vt:lpstr>
      <vt:lpstr>Step-by-Step Breakdown of Assessment Stages</vt:lpstr>
      <vt:lpstr>Assessment Timing and Expectations</vt:lpstr>
      <vt:lpstr>Guidance for Case Study Analysis: Amina’s Story</vt:lpstr>
      <vt:lpstr>How to Read and Extract Key Information From Amina’s Story</vt:lpstr>
      <vt:lpstr>Identifying Clues About Housing, Finances, Cultural Background, and Service Access</vt:lpstr>
      <vt:lpstr>Recording Initial Observations and Preparing for Discussion</vt:lpstr>
      <vt:lpstr>Effective Group Discussion and Analysis Strategies</vt:lpstr>
      <vt:lpstr>Approaching Social Determinants of Health in the Case Study</vt:lpstr>
      <vt:lpstr>Considering Cultural Diversity and Its Impact on Wellbeing</vt:lpstr>
      <vt:lpstr>Exploring Relevant Policies and Support Options</vt:lpstr>
      <vt:lpstr>Preparing and Delivering the Group Presentation</vt:lpstr>
      <vt:lpstr>Summarising Analysis Using Accurate Terminology</vt:lpstr>
      <vt:lpstr>Demonstrating Understanding of Key Social Care Concepts</vt:lpstr>
      <vt:lpstr>Suggesting Practical Support and Policy-Based Solutions</vt:lpstr>
      <vt:lpstr>Q&amp;A Participation and Critical Reflection</vt:lpstr>
      <vt:lpstr>Explaining Group Decisions and Analysis</vt:lpstr>
      <vt:lpstr>Providing Examples and Justifications</vt:lpstr>
      <vt:lpstr>Demonstrating Teamwork and Critical Thinking During Q&amp;A</vt:lpstr>
      <vt:lpstr>Conclusion</vt:lpstr>
      <vt:lpstr>Understanding Proformas in Assessments</vt:lpstr>
      <vt:lpstr>How Proformas Enhance Assessment Quality</vt:lpstr>
      <vt:lpstr>Guidance for Completing Each Proforma Section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Felicity Peacock</dc:creator>
  <cp:lastModifiedBy>Felicity Peacock</cp:lastModifiedBy>
  <cp:revision>1</cp:revision>
  <dcterms:created xsi:type="dcterms:W3CDTF">2025-09-16T12:17:19Z</dcterms:created>
  <dcterms:modified xsi:type="dcterms:W3CDTF">2025-09-16T12:28:46Z</dcterms:modified>
</cp:coreProperties>
</file>