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4" r:id="rId5"/>
    <p:sldId id="265" r:id="rId6"/>
    <p:sldId id="266" r:id="rId7"/>
    <p:sldId id="267" r:id="rId8"/>
    <p:sldId id="272" r:id="rId9"/>
    <p:sldId id="268" r:id="rId10"/>
    <p:sldId id="269" r:id="rId11"/>
    <p:sldId id="270" r:id="rId12"/>
    <p:sldId id="271" r:id="rId13"/>
    <p:sldId id="273" r:id="rId14"/>
    <p:sldId id="27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4" autoAdjust="0"/>
    <p:restoredTop sz="94660"/>
  </p:normalViewPr>
  <p:slideViewPr>
    <p:cSldViewPr snapToGrid="0">
      <p:cViewPr varScale="1">
        <p:scale>
          <a:sx n="103" d="100"/>
          <a:sy n="103" d="100"/>
        </p:scale>
        <p:origin x="192" y="3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91BB0-9759-6BB6-E22B-19425E5D2F9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6B89AD72-5D9C-90D5-F5BD-1089E531CE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B96A7756-09F5-BA2C-C2BB-98E980557F1F}"/>
              </a:ext>
            </a:extLst>
          </p:cNvPr>
          <p:cNvSpPr>
            <a:spLocks noGrp="1"/>
          </p:cNvSpPr>
          <p:nvPr>
            <p:ph type="dt" sz="half" idx="10"/>
          </p:nvPr>
        </p:nvSpPr>
        <p:spPr/>
        <p:txBody>
          <a:bodyPr/>
          <a:lstStyle/>
          <a:p>
            <a:fld id="{4E8A35E2-5BFE-4DFF-8C55-CFBCDC81E803}" type="datetimeFigureOut">
              <a:rPr lang="en-IN" smtClean="0"/>
              <a:t>13/11/23</a:t>
            </a:fld>
            <a:endParaRPr lang="en-IN"/>
          </a:p>
        </p:txBody>
      </p:sp>
      <p:sp>
        <p:nvSpPr>
          <p:cNvPr id="5" name="Footer Placeholder 4">
            <a:extLst>
              <a:ext uri="{FF2B5EF4-FFF2-40B4-BE49-F238E27FC236}">
                <a16:creationId xmlns:a16="http://schemas.microsoft.com/office/drawing/2014/main" id="{722A82B3-6B2E-4EE4-E43B-46AE341E5C5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234CB9E-614A-5B5E-A704-97B4CBDCF63E}"/>
              </a:ext>
            </a:extLst>
          </p:cNvPr>
          <p:cNvSpPr>
            <a:spLocks noGrp="1"/>
          </p:cNvSpPr>
          <p:nvPr>
            <p:ph type="sldNum" sz="quarter" idx="12"/>
          </p:nvPr>
        </p:nvSpPr>
        <p:spPr/>
        <p:txBody>
          <a:bodyPr/>
          <a:lstStyle/>
          <a:p>
            <a:fld id="{AD49CE2B-80DC-4624-AA33-C9D68880787B}" type="slidenum">
              <a:rPr lang="en-IN" smtClean="0"/>
              <a:t>‹#›</a:t>
            </a:fld>
            <a:endParaRPr lang="en-IN"/>
          </a:p>
        </p:txBody>
      </p:sp>
    </p:spTree>
    <p:extLst>
      <p:ext uri="{BB962C8B-B14F-4D97-AF65-F5344CB8AC3E}">
        <p14:creationId xmlns:p14="http://schemas.microsoft.com/office/powerpoint/2010/main" val="42366599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26254-C116-133E-89F1-77DFB84FBD7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D5476EAD-67BE-936C-D700-69D30658FF3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A62F554-7629-30B1-A25D-0AFA2E48FAB8}"/>
              </a:ext>
            </a:extLst>
          </p:cNvPr>
          <p:cNvSpPr>
            <a:spLocks noGrp="1"/>
          </p:cNvSpPr>
          <p:nvPr>
            <p:ph type="dt" sz="half" idx="10"/>
          </p:nvPr>
        </p:nvSpPr>
        <p:spPr/>
        <p:txBody>
          <a:bodyPr/>
          <a:lstStyle/>
          <a:p>
            <a:fld id="{4E8A35E2-5BFE-4DFF-8C55-CFBCDC81E803}" type="datetimeFigureOut">
              <a:rPr lang="en-IN" smtClean="0"/>
              <a:t>13/11/23</a:t>
            </a:fld>
            <a:endParaRPr lang="en-IN"/>
          </a:p>
        </p:txBody>
      </p:sp>
      <p:sp>
        <p:nvSpPr>
          <p:cNvPr id="5" name="Footer Placeholder 4">
            <a:extLst>
              <a:ext uri="{FF2B5EF4-FFF2-40B4-BE49-F238E27FC236}">
                <a16:creationId xmlns:a16="http://schemas.microsoft.com/office/drawing/2014/main" id="{8A688335-2B6F-7526-3BFA-5257C5A9A3F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26E5637-5539-29C0-2070-C95FAAB324AE}"/>
              </a:ext>
            </a:extLst>
          </p:cNvPr>
          <p:cNvSpPr>
            <a:spLocks noGrp="1"/>
          </p:cNvSpPr>
          <p:nvPr>
            <p:ph type="sldNum" sz="quarter" idx="12"/>
          </p:nvPr>
        </p:nvSpPr>
        <p:spPr/>
        <p:txBody>
          <a:bodyPr/>
          <a:lstStyle/>
          <a:p>
            <a:fld id="{AD49CE2B-80DC-4624-AA33-C9D68880787B}" type="slidenum">
              <a:rPr lang="en-IN" smtClean="0"/>
              <a:t>‹#›</a:t>
            </a:fld>
            <a:endParaRPr lang="en-IN"/>
          </a:p>
        </p:txBody>
      </p:sp>
    </p:spTree>
    <p:extLst>
      <p:ext uri="{BB962C8B-B14F-4D97-AF65-F5344CB8AC3E}">
        <p14:creationId xmlns:p14="http://schemas.microsoft.com/office/powerpoint/2010/main" val="312750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5F430-E18B-E542-2BBA-A1AE2BBC57E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2BFF49DF-A555-3BA6-2C74-6CDE142E3A6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0F69300-FD42-7BE9-808E-1CB188659F5A}"/>
              </a:ext>
            </a:extLst>
          </p:cNvPr>
          <p:cNvSpPr>
            <a:spLocks noGrp="1"/>
          </p:cNvSpPr>
          <p:nvPr>
            <p:ph type="dt" sz="half" idx="10"/>
          </p:nvPr>
        </p:nvSpPr>
        <p:spPr/>
        <p:txBody>
          <a:bodyPr/>
          <a:lstStyle/>
          <a:p>
            <a:fld id="{4E8A35E2-5BFE-4DFF-8C55-CFBCDC81E803}" type="datetimeFigureOut">
              <a:rPr lang="en-IN" smtClean="0"/>
              <a:t>13/11/23</a:t>
            </a:fld>
            <a:endParaRPr lang="en-IN"/>
          </a:p>
        </p:txBody>
      </p:sp>
      <p:sp>
        <p:nvSpPr>
          <p:cNvPr id="5" name="Footer Placeholder 4">
            <a:extLst>
              <a:ext uri="{FF2B5EF4-FFF2-40B4-BE49-F238E27FC236}">
                <a16:creationId xmlns:a16="http://schemas.microsoft.com/office/drawing/2014/main" id="{A89E8532-A134-2DC8-E180-DCC87A2BF22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FAF449E-27C3-B100-CEB4-8360A5FE6A15}"/>
              </a:ext>
            </a:extLst>
          </p:cNvPr>
          <p:cNvSpPr>
            <a:spLocks noGrp="1"/>
          </p:cNvSpPr>
          <p:nvPr>
            <p:ph type="sldNum" sz="quarter" idx="12"/>
          </p:nvPr>
        </p:nvSpPr>
        <p:spPr/>
        <p:txBody>
          <a:bodyPr/>
          <a:lstStyle/>
          <a:p>
            <a:fld id="{AD49CE2B-80DC-4624-AA33-C9D68880787B}" type="slidenum">
              <a:rPr lang="en-IN" smtClean="0"/>
              <a:t>‹#›</a:t>
            </a:fld>
            <a:endParaRPr lang="en-IN"/>
          </a:p>
        </p:txBody>
      </p:sp>
    </p:spTree>
    <p:extLst>
      <p:ext uri="{BB962C8B-B14F-4D97-AF65-F5344CB8AC3E}">
        <p14:creationId xmlns:p14="http://schemas.microsoft.com/office/powerpoint/2010/main" val="36354374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B0C7C-F0AA-0696-2FDD-A52C6A8CAAD8}"/>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3D75B72C-3DF3-334B-4E51-80D364E1987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C96CB46F-8CD7-7603-A324-61BD7430335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6015258A-BF45-7EE7-BF42-9A4DF3DD95D3}"/>
              </a:ext>
            </a:extLst>
          </p:cNvPr>
          <p:cNvSpPr>
            <a:spLocks noGrp="1"/>
          </p:cNvSpPr>
          <p:nvPr>
            <p:ph type="dt" sz="half" idx="10"/>
          </p:nvPr>
        </p:nvSpPr>
        <p:spPr/>
        <p:txBody>
          <a:bodyPr/>
          <a:lstStyle/>
          <a:p>
            <a:fld id="{4E8A35E2-5BFE-4DFF-8C55-CFBCDC81E803}" type="datetimeFigureOut">
              <a:rPr lang="en-IN" smtClean="0"/>
              <a:t>13/11/23</a:t>
            </a:fld>
            <a:endParaRPr lang="en-IN"/>
          </a:p>
        </p:txBody>
      </p:sp>
      <p:sp>
        <p:nvSpPr>
          <p:cNvPr id="6" name="Footer Placeholder 5">
            <a:extLst>
              <a:ext uri="{FF2B5EF4-FFF2-40B4-BE49-F238E27FC236}">
                <a16:creationId xmlns:a16="http://schemas.microsoft.com/office/drawing/2014/main" id="{C191A2C1-667D-C8D5-B8A9-C6CFDB2BC29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8877EF6-3E5F-3739-B546-A130FAE3459E}"/>
              </a:ext>
            </a:extLst>
          </p:cNvPr>
          <p:cNvSpPr>
            <a:spLocks noGrp="1"/>
          </p:cNvSpPr>
          <p:nvPr>
            <p:ph type="sldNum" sz="quarter" idx="12"/>
          </p:nvPr>
        </p:nvSpPr>
        <p:spPr/>
        <p:txBody>
          <a:bodyPr/>
          <a:lstStyle/>
          <a:p>
            <a:fld id="{AD49CE2B-80DC-4624-AA33-C9D68880787B}" type="slidenum">
              <a:rPr lang="en-IN" smtClean="0"/>
              <a:t>‹#›</a:t>
            </a:fld>
            <a:endParaRPr lang="en-IN"/>
          </a:p>
        </p:txBody>
      </p:sp>
    </p:spTree>
    <p:extLst>
      <p:ext uri="{BB962C8B-B14F-4D97-AF65-F5344CB8AC3E}">
        <p14:creationId xmlns:p14="http://schemas.microsoft.com/office/powerpoint/2010/main" val="3012370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8E3B3-101C-301F-0720-8AB3C375EC55}"/>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3870F192-8530-1C20-3FF4-CAD3ED9670B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BD8552-4C9E-AE82-1832-F7B3788A480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D2292563-0F62-AE0B-09F2-9EAE062CB4D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DD48B6-86E6-DF50-F201-524F0B05ED5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919F94FF-4C09-8FA1-FE70-A07AFF93C760}"/>
              </a:ext>
            </a:extLst>
          </p:cNvPr>
          <p:cNvSpPr>
            <a:spLocks noGrp="1"/>
          </p:cNvSpPr>
          <p:nvPr>
            <p:ph type="dt" sz="half" idx="10"/>
          </p:nvPr>
        </p:nvSpPr>
        <p:spPr/>
        <p:txBody>
          <a:bodyPr/>
          <a:lstStyle/>
          <a:p>
            <a:fld id="{4E8A35E2-5BFE-4DFF-8C55-CFBCDC81E803}" type="datetimeFigureOut">
              <a:rPr lang="en-IN" smtClean="0"/>
              <a:t>13/11/23</a:t>
            </a:fld>
            <a:endParaRPr lang="en-IN"/>
          </a:p>
        </p:txBody>
      </p:sp>
      <p:sp>
        <p:nvSpPr>
          <p:cNvPr id="8" name="Footer Placeholder 7">
            <a:extLst>
              <a:ext uri="{FF2B5EF4-FFF2-40B4-BE49-F238E27FC236}">
                <a16:creationId xmlns:a16="http://schemas.microsoft.com/office/drawing/2014/main" id="{5B3F255F-EF14-D72D-F085-9C2B81F32EB9}"/>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0ED2A43D-A469-F29B-AF54-1E9C4C50E1A2}"/>
              </a:ext>
            </a:extLst>
          </p:cNvPr>
          <p:cNvSpPr>
            <a:spLocks noGrp="1"/>
          </p:cNvSpPr>
          <p:nvPr>
            <p:ph type="sldNum" sz="quarter" idx="12"/>
          </p:nvPr>
        </p:nvSpPr>
        <p:spPr/>
        <p:txBody>
          <a:bodyPr/>
          <a:lstStyle/>
          <a:p>
            <a:fld id="{AD49CE2B-80DC-4624-AA33-C9D68880787B}" type="slidenum">
              <a:rPr lang="en-IN" smtClean="0"/>
              <a:t>‹#›</a:t>
            </a:fld>
            <a:endParaRPr lang="en-IN"/>
          </a:p>
        </p:txBody>
      </p:sp>
    </p:spTree>
    <p:extLst>
      <p:ext uri="{BB962C8B-B14F-4D97-AF65-F5344CB8AC3E}">
        <p14:creationId xmlns:p14="http://schemas.microsoft.com/office/powerpoint/2010/main" val="10131156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44696-2C45-0E24-7ECC-9D58CCE63BAA}"/>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7010CD60-8F0C-DE28-5D1F-1A5FC076D13F}"/>
              </a:ext>
            </a:extLst>
          </p:cNvPr>
          <p:cNvSpPr>
            <a:spLocks noGrp="1"/>
          </p:cNvSpPr>
          <p:nvPr>
            <p:ph type="dt" sz="half" idx="10"/>
          </p:nvPr>
        </p:nvSpPr>
        <p:spPr/>
        <p:txBody>
          <a:bodyPr/>
          <a:lstStyle/>
          <a:p>
            <a:fld id="{4E8A35E2-5BFE-4DFF-8C55-CFBCDC81E803}" type="datetimeFigureOut">
              <a:rPr lang="en-IN" smtClean="0"/>
              <a:t>13/11/23</a:t>
            </a:fld>
            <a:endParaRPr lang="en-IN"/>
          </a:p>
        </p:txBody>
      </p:sp>
      <p:sp>
        <p:nvSpPr>
          <p:cNvPr id="4" name="Footer Placeholder 3">
            <a:extLst>
              <a:ext uri="{FF2B5EF4-FFF2-40B4-BE49-F238E27FC236}">
                <a16:creationId xmlns:a16="http://schemas.microsoft.com/office/drawing/2014/main" id="{5F4EE93B-2689-AC90-8416-9B2BC1763275}"/>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BDA7A66E-DC70-263B-FF4D-059C5757D715}"/>
              </a:ext>
            </a:extLst>
          </p:cNvPr>
          <p:cNvSpPr>
            <a:spLocks noGrp="1"/>
          </p:cNvSpPr>
          <p:nvPr>
            <p:ph type="sldNum" sz="quarter" idx="12"/>
          </p:nvPr>
        </p:nvSpPr>
        <p:spPr/>
        <p:txBody>
          <a:bodyPr/>
          <a:lstStyle/>
          <a:p>
            <a:fld id="{AD49CE2B-80DC-4624-AA33-C9D68880787B}" type="slidenum">
              <a:rPr lang="en-IN" smtClean="0"/>
              <a:t>‹#›</a:t>
            </a:fld>
            <a:endParaRPr lang="en-IN"/>
          </a:p>
        </p:txBody>
      </p:sp>
    </p:spTree>
    <p:extLst>
      <p:ext uri="{BB962C8B-B14F-4D97-AF65-F5344CB8AC3E}">
        <p14:creationId xmlns:p14="http://schemas.microsoft.com/office/powerpoint/2010/main" val="3457266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B4F851F-F658-CD4D-266B-2744BD37D4BF}"/>
              </a:ext>
            </a:extLst>
          </p:cNvPr>
          <p:cNvSpPr>
            <a:spLocks noGrp="1"/>
          </p:cNvSpPr>
          <p:nvPr>
            <p:ph type="dt" sz="half" idx="10"/>
          </p:nvPr>
        </p:nvSpPr>
        <p:spPr/>
        <p:txBody>
          <a:bodyPr/>
          <a:lstStyle/>
          <a:p>
            <a:fld id="{4E8A35E2-5BFE-4DFF-8C55-CFBCDC81E803}" type="datetimeFigureOut">
              <a:rPr lang="en-IN" smtClean="0"/>
              <a:t>13/11/23</a:t>
            </a:fld>
            <a:endParaRPr lang="en-IN"/>
          </a:p>
        </p:txBody>
      </p:sp>
      <p:sp>
        <p:nvSpPr>
          <p:cNvPr id="3" name="Footer Placeholder 2">
            <a:extLst>
              <a:ext uri="{FF2B5EF4-FFF2-40B4-BE49-F238E27FC236}">
                <a16:creationId xmlns:a16="http://schemas.microsoft.com/office/drawing/2014/main" id="{621D69D0-3FD4-480A-489B-9ED967F4B4B8}"/>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8827A14F-1F09-C0EE-A357-BC956BBF4360}"/>
              </a:ext>
            </a:extLst>
          </p:cNvPr>
          <p:cNvSpPr>
            <a:spLocks noGrp="1"/>
          </p:cNvSpPr>
          <p:nvPr>
            <p:ph type="sldNum" sz="quarter" idx="12"/>
          </p:nvPr>
        </p:nvSpPr>
        <p:spPr/>
        <p:txBody>
          <a:bodyPr/>
          <a:lstStyle/>
          <a:p>
            <a:fld id="{AD49CE2B-80DC-4624-AA33-C9D68880787B}" type="slidenum">
              <a:rPr lang="en-IN" smtClean="0"/>
              <a:t>‹#›</a:t>
            </a:fld>
            <a:endParaRPr lang="en-IN"/>
          </a:p>
        </p:txBody>
      </p:sp>
    </p:spTree>
    <p:extLst>
      <p:ext uri="{BB962C8B-B14F-4D97-AF65-F5344CB8AC3E}">
        <p14:creationId xmlns:p14="http://schemas.microsoft.com/office/powerpoint/2010/main" val="15250867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ACBEC-A87E-1A5E-58D3-0EB3E6170C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D0B39D6F-B947-6425-E029-5C4B4B0A04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AD3B286C-7E6E-960B-4F80-5CD8B5D962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B5D30A-E84C-F2DF-7D49-AF2F6CFE0104}"/>
              </a:ext>
            </a:extLst>
          </p:cNvPr>
          <p:cNvSpPr>
            <a:spLocks noGrp="1"/>
          </p:cNvSpPr>
          <p:nvPr>
            <p:ph type="dt" sz="half" idx="10"/>
          </p:nvPr>
        </p:nvSpPr>
        <p:spPr/>
        <p:txBody>
          <a:bodyPr/>
          <a:lstStyle/>
          <a:p>
            <a:fld id="{4E8A35E2-5BFE-4DFF-8C55-CFBCDC81E803}" type="datetimeFigureOut">
              <a:rPr lang="en-IN" smtClean="0"/>
              <a:t>13/11/23</a:t>
            </a:fld>
            <a:endParaRPr lang="en-IN"/>
          </a:p>
        </p:txBody>
      </p:sp>
      <p:sp>
        <p:nvSpPr>
          <p:cNvPr id="6" name="Footer Placeholder 5">
            <a:extLst>
              <a:ext uri="{FF2B5EF4-FFF2-40B4-BE49-F238E27FC236}">
                <a16:creationId xmlns:a16="http://schemas.microsoft.com/office/drawing/2014/main" id="{3D897CAA-0569-C98C-185A-CA50A8C991C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92452A3-179C-5796-F02B-4088AB7491A1}"/>
              </a:ext>
            </a:extLst>
          </p:cNvPr>
          <p:cNvSpPr>
            <a:spLocks noGrp="1"/>
          </p:cNvSpPr>
          <p:nvPr>
            <p:ph type="sldNum" sz="quarter" idx="12"/>
          </p:nvPr>
        </p:nvSpPr>
        <p:spPr/>
        <p:txBody>
          <a:bodyPr/>
          <a:lstStyle/>
          <a:p>
            <a:fld id="{AD49CE2B-80DC-4624-AA33-C9D68880787B}" type="slidenum">
              <a:rPr lang="en-IN" smtClean="0"/>
              <a:t>‹#›</a:t>
            </a:fld>
            <a:endParaRPr lang="en-IN"/>
          </a:p>
        </p:txBody>
      </p:sp>
    </p:spTree>
    <p:extLst>
      <p:ext uri="{BB962C8B-B14F-4D97-AF65-F5344CB8AC3E}">
        <p14:creationId xmlns:p14="http://schemas.microsoft.com/office/powerpoint/2010/main" val="2811152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FDA2D-B326-603E-A2B1-9C392C741E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8F60D423-195F-733D-2D48-F6B7819548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9D86F845-BF5D-ACFD-4119-BDD6F95DB0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2CC9CB-2515-8C6E-33CD-199515517E29}"/>
              </a:ext>
            </a:extLst>
          </p:cNvPr>
          <p:cNvSpPr>
            <a:spLocks noGrp="1"/>
          </p:cNvSpPr>
          <p:nvPr>
            <p:ph type="dt" sz="half" idx="10"/>
          </p:nvPr>
        </p:nvSpPr>
        <p:spPr/>
        <p:txBody>
          <a:bodyPr/>
          <a:lstStyle/>
          <a:p>
            <a:fld id="{4E8A35E2-5BFE-4DFF-8C55-CFBCDC81E803}" type="datetimeFigureOut">
              <a:rPr lang="en-IN" smtClean="0"/>
              <a:t>13/11/23</a:t>
            </a:fld>
            <a:endParaRPr lang="en-IN"/>
          </a:p>
        </p:txBody>
      </p:sp>
      <p:sp>
        <p:nvSpPr>
          <p:cNvPr id="6" name="Footer Placeholder 5">
            <a:extLst>
              <a:ext uri="{FF2B5EF4-FFF2-40B4-BE49-F238E27FC236}">
                <a16:creationId xmlns:a16="http://schemas.microsoft.com/office/drawing/2014/main" id="{9F91626B-C3E0-107F-E1AB-815787B595D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1720F76-1C8A-416F-1367-78C4D3093465}"/>
              </a:ext>
            </a:extLst>
          </p:cNvPr>
          <p:cNvSpPr>
            <a:spLocks noGrp="1"/>
          </p:cNvSpPr>
          <p:nvPr>
            <p:ph type="sldNum" sz="quarter" idx="12"/>
          </p:nvPr>
        </p:nvSpPr>
        <p:spPr/>
        <p:txBody>
          <a:bodyPr/>
          <a:lstStyle/>
          <a:p>
            <a:fld id="{AD49CE2B-80DC-4624-AA33-C9D68880787B}" type="slidenum">
              <a:rPr lang="en-IN" smtClean="0"/>
              <a:t>‹#›</a:t>
            </a:fld>
            <a:endParaRPr lang="en-IN"/>
          </a:p>
        </p:txBody>
      </p:sp>
    </p:spTree>
    <p:extLst>
      <p:ext uri="{BB962C8B-B14F-4D97-AF65-F5344CB8AC3E}">
        <p14:creationId xmlns:p14="http://schemas.microsoft.com/office/powerpoint/2010/main" val="23392539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A7DE7-ADA1-E6AA-EF86-28F1005EEE5F}"/>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428358E8-C3A2-5333-7DB3-90B692B5F8E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6C706C0-E4F9-7801-85FF-D19A974B2F8E}"/>
              </a:ext>
            </a:extLst>
          </p:cNvPr>
          <p:cNvSpPr>
            <a:spLocks noGrp="1"/>
          </p:cNvSpPr>
          <p:nvPr>
            <p:ph type="dt" sz="half" idx="10"/>
          </p:nvPr>
        </p:nvSpPr>
        <p:spPr/>
        <p:txBody>
          <a:bodyPr/>
          <a:lstStyle/>
          <a:p>
            <a:fld id="{4E8A35E2-5BFE-4DFF-8C55-CFBCDC81E803}" type="datetimeFigureOut">
              <a:rPr lang="en-IN" smtClean="0"/>
              <a:t>13/11/23</a:t>
            </a:fld>
            <a:endParaRPr lang="en-IN"/>
          </a:p>
        </p:txBody>
      </p:sp>
      <p:sp>
        <p:nvSpPr>
          <p:cNvPr id="5" name="Footer Placeholder 4">
            <a:extLst>
              <a:ext uri="{FF2B5EF4-FFF2-40B4-BE49-F238E27FC236}">
                <a16:creationId xmlns:a16="http://schemas.microsoft.com/office/drawing/2014/main" id="{9B3EE545-92B1-B51B-78CF-6899D7A5EDF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AB0E938-860C-A70F-E54A-7298B4D7B42C}"/>
              </a:ext>
            </a:extLst>
          </p:cNvPr>
          <p:cNvSpPr>
            <a:spLocks noGrp="1"/>
          </p:cNvSpPr>
          <p:nvPr>
            <p:ph type="sldNum" sz="quarter" idx="12"/>
          </p:nvPr>
        </p:nvSpPr>
        <p:spPr/>
        <p:txBody>
          <a:bodyPr/>
          <a:lstStyle/>
          <a:p>
            <a:fld id="{AD49CE2B-80DC-4624-AA33-C9D68880787B}" type="slidenum">
              <a:rPr lang="en-IN" smtClean="0"/>
              <a:t>‹#›</a:t>
            </a:fld>
            <a:endParaRPr lang="en-IN"/>
          </a:p>
        </p:txBody>
      </p:sp>
    </p:spTree>
    <p:extLst>
      <p:ext uri="{BB962C8B-B14F-4D97-AF65-F5344CB8AC3E}">
        <p14:creationId xmlns:p14="http://schemas.microsoft.com/office/powerpoint/2010/main" val="5785005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FD5F28-179C-8D0B-6D66-85EDCD341C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C99E00B0-E613-9441-3F7C-71A2EAE1E6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F536B76-2B8D-75E4-FDDE-C5FC188BFC13}"/>
              </a:ext>
            </a:extLst>
          </p:cNvPr>
          <p:cNvSpPr>
            <a:spLocks noGrp="1"/>
          </p:cNvSpPr>
          <p:nvPr>
            <p:ph type="dt" sz="half" idx="10"/>
          </p:nvPr>
        </p:nvSpPr>
        <p:spPr/>
        <p:txBody>
          <a:bodyPr/>
          <a:lstStyle/>
          <a:p>
            <a:fld id="{4E8A35E2-5BFE-4DFF-8C55-CFBCDC81E803}" type="datetimeFigureOut">
              <a:rPr lang="en-IN" smtClean="0"/>
              <a:t>13/11/23</a:t>
            </a:fld>
            <a:endParaRPr lang="en-IN"/>
          </a:p>
        </p:txBody>
      </p:sp>
      <p:sp>
        <p:nvSpPr>
          <p:cNvPr id="5" name="Footer Placeholder 4">
            <a:extLst>
              <a:ext uri="{FF2B5EF4-FFF2-40B4-BE49-F238E27FC236}">
                <a16:creationId xmlns:a16="http://schemas.microsoft.com/office/drawing/2014/main" id="{3EDD4630-3303-58CE-9781-B4B5A4E6E74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47BCB14-D61B-5E2B-7C9D-25EABCB5DF7F}"/>
              </a:ext>
            </a:extLst>
          </p:cNvPr>
          <p:cNvSpPr>
            <a:spLocks noGrp="1"/>
          </p:cNvSpPr>
          <p:nvPr>
            <p:ph type="sldNum" sz="quarter" idx="12"/>
          </p:nvPr>
        </p:nvSpPr>
        <p:spPr/>
        <p:txBody>
          <a:bodyPr/>
          <a:lstStyle/>
          <a:p>
            <a:fld id="{AD49CE2B-80DC-4624-AA33-C9D68880787B}" type="slidenum">
              <a:rPr lang="en-IN" smtClean="0"/>
              <a:t>‹#›</a:t>
            </a:fld>
            <a:endParaRPr lang="en-IN"/>
          </a:p>
        </p:txBody>
      </p:sp>
    </p:spTree>
    <p:extLst>
      <p:ext uri="{BB962C8B-B14F-4D97-AF65-F5344CB8AC3E}">
        <p14:creationId xmlns:p14="http://schemas.microsoft.com/office/powerpoint/2010/main" val="19638707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F05506A-CDA3-C0DD-1333-DC9131C765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68B7B2F5-2D67-AD9C-AF0F-60EE1BC292D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CAE7A76-F6AD-6C9D-CB15-D31974C2AEB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8A35E2-5BFE-4DFF-8C55-CFBCDC81E803}" type="datetimeFigureOut">
              <a:rPr lang="en-IN" smtClean="0"/>
              <a:t>13/11/23</a:t>
            </a:fld>
            <a:endParaRPr lang="en-IN"/>
          </a:p>
        </p:txBody>
      </p:sp>
      <p:sp>
        <p:nvSpPr>
          <p:cNvPr id="5" name="Footer Placeholder 4">
            <a:extLst>
              <a:ext uri="{FF2B5EF4-FFF2-40B4-BE49-F238E27FC236}">
                <a16:creationId xmlns:a16="http://schemas.microsoft.com/office/drawing/2014/main" id="{A43BFCF5-F3C1-F1C2-90B5-850922877C7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A5499E93-29B8-478E-6D1E-0F4094F077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49CE2B-80DC-4624-AA33-C9D68880787B}" type="slidenum">
              <a:rPr lang="en-IN" smtClean="0"/>
              <a:t>‹#›</a:t>
            </a:fld>
            <a:endParaRPr lang="en-IN"/>
          </a:p>
        </p:txBody>
      </p:sp>
    </p:spTree>
    <p:extLst>
      <p:ext uri="{BB962C8B-B14F-4D97-AF65-F5344CB8AC3E}">
        <p14:creationId xmlns:p14="http://schemas.microsoft.com/office/powerpoint/2010/main" val="34349119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059262" y="0"/>
            <a:ext cx="2147534" cy="6858000"/>
          </a:xfrm>
          <a:custGeom>
            <a:avLst/>
            <a:gdLst/>
            <a:ahLst/>
            <a:cxnLst/>
            <a:rect l="l" t="t" r="r" b="b"/>
            <a:pathLst>
              <a:path w="3221301" h="10287000">
                <a:moveTo>
                  <a:pt x="0" y="0"/>
                </a:moveTo>
                <a:lnTo>
                  <a:pt x="3221302" y="0"/>
                </a:lnTo>
                <a:lnTo>
                  <a:pt x="3221302" y="10287000"/>
                </a:lnTo>
                <a:lnTo>
                  <a:pt x="0" y="10287000"/>
                </a:lnTo>
                <a:lnTo>
                  <a:pt x="0" y="0"/>
                </a:lnTo>
                <a:close/>
              </a:path>
            </a:pathLst>
          </a:custGeom>
          <a:blipFill>
            <a:blip r:embed="rId2"/>
            <a:stretch>
              <a:fillRect l="-64793" t="-1875" r="-84066" b="-2029"/>
            </a:stretch>
          </a:blipFill>
        </p:spPr>
        <p:txBody>
          <a:bodyPr/>
          <a:lstStyle/>
          <a:p>
            <a:endParaRPr lang="en-US"/>
          </a:p>
        </p:txBody>
      </p:sp>
      <p:sp>
        <p:nvSpPr>
          <p:cNvPr id="3" name="TextBox 3"/>
          <p:cNvSpPr txBox="1"/>
          <p:nvPr/>
        </p:nvSpPr>
        <p:spPr>
          <a:xfrm>
            <a:off x="685800" y="2083788"/>
            <a:ext cx="7612723" cy="1256819"/>
          </a:xfrm>
          <a:prstGeom prst="rect">
            <a:avLst/>
          </a:prstGeom>
        </p:spPr>
        <p:txBody>
          <a:bodyPr lIns="0" tIns="0" rIns="0" bIns="0" rtlCol="0" anchor="t">
            <a:spAutoFit/>
          </a:bodyPr>
          <a:lstStyle/>
          <a:p>
            <a:pPr>
              <a:lnSpc>
                <a:spcPts val="11400"/>
              </a:lnSpc>
            </a:pPr>
            <a:r>
              <a:rPr lang="en-US" sz="5334" dirty="0">
                <a:solidFill>
                  <a:srgbClr val="0B0B0B"/>
                </a:solidFill>
                <a:latin typeface="Times New Roman" panose="02020603050405020304" pitchFamily="18" charset="0"/>
                <a:cs typeface="Times New Roman" panose="02020603050405020304" pitchFamily="18" charset="0"/>
              </a:rPr>
              <a:t>Business Plan: MoonLine</a:t>
            </a:r>
          </a:p>
        </p:txBody>
      </p:sp>
      <p:sp>
        <p:nvSpPr>
          <p:cNvPr id="5" name="AutoShape 5"/>
          <p:cNvSpPr/>
          <p:nvPr/>
        </p:nvSpPr>
        <p:spPr>
          <a:xfrm>
            <a:off x="685801" y="676276"/>
            <a:ext cx="1242939" cy="19050"/>
          </a:xfrm>
          <a:prstGeom prst="rect">
            <a:avLst/>
          </a:prstGeom>
          <a:solidFill>
            <a:srgbClr val="0B0B0B"/>
          </a:solidFill>
        </p:spPr>
        <p:txBody>
          <a:bodyPr/>
          <a:lstStyle/>
          <a:p>
            <a:endParaRPr lang="en-US"/>
          </a:p>
        </p:txBody>
      </p:sp>
      <p:sp>
        <p:nvSpPr>
          <p:cNvPr id="7" name="TextBox 7"/>
          <p:cNvSpPr txBox="1"/>
          <p:nvPr/>
        </p:nvSpPr>
        <p:spPr>
          <a:xfrm>
            <a:off x="685800" y="5985330"/>
            <a:ext cx="5201771" cy="179536"/>
          </a:xfrm>
          <a:prstGeom prst="rect">
            <a:avLst/>
          </a:prstGeom>
        </p:spPr>
        <p:txBody>
          <a:bodyPr lIns="0" tIns="0" rIns="0" bIns="0" rtlCol="0" anchor="t">
            <a:spAutoFit/>
          </a:bodyPr>
          <a:lstStyle/>
          <a:p>
            <a:pPr>
              <a:lnSpc>
                <a:spcPts val="1400"/>
              </a:lnSpc>
            </a:pPr>
            <a:r>
              <a:rPr lang="en-US" sz="1400" dirty="0">
                <a:solidFill>
                  <a:srgbClr val="0B0B0B"/>
                </a:solidFill>
                <a:latin typeface="Times New Roman" panose="02020603050405020304" pitchFamily="18" charset="0"/>
                <a:cs typeface="Times New Roman" panose="02020603050405020304" pitchFamily="18" charset="0"/>
              </a:rPr>
              <a:t>Business Plan | 2023</a:t>
            </a:r>
          </a:p>
        </p:txBody>
      </p:sp>
      <p:sp>
        <p:nvSpPr>
          <p:cNvPr id="4" name="TextBox 3">
            <a:extLst>
              <a:ext uri="{FF2B5EF4-FFF2-40B4-BE49-F238E27FC236}">
                <a16:creationId xmlns:a16="http://schemas.microsoft.com/office/drawing/2014/main" id="{4ECAE9C3-0A45-8FF0-0BCE-05C18D843434}"/>
              </a:ext>
            </a:extLst>
          </p:cNvPr>
          <p:cNvSpPr txBox="1"/>
          <p:nvPr/>
        </p:nvSpPr>
        <p:spPr>
          <a:xfrm>
            <a:off x="3632886" y="4065373"/>
            <a:ext cx="5412260" cy="2031325"/>
          </a:xfrm>
          <a:prstGeom prst="rect">
            <a:avLst/>
          </a:prstGeom>
          <a:noFill/>
        </p:spPr>
        <p:txBody>
          <a:bodyPr wrap="square" rtlCol="0">
            <a:spAutoFit/>
          </a:bodyPr>
          <a:lstStyle/>
          <a:p>
            <a:r>
              <a:rPr lang="en-US" b="1" dirty="0"/>
              <a:t>Name</a:t>
            </a:r>
            <a:r>
              <a:rPr lang="en-US" dirty="0"/>
              <a:t>: Simran Kaur Mangat</a:t>
            </a:r>
          </a:p>
          <a:p>
            <a:r>
              <a:rPr lang="en-US" b="1" dirty="0"/>
              <a:t>Student Id</a:t>
            </a:r>
            <a:r>
              <a:rPr lang="en-US" dirty="0"/>
              <a:t>: 2239617</a:t>
            </a:r>
          </a:p>
          <a:p>
            <a:r>
              <a:rPr lang="en-US" b="1" dirty="0" err="1"/>
              <a:t>Programme</a:t>
            </a:r>
            <a:r>
              <a:rPr lang="en-US" dirty="0"/>
              <a:t>: MBA</a:t>
            </a:r>
          </a:p>
          <a:p>
            <a:r>
              <a:rPr lang="en-US" b="1" dirty="0"/>
              <a:t>Module</a:t>
            </a:r>
            <a:r>
              <a:rPr lang="en-US" dirty="0"/>
              <a:t>: Entrepreneurship</a:t>
            </a:r>
            <a:br>
              <a:rPr lang="en-US" dirty="0"/>
            </a:br>
            <a:r>
              <a:rPr lang="en-US" b="1" dirty="0"/>
              <a:t>Lecturer</a:t>
            </a:r>
            <a:r>
              <a:rPr lang="en-US" dirty="0"/>
              <a:t>: Vasilios </a:t>
            </a:r>
            <a:r>
              <a:rPr lang="en-US" dirty="0" err="1"/>
              <a:t>Tavlaridis</a:t>
            </a:r>
            <a:endParaRPr lang="en-US" dirty="0"/>
          </a:p>
          <a:p>
            <a:r>
              <a:rPr lang="en-US" b="1" dirty="0"/>
              <a:t>Assignment Title</a:t>
            </a:r>
            <a:r>
              <a:rPr lang="en-US" dirty="0"/>
              <a:t>: Component 2- Presentation </a:t>
            </a:r>
            <a:br>
              <a:rPr lang="en-US" dirty="0"/>
            </a:b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extBox 2"/>
          <p:cNvSpPr txBox="1"/>
          <p:nvPr/>
        </p:nvSpPr>
        <p:spPr>
          <a:xfrm>
            <a:off x="7002929" y="4520277"/>
            <a:ext cx="4503271" cy="1667123"/>
          </a:xfrm>
          <a:prstGeom prst="rect">
            <a:avLst/>
          </a:prstGeom>
        </p:spPr>
        <p:txBody>
          <a:bodyPr lIns="0" tIns="0" rIns="0" bIns="0" rtlCol="0" anchor="t">
            <a:spAutoFit/>
          </a:bodyPr>
          <a:lstStyle/>
          <a:p>
            <a:pPr algn="r">
              <a:lnSpc>
                <a:spcPts val="6454"/>
              </a:lnSpc>
            </a:pPr>
            <a:r>
              <a:rPr lang="en-US" sz="5867" dirty="0">
                <a:solidFill>
                  <a:srgbClr val="FFFFFF"/>
                </a:solidFill>
                <a:latin typeface="Times New Roman" panose="02020603050405020304" pitchFamily="18" charset="0"/>
                <a:cs typeface="Times New Roman" panose="02020603050405020304" pitchFamily="18" charset="0"/>
              </a:rPr>
              <a:t>Presentation Highlights</a:t>
            </a:r>
          </a:p>
        </p:txBody>
      </p:sp>
      <p:sp>
        <p:nvSpPr>
          <p:cNvPr id="3" name="TextBox 3"/>
          <p:cNvSpPr txBox="1"/>
          <p:nvPr/>
        </p:nvSpPr>
        <p:spPr>
          <a:xfrm>
            <a:off x="685800" y="673100"/>
            <a:ext cx="5797767" cy="3310971"/>
          </a:xfrm>
          <a:prstGeom prst="rect">
            <a:avLst/>
          </a:prstGeom>
        </p:spPr>
        <p:txBody>
          <a:bodyPr lIns="0" tIns="0" rIns="0" bIns="0" rtlCol="0" anchor="t">
            <a:spAutoFit/>
          </a:bodyPr>
          <a:lstStyle/>
          <a:p>
            <a:pPr>
              <a:lnSpc>
                <a:spcPts val="2599"/>
              </a:lnSpc>
            </a:pPr>
            <a:r>
              <a:rPr lang="en-US" sz="1999" dirty="0">
                <a:solidFill>
                  <a:srgbClr val="FFFFFF"/>
                </a:solidFill>
                <a:latin typeface="Times New Roman" panose="02020603050405020304" pitchFamily="18" charset="0"/>
                <a:cs typeface="Times New Roman" panose="02020603050405020304" pitchFamily="18" charset="0"/>
              </a:rPr>
              <a:t>Company Description</a:t>
            </a:r>
          </a:p>
          <a:p>
            <a:pPr>
              <a:lnSpc>
                <a:spcPts val="2599"/>
              </a:lnSpc>
            </a:pPr>
            <a:r>
              <a:rPr lang="en-US" sz="1999" dirty="0">
                <a:solidFill>
                  <a:srgbClr val="FFFFFF"/>
                </a:solidFill>
                <a:latin typeface="Times New Roman" panose="02020603050405020304" pitchFamily="18" charset="0"/>
                <a:cs typeface="Times New Roman" panose="02020603050405020304" pitchFamily="18" charset="0"/>
              </a:rPr>
              <a:t>Target Market</a:t>
            </a:r>
          </a:p>
          <a:p>
            <a:pPr>
              <a:lnSpc>
                <a:spcPts val="2599"/>
              </a:lnSpc>
            </a:pPr>
            <a:r>
              <a:rPr lang="en-US" sz="1999" dirty="0">
                <a:solidFill>
                  <a:srgbClr val="FFFFFF"/>
                </a:solidFill>
                <a:latin typeface="Times New Roman" panose="02020603050405020304" pitchFamily="18" charset="0"/>
                <a:cs typeface="Times New Roman" panose="02020603050405020304" pitchFamily="18" charset="0"/>
              </a:rPr>
              <a:t>Market Overview</a:t>
            </a:r>
          </a:p>
          <a:p>
            <a:pPr>
              <a:lnSpc>
                <a:spcPts val="2599"/>
              </a:lnSpc>
            </a:pPr>
            <a:r>
              <a:rPr lang="en-US" sz="1999" dirty="0">
                <a:solidFill>
                  <a:srgbClr val="FFFFFF"/>
                </a:solidFill>
                <a:latin typeface="Times New Roman" panose="02020603050405020304" pitchFamily="18" charset="0"/>
                <a:cs typeface="Times New Roman" panose="02020603050405020304" pitchFamily="18" charset="0"/>
              </a:rPr>
              <a:t>Strategies</a:t>
            </a:r>
          </a:p>
          <a:p>
            <a:pPr>
              <a:lnSpc>
                <a:spcPts val="2599"/>
              </a:lnSpc>
            </a:pPr>
            <a:r>
              <a:rPr lang="en-US" sz="1999" dirty="0">
                <a:solidFill>
                  <a:srgbClr val="FFFFFF"/>
                </a:solidFill>
                <a:latin typeface="Times New Roman" panose="02020603050405020304" pitchFamily="18" charset="0"/>
                <a:cs typeface="Times New Roman" panose="02020603050405020304" pitchFamily="18" charset="0"/>
              </a:rPr>
              <a:t>SWOT Analysis</a:t>
            </a:r>
          </a:p>
          <a:p>
            <a:pPr>
              <a:lnSpc>
                <a:spcPts val="2599"/>
              </a:lnSpc>
            </a:pPr>
            <a:r>
              <a:rPr lang="en-US" sz="1999" dirty="0">
                <a:solidFill>
                  <a:srgbClr val="FFFFFF"/>
                </a:solidFill>
                <a:latin typeface="Times New Roman" panose="02020603050405020304" pitchFamily="18" charset="0"/>
                <a:cs typeface="Times New Roman" panose="02020603050405020304" pitchFamily="18" charset="0"/>
              </a:rPr>
              <a:t>Business Model Canvas</a:t>
            </a:r>
          </a:p>
          <a:p>
            <a:pPr>
              <a:lnSpc>
                <a:spcPts val="2599"/>
              </a:lnSpc>
            </a:pPr>
            <a:r>
              <a:rPr lang="en-US" sz="1999" dirty="0">
                <a:solidFill>
                  <a:srgbClr val="FFFFFF"/>
                </a:solidFill>
                <a:latin typeface="Times New Roman" panose="02020603050405020304" pitchFamily="18" charset="0"/>
                <a:cs typeface="Times New Roman" panose="02020603050405020304" pitchFamily="18" charset="0"/>
              </a:rPr>
              <a:t>Organizational Chart</a:t>
            </a:r>
          </a:p>
          <a:p>
            <a:pPr>
              <a:lnSpc>
                <a:spcPts val="2599"/>
              </a:lnSpc>
            </a:pPr>
            <a:r>
              <a:rPr lang="en-US" sz="1999" dirty="0">
                <a:solidFill>
                  <a:srgbClr val="FFFFFF"/>
                </a:solidFill>
                <a:latin typeface="Times New Roman" panose="02020603050405020304" pitchFamily="18" charset="0"/>
                <a:cs typeface="Times New Roman" panose="02020603050405020304" pitchFamily="18" charset="0"/>
              </a:rPr>
              <a:t>Monthly and Yearly Expense</a:t>
            </a:r>
          </a:p>
          <a:p>
            <a:pPr>
              <a:lnSpc>
                <a:spcPts val="2599"/>
              </a:lnSpc>
            </a:pPr>
            <a:r>
              <a:rPr lang="en-US" sz="1999" dirty="0">
                <a:solidFill>
                  <a:srgbClr val="FFFFFF"/>
                </a:solidFill>
                <a:latin typeface="Times New Roman" panose="02020603050405020304" pitchFamily="18" charset="0"/>
                <a:cs typeface="Times New Roman" panose="02020603050405020304" pitchFamily="18" charset="0"/>
              </a:rPr>
              <a:t>Forecasted Income Statement</a:t>
            </a:r>
          </a:p>
          <a:p>
            <a:pPr>
              <a:lnSpc>
                <a:spcPts val="2599"/>
              </a:lnSpc>
            </a:pPr>
            <a:r>
              <a:rPr lang="en-US" sz="1999" dirty="0">
                <a:solidFill>
                  <a:srgbClr val="FFFFFF"/>
                </a:solidFill>
                <a:latin typeface="Times New Roman" panose="02020603050405020304" pitchFamily="18" charset="0"/>
                <a:cs typeface="Times New Roman" panose="02020603050405020304" pitchFamily="18" charset="0"/>
              </a:rPr>
              <a:t>Further Development and Research</a:t>
            </a:r>
          </a:p>
        </p:txBody>
      </p:sp>
      <p:sp>
        <p:nvSpPr>
          <p:cNvPr id="4" name="TextBox 4"/>
          <p:cNvSpPr txBox="1"/>
          <p:nvPr/>
        </p:nvSpPr>
        <p:spPr>
          <a:xfrm>
            <a:off x="685800" y="5985330"/>
            <a:ext cx="3741271" cy="179536"/>
          </a:xfrm>
          <a:prstGeom prst="rect">
            <a:avLst/>
          </a:prstGeom>
        </p:spPr>
        <p:txBody>
          <a:bodyPr lIns="0" tIns="0" rIns="0" bIns="0" rtlCol="0" anchor="t">
            <a:spAutoFit/>
          </a:bodyPr>
          <a:lstStyle/>
          <a:p>
            <a:pPr>
              <a:lnSpc>
                <a:spcPts val="1400"/>
              </a:lnSpc>
            </a:pPr>
            <a:r>
              <a:rPr lang="en-US" sz="1400" dirty="0">
                <a:solidFill>
                  <a:srgbClr val="FFFFFF"/>
                </a:solidFill>
                <a:latin typeface="Times New Roman" panose="02020603050405020304" pitchFamily="18" charset="0"/>
                <a:cs typeface="Times New Roman" panose="02020603050405020304" pitchFamily="18" charset="0"/>
              </a:rPr>
              <a:t>Business Plan | 2023</a:t>
            </a:r>
          </a:p>
        </p:txBody>
      </p:sp>
      <p:sp>
        <p:nvSpPr>
          <p:cNvPr id="6" name="AutoShape 6"/>
          <p:cNvSpPr/>
          <p:nvPr/>
        </p:nvSpPr>
        <p:spPr>
          <a:xfrm>
            <a:off x="10263261" y="795995"/>
            <a:ext cx="1242939" cy="19050"/>
          </a:xfrm>
          <a:prstGeom prst="rect">
            <a:avLst/>
          </a:prstGeom>
          <a:solidFill>
            <a:srgbClr val="FFFFFF"/>
          </a:solidFill>
        </p:spPr>
        <p:txBody>
          <a:bodyPr/>
          <a:lstStyle/>
          <a:p>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336550" y="341629"/>
            <a:ext cx="11518900" cy="697307"/>
          </a:xfrm>
          <a:prstGeom prst="rect">
            <a:avLst/>
          </a:prstGeom>
        </p:spPr>
        <p:txBody>
          <a:bodyPr wrap="square" lIns="0" tIns="0" rIns="0" bIns="0" rtlCol="0" anchor="t">
            <a:spAutoFit/>
          </a:bodyPr>
          <a:lstStyle/>
          <a:p>
            <a:pPr algn="ctr">
              <a:lnSpc>
                <a:spcPts val="6454"/>
              </a:lnSpc>
            </a:pPr>
            <a:r>
              <a:rPr lang="en-US" sz="2400" b="1" dirty="0">
                <a:solidFill>
                  <a:srgbClr val="0B0B0B"/>
                </a:solidFill>
                <a:latin typeface="Times New Roman" panose="02020603050405020304" pitchFamily="18" charset="0"/>
                <a:cs typeface="Times New Roman" panose="02020603050405020304" pitchFamily="18" charset="0"/>
              </a:rPr>
              <a:t>Company Description</a:t>
            </a:r>
          </a:p>
        </p:txBody>
      </p:sp>
      <p:sp>
        <p:nvSpPr>
          <p:cNvPr id="6" name="AutoShape 6"/>
          <p:cNvSpPr/>
          <p:nvPr/>
        </p:nvSpPr>
        <p:spPr>
          <a:xfrm>
            <a:off x="10949061" y="567460"/>
            <a:ext cx="1242939" cy="19050"/>
          </a:xfrm>
          <a:prstGeom prst="rect">
            <a:avLst/>
          </a:prstGeom>
          <a:solidFill>
            <a:srgbClr val="0B0B0B"/>
          </a:solidFill>
        </p:spPr>
        <p:txBody>
          <a:bodyPr/>
          <a:lstStyle/>
          <a:p>
            <a:endParaRPr lang="en-US"/>
          </a:p>
        </p:txBody>
      </p:sp>
      <p:sp>
        <p:nvSpPr>
          <p:cNvPr id="11" name="TextBox 4">
            <a:extLst>
              <a:ext uri="{FF2B5EF4-FFF2-40B4-BE49-F238E27FC236}">
                <a16:creationId xmlns:a16="http://schemas.microsoft.com/office/drawing/2014/main" id="{B979B1B8-7A1C-A613-CCA0-66B678A3F00E}"/>
              </a:ext>
            </a:extLst>
          </p:cNvPr>
          <p:cNvSpPr txBox="1"/>
          <p:nvPr/>
        </p:nvSpPr>
        <p:spPr>
          <a:xfrm>
            <a:off x="762000" y="1613797"/>
            <a:ext cx="10566400" cy="4689297"/>
          </a:xfrm>
          <a:prstGeom prst="rect">
            <a:avLst/>
          </a:prstGeom>
        </p:spPr>
        <p:txBody>
          <a:bodyPr wrap="square" lIns="0" tIns="0" rIns="0" bIns="0" rtlCol="0" anchor="t">
            <a:spAutoFit/>
          </a:bodyPr>
          <a:lstStyle/>
          <a:p>
            <a:pPr marL="304815" indent="-304815" algn="just">
              <a:lnSpc>
                <a:spcPct val="150000"/>
              </a:lnSpc>
              <a:buFont typeface="Wingdings" panose="05000000000000000000" pitchFamily="2" charset="2"/>
              <a:buChar char="q"/>
            </a:pPr>
            <a:r>
              <a:rPr lang="en-US" sz="1867" dirty="0">
                <a:solidFill>
                  <a:srgbClr val="0B0B0B"/>
                </a:solidFill>
                <a:latin typeface="Times New Roman" panose="02020603050405020304" pitchFamily="18" charset="0"/>
                <a:cs typeface="Times New Roman" panose="02020603050405020304" pitchFamily="18" charset="0"/>
              </a:rPr>
              <a:t>The primary objective of the MoonLine Solar Car Team is to employ advancements in solar technology in order to educate individuals on the viability and sustainability of solar power generation. </a:t>
            </a:r>
          </a:p>
          <a:p>
            <a:pPr marL="304815" indent="-304815" algn="just">
              <a:lnSpc>
                <a:spcPct val="150000"/>
              </a:lnSpc>
              <a:buFont typeface="Wingdings" panose="05000000000000000000" pitchFamily="2" charset="2"/>
              <a:buChar char="q"/>
            </a:pPr>
            <a:endParaRPr lang="en-US" sz="1867" dirty="0">
              <a:solidFill>
                <a:srgbClr val="0B0B0B"/>
              </a:solidFill>
              <a:latin typeface="Times New Roman" panose="02020603050405020304" pitchFamily="18" charset="0"/>
              <a:cs typeface="Times New Roman" panose="02020603050405020304" pitchFamily="18" charset="0"/>
            </a:endParaRPr>
          </a:p>
          <a:p>
            <a:pPr marL="304815" indent="-304815" algn="just">
              <a:lnSpc>
                <a:spcPct val="150000"/>
              </a:lnSpc>
              <a:buFont typeface="Wingdings" panose="05000000000000000000" pitchFamily="2" charset="2"/>
              <a:buChar char="q"/>
            </a:pPr>
            <a:r>
              <a:rPr lang="en-US" sz="1867" dirty="0">
                <a:solidFill>
                  <a:srgbClr val="0B0B0B"/>
                </a:solidFill>
                <a:latin typeface="Times New Roman" panose="02020603050405020304" pitchFamily="18" charset="0"/>
                <a:cs typeface="Times New Roman" panose="02020603050405020304" pitchFamily="18" charset="0"/>
              </a:rPr>
              <a:t>Additionally, the team aims to design and construct a solar-powered car with the intention of advocating for the preservation of both humanity and the environment, while fostering ingenuity and creativity.</a:t>
            </a:r>
          </a:p>
          <a:p>
            <a:pPr marL="304815" indent="-304815" algn="just">
              <a:lnSpc>
                <a:spcPct val="150000"/>
              </a:lnSpc>
              <a:buFont typeface="Wingdings" panose="05000000000000000000" pitchFamily="2" charset="2"/>
              <a:buChar char="q"/>
            </a:pPr>
            <a:endParaRPr lang="en-US" sz="1867" dirty="0">
              <a:solidFill>
                <a:srgbClr val="0B0B0B"/>
              </a:solidFill>
              <a:latin typeface="Times New Roman" panose="02020603050405020304" pitchFamily="18" charset="0"/>
              <a:cs typeface="Times New Roman" panose="02020603050405020304" pitchFamily="18" charset="0"/>
            </a:endParaRPr>
          </a:p>
          <a:p>
            <a:pPr marL="304815" indent="-304815" algn="just">
              <a:lnSpc>
                <a:spcPct val="150000"/>
              </a:lnSpc>
              <a:buFont typeface="Wingdings" panose="05000000000000000000" pitchFamily="2" charset="2"/>
              <a:buChar char="q"/>
            </a:pPr>
            <a:r>
              <a:rPr lang="en-US" sz="1867" dirty="0">
                <a:solidFill>
                  <a:srgbClr val="0B0B0B"/>
                </a:solidFill>
                <a:latin typeface="Times New Roman" panose="02020603050405020304" pitchFamily="18" charset="0"/>
                <a:cs typeface="Times New Roman" panose="02020603050405020304" pitchFamily="18" charset="0"/>
              </a:rPr>
              <a:t>The company's management team ought to possess a robust and efficient business team, as well as a prominent ally in the field of renewable energy technology, with a specific emphasis on solar energy. </a:t>
            </a:r>
          </a:p>
          <a:p>
            <a:pPr marL="304815" indent="-304815" algn="just">
              <a:lnSpc>
                <a:spcPct val="150000"/>
              </a:lnSpc>
              <a:buFont typeface="Wingdings" panose="05000000000000000000" pitchFamily="2" charset="2"/>
              <a:buChar char="q"/>
            </a:pPr>
            <a:endParaRPr lang="en-US" sz="1867" dirty="0">
              <a:solidFill>
                <a:srgbClr val="0B0B0B"/>
              </a:solidFill>
              <a:latin typeface="Times New Roman" panose="02020603050405020304" pitchFamily="18" charset="0"/>
              <a:cs typeface="Times New Roman" panose="02020603050405020304" pitchFamily="18" charset="0"/>
            </a:endParaRPr>
          </a:p>
          <a:p>
            <a:pPr marL="304815" indent="-304815" algn="just">
              <a:lnSpc>
                <a:spcPct val="150000"/>
              </a:lnSpc>
              <a:buFont typeface="Wingdings" panose="05000000000000000000" pitchFamily="2" charset="2"/>
              <a:buChar char="q"/>
            </a:pPr>
            <a:r>
              <a:rPr lang="en-US" sz="1867" dirty="0">
                <a:solidFill>
                  <a:srgbClr val="0B0B0B"/>
                </a:solidFill>
                <a:latin typeface="Times New Roman" panose="02020603050405020304" pitchFamily="18" charset="0"/>
                <a:cs typeface="Times New Roman" panose="02020603050405020304" pitchFamily="18" charset="0"/>
              </a:rPr>
              <a:t>Additionally, they should strive to establish infrastructure that facilitates long-term sustainability beyond the initial group of stakeholders.</a:t>
            </a:r>
            <a:endParaRPr lang="en-US" sz="2000" dirty="0">
              <a:solidFill>
                <a:srgbClr val="0B0B0B"/>
              </a:solidFill>
              <a:latin typeface="Radley"/>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B096D3A5-5137-0808-E43D-8B982E57E831}"/>
              </a:ext>
            </a:extLst>
          </p:cNvPr>
          <p:cNvSpPr txBox="1"/>
          <p:nvPr/>
        </p:nvSpPr>
        <p:spPr>
          <a:xfrm>
            <a:off x="336550" y="635001"/>
            <a:ext cx="11518900" cy="697307"/>
          </a:xfrm>
          <a:prstGeom prst="rect">
            <a:avLst/>
          </a:prstGeom>
        </p:spPr>
        <p:txBody>
          <a:bodyPr wrap="square" lIns="0" tIns="0" rIns="0" bIns="0" rtlCol="0" anchor="t">
            <a:spAutoFit/>
          </a:bodyPr>
          <a:lstStyle/>
          <a:p>
            <a:pPr algn="ctr">
              <a:lnSpc>
                <a:spcPts val="6454"/>
              </a:lnSpc>
            </a:pPr>
            <a:r>
              <a:rPr lang="en-US" sz="2400" b="1" dirty="0">
                <a:solidFill>
                  <a:srgbClr val="0B0B0B"/>
                </a:solidFill>
                <a:latin typeface="Times New Roman" panose="02020603050405020304" pitchFamily="18" charset="0"/>
                <a:cs typeface="Times New Roman" panose="02020603050405020304" pitchFamily="18" charset="0"/>
              </a:rPr>
              <a:t>Target Market</a:t>
            </a:r>
          </a:p>
        </p:txBody>
      </p:sp>
      <p:sp>
        <p:nvSpPr>
          <p:cNvPr id="10" name="TextBox 4">
            <a:extLst>
              <a:ext uri="{FF2B5EF4-FFF2-40B4-BE49-F238E27FC236}">
                <a16:creationId xmlns:a16="http://schemas.microsoft.com/office/drawing/2014/main" id="{D80BAD40-FB02-602E-D47A-706F1B362575}"/>
              </a:ext>
            </a:extLst>
          </p:cNvPr>
          <p:cNvSpPr txBox="1"/>
          <p:nvPr/>
        </p:nvSpPr>
        <p:spPr>
          <a:xfrm>
            <a:off x="812800" y="2006600"/>
            <a:ext cx="10566400" cy="3773212"/>
          </a:xfrm>
          <a:prstGeom prst="rect">
            <a:avLst/>
          </a:prstGeom>
        </p:spPr>
        <p:txBody>
          <a:bodyPr wrap="square" lIns="0" tIns="0" rIns="0" bIns="0" rtlCol="0" anchor="t">
            <a:spAutoFit/>
          </a:bodyPr>
          <a:lstStyle/>
          <a:p>
            <a:pPr marL="228611" indent="-228611" algn="just">
              <a:lnSpc>
                <a:spcPct val="150000"/>
              </a:lnSpc>
              <a:buFont typeface="Arial" panose="020B0604020202020204" pitchFamily="34" charset="0"/>
              <a:buChar char="•"/>
            </a:pPr>
            <a:r>
              <a:rPr lang="en-US" sz="1867" dirty="0">
                <a:latin typeface="Times New Roman" panose="02020603050405020304" pitchFamily="18" charset="0"/>
                <a:ea typeface="Times New Roman" panose="02020603050405020304" pitchFamily="18" charset="0"/>
              </a:rPr>
              <a:t>The goal of the </a:t>
            </a:r>
            <a:r>
              <a:rPr lang="en-US" sz="1867" dirty="0">
                <a:solidFill>
                  <a:srgbClr val="0B0B0B"/>
                </a:solidFill>
                <a:latin typeface="Times New Roman" panose="02020603050405020304" pitchFamily="18" charset="0"/>
                <a:cs typeface="Times New Roman" panose="02020603050405020304" pitchFamily="18" charset="0"/>
              </a:rPr>
              <a:t>MoonLine Solar Car’s </a:t>
            </a:r>
            <a:r>
              <a:rPr lang="en-US" sz="1867" dirty="0">
                <a:latin typeface="Times New Roman" panose="02020603050405020304" pitchFamily="18" charset="0"/>
                <a:ea typeface="Times New Roman" panose="02020603050405020304" pitchFamily="18" charset="0"/>
              </a:rPr>
              <a:t>market is to increase the level of adaptability and convenience enjoyed by members of the middle class in the United States. </a:t>
            </a:r>
          </a:p>
          <a:p>
            <a:pPr marL="228611" indent="-228611" algn="just">
              <a:lnSpc>
                <a:spcPct val="150000"/>
              </a:lnSpc>
              <a:buFont typeface="Arial" panose="020B0604020202020204" pitchFamily="34" charset="0"/>
              <a:buChar char="•"/>
            </a:pPr>
            <a:endParaRPr lang="en-US" sz="1867" dirty="0">
              <a:latin typeface="Times New Roman" panose="02020603050405020304" pitchFamily="18" charset="0"/>
              <a:ea typeface="Times New Roman" panose="02020603050405020304" pitchFamily="18" charset="0"/>
            </a:endParaRPr>
          </a:p>
          <a:p>
            <a:pPr marL="228611" indent="-228611" algn="just">
              <a:lnSpc>
                <a:spcPct val="150000"/>
              </a:lnSpc>
              <a:buFont typeface="Arial" panose="020B0604020202020204" pitchFamily="34" charset="0"/>
              <a:buChar char="•"/>
            </a:pPr>
            <a:r>
              <a:rPr lang="en-US" sz="1867" dirty="0">
                <a:latin typeface="Times New Roman" panose="02020603050405020304" pitchFamily="18" charset="0"/>
                <a:ea typeface="Times New Roman" panose="02020603050405020304" pitchFamily="18" charset="0"/>
              </a:rPr>
              <a:t>People are able to get a better sense of what modern living is like by incorporating this into their day-to-day lives. Customers consist of both the husband and the wife. </a:t>
            </a:r>
          </a:p>
          <a:p>
            <a:pPr marL="228611" indent="-228611" algn="just">
              <a:lnSpc>
                <a:spcPct val="150000"/>
              </a:lnSpc>
              <a:buFont typeface="Arial" panose="020B0604020202020204" pitchFamily="34" charset="0"/>
              <a:buChar char="•"/>
            </a:pPr>
            <a:endParaRPr lang="en-US" sz="1867" dirty="0">
              <a:latin typeface="Times New Roman" panose="02020603050405020304" pitchFamily="18" charset="0"/>
              <a:ea typeface="Times New Roman" panose="02020603050405020304" pitchFamily="18" charset="0"/>
            </a:endParaRPr>
          </a:p>
          <a:p>
            <a:pPr marL="228611" indent="-228611" algn="just">
              <a:lnSpc>
                <a:spcPct val="150000"/>
              </a:lnSpc>
              <a:buFont typeface="Arial" panose="020B0604020202020204" pitchFamily="34" charset="0"/>
              <a:buChar char="•"/>
            </a:pPr>
            <a:r>
              <a:rPr lang="en-US" sz="1867" dirty="0">
                <a:latin typeface="Times New Roman" panose="02020603050405020304" pitchFamily="18" charset="0"/>
                <a:ea typeface="Times New Roman" panose="02020603050405020304" pitchFamily="18" charset="0"/>
              </a:rPr>
              <a:t>Because of this, the majority of our attention is directed at the middle class of Americans, who will account for 10% of the market share of car users in 2020.</a:t>
            </a:r>
          </a:p>
          <a:p>
            <a:pPr algn="just">
              <a:lnSpc>
                <a:spcPct val="150000"/>
              </a:lnSpc>
            </a:pPr>
            <a:endParaRPr lang="en-US" sz="1600" dirty="0">
              <a:latin typeface="Times New Roman" panose="02020603050405020304" pitchFamily="18" charset="0"/>
              <a:ea typeface="Times New Roman" panose="02020603050405020304" pitchFamily="18" charset="0"/>
            </a:endParaRPr>
          </a:p>
        </p:txBody>
      </p:sp>
      <p:sp>
        <p:nvSpPr>
          <p:cNvPr id="11" name="AutoShape 6">
            <a:extLst>
              <a:ext uri="{FF2B5EF4-FFF2-40B4-BE49-F238E27FC236}">
                <a16:creationId xmlns:a16="http://schemas.microsoft.com/office/drawing/2014/main" id="{863383EA-BA10-A5F5-BBD9-5CBD921E29FC}"/>
              </a:ext>
            </a:extLst>
          </p:cNvPr>
          <p:cNvSpPr/>
          <p:nvPr/>
        </p:nvSpPr>
        <p:spPr>
          <a:xfrm>
            <a:off x="10949061" y="567460"/>
            <a:ext cx="1242939" cy="19050"/>
          </a:xfrm>
          <a:prstGeom prst="rect">
            <a:avLst/>
          </a:prstGeom>
          <a:solidFill>
            <a:srgbClr val="0B0B0B"/>
          </a:solidFill>
        </p:spPr>
        <p:txBody>
          <a:bodyPr/>
          <a:lstStyle/>
          <a:p>
            <a:endParaRPr lang="en-US"/>
          </a:p>
        </p:txBody>
      </p:sp>
    </p:spTree>
    <p:extLst>
      <p:ext uri="{BB962C8B-B14F-4D97-AF65-F5344CB8AC3E}">
        <p14:creationId xmlns:p14="http://schemas.microsoft.com/office/powerpoint/2010/main" val="36762045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59626741-48CC-0FB8-45E4-14DBBA54574E}"/>
              </a:ext>
            </a:extLst>
          </p:cNvPr>
          <p:cNvSpPr txBox="1"/>
          <p:nvPr/>
        </p:nvSpPr>
        <p:spPr>
          <a:xfrm>
            <a:off x="336550" y="279401"/>
            <a:ext cx="11518900" cy="697307"/>
          </a:xfrm>
          <a:prstGeom prst="rect">
            <a:avLst/>
          </a:prstGeom>
        </p:spPr>
        <p:txBody>
          <a:bodyPr wrap="square" lIns="0" tIns="0" rIns="0" bIns="0" rtlCol="0" anchor="t">
            <a:spAutoFit/>
          </a:bodyPr>
          <a:lstStyle/>
          <a:p>
            <a:pPr algn="ctr">
              <a:lnSpc>
                <a:spcPts val="6454"/>
              </a:lnSpc>
            </a:pPr>
            <a:r>
              <a:rPr lang="en-US" sz="2400" b="1" dirty="0">
                <a:solidFill>
                  <a:srgbClr val="0B0B0B"/>
                </a:solidFill>
                <a:latin typeface="Times New Roman" panose="02020603050405020304" pitchFamily="18" charset="0"/>
                <a:cs typeface="Times New Roman" panose="02020603050405020304" pitchFamily="18" charset="0"/>
              </a:rPr>
              <a:t>Market Overview</a:t>
            </a:r>
          </a:p>
        </p:txBody>
      </p:sp>
      <p:sp>
        <p:nvSpPr>
          <p:cNvPr id="3" name="TextBox 4">
            <a:extLst>
              <a:ext uri="{FF2B5EF4-FFF2-40B4-BE49-F238E27FC236}">
                <a16:creationId xmlns:a16="http://schemas.microsoft.com/office/drawing/2014/main" id="{74C7424B-CB78-AE77-326F-03713B97DE5B}"/>
              </a:ext>
            </a:extLst>
          </p:cNvPr>
          <p:cNvSpPr txBox="1"/>
          <p:nvPr/>
        </p:nvSpPr>
        <p:spPr>
          <a:xfrm>
            <a:off x="812800" y="1498600"/>
            <a:ext cx="10566400" cy="4757071"/>
          </a:xfrm>
          <a:prstGeom prst="rect">
            <a:avLst/>
          </a:prstGeom>
        </p:spPr>
        <p:txBody>
          <a:bodyPr wrap="square" lIns="0" tIns="0" rIns="0" bIns="0" rtlCol="0" anchor="t">
            <a:spAutoFit/>
          </a:bodyPr>
          <a:lstStyle/>
          <a:p>
            <a:pPr marL="190510" indent="-190510" algn="just">
              <a:lnSpc>
                <a:spcPct val="150000"/>
              </a:lnSpc>
              <a:buFont typeface="Wingdings" panose="05000000000000000000" pitchFamily="2" charset="2"/>
              <a:buChar char="q"/>
            </a:pPr>
            <a:r>
              <a:rPr lang="en-US" sz="1600" dirty="0">
                <a:latin typeface="Times New Roman" panose="02020603050405020304" pitchFamily="18" charset="0"/>
                <a:ea typeface="Times New Roman" panose="02020603050405020304" pitchFamily="18" charset="0"/>
              </a:rPr>
              <a:t> Our objective is to strategically penetrate the mobilized market. The automotive and transportation industry consistently experiences high demand and seeks innovative and distinctive modes of transportation. </a:t>
            </a:r>
          </a:p>
          <a:p>
            <a:pPr marL="190510" indent="-190510" algn="just">
              <a:lnSpc>
                <a:spcPct val="150000"/>
              </a:lnSpc>
              <a:buFont typeface="Wingdings" panose="05000000000000000000" pitchFamily="2" charset="2"/>
              <a:buChar char="q"/>
            </a:pPr>
            <a:endParaRPr lang="en-US" sz="1600" dirty="0">
              <a:latin typeface="Times New Roman" panose="02020603050405020304" pitchFamily="18" charset="0"/>
              <a:ea typeface="Times New Roman" panose="02020603050405020304" pitchFamily="18" charset="0"/>
            </a:endParaRPr>
          </a:p>
          <a:p>
            <a:pPr marL="190510" indent="-190510" algn="just">
              <a:lnSpc>
                <a:spcPct val="150000"/>
              </a:lnSpc>
              <a:buFont typeface="Wingdings" panose="05000000000000000000" pitchFamily="2" charset="2"/>
              <a:buChar char="q"/>
            </a:pPr>
            <a:r>
              <a:rPr lang="en-US" sz="1600" dirty="0">
                <a:latin typeface="Times New Roman" panose="02020603050405020304" pitchFamily="18" charset="0"/>
                <a:ea typeface="Times New Roman" panose="02020603050405020304" pitchFamily="18" charset="0"/>
              </a:rPr>
              <a:t> Hence, we present the cutting-edge technology of a unique variant of automobile, namely the Hybrid Car, colloquially referred to as the Solar Car. This particular vehicle is characterized by exorbitant fuel expenses, which customers see as inconvenient and costly. </a:t>
            </a:r>
          </a:p>
          <a:p>
            <a:pPr marL="190510" indent="-190510" algn="just">
              <a:lnSpc>
                <a:spcPct val="150000"/>
              </a:lnSpc>
              <a:buFont typeface="Wingdings" panose="05000000000000000000" pitchFamily="2" charset="2"/>
              <a:buChar char="q"/>
            </a:pPr>
            <a:endParaRPr lang="en-US" sz="1600" dirty="0">
              <a:latin typeface="Times New Roman" panose="02020603050405020304" pitchFamily="18" charset="0"/>
              <a:ea typeface="Times New Roman" panose="02020603050405020304" pitchFamily="18" charset="0"/>
            </a:endParaRPr>
          </a:p>
          <a:p>
            <a:pPr marL="190510" indent="-190510" algn="just">
              <a:lnSpc>
                <a:spcPct val="150000"/>
              </a:lnSpc>
              <a:buFont typeface="Wingdings" panose="05000000000000000000" pitchFamily="2" charset="2"/>
              <a:buChar char="q"/>
            </a:pPr>
            <a:r>
              <a:rPr lang="en-US" sz="1600" dirty="0">
                <a:latin typeface="Times New Roman" panose="02020603050405020304" pitchFamily="18" charset="0"/>
                <a:ea typeface="Times New Roman" panose="02020603050405020304" pitchFamily="18" charset="0"/>
              </a:rPr>
              <a:t> The client seeks greater happiness and thus transitions to a subsequent and novel model. In this instance, the customer is redirected to our solar-powered vehicles in order to potentially fulfil their requirements for an extended duration. </a:t>
            </a:r>
          </a:p>
          <a:p>
            <a:pPr marL="190510" indent="-190510" algn="just">
              <a:lnSpc>
                <a:spcPct val="150000"/>
              </a:lnSpc>
              <a:buFont typeface="Wingdings" panose="05000000000000000000" pitchFamily="2" charset="2"/>
              <a:buChar char="q"/>
            </a:pPr>
            <a:endParaRPr lang="en-IN" sz="1600" dirty="0">
              <a:latin typeface="Times New Roman" panose="02020603050405020304" pitchFamily="18" charset="0"/>
              <a:ea typeface="Times New Roman" panose="02020603050405020304" pitchFamily="18" charset="0"/>
            </a:endParaRPr>
          </a:p>
          <a:p>
            <a:pPr marL="190510" indent="-190510" algn="just">
              <a:lnSpc>
                <a:spcPct val="150000"/>
              </a:lnSpc>
              <a:buFont typeface="Wingdings" panose="05000000000000000000" pitchFamily="2" charset="2"/>
              <a:buChar char="q"/>
            </a:pPr>
            <a:r>
              <a:rPr lang="en-US" sz="1600" dirty="0">
                <a:latin typeface="Times New Roman" panose="02020603050405020304" pitchFamily="18" charset="0"/>
                <a:ea typeface="Times New Roman" panose="02020603050405020304" pitchFamily="18" charset="0"/>
              </a:rPr>
              <a:t>  The price of this vehicle is comparatively lower than the prices of several other vehicles available in the market. The likelihood of the client making a purchase is contingent upon the identification of factors such as enhanced comfort, reduced fuel expenses, and diminished maintenance expenditures. </a:t>
            </a:r>
          </a:p>
        </p:txBody>
      </p:sp>
      <p:sp>
        <p:nvSpPr>
          <p:cNvPr id="4" name="AutoShape 6">
            <a:extLst>
              <a:ext uri="{FF2B5EF4-FFF2-40B4-BE49-F238E27FC236}">
                <a16:creationId xmlns:a16="http://schemas.microsoft.com/office/drawing/2014/main" id="{048D043D-4BDE-991B-B64F-232E2B7C02F4}"/>
              </a:ext>
            </a:extLst>
          </p:cNvPr>
          <p:cNvSpPr/>
          <p:nvPr/>
        </p:nvSpPr>
        <p:spPr>
          <a:xfrm>
            <a:off x="10949061" y="567460"/>
            <a:ext cx="1242939" cy="19050"/>
          </a:xfrm>
          <a:prstGeom prst="rect">
            <a:avLst/>
          </a:prstGeom>
          <a:solidFill>
            <a:srgbClr val="0B0B0B"/>
          </a:solidFill>
        </p:spPr>
        <p:txBody>
          <a:bodyPr/>
          <a:lstStyle/>
          <a:p>
            <a:endParaRPr lang="en-US"/>
          </a:p>
        </p:txBody>
      </p:sp>
    </p:spTree>
    <p:extLst>
      <p:ext uri="{BB962C8B-B14F-4D97-AF65-F5344CB8AC3E}">
        <p14:creationId xmlns:p14="http://schemas.microsoft.com/office/powerpoint/2010/main" val="42065598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163ADE28-F88A-CE73-E55F-1C939EDF6BC1}"/>
              </a:ext>
            </a:extLst>
          </p:cNvPr>
          <p:cNvSpPr txBox="1"/>
          <p:nvPr/>
        </p:nvSpPr>
        <p:spPr>
          <a:xfrm>
            <a:off x="336550" y="279401"/>
            <a:ext cx="11518900" cy="697307"/>
          </a:xfrm>
          <a:prstGeom prst="rect">
            <a:avLst/>
          </a:prstGeom>
        </p:spPr>
        <p:txBody>
          <a:bodyPr wrap="square" lIns="0" tIns="0" rIns="0" bIns="0" rtlCol="0" anchor="t">
            <a:spAutoFit/>
          </a:bodyPr>
          <a:lstStyle/>
          <a:p>
            <a:pPr algn="ctr">
              <a:lnSpc>
                <a:spcPts val="6454"/>
              </a:lnSpc>
            </a:pPr>
            <a:r>
              <a:rPr lang="en-US" sz="2400" b="1" dirty="0">
                <a:solidFill>
                  <a:srgbClr val="0B0B0B"/>
                </a:solidFill>
                <a:latin typeface="Times New Roman" panose="02020603050405020304" pitchFamily="18" charset="0"/>
                <a:cs typeface="Times New Roman" panose="02020603050405020304" pitchFamily="18" charset="0"/>
              </a:rPr>
              <a:t>Strategies</a:t>
            </a:r>
          </a:p>
        </p:txBody>
      </p:sp>
      <p:sp>
        <p:nvSpPr>
          <p:cNvPr id="3" name="TextBox 4">
            <a:extLst>
              <a:ext uri="{FF2B5EF4-FFF2-40B4-BE49-F238E27FC236}">
                <a16:creationId xmlns:a16="http://schemas.microsoft.com/office/drawing/2014/main" id="{3B3A182C-94B9-1F17-3E17-97CCA70FBB0D}"/>
              </a:ext>
            </a:extLst>
          </p:cNvPr>
          <p:cNvSpPr txBox="1"/>
          <p:nvPr/>
        </p:nvSpPr>
        <p:spPr>
          <a:xfrm>
            <a:off x="812800" y="1498600"/>
            <a:ext cx="10566400" cy="4757071"/>
          </a:xfrm>
          <a:prstGeom prst="rect">
            <a:avLst/>
          </a:prstGeom>
        </p:spPr>
        <p:txBody>
          <a:bodyPr wrap="square" lIns="0" tIns="0" rIns="0" bIns="0" rtlCol="0" anchor="t">
            <a:spAutoFit/>
          </a:bodyPr>
          <a:lstStyle/>
          <a:p>
            <a:pPr marL="190510" indent="-190510" algn="just">
              <a:lnSpc>
                <a:spcPct val="150000"/>
              </a:lnSpc>
              <a:buFont typeface="Wingdings" panose="05000000000000000000" pitchFamily="2" charset="2"/>
              <a:buChar char="q"/>
            </a:pPr>
            <a:r>
              <a:rPr lang="en-US" sz="1600" dirty="0">
                <a:latin typeface="Times New Roman" panose="02020603050405020304" pitchFamily="18" charset="0"/>
                <a:ea typeface="Times New Roman" panose="02020603050405020304" pitchFamily="18" charset="0"/>
              </a:rPr>
              <a:t> </a:t>
            </a:r>
            <a:r>
              <a:rPr lang="en-US" sz="1600" b="1" dirty="0">
                <a:latin typeface="Times New Roman" panose="02020603050405020304" pitchFamily="18" charset="0"/>
                <a:ea typeface="Times New Roman" panose="02020603050405020304" pitchFamily="18" charset="0"/>
              </a:rPr>
              <a:t>Operation Plan: </a:t>
            </a:r>
            <a:r>
              <a:rPr lang="en-US" sz="1600" dirty="0">
                <a:latin typeface="Times New Roman" panose="02020603050405020304" pitchFamily="18" charset="0"/>
                <a:ea typeface="Times New Roman" panose="02020603050405020304" pitchFamily="18" charset="0"/>
              </a:rPr>
              <a:t>The operational timetable will prioritize the examination of market demand for goods. The pilot testing phase will be conducted without a fully established infrastructure to meet this need. Specifically, the analysis suggests that 200 cars will be produced in the initial month.</a:t>
            </a:r>
          </a:p>
          <a:p>
            <a:pPr marL="190510" indent="-190510" algn="just">
              <a:lnSpc>
                <a:spcPct val="150000"/>
              </a:lnSpc>
              <a:buFont typeface="Wingdings" panose="05000000000000000000" pitchFamily="2" charset="2"/>
              <a:buChar char="q"/>
            </a:pPr>
            <a:endParaRPr lang="en-US" sz="1600" dirty="0">
              <a:latin typeface="Times New Roman" panose="02020603050405020304" pitchFamily="18" charset="0"/>
              <a:ea typeface="Times New Roman" panose="02020603050405020304" pitchFamily="18" charset="0"/>
            </a:endParaRPr>
          </a:p>
          <a:p>
            <a:pPr marL="190510" indent="-190510" algn="just">
              <a:lnSpc>
                <a:spcPct val="150000"/>
              </a:lnSpc>
              <a:buFont typeface="Wingdings" panose="05000000000000000000" pitchFamily="2" charset="2"/>
              <a:buChar char="q"/>
            </a:pPr>
            <a:r>
              <a:rPr lang="en-US" sz="1600" dirty="0">
                <a:latin typeface="Times New Roman" panose="02020603050405020304" pitchFamily="18" charset="0"/>
                <a:ea typeface="Times New Roman" panose="02020603050405020304" pitchFamily="18" charset="0"/>
              </a:rPr>
              <a:t> </a:t>
            </a:r>
            <a:r>
              <a:rPr lang="en-US" sz="1600" b="1" dirty="0">
                <a:latin typeface="Times New Roman" panose="02020603050405020304" pitchFamily="18" charset="0"/>
                <a:ea typeface="Times New Roman" panose="02020603050405020304" pitchFamily="18" charset="0"/>
              </a:rPr>
              <a:t>Marketing Strategies: </a:t>
            </a:r>
            <a:r>
              <a:rPr lang="en-US" sz="1600" dirty="0">
                <a:latin typeface="Times New Roman" panose="02020603050405020304" pitchFamily="18" charset="0"/>
                <a:ea typeface="Times New Roman" panose="02020603050405020304" pitchFamily="18" charset="0"/>
              </a:rPr>
              <a:t> The commercial plan encounters two primary challenges: shifting user behavior and the cost of solar power. The advertising tactics aim to tackle these challenges. In addition, the issue of the relatively little lifespan of one year for the substitute panels provided to consumers is addressed. </a:t>
            </a:r>
          </a:p>
          <a:p>
            <a:pPr marL="190510" indent="-190510" algn="just">
              <a:lnSpc>
                <a:spcPct val="150000"/>
              </a:lnSpc>
              <a:buFont typeface="Wingdings" panose="05000000000000000000" pitchFamily="2" charset="2"/>
              <a:buChar char="q"/>
            </a:pPr>
            <a:endParaRPr lang="en-US" sz="1600" dirty="0">
              <a:latin typeface="Times New Roman" panose="02020603050405020304" pitchFamily="18" charset="0"/>
              <a:ea typeface="Times New Roman" panose="02020603050405020304" pitchFamily="18" charset="0"/>
            </a:endParaRPr>
          </a:p>
          <a:p>
            <a:pPr marL="190510" indent="-190510" algn="just">
              <a:lnSpc>
                <a:spcPct val="150000"/>
              </a:lnSpc>
              <a:buFont typeface="Wingdings" panose="05000000000000000000" pitchFamily="2" charset="2"/>
              <a:buChar char="q"/>
            </a:pPr>
            <a:r>
              <a:rPr lang="en-US" sz="1600" dirty="0">
                <a:latin typeface="Times New Roman" panose="02020603050405020304" pitchFamily="18" charset="0"/>
                <a:ea typeface="Times New Roman" panose="02020603050405020304" pitchFamily="18" charset="0"/>
              </a:rPr>
              <a:t> </a:t>
            </a:r>
            <a:r>
              <a:rPr lang="en-US" sz="1600" b="1" dirty="0">
                <a:latin typeface="Times New Roman" panose="02020603050405020304" pitchFamily="18" charset="0"/>
                <a:ea typeface="Times New Roman" panose="02020603050405020304" pitchFamily="18" charset="0"/>
              </a:rPr>
              <a:t>Product Launch Strategies: </a:t>
            </a:r>
            <a:r>
              <a:rPr lang="en-US" sz="1600" dirty="0">
                <a:latin typeface="Times New Roman" panose="02020603050405020304" pitchFamily="18" charset="0"/>
                <a:ea typeface="Times New Roman" panose="02020603050405020304" pitchFamily="18" charset="0"/>
              </a:rPr>
              <a:t>Solar will hold one product launch event per test drive area. Showrooms host these demos. Include horizontally We will order solar car production materials from specialist manufacturers and suppliers based on orders. Our market analysis will determine the best purchase. Eco-friendly items attract sponsorships. Live will seek product buyers after obtaining sponsorship. We could sell from your orders.</a:t>
            </a:r>
          </a:p>
          <a:p>
            <a:pPr algn="just">
              <a:lnSpc>
                <a:spcPct val="150000"/>
              </a:lnSpc>
            </a:pPr>
            <a:endParaRPr lang="en-IN" sz="1600" dirty="0">
              <a:latin typeface="Times New Roman" panose="02020603050405020304" pitchFamily="18" charset="0"/>
              <a:ea typeface="Times New Roman" panose="02020603050405020304" pitchFamily="18" charset="0"/>
            </a:endParaRPr>
          </a:p>
        </p:txBody>
      </p:sp>
      <p:sp>
        <p:nvSpPr>
          <p:cNvPr id="4" name="AutoShape 6">
            <a:extLst>
              <a:ext uri="{FF2B5EF4-FFF2-40B4-BE49-F238E27FC236}">
                <a16:creationId xmlns:a16="http://schemas.microsoft.com/office/drawing/2014/main" id="{E628D5AD-59E0-00E4-85DB-2A0D2D6DC498}"/>
              </a:ext>
            </a:extLst>
          </p:cNvPr>
          <p:cNvSpPr/>
          <p:nvPr/>
        </p:nvSpPr>
        <p:spPr>
          <a:xfrm>
            <a:off x="10949061" y="567460"/>
            <a:ext cx="1242939" cy="19050"/>
          </a:xfrm>
          <a:prstGeom prst="rect">
            <a:avLst/>
          </a:prstGeom>
          <a:solidFill>
            <a:srgbClr val="0B0B0B"/>
          </a:solidFill>
        </p:spPr>
        <p:txBody>
          <a:bodyPr/>
          <a:lstStyle/>
          <a:p>
            <a:endParaRPr lang="en-US"/>
          </a:p>
        </p:txBody>
      </p:sp>
    </p:spTree>
    <p:extLst>
      <p:ext uri="{BB962C8B-B14F-4D97-AF65-F5344CB8AC3E}">
        <p14:creationId xmlns:p14="http://schemas.microsoft.com/office/powerpoint/2010/main" val="3104290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2A8665AA-D7CD-5B70-52FC-57C02DF9EE0A}"/>
              </a:ext>
            </a:extLst>
          </p:cNvPr>
          <p:cNvGraphicFramePr>
            <a:graphicFrameLocks noGrp="1"/>
          </p:cNvGraphicFramePr>
          <p:nvPr>
            <p:extLst>
              <p:ext uri="{D42A27DB-BD31-4B8C-83A1-F6EECF244321}">
                <p14:modId xmlns:p14="http://schemas.microsoft.com/office/powerpoint/2010/main" val="1588230855"/>
              </p:ext>
            </p:extLst>
          </p:nvPr>
        </p:nvGraphicFramePr>
        <p:xfrm>
          <a:off x="787400" y="1397000"/>
          <a:ext cx="10642600" cy="4798060"/>
        </p:xfrm>
        <a:graphic>
          <a:graphicData uri="http://schemas.openxmlformats.org/drawingml/2006/table">
            <a:tbl>
              <a:tblPr firstRow="1" bandRow="1">
                <a:tableStyleId>{85BE263C-DBD7-4A20-BB59-AAB30ACAA65A}</a:tableStyleId>
              </a:tblPr>
              <a:tblGrid>
                <a:gridCol w="5321300">
                  <a:extLst>
                    <a:ext uri="{9D8B030D-6E8A-4147-A177-3AD203B41FA5}">
                      <a16:colId xmlns:a16="http://schemas.microsoft.com/office/drawing/2014/main" val="1830083068"/>
                    </a:ext>
                  </a:extLst>
                </a:gridCol>
                <a:gridCol w="5321300">
                  <a:extLst>
                    <a:ext uri="{9D8B030D-6E8A-4147-A177-3AD203B41FA5}">
                      <a16:colId xmlns:a16="http://schemas.microsoft.com/office/drawing/2014/main" val="3439461073"/>
                    </a:ext>
                  </a:extLst>
                </a:gridCol>
              </a:tblGrid>
              <a:tr h="2103120">
                <a:tc>
                  <a:txBody>
                    <a:bodyPr/>
                    <a:lstStyle/>
                    <a:p>
                      <a:r>
                        <a:rPr lang="en-US" sz="1600" dirty="0">
                          <a:latin typeface="Times New Roman" panose="02020603050405020304" pitchFamily="18" charset="0"/>
                          <a:cs typeface="Times New Roman" panose="02020603050405020304" pitchFamily="18" charset="0"/>
                        </a:rPr>
                        <a:t>Strengths</a:t>
                      </a:r>
                    </a:p>
                    <a:p>
                      <a:endParaRPr lang="en-US" sz="1600" dirty="0">
                        <a:latin typeface="Times New Roman" panose="02020603050405020304" pitchFamily="18" charset="0"/>
                        <a:cs typeface="Times New Roman" panose="02020603050405020304" pitchFamily="18" charset="0"/>
                      </a:endParaRPr>
                    </a:p>
                    <a:p>
                      <a:pPr marL="285750" indent="-285750">
                        <a:lnSpc>
                          <a:spcPct val="150000"/>
                        </a:lnSpc>
                        <a:buFont typeface="Arial" panose="020B0604020202020204" pitchFamily="34" charset="0"/>
                        <a:buChar char="•"/>
                      </a:pPr>
                      <a:r>
                        <a:rPr lang="en-US" sz="1300" b="0" dirty="0">
                          <a:latin typeface="Times New Roman" panose="02020603050405020304" pitchFamily="18" charset="0"/>
                          <a:cs typeface="Times New Roman" panose="02020603050405020304" pitchFamily="18" charset="0"/>
                        </a:rPr>
                        <a:t>Solar power generation can be accomplished at a reasonable cost.</a:t>
                      </a:r>
                    </a:p>
                    <a:p>
                      <a:pPr marL="285750" indent="-285750">
                        <a:lnSpc>
                          <a:spcPct val="150000"/>
                        </a:lnSpc>
                        <a:buFont typeface="Arial" panose="020B0604020202020204" pitchFamily="34" charset="0"/>
                        <a:buChar char="•"/>
                      </a:pPr>
                      <a:r>
                        <a:rPr lang="en-US" sz="1300" b="0" dirty="0">
                          <a:latin typeface="Times New Roman" panose="02020603050405020304" pitchFamily="18" charset="0"/>
                          <a:cs typeface="Times New Roman" panose="02020603050405020304" pitchFamily="18" charset="0"/>
                        </a:rPr>
                        <a:t>We can boost customer satisfaction by delivering superior service, as other car importers may not offer free services.</a:t>
                      </a:r>
                    </a:p>
                    <a:p>
                      <a:pPr marL="285750" indent="-285750">
                        <a:lnSpc>
                          <a:spcPct val="150000"/>
                        </a:lnSpc>
                        <a:buFont typeface="Arial" panose="020B0604020202020204" pitchFamily="34" charset="0"/>
                        <a:buChar char="•"/>
                      </a:pPr>
                      <a:r>
                        <a:rPr lang="en-US" sz="1300" b="0" dirty="0">
                          <a:latin typeface="Times New Roman" panose="02020603050405020304" pitchFamily="18" charset="0"/>
                          <a:cs typeface="Times New Roman" panose="02020603050405020304" pitchFamily="18" charset="0"/>
                        </a:rPr>
                        <a:t>We can improve client happiness by providing superior service, as other car importers may not give complimentary services.</a:t>
                      </a:r>
                    </a:p>
                    <a:p>
                      <a:endParaRPr lang="en-IN" sz="1200" dirty="0">
                        <a:latin typeface="Times New Roman" panose="02020603050405020304" pitchFamily="18" charset="0"/>
                        <a:cs typeface="Times New Roman" panose="02020603050405020304" pitchFamily="18" charset="0"/>
                      </a:endParaRPr>
                    </a:p>
                  </a:txBody>
                  <a:tcPr marL="60960" marR="60960" marT="30480" marB="30480"/>
                </a:tc>
                <a:tc>
                  <a:txBody>
                    <a:bodyPr/>
                    <a:lstStyle/>
                    <a:p>
                      <a:r>
                        <a:rPr lang="en-US" sz="1600" dirty="0">
                          <a:latin typeface="Times New Roman" panose="02020603050405020304" pitchFamily="18" charset="0"/>
                          <a:cs typeface="Times New Roman" panose="02020603050405020304" pitchFamily="18" charset="0"/>
                        </a:rPr>
                        <a:t>Weaknesses</a:t>
                      </a:r>
                    </a:p>
                    <a:p>
                      <a:endParaRPr lang="en-US" sz="1600" dirty="0">
                        <a:latin typeface="Times New Roman" panose="02020603050405020304" pitchFamily="18" charset="0"/>
                        <a:cs typeface="Times New Roman" panose="02020603050405020304" pitchFamily="18" charset="0"/>
                      </a:endParaRPr>
                    </a:p>
                    <a:p>
                      <a:pPr marL="285750" indent="-285750">
                        <a:lnSpc>
                          <a:spcPct val="150000"/>
                        </a:lnSpc>
                        <a:buFont typeface="Arial" panose="020B0604020202020204" pitchFamily="34" charset="0"/>
                        <a:buChar char="•"/>
                      </a:pPr>
                      <a:r>
                        <a:rPr lang="en-US" sz="1300" b="0" dirty="0">
                          <a:latin typeface="Times New Roman" panose="02020603050405020304" pitchFamily="18" charset="0"/>
                          <a:cs typeface="Times New Roman" panose="02020603050405020304" pitchFamily="18" charset="0"/>
                        </a:rPr>
                        <a:t>The main obstacles to the widespread use of renewable energy cooking systems are LPG and paraffin subsidies.</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US" sz="1300" b="0" dirty="0">
                          <a:latin typeface="Times New Roman" panose="02020603050405020304" pitchFamily="18" charset="0"/>
                          <a:cs typeface="Times New Roman" panose="02020603050405020304" pitchFamily="18" charset="0"/>
                        </a:rPr>
                        <a:t>Solar and energy are unavailable at night and may be affected by weather.</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US" sz="1300" b="0" dirty="0">
                          <a:latin typeface="Times New Roman" panose="02020603050405020304" pitchFamily="18" charset="0"/>
                          <a:cs typeface="Times New Roman" panose="02020603050405020304" pitchFamily="18" charset="0"/>
                        </a:rPr>
                        <a:t>Highly recommend professional human resources for this task. MoonLine may cause motor mechanic shortages.</a:t>
                      </a:r>
                    </a:p>
                    <a:p>
                      <a:pPr marL="285750" indent="-285750">
                        <a:buFont typeface="Arial" panose="020B0604020202020204" pitchFamily="34" charset="0"/>
                        <a:buChar char="•"/>
                      </a:pPr>
                      <a:endParaRPr lang="en-IN" sz="1200" b="0" dirty="0">
                        <a:latin typeface="Times New Roman" panose="02020603050405020304" pitchFamily="18" charset="0"/>
                        <a:cs typeface="Times New Roman" panose="02020603050405020304" pitchFamily="18" charset="0"/>
                      </a:endParaRPr>
                    </a:p>
                  </a:txBody>
                  <a:tcPr marL="60960" marR="60960" marT="30480" marB="30480"/>
                </a:tc>
                <a:extLst>
                  <a:ext uri="{0D108BD9-81ED-4DB2-BD59-A6C34878D82A}">
                    <a16:rowId xmlns:a16="http://schemas.microsoft.com/office/drawing/2014/main" val="3715808325"/>
                  </a:ext>
                </a:extLst>
              </a:tr>
              <a:tr h="2580640">
                <a:tc>
                  <a:txBody>
                    <a:bodyPr/>
                    <a:lstStyle/>
                    <a:p>
                      <a:r>
                        <a:rPr lang="en-US" sz="1600" b="1" dirty="0">
                          <a:latin typeface="Times New Roman" panose="02020603050405020304" pitchFamily="18" charset="0"/>
                          <a:cs typeface="Times New Roman" panose="02020603050405020304" pitchFamily="18" charset="0"/>
                        </a:rPr>
                        <a:t>Opportunities</a:t>
                      </a:r>
                    </a:p>
                    <a:p>
                      <a:endParaRPr lang="en-US" sz="1300" b="0" dirty="0">
                        <a:latin typeface="Times New Roman" panose="02020603050405020304" pitchFamily="18" charset="0"/>
                        <a:cs typeface="Times New Roman" panose="02020603050405020304" pitchFamily="18" charset="0"/>
                      </a:endParaRPr>
                    </a:p>
                    <a:p>
                      <a:pPr marL="342900" indent="-342900">
                        <a:lnSpc>
                          <a:spcPct val="150000"/>
                        </a:lnSpc>
                        <a:buFont typeface="Arial" panose="020B0604020202020204" pitchFamily="34" charset="0"/>
                        <a:buChar char="•"/>
                      </a:pPr>
                      <a:r>
                        <a:rPr lang="en-US" sz="1300" b="0" dirty="0">
                          <a:latin typeface="Times New Roman" panose="02020603050405020304" pitchFamily="18" charset="0"/>
                          <a:cs typeface="Times New Roman" panose="02020603050405020304" pitchFamily="18" charset="0"/>
                        </a:rPr>
                        <a:t>CNG, environmental awareness of petroleum fuel, and climate change present prime opportunities for renewable energy mobilization.</a:t>
                      </a:r>
                    </a:p>
                    <a:p>
                      <a:pPr marL="342900" indent="-342900">
                        <a:lnSpc>
                          <a:spcPct val="150000"/>
                        </a:lnSpc>
                        <a:buFont typeface="Arial" panose="020B0604020202020204" pitchFamily="34" charset="0"/>
                        <a:buChar char="•"/>
                      </a:pPr>
                      <a:r>
                        <a:rPr lang="en-US" sz="1300" b="0" dirty="0">
                          <a:latin typeface="Times New Roman" panose="02020603050405020304" pitchFamily="18" charset="0"/>
                          <a:cs typeface="Times New Roman" panose="02020603050405020304" pitchFamily="18" charset="0"/>
                        </a:rPr>
                        <a:t>Companies provide lower prices to make household solar energy accessible to the public.</a:t>
                      </a:r>
                    </a:p>
                    <a:p>
                      <a:pPr marL="342900" indent="-342900">
                        <a:lnSpc>
                          <a:spcPct val="150000"/>
                        </a:lnSpc>
                        <a:buFont typeface="Arial" panose="020B0604020202020204" pitchFamily="34" charset="0"/>
                        <a:buChar char="•"/>
                      </a:pPr>
                      <a:r>
                        <a:rPr lang="en-US" sz="1300" b="0" dirty="0">
                          <a:latin typeface="Times New Roman" panose="02020603050405020304" pitchFamily="18" charset="0"/>
                          <a:cs typeface="Times New Roman" panose="02020603050405020304" pitchFamily="18" charset="0"/>
                        </a:rPr>
                        <a:t>Waste and emissions management are sufficient for pollution control. End-of-use recycling methods are also being improved.</a:t>
                      </a:r>
                    </a:p>
                    <a:p>
                      <a:endParaRPr lang="en-US" sz="1600" b="1" dirty="0">
                        <a:latin typeface="Times New Roman" panose="02020603050405020304" pitchFamily="18" charset="0"/>
                        <a:cs typeface="Times New Roman" panose="02020603050405020304" pitchFamily="18" charset="0"/>
                      </a:endParaRPr>
                    </a:p>
                  </a:txBody>
                  <a:tcPr marL="60960" marR="60960" marT="30480" marB="30480"/>
                </a:tc>
                <a:tc>
                  <a:txBody>
                    <a:bodyPr/>
                    <a:lstStyle/>
                    <a:p>
                      <a:r>
                        <a:rPr lang="en-US" sz="1600" b="1" dirty="0">
                          <a:latin typeface="Times New Roman" panose="02020603050405020304" pitchFamily="18" charset="0"/>
                          <a:cs typeface="Times New Roman" panose="02020603050405020304" pitchFamily="18" charset="0"/>
                        </a:rPr>
                        <a:t>Threats</a:t>
                      </a:r>
                    </a:p>
                    <a:p>
                      <a:pPr algn="just">
                        <a:lnSpc>
                          <a:spcPct val="150000"/>
                        </a:lnSpc>
                      </a:pPr>
                      <a:endParaRPr lang="en-US" sz="1200" b="0" dirty="0">
                        <a:latin typeface="Times New Roman" panose="02020603050405020304" pitchFamily="18" charset="0"/>
                        <a:cs typeface="Times New Roman" panose="02020603050405020304" pitchFamily="18" charset="0"/>
                      </a:endParaRPr>
                    </a:p>
                    <a:p>
                      <a:pPr marL="285750" indent="-285750" algn="l">
                        <a:lnSpc>
                          <a:spcPct val="150000"/>
                        </a:lnSpc>
                        <a:buFont typeface="Arial" panose="020B0604020202020204" pitchFamily="34" charset="0"/>
                        <a:buChar char="•"/>
                      </a:pPr>
                      <a:r>
                        <a:rPr lang="en-US" sz="1300" b="0" dirty="0">
                          <a:latin typeface="Times New Roman" panose="02020603050405020304" pitchFamily="18" charset="0"/>
                          <a:cs typeface="Times New Roman" panose="02020603050405020304" pitchFamily="18" charset="0"/>
                        </a:rPr>
                        <a:t>In distribution grid applications, solar cells provide DC electricity that needs to be converted to AC power using a grid connection inverter. </a:t>
                      </a:r>
                    </a:p>
                    <a:p>
                      <a:pPr marL="285750" indent="-285750" algn="l">
                        <a:lnSpc>
                          <a:spcPct val="150000"/>
                        </a:lnSpc>
                        <a:buFont typeface="Arial" panose="020B0604020202020204" pitchFamily="34" charset="0"/>
                        <a:buChar char="•"/>
                      </a:pPr>
                      <a:r>
                        <a:rPr lang="en-US" sz="1300" b="0" dirty="0">
                          <a:latin typeface="Times New Roman" panose="02020603050405020304" pitchFamily="18" charset="0"/>
                          <a:cs typeface="Times New Roman" panose="02020603050405020304" pitchFamily="18" charset="0"/>
                        </a:rPr>
                        <a:t>High-energy particles impact sensitive electronics, causing damage to satellite solar panels, optical trackers, and damaging charges.</a:t>
                      </a:r>
                      <a:endParaRPr lang="en-IN" sz="1300" b="0" dirty="0">
                        <a:latin typeface="Times New Roman" panose="02020603050405020304" pitchFamily="18" charset="0"/>
                        <a:cs typeface="Times New Roman" panose="02020603050405020304" pitchFamily="18" charset="0"/>
                      </a:endParaRPr>
                    </a:p>
                  </a:txBody>
                  <a:tcPr marL="60960" marR="60960" marT="30480" marB="30480"/>
                </a:tc>
                <a:extLst>
                  <a:ext uri="{0D108BD9-81ED-4DB2-BD59-A6C34878D82A}">
                    <a16:rowId xmlns:a16="http://schemas.microsoft.com/office/drawing/2014/main" val="2786889725"/>
                  </a:ext>
                </a:extLst>
              </a:tr>
            </a:tbl>
          </a:graphicData>
        </a:graphic>
      </p:graphicFrame>
      <p:sp>
        <p:nvSpPr>
          <p:cNvPr id="4" name="TextBox 3">
            <a:extLst>
              <a:ext uri="{FF2B5EF4-FFF2-40B4-BE49-F238E27FC236}">
                <a16:creationId xmlns:a16="http://schemas.microsoft.com/office/drawing/2014/main" id="{653BF840-82BD-F109-557A-0BCC386A29BB}"/>
              </a:ext>
            </a:extLst>
          </p:cNvPr>
          <p:cNvSpPr txBox="1"/>
          <p:nvPr/>
        </p:nvSpPr>
        <p:spPr>
          <a:xfrm>
            <a:off x="336550" y="279401"/>
            <a:ext cx="11518900" cy="697307"/>
          </a:xfrm>
          <a:prstGeom prst="rect">
            <a:avLst/>
          </a:prstGeom>
        </p:spPr>
        <p:txBody>
          <a:bodyPr wrap="square" lIns="0" tIns="0" rIns="0" bIns="0" rtlCol="0" anchor="t">
            <a:spAutoFit/>
          </a:bodyPr>
          <a:lstStyle/>
          <a:p>
            <a:pPr algn="ctr">
              <a:lnSpc>
                <a:spcPts val="6454"/>
              </a:lnSpc>
            </a:pPr>
            <a:r>
              <a:rPr lang="en-US" sz="2400" b="1" dirty="0">
                <a:solidFill>
                  <a:srgbClr val="0B0B0B"/>
                </a:solidFill>
                <a:latin typeface="Times New Roman" panose="02020603050405020304" pitchFamily="18" charset="0"/>
                <a:cs typeface="Times New Roman" panose="02020603050405020304" pitchFamily="18" charset="0"/>
              </a:rPr>
              <a:t>SWOT Analysis</a:t>
            </a:r>
          </a:p>
        </p:txBody>
      </p:sp>
      <p:sp>
        <p:nvSpPr>
          <p:cNvPr id="5" name="AutoShape 6">
            <a:extLst>
              <a:ext uri="{FF2B5EF4-FFF2-40B4-BE49-F238E27FC236}">
                <a16:creationId xmlns:a16="http://schemas.microsoft.com/office/drawing/2014/main" id="{74F36EA5-9950-3051-C233-E4BF85A8516A}"/>
              </a:ext>
            </a:extLst>
          </p:cNvPr>
          <p:cNvSpPr/>
          <p:nvPr/>
        </p:nvSpPr>
        <p:spPr>
          <a:xfrm>
            <a:off x="10949061" y="567460"/>
            <a:ext cx="1242939" cy="19050"/>
          </a:xfrm>
          <a:prstGeom prst="rect">
            <a:avLst/>
          </a:prstGeom>
          <a:solidFill>
            <a:srgbClr val="0B0B0B"/>
          </a:solidFill>
        </p:spPr>
        <p:txBody>
          <a:bodyPr/>
          <a:lstStyle/>
          <a:p>
            <a:endParaRPr lang="en-US"/>
          </a:p>
        </p:txBody>
      </p:sp>
    </p:spTree>
    <p:extLst>
      <p:ext uri="{BB962C8B-B14F-4D97-AF65-F5344CB8AC3E}">
        <p14:creationId xmlns:p14="http://schemas.microsoft.com/office/powerpoint/2010/main" val="6097084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16DF345-0097-AE03-4949-9F7512B86542}"/>
              </a:ext>
            </a:extLst>
          </p:cNvPr>
          <p:cNvPicPr>
            <a:picLocks noChangeAspect="1"/>
          </p:cNvPicPr>
          <p:nvPr/>
        </p:nvPicPr>
        <p:blipFill>
          <a:blip r:embed="rId2"/>
          <a:stretch>
            <a:fillRect/>
          </a:stretch>
        </p:blipFill>
        <p:spPr>
          <a:xfrm>
            <a:off x="1778000" y="736601"/>
            <a:ext cx="8636000" cy="5981043"/>
          </a:xfrm>
          <a:prstGeom prst="rect">
            <a:avLst/>
          </a:prstGeom>
        </p:spPr>
      </p:pic>
      <p:sp>
        <p:nvSpPr>
          <p:cNvPr id="4" name="TextBox 3">
            <a:extLst>
              <a:ext uri="{FF2B5EF4-FFF2-40B4-BE49-F238E27FC236}">
                <a16:creationId xmlns:a16="http://schemas.microsoft.com/office/drawing/2014/main" id="{298EE447-F555-4F37-7D70-21BAA922CB4A}"/>
              </a:ext>
            </a:extLst>
          </p:cNvPr>
          <p:cNvSpPr txBox="1"/>
          <p:nvPr/>
        </p:nvSpPr>
        <p:spPr>
          <a:xfrm>
            <a:off x="406400" y="-177800"/>
            <a:ext cx="11518900" cy="697307"/>
          </a:xfrm>
          <a:prstGeom prst="rect">
            <a:avLst/>
          </a:prstGeom>
        </p:spPr>
        <p:txBody>
          <a:bodyPr wrap="square" lIns="0" tIns="0" rIns="0" bIns="0" rtlCol="0" anchor="t">
            <a:spAutoFit/>
          </a:bodyPr>
          <a:lstStyle/>
          <a:p>
            <a:pPr algn="ctr">
              <a:lnSpc>
                <a:spcPts val="6454"/>
              </a:lnSpc>
            </a:pPr>
            <a:r>
              <a:rPr lang="en-US" sz="2400" b="1" dirty="0">
                <a:solidFill>
                  <a:srgbClr val="0B0B0B"/>
                </a:solidFill>
                <a:latin typeface="Times New Roman" panose="02020603050405020304" pitchFamily="18" charset="0"/>
                <a:cs typeface="Times New Roman" panose="02020603050405020304" pitchFamily="18" charset="0"/>
              </a:rPr>
              <a:t>Business Model Canvas</a:t>
            </a:r>
          </a:p>
        </p:txBody>
      </p:sp>
      <p:sp>
        <p:nvSpPr>
          <p:cNvPr id="5" name="AutoShape 6">
            <a:extLst>
              <a:ext uri="{FF2B5EF4-FFF2-40B4-BE49-F238E27FC236}">
                <a16:creationId xmlns:a16="http://schemas.microsoft.com/office/drawing/2014/main" id="{F635BC95-C666-BD8F-5217-E08885F1BAA1}"/>
              </a:ext>
            </a:extLst>
          </p:cNvPr>
          <p:cNvSpPr/>
          <p:nvPr/>
        </p:nvSpPr>
        <p:spPr>
          <a:xfrm>
            <a:off x="10949061" y="567460"/>
            <a:ext cx="1242939" cy="19050"/>
          </a:xfrm>
          <a:prstGeom prst="rect">
            <a:avLst/>
          </a:prstGeom>
          <a:solidFill>
            <a:srgbClr val="0B0B0B"/>
          </a:solidFill>
        </p:spPr>
        <p:txBody>
          <a:bodyPr/>
          <a:lstStyle/>
          <a:p>
            <a:endParaRPr lang="en-US"/>
          </a:p>
        </p:txBody>
      </p:sp>
    </p:spTree>
    <p:extLst>
      <p:ext uri="{BB962C8B-B14F-4D97-AF65-F5344CB8AC3E}">
        <p14:creationId xmlns:p14="http://schemas.microsoft.com/office/powerpoint/2010/main" val="4399053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4B6E01EC-0135-A96E-9909-62444A01D0A9}"/>
              </a:ext>
            </a:extLst>
          </p:cNvPr>
          <p:cNvSpPr txBox="1"/>
          <p:nvPr/>
        </p:nvSpPr>
        <p:spPr>
          <a:xfrm>
            <a:off x="336550" y="279401"/>
            <a:ext cx="11518900" cy="697307"/>
          </a:xfrm>
          <a:prstGeom prst="rect">
            <a:avLst/>
          </a:prstGeom>
        </p:spPr>
        <p:txBody>
          <a:bodyPr wrap="square" lIns="0" tIns="0" rIns="0" bIns="0" rtlCol="0" anchor="t">
            <a:spAutoFit/>
          </a:bodyPr>
          <a:lstStyle/>
          <a:p>
            <a:pPr algn="ctr">
              <a:lnSpc>
                <a:spcPts val="6454"/>
              </a:lnSpc>
            </a:pPr>
            <a:r>
              <a:rPr lang="en-US" sz="2400" b="1" dirty="0">
                <a:solidFill>
                  <a:srgbClr val="0B0B0B"/>
                </a:solidFill>
                <a:latin typeface="Times New Roman" panose="02020603050405020304" pitchFamily="18" charset="0"/>
                <a:cs typeface="Times New Roman" panose="02020603050405020304" pitchFamily="18" charset="0"/>
              </a:rPr>
              <a:t>Organizational Chart</a:t>
            </a:r>
          </a:p>
        </p:txBody>
      </p:sp>
      <p:pic>
        <p:nvPicPr>
          <p:cNvPr id="3" name="Picture 2">
            <a:extLst>
              <a:ext uri="{FF2B5EF4-FFF2-40B4-BE49-F238E27FC236}">
                <a16:creationId xmlns:a16="http://schemas.microsoft.com/office/drawing/2014/main" id="{F9C18E61-6F28-0659-C27F-1ED6E9D0BE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9200" y="1315689"/>
            <a:ext cx="9702800" cy="5212111"/>
          </a:xfrm>
          <a:prstGeom prst="rect">
            <a:avLst/>
          </a:prstGeom>
          <a:ln>
            <a:noFill/>
          </a:ln>
          <a:effectLst>
            <a:outerShdw blurRad="292100" dist="139700" dir="2700000" algn="tl" rotWithShape="0">
              <a:srgbClr val="333333">
                <a:alpha val="65000"/>
              </a:srgbClr>
            </a:outerShdw>
          </a:effectLst>
        </p:spPr>
      </p:pic>
      <p:sp>
        <p:nvSpPr>
          <p:cNvPr id="4" name="AutoShape 6">
            <a:extLst>
              <a:ext uri="{FF2B5EF4-FFF2-40B4-BE49-F238E27FC236}">
                <a16:creationId xmlns:a16="http://schemas.microsoft.com/office/drawing/2014/main" id="{E2F379EF-B6EA-25AC-D743-83CF6EB9C5C2}"/>
              </a:ext>
            </a:extLst>
          </p:cNvPr>
          <p:cNvSpPr/>
          <p:nvPr/>
        </p:nvSpPr>
        <p:spPr>
          <a:xfrm>
            <a:off x="10949061" y="567460"/>
            <a:ext cx="1242939" cy="19050"/>
          </a:xfrm>
          <a:prstGeom prst="rect">
            <a:avLst/>
          </a:prstGeom>
          <a:solidFill>
            <a:srgbClr val="0B0B0B"/>
          </a:solidFill>
        </p:spPr>
        <p:txBody>
          <a:bodyPr/>
          <a:lstStyle/>
          <a:p>
            <a:endParaRPr lang="en-US"/>
          </a:p>
        </p:txBody>
      </p:sp>
    </p:spTree>
    <p:extLst>
      <p:ext uri="{BB962C8B-B14F-4D97-AF65-F5344CB8AC3E}">
        <p14:creationId xmlns:p14="http://schemas.microsoft.com/office/powerpoint/2010/main" val="16500268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E29CB9AF-E9AF-B921-095F-CAE7E9276806}"/>
              </a:ext>
            </a:extLst>
          </p:cNvPr>
          <p:cNvSpPr txBox="1"/>
          <p:nvPr/>
        </p:nvSpPr>
        <p:spPr>
          <a:xfrm>
            <a:off x="406400" y="76201"/>
            <a:ext cx="11518900" cy="697307"/>
          </a:xfrm>
          <a:prstGeom prst="rect">
            <a:avLst/>
          </a:prstGeom>
        </p:spPr>
        <p:txBody>
          <a:bodyPr wrap="square" lIns="0" tIns="0" rIns="0" bIns="0" rtlCol="0" anchor="t">
            <a:spAutoFit/>
          </a:bodyPr>
          <a:lstStyle/>
          <a:p>
            <a:pPr algn="ctr">
              <a:lnSpc>
                <a:spcPts val="6454"/>
              </a:lnSpc>
            </a:pPr>
            <a:r>
              <a:rPr lang="en-US" sz="2400" b="1" dirty="0">
                <a:solidFill>
                  <a:srgbClr val="0B0B0B"/>
                </a:solidFill>
                <a:latin typeface="Times New Roman" panose="02020603050405020304" pitchFamily="18" charset="0"/>
                <a:cs typeface="Times New Roman" panose="02020603050405020304" pitchFamily="18" charset="0"/>
              </a:rPr>
              <a:t>Monthly and Yearly Expense</a:t>
            </a:r>
          </a:p>
        </p:txBody>
      </p:sp>
      <p:graphicFrame>
        <p:nvGraphicFramePr>
          <p:cNvPr id="3" name="Table 2">
            <a:extLst>
              <a:ext uri="{FF2B5EF4-FFF2-40B4-BE49-F238E27FC236}">
                <a16:creationId xmlns:a16="http://schemas.microsoft.com/office/drawing/2014/main" id="{21E5EC1B-DF8B-B1F0-3415-2C964CA75402}"/>
              </a:ext>
            </a:extLst>
          </p:cNvPr>
          <p:cNvGraphicFramePr>
            <a:graphicFrameLocks noGrp="1"/>
          </p:cNvGraphicFramePr>
          <p:nvPr>
            <p:extLst>
              <p:ext uri="{D42A27DB-BD31-4B8C-83A1-F6EECF244321}">
                <p14:modId xmlns:p14="http://schemas.microsoft.com/office/powerpoint/2010/main" val="3903204597"/>
              </p:ext>
            </p:extLst>
          </p:nvPr>
        </p:nvGraphicFramePr>
        <p:xfrm>
          <a:off x="6908800" y="1436255"/>
          <a:ext cx="4165600" cy="5167005"/>
        </p:xfrm>
        <a:graphic>
          <a:graphicData uri="http://schemas.openxmlformats.org/drawingml/2006/table">
            <a:tbl>
              <a:tblPr firstRow="1" firstCol="1" bandRow="1">
                <a:tableStyleId>{21E4AEA4-8DFA-4A89-87EB-49C32662AFE0}</a:tableStyleId>
              </a:tblPr>
              <a:tblGrid>
                <a:gridCol w="2387600">
                  <a:extLst>
                    <a:ext uri="{9D8B030D-6E8A-4147-A177-3AD203B41FA5}">
                      <a16:colId xmlns:a16="http://schemas.microsoft.com/office/drawing/2014/main" val="896370634"/>
                    </a:ext>
                  </a:extLst>
                </a:gridCol>
                <a:gridCol w="1778000">
                  <a:extLst>
                    <a:ext uri="{9D8B030D-6E8A-4147-A177-3AD203B41FA5}">
                      <a16:colId xmlns:a16="http://schemas.microsoft.com/office/drawing/2014/main" val="583534007"/>
                    </a:ext>
                  </a:extLst>
                </a:gridCol>
              </a:tblGrid>
              <a:tr h="344467">
                <a:tc>
                  <a:txBody>
                    <a:bodyPr/>
                    <a:lstStyle/>
                    <a:p>
                      <a:pPr algn="ctr">
                        <a:lnSpc>
                          <a:spcPct val="200000"/>
                        </a:lnSpc>
                      </a:pPr>
                      <a:r>
                        <a:rPr lang="en-US" sz="1300" dirty="0">
                          <a:effectLst/>
                          <a:latin typeface="Times New Roman" panose="02020603050405020304" pitchFamily="18" charset="0"/>
                          <a:cs typeface="Times New Roman" panose="02020603050405020304" pitchFamily="18" charset="0"/>
                        </a:rPr>
                        <a:t>Requirements</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ctr">
                        <a:lnSpc>
                          <a:spcPct val="200000"/>
                        </a:lnSpc>
                      </a:pPr>
                      <a:r>
                        <a:rPr lang="en-US" sz="1300" dirty="0">
                          <a:effectLst/>
                          <a:latin typeface="Times New Roman" panose="02020603050405020304" pitchFamily="18" charset="0"/>
                          <a:cs typeface="Times New Roman" panose="02020603050405020304" pitchFamily="18" charset="0"/>
                        </a:rPr>
                        <a:t>Costs</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4291397919"/>
                  </a:ext>
                </a:extLst>
              </a:tr>
              <a:tr h="344467">
                <a:tc>
                  <a:txBody>
                    <a:bodyPr/>
                    <a:lstStyle/>
                    <a:p>
                      <a:pPr algn="just">
                        <a:lnSpc>
                          <a:spcPct val="200000"/>
                        </a:lnSpc>
                      </a:pPr>
                      <a:r>
                        <a:rPr lang="en-US" sz="1300" dirty="0">
                          <a:effectLst/>
                          <a:latin typeface="Times New Roman" panose="02020603050405020304" pitchFamily="18" charset="0"/>
                          <a:cs typeface="Times New Roman" panose="02020603050405020304" pitchFamily="18" charset="0"/>
                        </a:rPr>
                        <a:t>Startup Expenses</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r">
                        <a:lnSpc>
                          <a:spcPct val="200000"/>
                        </a:lnSpc>
                      </a:pPr>
                      <a:r>
                        <a:rPr lang="en-US" sz="1300" dirty="0">
                          <a:effectLst/>
                          <a:latin typeface="Times New Roman" panose="02020603050405020304" pitchFamily="18" charset="0"/>
                          <a:cs typeface="Times New Roman" panose="02020603050405020304" pitchFamily="18" charset="0"/>
                        </a:rPr>
                        <a:t> </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1984439430"/>
                  </a:ext>
                </a:extLst>
              </a:tr>
              <a:tr h="344467">
                <a:tc>
                  <a:txBody>
                    <a:bodyPr/>
                    <a:lstStyle/>
                    <a:p>
                      <a:pPr algn="just">
                        <a:lnSpc>
                          <a:spcPct val="200000"/>
                        </a:lnSpc>
                      </a:pPr>
                      <a:r>
                        <a:rPr lang="en-US" sz="1300" dirty="0">
                          <a:effectLst/>
                          <a:latin typeface="Times New Roman" panose="02020603050405020304" pitchFamily="18" charset="0"/>
                          <a:cs typeface="Times New Roman" panose="02020603050405020304" pitchFamily="18" charset="0"/>
                        </a:rPr>
                        <a:t>Legal</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r">
                        <a:lnSpc>
                          <a:spcPct val="200000"/>
                        </a:lnSpc>
                      </a:pPr>
                      <a:r>
                        <a:rPr lang="en-US" sz="1300" dirty="0">
                          <a:effectLst/>
                          <a:latin typeface="Times New Roman" panose="02020603050405020304" pitchFamily="18" charset="0"/>
                          <a:cs typeface="Times New Roman" panose="02020603050405020304" pitchFamily="18" charset="0"/>
                        </a:rPr>
                        <a:t>$3,000</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1954253597"/>
                  </a:ext>
                </a:extLst>
              </a:tr>
              <a:tr h="344467">
                <a:tc>
                  <a:txBody>
                    <a:bodyPr/>
                    <a:lstStyle/>
                    <a:p>
                      <a:pPr algn="just">
                        <a:lnSpc>
                          <a:spcPct val="200000"/>
                        </a:lnSpc>
                      </a:pPr>
                      <a:r>
                        <a:rPr lang="en-US" sz="1300" dirty="0">
                          <a:effectLst/>
                          <a:latin typeface="Times New Roman" panose="02020603050405020304" pitchFamily="18" charset="0"/>
                          <a:cs typeface="Times New Roman" panose="02020603050405020304" pitchFamily="18" charset="0"/>
                        </a:rPr>
                        <a:t>Insurance</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r">
                        <a:lnSpc>
                          <a:spcPct val="200000"/>
                        </a:lnSpc>
                      </a:pPr>
                      <a:r>
                        <a:rPr lang="en-US" sz="1300" dirty="0">
                          <a:effectLst/>
                          <a:latin typeface="Times New Roman" panose="02020603050405020304" pitchFamily="18" charset="0"/>
                          <a:cs typeface="Times New Roman" panose="02020603050405020304" pitchFamily="18" charset="0"/>
                        </a:rPr>
                        <a:t>$8,000</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1889768482"/>
                  </a:ext>
                </a:extLst>
              </a:tr>
              <a:tr h="344467">
                <a:tc>
                  <a:txBody>
                    <a:bodyPr/>
                    <a:lstStyle/>
                    <a:p>
                      <a:pPr algn="just">
                        <a:lnSpc>
                          <a:spcPct val="200000"/>
                        </a:lnSpc>
                      </a:pPr>
                      <a:r>
                        <a:rPr lang="en-US" sz="1300" dirty="0">
                          <a:effectLst/>
                          <a:latin typeface="Times New Roman" panose="02020603050405020304" pitchFamily="18" charset="0"/>
                          <a:cs typeface="Times New Roman" panose="02020603050405020304" pitchFamily="18" charset="0"/>
                        </a:rPr>
                        <a:t>Rent</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r">
                        <a:lnSpc>
                          <a:spcPct val="200000"/>
                        </a:lnSpc>
                      </a:pPr>
                      <a:r>
                        <a:rPr lang="en-US" sz="1300" dirty="0">
                          <a:effectLst/>
                          <a:latin typeface="Times New Roman" panose="02020603050405020304" pitchFamily="18" charset="0"/>
                          <a:cs typeface="Times New Roman" panose="02020603050405020304" pitchFamily="18" charset="0"/>
                        </a:rPr>
                        <a:t>$5,000</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1768984211"/>
                  </a:ext>
                </a:extLst>
              </a:tr>
              <a:tr h="344467">
                <a:tc>
                  <a:txBody>
                    <a:bodyPr/>
                    <a:lstStyle/>
                    <a:p>
                      <a:pPr algn="just">
                        <a:lnSpc>
                          <a:spcPct val="200000"/>
                        </a:lnSpc>
                      </a:pPr>
                      <a:r>
                        <a:rPr lang="en-US" sz="1300" dirty="0">
                          <a:effectLst/>
                          <a:latin typeface="Times New Roman" panose="02020603050405020304" pitchFamily="18" charset="0"/>
                          <a:cs typeface="Times New Roman" panose="02020603050405020304" pitchFamily="18" charset="0"/>
                        </a:rPr>
                        <a:t>Computers</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r">
                        <a:lnSpc>
                          <a:spcPct val="200000"/>
                        </a:lnSpc>
                      </a:pPr>
                      <a:r>
                        <a:rPr lang="en-US" sz="1300" dirty="0">
                          <a:effectLst/>
                          <a:latin typeface="Times New Roman" panose="02020603050405020304" pitchFamily="18" charset="0"/>
                          <a:cs typeface="Times New Roman" panose="02020603050405020304" pitchFamily="18" charset="0"/>
                        </a:rPr>
                        <a:t>$4,000</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1804922588"/>
                  </a:ext>
                </a:extLst>
              </a:tr>
              <a:tr h="344467">
                <a:tc>
                  <a:txBody>
                    <a:bodyPr/>
                    <a:lstStyle/>
                    <a:p>
                      <a:pPr algn="just">
                        <a:lnSpc>
                          <a:spcPct val="200000"/>
                        </a:lnSpc>
                      </a:pPr>
                      <a:r>
                        <a:rPr lang="en-US" sz="1300">
                          <a:effectLst/>
                          <a:latin typeface="Times New Roman" panose="02020603050405020304" pitchFamily="18" charset="0"/>
                          <a:cs typeface="Times New Roman" panose="02020603050405020304" pitchFamily="18" charset="0"/>
                        </a:rPr>
                        <a:t>Others</a:t>
                      </a:r>
                      <a:endParaRPr lang="en-IN" sz="1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r">
                        <a:lnSpc>
                          <a:spcPct val="200000"/>
                        </a:lnSpc>
                      </a:pPr>
                      <a:r>
                        <a:rPr lang="en-US" sz="1300" dirty="0">
                          <a:effectLst/>
                          <a:latin typeface="Times New Roman" panose="02020603050405020304" pitchFamily="18" charset="0"/>
                          <a:cs typeface="Times New Roman" panose="02020603050405020304" pitchFamily="18" charset="0"/>
                        </a:rPr>
                        <a:t>$500</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1146802857"/>
                  </a:ext>
                </a:extLst>
              </a:tr>
              <a:tr h="344467">
                <a:tc>
                  <a:txBody>
                    <a:bodyPr/>
                    <a:lstStyle/>
                    <a:p>
                      <a:pPr algn="just">
                        <a:lnSpc>
                          <a:spcPct val="200000"/>
                        </a:lnSpc>
                      </a:pPr>
                      <a:r>
                        <a:rPr lang="en-US" sz="1300">
                          <a:effectLst/>
                          <a:latin typeface="Times New Roman" panose="02020603050405020304" pitchFamily="18" charset="0"/>
                          <a:cs typeface="Times New Roman" panose="02020603050405020304" pitchFamily="18" charset="0"/>
                        </a:rPr>
                        <a:t>Total Startup Expenses</a:t>
                      </a:r>
                      <a:endParaRPr lang="en-IN" sz="1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r">
                        <a:lnSpc>
                          <a:spcPct val="200000"/>
                        </a:lnSpc>
                      </a:pPr>
                      <a:r>
                        <a:rPr lang="en-US" sz="1300" dirty="0">
                          <a:effectLst/>
                          <a:latin typeface="Times New Roman" panose="02020603050405020304" pitchFamily="18" charset="0"/>
                          <a:cs typeface="Times New Roman" panose="02020603050405020304" pitchFamily="18" charset="0"/>
                        </a:rPr>
                        <a:t>$20,500</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927370730"/>
                  </a:ext>
                </a:extLst>
              </a:tr>
              <a:tr h="344467">
                <a:tc>
                  <a:txBody>
                    <a:bodyPr/>
                    <a:lstStyle/>
                    <a:p>
                      <a:pPr algn="just">
                        <a:lnSpc>
                          <a:spcPct val="200000"/>
                        </a:lnSpc>
                      </a:pPr>
                      <a:r>
                        <a:rPr lang="en-US" sz="1300">
                          <a:effectLst/>
                          <a:latin typeface="Times New Roman" panose="02020603050405020304" pitchFamily="18" charset="0"/>
                          <a:cs typeface="Times New Roman" panose="02020603050405020304" pitchFamily="18" charset="0"/>
                        </a:rPr>
                        <a:t>Startup Assets</a:t>
                      </a:r>
                      <a:endParaRPr lang="en-IN" sz="1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r">
                        <a:lnSpc>
                          <a:spcPct val="200000"/>
                        </a:lnSpc>
                      </a:pPr>
                      <a:r>
                        <a:rPr lang="en-US" sz="1300" dirty="0">
                          <a:effectLst/>
                          <a:latin typeface="Times New Roman" panose="02020603050405020304" pitchFamily="18" charset="0"/>
                          <a:cs typeface="Times New Roman" panose="02020603050405020304" pitchFamily="18" charset="0"/>
                        </a:rPr>
                        <a:t> </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491269871"/>
                  </a:ext>
                </a:extLst>
              </a:tr>
              <a:tr h="344467">
                <a:tc>
                  <a:txBody>
                    <a:bodyPr/>
                    <a:lstStyle/>
                    <a:p>
                      <a:pPr algn="just">
                        <a:lnSpc>
                          <a:spcPct val="200000"/>
                        </a:lnSpc>
                      </a:pPr>
                      <a:r>
                        <a:rPr lang="en-US" sz="1300">
                          <a:effectLst/>
                          <a:latin typeface="Times New Roman" panose="02020603050405020304" pitchFamily="18" charset="0"/>
                          <a:cs typeface="Times New Roman" panose="02020603050405020304" pitchFamily="18" charset="0"/>
                        </a:rPr>
                        <a:t>Cash Required</a:t>
                      </a:r>
                      <a:endParaRPr lang="en-IN" sz="1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r">
                        <a:lnSpc>
                          <a:spcPct val="200000"/>
                        </a:lnSpc>
                      </a:pPr>
                      <a:r>
                        <a:rPr lang="en-US" sz="1300" dirty="0">
                          <a:effectLst/>
                          <a:latin typeface="Times New Roman" panose="02020603050405020304" pitchFamily="18" charset="0"/>
                          <a:cs typeface="Times New Roman" panose="02020603050405020304" pitchFamily="18" charset="0"/>
                        </a:rPr>
                        <a:t>$350,000</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2427491109"/>
                  </a:ext>
                </a:extLst>
              </a:tr>
              <a:tr h="344467">
                <a:tc>
                  <a:txBody>
                    <a:bodyPr/>
                    <a:lstStyle/>
                    <a:p>
                      <a:pPr algn="just">
                        <a:lnSpc>
                          <a:spcPct val="200000"/>
                        </a:lnSpc>
                      </a:pPr>
                      <a:r>
                        <a:rPr lang="en-US" sz="1300">
                          <a:effectLst/>
                          <a:latin typeface="Times New Roman" panose="02020603050405020304" pitchFamily="18" charset="0"/>
                          <a:cs typeface="Times New Roman" panose="02020603050405020304" pitchFamily="18" charset="0"/>
                        </a:rPr>
                        <a:t>Startup-Inventory</a:t>
                      </a:r>
                      <a:endParaRPr lang="en-IN" sz="1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r">
                        <a:lnSpc>
                          <a:spcPct val="200000"/>
                        </a:lnSpc>
                      </a:pPr>
                      <a:r>
                        <a:rPr lang="en-US" sz="1300" dirty="0">
                          <a:effectLst/>
                          <a:latin typeface="Times New Roman" panose="02020603050405020304" pitchFamily="18" charset="0"/>
                          <a:cs typeface="Times New Roman" panose="02020603050405020304" pitchFamily="18" charset="0"/>
                        </a:rPr>
                        <a:t>$45,000</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1881404213"/>
                  </a:ext>
                </a:extLst>
              </a:tr>
              <a:tr h="344467">
                <a:tc>
                  <a:txBody>
                    <a:bodyPr/>
                    <a:lstStyle/>
                    <a:p>
                      <a:pPr algn="just">
                        <a:lnSpc>
                          <a:spcPct val="200000"/>
                        </a:lnSpc>
                      </a:pPr>
                      <a:r>
                        <a:rPr lang="en-US" sz="1300">
                          <a:effectLst/>
                          <a:latin typeface="Times New Roman" panose="02020603050405020304" pitchFamily="18" charset="0"/>
                          <a:cs typeface="Times New Roman" panose="02020603050405020304" pitchFamily="18" charset="0"/>
                        </a:rPr>
                        <a:t>Other Current Assets</a:t>
                      </a:r>
                      <a:endParaRPr lang="en-IN" sz="1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r">
                        <a:lnSpc>
                          <a:spcPct val="200000"/>
                        </a:lnSpc>
                      </a:pPr>
                      <a:r>
                        <a:rPr lang="en-US" sz="1300" dirty="0">
                          <a:effectLst/>
                          <a:latin typeface="Times New Roman" panose="02020603050405020304" pitchFamily="18" charset="0"/>
                          <a:cs typeface="Times New Roman" panose="02020603050405020304" pitchFamily="18" charset="0"/>
                        </a:rPr>
                        <a:t>$10,000</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88355224"/>
                  </a:ext>
                </a:extLst>
              </a:tr>
              <a:tr h="344467">
                <a:tc>
                  <a:txBody>
                    <a:bodyPr/>
                    <a:lstStyle/>
                    <a:p>
                      <a:pPr algn="just">
                        <a:lnSpc>
                          <a:spcPct val="200000"/>
                        </a:lnSpc>
                      </a:pPr>
                      <a:r>
                        <a:rPr lang="en-US" sz="1300">
                          <a:effectLst/>
                          <a:latin typeface="Times New Roman" panose="02020603050405020304" pitchFamily="18" charset="0"/>
                          <a:cs typeface="Times New Roman" panose="02020603050405020304" pitchFamily="18" charset="0"/>
                        </a:rPr>
                        <a:t>Long term Assets</a:t>
                      </a:r>
                      <a:endParaRPr lang="en-IN" sz="1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r">
                        <a:lnSpc>
                          <a:spcPct val="200000"/>
                        </a:lnSpc>
                      </a:pPr>
                      <a:r>
                        <a:rPr lang="en-US" sz="1300" dirty="0">
                          <a:effectLst/>
                          <a:latin typeface="Times New Roman" panose="02020603050405020304" pitchFamily="18" charset="0"/>
                          <a:cs typeface="Times New Roman" panose="02020603050405020304" pitchFamily="18" charset="0"/>
                        </a:rPr>
                        <a:t>$2500,000</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1553437070"/>
                  </a:ext>
                </a:extLst>
              </a:tr>
              <a:tr h="344467">
                <a:tc>
                  <a:txBody>
                    <a:bodyPr/>
                    <a:lstStyle/>
                    <a:p>
                      <a:pPr algn="just">
                        <a:lnSpc>
                          <a:spcPct val="200000"/>
                        </a:lnSpc>
                      </a:pPr>
                      <a:r>
                        <a:rPr lang="en-US" sz="1300">
                          <a:effectLst/>
                          <a:latin typeface="Times New Roman" panose="02020603050405020304" pitchFamily="18" charset="0"/>
                          <a:cs typeface="Times New Roman" panose="02020603050405020304" pitchFamily="18" charset="0"/>
                        </a:rPr>
                        <a:t>Total Assets</a:t>
                      </a:r>
                      <a:endParaRPr lang="en-IN" sz="1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r">
                        <a:lnSpc>
                          <a:spcPct val="200000"/>
                        </a:lnSpc>
                      </a:pPr>
                      <a:r>
                        <a:rPr lang="en-US" sz="1300" dirty="0">
                          <a:effectLst/>
                          <a:latin typeface="Times New Roman" panose="02020603050405020304" pitchFamily="18" charset="0"/>
                          <a:cs typeface="Times New Roman" panose="02020603050405020304" pitchFamily="18" charset="0"/>
                        </a:rPr>
                        <a:t>$29,05,000</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2199568352"/>
                  </a:ext>
                </a:extLst>
              </a:tr>
              <a:tr h="344467">
                <a:tc>
                  <a:txBody>
                    <a:bodyPr/>
                    <a:lstStyle/>
                    <a:p>
                      <a:pPr algn="just">
                        <a:lnSpc>
                          <a:spcPct val="200000"/>
                        </a:lnSpc>
                      </a:pPr>
                      <a:r>
                        <a:rPr lang="en-US" sz="1300" dirty="0">
                          <a:effectLst/>
                          <a:latin typeface="Times New Roman" panose="02020603050405020304" pitchFamily="18" charset="0"/>
                          <a:cs typeface="Times New Roman" panose="02020603050405020304" pitchFamily="18" charset="0"/>
                        </a:rPr>
                        <a:t>Total Expense</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r">
                        <a:lnSpc>
                          <a:spcPct val="200000"/>
                        </a:lnSpc>
                      </a:pPr>
                      <a:r>
                        <a:rPr lang="en-US" sz="1300" dirty="0">
                          <a:effectLst/>
                          <a:latin typeface="Times New Roman" panose="02020603050405020304" pitchFamily="18" charset="0"/>
                          <a:cs typeface="Times New Roman" panose="02020603050405020304" pitchFamily="18" charset="0"/>
                        </a:rPr>
                        <a:t>$29,25,500</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3642450060"/>
                  </a:ext>
                </a:extLst>
              </a:tr>
            </a:tbl>
          </a:graphicData>
        </a:graphic>
      </p:graphicFrame>
      <p:graphicFrame>
        <p:nvGraphicFramePr>
          <p:cNvPr id="4" name="Table 3">
            <a:extLst>
              <a:ext uri="{FF2B5EF4-FFF2-40B4-BE49-F238E27FC236}">
                <a16:creationId xmlns:a16="http://schemas.microsoft.com/office/drawing/2014/main" id="{7D10606E-6873-1645-0D87-457610BDF497}"/>
              </a:ext>
            </a:extLst>
          </p:cNvPr>
          <p:cNvGraphicFramePr>
            <a:graphicFrameLocks noGrp="1"/>
          </p:cNvGraphicFramePr>
          <p:nvPr>
            <p:extLst>
              <p:ext uri="{D42A27DB-BD31-4B8C-83A1-F6EECF244321}">
                <p14:modId xmlns:p14="http://schemas.microsoft.com/office/powerpoint/2010/main" val="2537256526"/>
              </p:ext>
            </p:extLst>
          </p:nvPr>
        </p:nvGraphicFramePr>
        <p:xfrm>
          <a:off x="1117601" y="1435509"/>
          <a:ext cx="4165600" cy="5167005"/>
        </p:xfrm>
        <a:graphic>
          <a:graphicData uri="http://schemas.openxmlformats.org/drawingml/2006/table">
            <a:tbl>
              <a:tblPr firstRow="1" firstCol="1" bandRow="1">
                <a:tableStyleId>{6E25E649-3F16-4E02-A733-19D2CDBF48F0}</a:tableStyleId>
              </a:tblPr>
              <a:tblGrid>
                <a:gridCol w="2387600">
                  <a:extLst>
                    <a:ext uri="{9D8B030D-6E8A-4147-A177-3AD203B41FA5}">
                      <a16:colId xmlns:a16="http://schemas.microsoft.com/office/drawing/2014/main" val="896370634"/>
                    </a:ext>
                  </a:extLst>
                </a:gridCol>
                <a:gridCol w="1778000">
                  <a:extLst>
                    <a:ext uri="{9D8B030D-6E8A-4147-A177-3AD203B41FA5}">
                      <a16:colId xmlns:a16="http://schemas.microsoft.com/office/drawing/2014/main" val="583534007"/>
                    </a:ext>
                  </a:extLst>
                </a:gridCol>
              </a:tblGrid>
              <a:tr h="344467">
                <a:tc>
                  <a:txBody>
                    <a:bodyPr/>
                    <a:lstStyle/>
                    <a:p>
                      <a:pPr algn="ctr">
                        <a:lnSpc>
                          <a:spcPct val="200000"/>
                        </a:lnSpc>
                      </a:pPr>
                      <a:r>
                        <a:rPr lang="en-US" sz="1300" dirty="0">
                          <a:effectLst/>
                          <a:latin typeface="Times New Roman" panose="02020603050405020304" pitchFamily="18" charset="0"/>
                          <a:cs typeface="Times New Roman" panose="02020603050405020304" pitchFamily="18" charset="0"/>
                        </a:rPr>
                        <a:t>Requirements</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ctr">
                        <a:lnSpc>
                          <a:spcPct val="200000"/>
                        </a:lnSpc>
                      </a:pPr>
                      <a:r>
                        <a:rPr lang="en-US" sz="1300" dirty="0">
                          <a:effectLst/>
                          <a:latin typeface="Times New Roman" panose="02020603050405020304" pitchFamily="18" charset="0"/>
                          <a:cs typeface="Times New Roman" panose="02020603050405020304" pitchFamily="18" charset="0"/>
                        </a:rPr>
                        <a:t>Costs</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4291397919"/>
                  </a:ext>
                </a:extLst>
              </a:tr>
              <a:tr h="344467">
                <a:tc>
                  <a:txBody>
                    <a:bodyPr/>
                    <a:lstStyle/>
                    <a:p>
                      <a:pPr algn="just">
                        <a:lnSpc>
                          <a:spcPct val="200000"/>
                        </a:lnSpc>
                      </a:pPr>
                      <a:r>
                        <a:rPr lang="en-US" sz="1300" dirty="0">
                          <a:effectLst/>
                          <a:latin typeface="Times New Roman" panose="02020603050405020304" pitchFamily="18" charset="0"/>
                          <a:cs typeface="Times New Roman" panose="02020603050405020304" pitchFamily="18" charset="0"/>
                        </a:rPr>
                        <a:t>Startup Expenses</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r">
                        <a:lnSpc>
                          <a:spcPct val="200000"/>
                        </a:lnSpc>
                      </a:pPr>
                      <a:r>
                        <a:rPr lang="en-US" sz="1300" dirty="0">
                          <a:effectLst/>
                          <a:latin typeface="Times New Roman" panose="02020603050405020304" pitchFamily="18" charset="0"/>
                          <a:cs typeface="Times New Roman" panose="02020603050405020304" pitchFamily="18" charset="0"/>
                        </a:rPr>
                        <a:t> </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1984439430"/>
                  </a:ext>
                </a:extLst>
              </a:tr>
              <a:tr h="344467">
                <a:tc>
                  <a:txBody>
                    <a:bodyPr/>
                    <a:lstStyle/>
                    <a:p>
                      <a:pPr algn="just">
                        <a:lnSpc>
                          <a:spcPct val="200000"/>
                        </a:lnSpc>
                      </a:pPr>
                      <a:r>
                        <a:rPr lang="en-US" sz="1300" dirty="0">
                          <a:effectLst/>
                          <a:latin typeface="Times New Roman" panose="02020603050405020304" pitchFamily="18" charset="0"/>
                          <a:cs typeface="Times New Roman" panose="02020603050405020304" pitchFamily="18" charset="0"/>
                        </a:rPr>
                        <a:t>Legal</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r">
                        <a:lnSpc>
                          <a:spcPct val="200000"/>
                        </a:lnSpc>
                      </a:pPr>
                      <a:r>
                        <a:rPr lang="en-US" sz="1300" dirty="0">
                          <a:effectLst/>
                          <a:latin typeface="Times New Roman" panose="02020603050405020304" pitchFamily="18" charset="0"/>
                          <a:cs typeface="Times New Roman" panose="02020603050405020304" pitchFamily="18" charset="0"/>
                        </a:rPr>
                        <a:t>$250</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1954253597"/>
                  </a:ext>
                </a:extLst>
              </a:tr>
              <a:tr h="344467">
                <a:tc>
                  <a:txBody>
                    <a:bodyPr/>
                    <a:lstStyle/>
                    <a:p>
                      <a:pPr algn="just">
                        <a:lnSpc>
                          <a:spcPct val="200000"/>
                        </a:lnSpc>
                      </a:pPr>
                      <a:r>
                        <a:rPr lang="en-US" sz="1300" dirty="0">
                          <a:effectLst/>
                          <a:latin typeface="Times New Roman" panose="02020603050405020304" pitchFamily="18" charset="0"/>
                          <a:cs typeface="Times New Roman" panose="02020603050405020304" pitchFamily="18" charset="0"/>
                        </a:rPr>
                        <a:t>Insurance</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r">
                        <a:lnSpc>
                          <a:spcPct val="200000"/>
                        </a:lnSpc>
                      </a:pPr>
                      <a:r>
                        <a:rPr lang="en-US" sz="1300" dirty="0">
                          <a:effectLst/>
                          <a:latin typeface="Times New Roman" panose="02020603050405020304" pitchFamily="18" charset="0"/>
                          <a:cs typeface="Times New Roman" panose="02020603050405020304" pitchFamily="18" charset="0"/>
                        </a:rPr>
                        <a:t>$700</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1889768482"/>
                  </a:ext>
                </a:extLst>
              </a:tr>
              <a:tr h="344467">
                <a:tc>
                  <a:txBody>
                    <a:bodyPr/>
                    <a:lstStyle/>
                    <a:p>
                      <a:pPr algn="just">
                        <a:lnSpc>
                          <a:spcPct val="200000"/>
                        </a:lnSpc>
                      </a:pPr>
                      <a:r>
                        <a:rPr lang="en-US" sz="1300">
                          <a:effectLst/>
                          <a:latin typeface="Times New Roman" panose="02020603050405020304" pitchFamily="18" charset="0"/>
                          <a:cs typeface="Times New Roman" panose="02020603050405020304" pitchFamily="18" charset="0"/>
                        </a:rPr>
                        <a:t>Rent</a:t>
                      </a:r>
                      <a:endParaRPr lang="en-IN" sz="1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r">
                        <a:lnSpc>
                          <a:spcPct val="200000"/>
                        </a:lnSpc>
                      </a:pPr>
                      <a:r>
                        <a:rPr lang="en-US" sz="1300" dirty="0">
                          <a:effectLst/>
                          <a:latin typeface="Times New Roman" panose="02020603050405020304" pitchFamily="18" charset="0"/>
                          <a:cs typeface="Times New Roman" panose="02020603050405020304" pitchFamily="18" charset="0"/>
                        </a:rPr>
                        <a:t>$350</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1768984211"/>
                  </a:ext>
                </a:extLst>
              </a:tr>
              <a:tr h="344467">
                <a:tc>
                  <a:txBody>
                    <a:bodyPr/>
                    <a:lstStyle/>
                    <a:p>
                      <a:pPr algn="just">
                        <a:lnSpc>
                          <a:spcPct val="200000"/>
                        </a:lnSpc>
                      </a:pPr>
                      <a:r>
                        <a:rPr lang="en-US" sz="1300" dirty="0">
                          <a:effectLst/>
                          <a:latin typeface="Times New Roman" panose="02020603050405020304" pitchFamily="18" charset="0"/>
                          <a:cs typeface="Times New Roman" panose="02020603050405020304" pitchFamily="18" charset="0"/>
                        </a:rPr>
                        <a:t>Computers</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r">
                        <a:lnSpc>
                          <a:spcPct val="200000"/>
                        </a:lnSpc>
                      </a:pPr>
                      <a:r>
                        <a:rPr lang="en-US" sz="1300" dirty="0">
                          <a:effectLst/>
                          <a:latin typeface="Times New Roman" panose="02020603050405020304" pitchFamily="18" charset="0"/>
                          <a:cs typeface="Times New Roman" panose="02020603050405020304" pitchFamily="18" charset="0"/>
                        </a:rPr>
                        <a:t>$350</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1804922588"/>
                  </a:ext>
                </a:extLst>
              </a:tr>
              <a:tr h="344467">
                <a:tc>
                  <a:txBody>
                    <a:bodyPr/>
                    <a:lstStyle/>
                    <a:p>
                      <a:pPr algn="just">
                        <a:lnSpc>
                          <a:spcPct val="200000"/>
                        </a:lnSpc>
                      </a:pPr>
                      <a:r>
                        <a:rPr lang="en-US" sz="1300">
                          <a:effectLst/>
                          <a:latin typeface="Times New Roman" panose="02020603050405020304" pitchFamily="18" charset="0"/>
                          <a:cs typeface="Times New Roman" panose="02020603050405020304" pitchFamily="18" charset="0"/>
                        </a:rPr>
                        <a:t>Others</a:t>
                      </a:r>
                      <a:endParaRPr lang="en-IN" sz="1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r">
                        <a:lnSpc>
                          <a:spcPct val="200000"/>
                        </a:lnSpc>
                      </a:pPr>
                      <a:r>
                        <a:rPr lang="en-US" sz="1300" dirty="0">
                          <a:effectLst/>
                          <a:latin typeface="Times New Roman" panose="02020603050405020304" pitchFamily="18" charset="0"/>
                          <a:cs typeface="Times New Roman" panose="02020603050405020304" pitchFamily="18" charset="0"/>
                        </a:rPr>
                        <a:t>$50</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1146802857"/>
                  </a:ext>
                </a:extLst>
              </a:tr>
              <a:tr h="344467">
                <a:tc>
                  <a:txBody>
                    <a:bodyPr/>
                    <a:lstStyle/>
                    <a:p>
                      <a:pPr algn="just">
                        <a:lnSpc>
                          <a:spcPct val="200000"/>
                        </a:lnSpc>
                      </a:pPr>
                      <a:r>
                        <a:rPr lang="en-US" sz="1300">
                          <a:effectLst/>
                          <a:latin typeface="Times New Roman" panose="02020603050405020304" pitchFamily="18" charset="0"/>
                          <a:cs typeface="Times New Roman" panose="02020603050405020304" pitchFamily="18" charset="0"/>
                        </a:rPr>
                        <a:t>Total Startup Expenses</a:t>
                      </a:r>
                      <a:endParaRPr lang="en-IN" sz="1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r">
                        <a:lnSpc>
                          <a:spcPct val="200000"/>
                        </a:lnSpc>
                      </a:pPr>
                      <a:r>
                        <a:rPr lang="en-US" sz="1300" dirty="0">
                          <a:effectLst/>
                          <a:latin typeface="Times New Roman" panose="02020603050405020304" pitchFamily="18" charset="0"/>
                          <a:cs typeface="Times New Roman" panose="02020603050405020304" pitchFamily="18" charset="0"/>
                        </a:rPr>
                        <a:t>$1700</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927370730"/>
                  </a:ext>
                </a:extLst>
              </a:tr>
              <a:tr h="344467">
                <a:tc>
                  <a:txBody>
                    <a:bodyPr/>
                    <a:lstStyle/>
                    <a:p>
                      <a:pPr algn="just">
                        <a:lnSpc>
                          <a:spcPct val="200000"/>
                        </a:lnSpc>
                      </a:pPr>
                      <a:r>
                        <a:rPr lang="en-US" sz="1300">
                          <a:effectLst/>
                          <a:latin typeface="Times New Roman" panose="02020603050405020304" pitchFamily="18" charset="0"/>
                          <a:cs typeface="Times New Roman" panose="02020603050405020304" pitchFamily="18" charset="0"/>
                        </a:rPr>
                        <a:t>Startup Assets</a:t>
                      </a:r>
                      <a:endParaRPr lang="en-IN" sz="1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r">
                        <a:lnSpc>
                          <a:spcPct val="200000"/>
                        </a:lnSpc>
                      </a:pPr>
                      <a:r>
                        <a:rPr lang="en-US" sz="1300" dirty="0">
                          <a:effectLst/>
                          <a:latin typeface="Times New Roman" panose="02020603050405020304" pitchFamily="18" charset="0"/>
                          <a:cs typeface="Times New Roman" panose="02020603050405020304" pitchFamily="18" charset="0"/>
                        </a:rPr>
                        <a:t> </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491269871"/>
                  </a:ext>
                </a:extLst>
              </a:tr>
              <a:tr h="344467">
                <a:tc>
                  <a:txBody>
                    <a:bodyPr/>
                    <a:lstStyle/>
                    <a:p>
                      <a:pPr algn="just">
                        <a:lnSpc>
                          <a:spcPct val="200000"/>
                        </a:lnSpc>
                      </a:pPr>
                      <a:r>
                        <a:rPr lang="en-US" sz="1300">
                          <a:effectLst/>
                          <a:latin typeface="Times New Roman" panose="02020603050405020304" pitchFamily="18" charset="0"/>
                          <a:cs typeface="Times New Roman" panose="02020603050405020304" pitchFamily="18" charset="0"/>
                        </a:rPr>
                        <a:t>Cash Required</a:t>
                      </a:r>
                      <a:endParaRPr lang="en-IN" sz="1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r">
                        <a:lnSpc>
                          <a:spcPct val="200000"/>
                        </a:lnSpc>
                      </a:pPr>
                      <a:r>
                        <a:rPr lang="en-US" sz="1300" dirty="0">
                          <a:effectLst/>
                          <a:latin typeface="Times New Roman" panose="02020603050405020304" pitchFamily="18" charset="0"/>
                          <a:cs typeface="Times New Roman" panose="02020603050405020304" pitchFamily="18" charset="0"/>
                        </a:rPr>
                        <a:t>$30,000</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2427491109"/>
                  </a:ext>
                </a:extLst>
              </a:tr>
              <a:tr h="344467">
                <a:tc>
                  <a:txBody>
                    <a:bodyPr/>
                    <a:lstStyle/>
                    <a:p>
                      <a:pPr algn="just">
                        <a:lnSpc>
                          <a:spcPct val="200000"/>
                        </a:lnSpc>
                      </a:pPr>
                      <a:r>
                        <a:rPr lang="en-US" sz="1300">
                          <a:effectLst/>
                          <a:latin typeface="Times New Roman" panose="02020603050405020304" pitchFamily="18" charset="0"/>
                          <a:cs typeface="Times New Roman" panose="02020603050405020304" pitchFamily="18" charset="0"/>
                        </a:rPr>
                        <a:t>Startup-Inventory</a:t>
                      </a:r>
                      <a:endParaRPr lang="en-IN" sz="1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r">
                        <a:lnSpc>
                          <a:spcPct val="200000"/>
                        </a:lnSpc>
                      </a:pPr>
                      <a:r>
                        <a:rPr lang="en-US" sz="1300" dirty="0">
                          <a:effectLst/>
                          <a:latin typeface="Times New Roman" panose="02020603050405020304" pitchFamily="18" charset="0"/>
                          <a:cs typeface="Times New Roman" panose="02020603050405020304" pitchFamily="18" charset="0"/>
                        </a:rPr>
                        <a:t>$3,000</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1881404213"/>
                  </a:ext>
                </a:extLst>
              </a:tr>
              <a:tr h="344467">
                <a:tc>
                  <a:txBody>
                    <a:bodyPr/>
                    <a:lstStyle/>
                    <a:p>
                      <a:pPr algn="just">
                        <a:lnSpc>
                          <a:spcPct val="200000"/>
                        </a:lnSpc>
                      </a:pPr>
                      <a:r>
                        <a:rPr lang="en-US" sz="1300">
                          <a:effectLst/>
                          <a:latin typeface="Times New Roman" panose="02020603050405020304" pitchFamily="18" charset="0"/>
                          <a:cs typeface="Times New Roman" panose="02020603050405020304" pitchFamily="18" charset="0"/>
                        </a:rPr>
                        <a:t>Other Current Assets</a:t>
                      </a:r>
                      <a:endParaRPr lang="en-IN" sz="1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r">
                        <a:lnSpc>
                          <a:spcPct val="200000"/>
                        </a:lnSpc>
                      </a:pPr>
                      <a:r>
                        <a:rPr lang="en-US" sz="1300" dirty="0">
                          <a:effectLst/>
                          <a:latin typeface="Times New Roman" panose="02020603050405020304" pitchFamily="18" charset="0"/>
                          <a:cs typeface="Times New Roman" panose="02020603050405020304" pitchFamily="18" charset="0"/>
                        </a:rPr>
                        <a:t>$800</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88355224"/>
                  </a:ext>
                </a:extLst>
              </a:tr>
              <a:tr h="344467">
                <a:tc>
                  <a:txBody>
                    <a:bodyPr/>
                    <a:lstStyle/>
                    <a:p>
                      <a:pPr algn="just">
                        <a:lnSpc>
                          <a:spcPct val="200000"/>
                        </a:lnSpc>
                      </a:pPr>
                      <a:r>
                        <a:rPr lang="en-US" sz="1300">
                          <a:effectLst/>
                          <a:latin typeface="Times New Roman" panose="02020603050405020304" pitchFamily="18" charset="0"/>
                          <a:cs typeface="Times New Roman" panose="02020603050405020304" pitchFamily="18" charset="0"/>
                        </a:rPr>
                        <a:t>Long term Assets</a:t>
                      </a:r>
                      <a:endParaRPr lang="en-IN" sz="1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r">
                        <a:lnSpc>
                          <a:spcPct val="200000"/>
                        </a:lnSpc>
                      </a:pPr>
                      <a:r>
                        <a:rPr lang="en-US" sz="1300" dirty="0">
                          <a:effectLst/>
                          <a:latin typeface="Times New Roman" panose="02020603050405020304" pitchFamily="18" charset="0"/>
                          <a:cs typeface="Times New Roman" panose="02020603050405020304" pitchFamily="18" charset="0"/>
                        </a:rPr>
                        <a:t>$200,000</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1553437070"/>
                  </a:ext>
                </a:extLst>
              </a:tr>
              <a:tr h="344467">
                <a:tc>
                  <a:txBody>
                    <a:bodyPr/>
                    <a:lstStyle/>
                    <a:p>
                      <a:pPr algn="just">
                        <a:lnSpc>
                          <a:spcPct val="200000"/>
                        </a:lnSpc>
                      </a:pPr>
                      <a:r>
                        <a:rPr lang="en-US" sz="1300">
                          <a:effectLst/>
                          <a:latin typeface="Times New Roman" panose="02020603050405020304" pitchFamily="18" charset="0"/>
                          <a:cs typeface="Times New Roman" panose="02020603050405020304" pitchFamily="18" charset="0"/>
                        </a:rPr>
                        <a:t>Total Assets</a:t>
                      </a:r>
                      <a:endParaRPr lang="en-IN" sz="1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r">
                        <a:lnSpc>
                          <a:spcPct val="200000"/>
                        </a:lnSpc>
                      </a:pPr>
                      <a:r>
                        <a:rPr lang="en-US" sz="1300" dirty="0">
                          <a:effectLst/>
                          <a:latin typeface="Times New Roman" panose="02020603050405020304" pitchFamily="18" charset="0"/>
                          <a:cs typeface="Times New Roman" panose="02020603050405020304" pitchFamily="18" charset="0"/>
                        </a:rPr>
                        <a:t>$2,33,800</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2199568352"/>
                  </a:ext>
                </a:extLst>
              </a:tr>
              <a:tr h="344467">
                <a:tc>
                  <a:txBody>
                    <a:bodyPr/>
                    <a:lstStyle/>
                    <a:p>
                      <a:pPr algn="just">
                        <a:lnSpc>
                          <a:spcPct val="200000"/>
                        </a:lnSpc>
                      </a:pPr>
                      <a:r>
                        <a:rPr lang="en-US" sz="1300" dirty="0">
                          <a:effectLst/>
                          <a:latin typeface="Times New Roman" panose="02020603050405020304" pitchFamily="18" charset="0"/>
                          <a:cs typeface="Times New Roman" panose="02020603050405020304" pitchFamily="18" charset="0"/>
                        </a:rPr>
                        <a:t>Total Expense</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tc>
                  <a:txBody>
                    <a:bodyPr/>
                    <a:lstStyle/>
                    <a:p>
                      <a:pPr algn="r">
                        <a:lnSpc>
                          <a:spcPct val="200000"/>
                        </a:lnSpc>
                      </a:pPr>
                      <a:r>
                        <a:rPr lang="en-US" sz="1300" dirty="0">
                          <a:effectLst/>
                          <a:latin typeface="Times New Roman" panose="02020603050405020304" pitchFamily="18" charset="0"/>
                          <a:cs typeface="Times New Roman" panose="02020603050405020304" pitchFamily="18" charset="0"/>
                        </a:rPr>
                        <a:t>$2,35,500</a:t>
                      </a:r>
                      <a:endParaRPr lang="en-IN" sz="1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3642450060"/>
                  </a:ext>
                </a:extLst>
              </a:tr>
            </a:tbl>
          </a:graphicData>
        </a:graphic>
      </p:graphicFrame>
      <p:sp>
        <p:nvSpPr>
          <p:cNvPr id="5" name="TextBox 4">
            <a:extLst>
              <a:ext uri="{FF2B5EF4-FFF2-40B4-BE49-F238E27FC236}">
                <a16:creationId xmlns:a16="http://schemas.microsoft.com/office/drawing/2014/main" id="{1565B80E-C9B3-FD74-177F-D9A083D4F81A}"/>
              </a:ext>
            </a:extLst>
          </p:cNvPr>
          <p:cNvSpPr txBox="1"/>
          <p:nvPr/>
        </p:nvSpPr>
        <p:spPr>
          <a:xfrm>
            <a:off x="2563901" y="1055157"/>
            <a:ext cx="1334020" cy="276999"/>
          </a:xfrm>
          <a:prstGeom prst="rect">
            <a:avLst/>
          </a:prstGeom>
          <a:noFill/>
        </p:spPr>
        <p:txBody>
          <a:bodyPr wrap="none" rtlCol="0">
            <a:spAutoFit/>
          </a:bodyPr>
          <a:lstStyle/>
          <a:p>
            <a:r>
              <a:rPr lang="en-US" sz="1200" b="1" dirty="0">
                <a:latin typeface="Times New Roman" panose="02020603050405020304" pitchFamily="18" charset="0"/>
                <a:cs typeface="Times New Roman" panose="02020603050405020304" pitchFamily="18" charset="0"/>
              </a:rPr>
              <a:t>Monthly Expense</a:t>
            </a:r>
            <a:endParaRPr lang="en-IN" sz="12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AA9AF6F-8D8A-AAFE-91A3-6E1CA46D2AEC}"/>
              </a:ext>
            </a:extLst>
          </p:cNvPr>
          <p:cNvSpPr txBox="1"/>
          <p:nvPr/>
        </p:nvSpPr>
        <p:spPr>
          <a:xfrm>
            <a:off x="8585200" y="1055157"/>
            <a:ext cx="1198341" cy="276999"/>
          </a:xfrm>
          <a:prstGeom prst="rect">
            <a:avLst/>
          </a:prstGeom>
          <a:noFill/>
        </p:spPr>
        <p:txBody>
          <a:bodyPr wrap="none" rtlCol="0">
            <a:spAutoFit/>
          </a:bodyPr>
          <a:lstStyle/>
          <a:p>
            <a:r>
              <a:rPr lang="en-US" sz="1200" b="1" dirty="0">
                <a:latin typeface="Times New Roman" panose="02020603050405020304" pitchFamily="18" charset="0"/>
                <a:cs typeface="Times New Roman" panose="02020603050405020304" pitchFamily="18" charset="0"/>
              </a:rPr>
              <a:t>Yearly Expense</a:t>
            </a:r>
            <a:endParaRPr lang="en-IN" sz="1200" b="1" dirty="0">
              <a:latin typeface="Times New Roman" panose="02020603050405020304" pitchFamily="18" charset="0"/>
              <a:cs typeface="Times New Roman" panose="02020603050405020304" pitchFamily="18" charset="0"/>
            </a:endParaRPr>
          </a:p>
        </p:txBody>
      </p:sp>
      <p:sp>
        <p:nvSpPr>
          <p:cNvPr id="7" name="AutoShape 6">
            <a:extLst>
              <a:ext uri="{FF2B5EF4-FFF2-40B4-BE49-F238E27FC236}">
                <a16:creationId xmlns:a16="http://schemas.microsoft.com/office/drawing/2014/main" id="{B5E5E083-F8DC-4334-3941-7F084EBA5A66}"/>
              </a:ext>
            </a:extLst>
          </p:cNvPr>
          <p:cNvSpPr/>
          <p:nvPr/>
        </p:nvSpPr>
        <p:spPr>
          <a:xfrm>
            <a:off x="10949061" y="567460"/>
            <a:ext cx="1242939" cy="19050"/>
          </a:xfrm>
          <a:prstGeom prst="rect">
            <a:avLst/>
          </a:prstGeom>
          <a:solidFill>
            <a:srgbClr val="0B0B0B"/>
          </a:solidFill>
        </p:spPr>
        <p:txBody>
          <a:bodyPr/>
          <a:lstStyle/>
          <a:p>
            <a:endParaRPr lang="en-US"/>
          </a:p>
        </p:txBody>
      </p:sp>
    </p:spTree>
    <p:extLst>
      <p:ext uri="{BB962C8B-B14F-4D97-AF65-F5344CB8AC3E}">
        <p14:creationId xmlns:p14="http://schemas.microsoft.com/office/powerpoint/2010/main" val="34808920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a:extLst>
              <a:ext uri="{FF2B5EF4-FFF2-40B4-BE49-F238E27FC236}">
                <a16:creationId xmlns:a16="http://schemas.microsoft.com/office/drawing/2014/main" id="{1D554DEC-E3A7-92EF-58BB-BFB6FF618703}"/>
              </a:ext>
            </a:extLst>
          </p:cNvPr>
          <p:cNvSpPr txBox="1"/>
          <p:nvPr/>
        </p:nvSpPr>
        <p:spPr>
          <a:xfrm>
            <a:off x="508000" y="-53702"/>
            <a:ext cx="11518900" cy="697307"/>
          </a:xfrm>
          <a:prstGeom prst="rect">
            <a:avLst/>
          </a:prstGeom>
        </p:spPr>
        <p:txBody>
          <a:bodyPr wrap="square" lIns="0" tIns="0" rIns="0" bIns="0" rtlCol="0" anchor="t">
            <a:spAutoFit/>
          </a:bodyPr>
          <a:lstStyle/>
          <a:p>
            <a:pPr algn="ctr">
              <a:lnSpc>
                <a:spcPts val="6454"/>
              </a:lnSpc>
            </a:pPr>
            <a:r>
              <a:rPr lang="en-US" sz="2400" b="1" dirty="0">
                <a:solidFill>
                  <a:srgbClr val="0B0B0B"/>
                </a:solidFill>
                <a:latin typeface="Times New Roman" panose="02020603050405020304" pitchFamily="18" charset="0"/>
                <a:cs typeface="Times New Roman" panose="02020603050405020304" pitchFamily="18" charset="0"/>
              </a:rPr>
              <a:t>Forecasted Income Statement</a:t>
            </a:r>
          </a:p>
        </p:txBody>
      </p:sp>
      <p:sp>
        <p:nvSpPr>
          <p:cNvPr id="4" name="AutoShape 6">
            <a:extLst>
              <a:ext uri="{FF2B5EF4-FFF2-40B4-BE49-F238E27FC236}">
                <a16:creationId xmlns:a16="http://schemas.microsoft.com/office/drawing/2014/main" id="{4B2D1DC0-A493-44CB-00DE-842B658CC86A}"/>
              </a:ext>
            </a:extLst>
          </p:cNvPr>
          <p:cNvSpPr/>
          <p:nvPr/>
        </p:nvSpPr>
        <p:spPr>
          <a:xfrm>
            <a:off x="10949061" y="567460"/>
            <a:ext cx="1242939" cy="19050"/>
          </a:xfrm>
          <a:prstGeom prst="rect">
            <a:avLst/>
          </a:prstGeom>
          <a:solidFill>
            <a:srgbClr val="0B0B0B"/>
          </a:solidFill>
        </p:spPr>
        <p:txBody>
          <a:bodyPr/>
          <a:lstStyle/>
          <a:p>
            <a:endParaRPr lang="en-US"/>
          </a:p>
        </p:txBody>
      </p:sp>
      <p:pic>
        <p:nvPicPr>
          <p:cNvPr id="7" name="Picture 6">
            <a:extLst>
              <a:ext uri="{FF2B5EF4-FFF2-40B4-BE49-F238E27FC236}">
                <a16:creationId xmlns:a16="http://schemas.microsoft.com/office/drawing/2014/main" id="{48AAD715-77D8-F354-8F4B-5595DDF26E2C}"/>
              </a:ext>
            </a:extLst>
          </p:cNvPr>
          <p:cNvPicPr>
            <a:picLocks noChangeAspect="1"/>
          </p:cNvPicPr>
          <p:nvPr/>
        </p:nvPicPr>
        <p:blipFill>
          <a:blip r:embed="rId2"/>
          <a:stretch>
            <a:fillRect/>
          </a:stretch>
        </p:blipFill>
        <p:spPr>
          <a:xfrm>
            <a:off x="1333130" y="1059052"/>
            <a:ext cx="9525740" cy="5462085"/>
          </a:xfrm>
          <a:prstGeom prst="rect">
            <a:avLst/>
          </a:prstGeom>
        </p:spPr>
      </p:pic>
    </p:spTree>
    <p:extLst>
      <p:ext uri="{BB962C8B-B14F-4D97-AF65-F5344CB8AC3E}">
        <p14:creationId xmlns:p14="http://schemas.microsoft.com/office/powerpoint/2010/main" val="3341903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1143F84A-4E08-D777-D27D-95F14AF6F73A}"/>
              </a:ext>
            </a:extLst>
          </p:cNvPr>
          <p:cNvSpPr txBox="1"/>
          <p:nvPr/>
        </p:nvSpPr>
        <p:spPr>
          <a:xfrm>
            <a:off x="336550" y="279401"/>
            <a:ext cx="11518900" cy="697307"/>
          </a:xfrm>
          <a:prstGeom prst="rect">
            <a:avLst/>
          </a:prstGeom>
        </p:spPr>
        <p:txBody>
          <a:bodyPr wrap="square" lIns="0" tIns="0" rIns="0" bIns="0" rtlCol="0" anchor="t">
            <a:spAutoFit/>
          </a:bodyPr>
          <a:lstStyle/>
          <a:p>
            <a:pPr algn="ctr">
              <a:lnSpc>
                <a:spcPts val="6454"/>
              </a:lnSpc>
            </a:pPr>
            <a:r>
              <a:rPr lang="en-US" sz="2400" b="1" dirty="0">
                <a:solidFill>
                  <a:srgbClr val="0B0B0B"/>
                </a:solidFill>
                <a:latin typeface="Times New Roman" panose="02020603050405020304" pitchFamily="18" charset="0"/>
                <a:cs typeface="Times New Roman" panose="02020603050405020304" pitchFamily="18" charset="0"/>
              </a:rPr>
              <a:t>Further Development and Research</a:t>
            </a:r>
          </a:p>
        </p:txBody>
      </p:sp>
      <p:sp>
        <p:nvSpPr>
          <p:cNvPr id="3" name="TextBox 4">
            <a:extLst>
              <a:ext uri="{FF2B5EF4-FFF2-40B4-BE49-F238E27FC236}">
                <a16:creationId xmlns:a16="http://schemas.microsoft.com/office/drawing/2014/main" id="{52281430-BAE4-8EE7-2159-333B2F9F3F06}"/>
              </a:ext>
            </a:extLst>
          </p:cNvPr>
          <p:cNvSpPr txBox="1"/>
          <p:nvPr/>
        </p:nvSpPr>
        <p:spPr>
          <a:xfrm>
            <a:off x="812800" y="1498600"/>
            <a:ext cx="10566400" cy="4757071"/>
          </a:xfrm>
          <a:prstGeom prst="rect">
            <a:avLst/>
          </a:prstGeom>
        </p:spPr>
        <p:txBody>
          <a:bodyPr wrap="square" lIns="0" tIns="0" rIns="0" bIns="0" rtlCol="0" anchor="t">
            <a:spAutoFit/>
          </a:bodyPr>
          <a:lstStyle/>
          <a:p>
            <a:pPr marL="190510" indent="-190510" algn="just">
              <a:lnSpc>
                <a:spcPct val="150000"/>
              </a:lnSpc>
              <a:buFont typeface="Wingdings" panose="05000000000000000000" pitchFamily="2" charset="2"/>
              <a:buChar char="q"/>
            </a:pPr>
            <a:r>
              <a:rPr lang="en-US" sz="1600" dirty="0">
                <a:latin typeface="Times New Roman" panose="02020603050405020304" pitchFamily="18" charset="0"/>
                <a:ea typeface="Times New Roman" panose="02020603050405020304" pitchFamily="18" charset="0"/>
              </a:rPr>
              <a:t> </a:t>
            </a:r>
            <a:r>
              <a:rPr lang="en-US" sz="1600" b="1" dirty="0">
                <a:latin typeface="Times New Roman" panose="02020603050405020304" pitchFamily="18" charset="0"/>
                <a:ea typeface="Times New Roman" panose="02020603050405020304" pitchFamily="18" charset="0"/>
              </a:rPr>
              <a:t>Emission Standards: </a:t>
            </a:r>
            <a:r>
              <a:rPr lang="en-US" sz="1600" dirty="0">
                <a:latin typeface="Times New Roman" panose="02020603050405020304" pitchFamily="18" charset="0"/>
                <a:ea typeface="Times New Roman" panose="02020603050405020304" pitchFamily="18" charset="0"/>
              </a:rPr>
              <a:t>Automotive technology have the capacity to regulate emissions stemming from detrimental pollutants such as NO2, soot, carbon monoxide (CO), and volatile hydrocarbons. This measure would facilitate the mitigation of pollution levels and the prevention of global warming phenomena on Earth.</a:t>
            </a:r>
          </a:p>
          <a:p>
            <a:pPr marL="190510" indent="-190510" algn="just">
              <a:lnSpc>
                <a:spcPct val="150000"/>
              </a:lnSpc>
              <a:buFont typeface="Wingdings" panose="05000000000000000000" pitchFamily="2" charset="2"/>
              <a:buChar char="q"/>
            </a:pPr>
            <a:endParaRPr lang="en-US" sz="1600" dirty="0">
              <a:latin typeface="Times New Roman" panose="02020603050405020304" pitchFamily="18" charset="0"/>
              <a:ea typeface="Times New Roman" panose="02020603050405020304" pitchFamily="18" charset="0"/>
            </a:endParaRPr>
          </a:p>
          <a:p>
            <a:pPr marL="190510" indent="-190510" algn="just">
              <a:lnSpc>
                <a:spcPct val="150000"/>
              </a:lnSpc>
              <a:buFont typeface="Wingdings" panose="05000000000000000000" pitchFamily="2" charset="2"/>
              <a:buChar char="q"/>
            </a:pPr>
            <a:r>
              <a:rPr lang="en-US" sz="1600" dirty="0">
                <a:latin typeface="Times New Roman" panose="02020603050405020304" pitchFamily="18" charset="0"/>
                <a:ea typeface="Times New Roman" panose="02020603050405020304" pitchFamily="18" charset="0"/>
              </a:rPr>
              <a:t> </a:t>
            </a:r>
            <a:r>
              <a:rPr lang="en-US" sz="1600" b="1" dirty="0">
                <a:latin typeface="Times New Roman" panose="02020603050405020304" pitchFamily="18" charset="0"/>
                <a:ea typeface="Times New Roman" panose="02020603050405020304" pitchFamily="18" charset="0"/>
              </a:rPr>
              <a:t>Car Engine: </a:t>
            </a:r>
            <a:r>
              <a:rPr lang="en-US" sz="1600" dirty="0">
                <a:latin typeface="Times New Roman" panose="02020603050405020304" pitchFamily="18" charset="0"/>
                <a:ea typeface="Times New Roman" panose="02020603050405020304" pitchFamily="18" charset="0"/>
              </a:rPr>
              <a:t> The unwavering determination and dedication of humans to construct superior and more advanced innovations has ultimately facilitated the enhancement of contemporary transportation, resulting in expedited and improved journeys.</a:t>
            </a:r>
          </a:p>
          <a:p>
            <a:pPr marL="190510" indent="-190510" algn="just">
              <a:lnSpc>
                <a:spcPct val="150000"/>
              </a:lnSpc>
              <a:buFont typeface="Wingdings" panose="05000000000000000000" pitchFamily="2" charset="2"/>
              <a:buChar char="q"/>
            </a:pPr>
            <a:endParaRPr lang="en-US" sz="1600" dirty="0">
              <a:latin typeface="Times New Roman" panose="02020603050405020304" pitchFamily="18" charset="0"/>
              <a:ea typeface="Times New Roman" panose="02020603050405020304" pitchFamily="18" charset="0"/>
            </a:endParaRPr>
          </a:p>
          <a:p>
            <a:pPr marL="190510" indent="-190510" algn="just">
              <a:lnSpc>
                <a:spcPct val="150000"/>
              </a:lnSpc>
              <a:buFont typeface="Wingdings" panose="05000000000000000000" pitchFamily="2" charset="2"/>
              <a:buChar char="q"/>
            </a:pPr>
            <a:r>
              <a:rPr lang="en-US" sz="1600" dirty="0">
                <a:latin typeface="Times New Roman" panose="02020603050405020304" pitchFamily="18" charset="0"/>
                <a:ea typeface="Times New Roman" panose="02020603050405020304" pitchFamily="18" charset="0"/>
              </a:rPr>
              <a:t> </a:t>
            </a:r>
            <a:r>
              <a:rPr lang="en-US" sz="1600" b="1" dirty="0">
                <a:latin typeface="Times New Roman" panose="02020603050405020304" pitchFamily="18" charset="0"/>
                <a:ea typeface="Times New Roman" panose="02020603050405020304" pitchFamily="18" charset="0"/>
              </a:rPr>
              <a:t>Suspension Technology: </a:t>
            </a:r>
            <a:r>
              <a:rPr lang="en-US" sz="1600" dirty="0">
                <a:latin typeface="Times New Roman" panose="02020603050405020304" pitchFamily="18" charset="0"/>
                <a:ea typeface="Times New Roman" panose="02020603050405020304" pitchFamily="18" charset="0"/>
              </a:rPr>
              <a:t>Springs, shock absorbers, and links comprise the suspension system. This links the automobile to its wheels. Persistence and dedication to building something better and stronger made today's journey faster and better.</a:t>
            </a:r>
          </a:p>
          <a:p>
            <a:pPr marL="190510" indent="-190510" algn="just">
              <a:lnSpc>
                <a:spcPct val="150000"/>
              </a:lnSpc>
              <a:buFont typeface="Wingdings" panose="05000000000000000000" pitchFamily="2" charset="2"/>
              <a:buChar char="q"/>
            </a:pPr>
            <a:endParaRPr lang="en-US" sz="1600" dirty="0">
              <a:latin typeface="Times New Roman" panose="02020603050405020304" pitchFamily="18" charset="0"/>
              <a:ea typeface="Times New Roman" panose="02020603050405020304" pitchFamily="18" charset="0"/>
            </a:endParaRPr>
          </a:p>
          <a:p>
            <a:pPr marL="190510" indent="-190510" algn="just">
              <a:lnSpc>
                <a:spcPct val="150000"/>
              </a:lnSpc>
              <a:buFont typeface="Wingdings" panose="05000000000000000000" pitchFamily="2" charset="2"/>
              <a:buChar char="q"/>
            </a:pPr>
            <a:r>
              <a:rPr lang="en-IN" sz="1600" dirty="0">
                <a:latin typeface="Times New Roman" panose="02020603050405020304" pitchFamily="18" charset="0"/>
                <a:ea typeface="Times New Roman" panose="02020603050405020304" pitchFamily="18" charset="0"/>
              </a:rPr>
              <a:t> </a:t>
            </a:r>
            <a:r>
              <a:rPr lang="en-IN" sz="1600" b="1" dirty="0">
                <a:latin typeface="Times New Roman" panose="02020603050405020304" pitchFamily="18" charset="0"/>
                <a:ea typeface="Times New Roman" panose="02020603050405020304" pitchFamily="18" charset="0"/>
              </a:rPr>
              <a:t>Safety Technology: </a:t>
            </a:r>
            <a:r>
              <a:rPr lang="en-US" sz="1600" dirty="0">
                <a:latin typeface="Times New Roman" panose="02020603050405020304" pitchFamily="18" charset="0"/>
                <a:ea typeface="Times New Roman" panose="02020603050405020304" pitchFamily="18" charset="0"/>
              </a:rPr>
              <a:t>SBJR Ultimate Aero Ltd is poised to become a frontrunner in promoting road safety through the implementation of seat belts, the deployment of drinking driving technologies, and the adoption of random drug testing. Furthermore, the Lane Departure Warning system is also being provided.</a:t>
            </a:r>
            <a:endParaRPr lang="en-IN" sz="1600" dirty="0">
              <a:latin typeface="Times New Roman" panose="02020603050405020304" pitchFamily="18" charset="0"/>
              <a:ea typeface="Times New Roman" panose="02020603050405020304" pitchFamily="18" charset="0"/>
            </a:endParaRPr>
          </a:p>
        </p:txBody>
      </p:sp>
      <p:sp>
        <p:nvSpPr>
          <p:cNvPr id="4" name="AutoShape 6">
            <a:extLst>
              <a:ext uri="{FF2B5EF4-FFF2-40B4-BE49-F238E27FC236}">
                <a16:creationId xmlns:a16="http://schemas.microsoft.com/office/drawing/2014/main" id="{6E2A41F2-B309-B8B0-885F-0DEDB5095C69}"/>
              </a:ext>
            </a:extLst>
          </p:cNvPr>
          <p:cNvSpPr/>
          <p:nvPr/>
        </p:nvSpPr>
        <p:spPr>
          <a:xfrm>
            <a:off x="10949061" y="567460"/>
            <a:ext cx="1242939" cy="19050"/>
          </a:xfrm>
          <a:prstGeom prst="rect">
            <a:avLst/>
          </a:prstGeom>
          <a:solidFill>
            <a:srgbClr val="0B0B0B"/>
          </a:solidFill>
        </p:spPr>
        <p:txBody>
          <a:bodyPr/>
          <a:lstStyle/>
          <a:p>
            <a:endParaRPr lang="en-US"/>
          </a:p>
        </p:txBody>
      </p:sp>
    </p:spTree>
    <p:extLst>
      <p:ext uri="{BB962C8B-B14F-4D97-AF65-F5344CB8AC3E}">
        <p14:creationId xmlns:p14="http://schemas.microsoft.com/office/powerpoint/2010/main" val="10067365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53F245DF-343D-5FCB-2AC1-4DE907A38131}"/>
              </a:ext>
            </a:extLst>
          </p:cNvPr>
          <p:cNvSpPr txBox="1"/>
          <p:nvPr/>
        </p:nvSpPr>
        <p:spPr>
          <a:xfrm>
            <a:off x="336550" y="279401"/>
            <a:ext cx="11518900" cy="697307"/>
          </a:xfrm>
          <a:prstGeom prst="rect">
            <a:avLst/>
          </a:prstGeom>
        </p:spPr>
        <p:txBody>
          <a:bodyPr wrap="square" lIns="0" tIns="0" rIns="0" bIns="0" rtlCol="0" anchor="t">
            <a:spAutoFit/>
          </a:bodyPr>
          <a:lstStyle/>
          <a:p>
            <a:pPr algn="ctr">
              <a:lnSpc>
                <a:spcPts val="6454"/>
              </a:lnSpc>
            </a:pPr>
            <a:r>
              <a:rPr lang="en-US" sz="2400" b="1" dirty="0">
                <a:solidFill>
                  <a:srgbClr val="0B0B0B"/>
                </a:solidFill>
                <a:latin typeface="Times New Roman" panose="02020603050405020304" pitchFamily="18" charset="0"/>
                <a:cs typeface="Times New Roman" panose="02020603050405020304" pitchFamily="18" charset="0"/>
              </a:rPr>
              <a:t>References</a:t>
            </a:r>
          </a:p>
        </p:txBody>
      </p:sp>
      <p:sp>
        <p:nvSpPr>
          <p:cNvPr id="3" name="TextBox 4">
            <a:extLst>
              <a:ext uri="{FF2B5EF4-FFF2-40B4-BE49-F238E27FC236}">
                <a16:creationId xmlns:a16="http://schemas.microsoft.com/office/drawing/2014/main" id="{5F7835EA-4FFF-70A7-9741-7384A09E6D70}"/>
              </a:ext>
            </a:extLst>
          </p:cNvPr>
          <p:cNvSpPr txBox="1"/>
          <p:nvPr/>
        </p:nvSpPr>
        <p:spPr>
          <a:xfrm>
            <a:off x="812800" y="1498600"/>
            <a:ext cx="10566400" cy="5126403"/>
          </a:xfrm>
          <a:prstGeom prst="rect">
            <a:avLst/>
          </a:prstGeom>
        </p:spPr>
        <p:txBody>
          <a:bodyPr wrap="square" lIns="0" tIns="0" rIns="0" bIns="0" rtlCol="0" anchor="t">
            <a:spAutoFit/>
          </a:bodyPr>
          <a:lstStyle/>
          <a:p>
            <a:pPr algn="just">
              <a:lnSpc>
                <a:spcPct val="150000"/>
              </a:lnSpc>
            </a:pPr>
            <a:r>
              <a:rPr lang="en-IN" sz="1600" dirty="0">
                <a:latin typeface="Times New Roman" panose="02020603050405020304" pitchFamily="18" charset="0"/>
                <a:cs typeface="Times New Roman" panose="02020603050405020304" pitchFamily="18" charset="0"/>
              </a:rPr>
              <a:t>Ahmad </a:t>
            </a:r>
            <a:r>
              <a:rPr lang="en-IN" sz="1600" dirty="0" err="1">
                <a:latin typeface="Times New Roman" panose="02020603050405020304" pitchFamily="18" charset="0"/>
                <a:cs typeface="Times New Roman" panose="02020603050405020304" pitchFamily="18" charset="0"/>
              </a:rPr>
              <a:t>Ludin</a:t>
            </a:r>
            <a:r>
              <a:rPr lang="en-IN" sz="1600" dirty="0">
                <a:latin typeface="Times New Roman" panose="02020603050405020304" pitchFamily="18" charset="0"/>
                <a:cs typeface="Times New Roman" panose="02020603050405020304" pitchFamily="18" charset="0"/>
              </a:rPr>
              <a:t>, N., Ahmad </a:t>
            </a:r>
            <a:r>
              <a:rPr lang="en-IN" sz="1600" dirty="0" err="1">
                <a:latin typeface="Times New Roman" panose="02020603050405020304" pitchFamily="18" charset="0"/>
                <a:cs typeface="Times New Roman" panose="02020603050405020304" pitchFamily="18" charset="0"/>
              </a:rPr>
              <a:t>Affandi</a:t>
            </a:r>
            <a:r>
              <a:rPr lang="en-IN" sz="1600" dirty="0">
                <a:latin typeface="Times New Roman" panose="02020603050405020304" pitchFamily="18" charset="0"/>
                <a:cs typeface="Times New Roman" panose="02020603050405020304" pitchFamily="18" charset="0"/>
              </a:rPr>
              <a:t>, N.A., Purvis-Roberts, K., Ahmad, A., Ibrahim, M.A., </a:t>
            </a:r>
            <a:r>
              <a:rPr lang="en-IN" sz="1600" dirty="0" err="1">
                <a:latin typeface="Times New Roman" panose="02020603050405020304" pitchFamily="18" charset="0"/>
                <a:cs typeface="Times New Roman" panose="02020603050405020304" pitchFamily="18" charset="0"/>
              </a:rPr>
              <a:t>Sopian</a:t>
            </a:r>
            <a:r>
              <a:rPr lang="en-IN" sz="1600" dirty="0">
                <a:latin typeface="Times New Roman" panose="02020603050405020304" pitchFamily="18" charset="0"/>
                <a:cs typeface="Times New Roman" panose="02020603050405020304" pitchFamily="18" charset="0"/>
              </a:rPr>
              <a:t>, K. and </a:t>
            </a:r>
            <a:r>
              <a:rPr lang="en-IN" sz="1600" dirty="0" err="1">
                <a:latin typeface="Times New Roman" panose="02020603050405020304" pitchFamily="18" charset="0"/>
                <a:cs typeface="Times New Roman" panose="02020603050405020304" pitchFamily="18" charset="0"/>
              </a:rPr>
              <a:t>Jusoh</a:t>
            </a:r>
            <a:r>
              <a:rPr lang="en-IN" sz="1600" dirty="0">
                <a:latin typeface="Times New Roman" panose="02020603050405020304" pitchFamily="18" charset="0"/>
                <a:cs typeface="Times New Roman" panose="02020603050405020304" pitchFamily="18" charset="0"/>
              </a:rPr>
              <a:t>, S., 2021. Environmental impact and </a:t>
            </a:r>
            <a:r>
              <a:rPr lang="en-IN" sz="1600" dirty="0" err="1">
                <a:latin typeface="Times New Roman" panose="02020603050405020304" pitchFamily="18" charset="0"/>
                <a:cs typeface="Times New Roman" panose="02020603050405020304" pitchFamily="18" charset="0"/>
              </a:rPr>
              <a:t>levelised</a:t>
            </a:r>
            <a:r>
              <a:rPr lang="en-IN" sz="1600" dirty="0">
                <a:latin typeface="Times New Roman" panose="02020603050405020304" pitchFamily="18" charset="0"/>
                <a:cs typeface="Times New Roman" panose="02020603050405020304" pitchFamily="18" charset="0"/>
              </a:rPr>
              <a:t> cost of energy analysis of solar photovoltaic systems in selected Asia Pacific region: A cradle-to-grave approach. </a:t>
            </a:r>
            <a:r>
              <a:rPr lang="en-IN" sz="1600" i="1" dirty="0">
                <a:latin typeface="Times New Roman" panose="02020603050405020304" pitchFamily="18" charset="0"/>
                <a:cs typeface="Times New Roman" panose="02020603050405020304" pitchFamily="18" charset="0"/>
              </a:rPr>
              <a:t>Sustainability</a:t>
            </a:r>
            <a:r>
              <a:rPr lang="en-IN" sz="1600" dirty="0">
                <a:latin typeface="Times New Roman" panose="02020603050405020304" pitchFamily="18" charset="0"/>
                <a:cs typeface="Times New Roman" panose="02020603050405020304" pitchFamily="18" charset="0"/>
              </a:rPr>
              <a:t>, </a:t>
            </a:r>
            <a:r>
              <a:rPr lang="en-IN" sz="1600" i="1" dirty="0">
                <a:latin typeface="Times New Roman" panose="02020603050405020304" pitchFamily="18" charset="0"/>
                <a:cs typeface="Times New Roman" panose="02020603050405020304" pitchFamily="18" charset="0"/>
              </a:rPr>
              <a:t>13</a:t>
            </a:r>
            <a:r>
              <a:rPr lang="en-IN" sz="1600" dirty="0">
                <a:latin typeface="Times New Roman" panose="02020603050405020304" pitchFamily="18" charset="0"/>
                <a:cs typeface="Times New Roman" panose="02020603050405020304" pitchFamily="18" charset="0"/>
              </a:rPr>
              <a:t>(1), p.396.</a:t>
            </a:r>
          </a:p>
          <a:p>
            <a:pPr algn="just">
              <a:lnSpc>
                <a:spcPct val="150000"/>
              </a:lnSpc>
            </a:pPr>
            <a:r>
              <a:rPr lang="en-US" sz="1600" dirty="0" err="1">
                <a:latin typeface="Times New Roman" panose="02020603050405020304" pitchFamily="18" charset="0"/>
                <a:cs typeface="Times New Roman" panose="02020603050405020304" pitchFamily="18" charset="0"/>
              </a:rPr>
              <a:t>Nolden</a:t>
            </a:r>
            <a:r>
              <a:rPr lang="en-US" sz="1600" dirty="0">
                <a:latin typeface="Times New Roman" panose="02020603050405020304" pitchFamily="18" charset="0"/>
                <a:cs typeface="Times New Roman" panose="02020603050405020304" pitchFamily="18" charset="0"/>
              </a:rPr>
              <a:t>, C., Barnes, J. and Nicholls, J., 2020. Community energy business model evolution: A review of solar photovoltaic developments in England. </a:t>
            </a:r>
            <a:r>
              <a:rPr lang="en-US" sz="1600" i="1" dirty="0">
                <a:latin typeface="Times New Roman" panose="02020603050405020304" pitchFamily="18" charset="0"/>
                <a:cs typeface="Times New Roman" panose="02020603050405020304" pitchFamily="18" charset="0"/>
              </a:rPr>
              <a:t>Renewable and Sustainable Energy Reviews</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122</a:t>
            </a:r>
            <a:r>
              <a:rPr lang="en-US" sz="1600" dirty="0">
                <a:latin typeface="Times New Roman" panose="02020603050405020304" pitchFamily="18" charset="0"/>
                <a:cs typeface="Times New Roman" panose="02020603050405020304" pitchFamily="18" charset="0"/>
              </a:rPr>
              <a:t>, p.109722.</a:t>
            </a:r>
          </a:p>
          <a:p>
            <a:pPr algn="just">
              <a:lnSpc>
                <a:spcPct val="150000"/>
              </a:lnSpc>
            </a:pPr>
            <a:r>
              <a:rPr lang="en-US" sz="1600" dirty="0" err="1">
                <a:latin typeface="Times New Roman" panose="02020603050405020304" pitchFamily="18" charset="0"/>
                <a:cs typeface="Times New Roman" panose="02020603050405020304" pitchFamily="18" charset="0"/>
              </a:rPr>
              <a:t>Stauch</a:t>
            </a:r>
            <a:r>
              <a:rPr lang="en-US" sz="1600" dirty="0">
                <a:latin typeface="Times New Roman" panose="02020603050405020304" pitchFamily="18" charset="0"/>
                <a:cs typeface="Times New Roman" panose="02020603050405020304" pitchFamily="18" charset="0"/>
              </a:rPr>
              <a:t>, A., 2021. Does solar power add value to electric vehicles? An investigation of car-buyers’ willingness to buy product-bundles in Germany. </a:t>
            </a:r>
            <a:r>
              <a:rPr lang="en-US" sz="1600" i="1" dirty="0">
                <a:latin typeface="Times New Roman" panose="02020603050405020304" pitchFamily="18" charset="0"/>
                <a:cs typeface="Times New Roman" panose="02020603050405020304" pitchFamily="18" charset="0"/>
              </a:rPr>
              <a:t>Energy Research &amp; Social Science</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75</a:t>
            </a:r>
            <a:r>
              <a:rPr lang="en-US" sz="1600" dirty="0">
                <a:latin typeface="Times New Roman" panose="02020603050405020304" pitchFamily="18" charset="0"/>
                <a:cs typeface="Times New Roman" panose="02020603050405020304" pitchFamily="18" charset="0"/>
              </a:rPr>
              <a:t>, p.102006.</a:t>
            </a:r>
          </a:p>
          <a:p>
            <a:pPr algn="just">
              <a:lnSpc>
                <a:spcPct val="150000"/>
              </a:lnSpc>
            </a:pPr>
            <a:r>
              <a:rPr lang="en-IN" sz="1600" dirty="0">
                <a:latin typeface="Times New Roman" panose="02020603050405020304" pitchFamily="18" charset="0"/>
                <a:cs typeface="Times New Roman" panose="02020603050405020304" pitchFamily="18" charset="0"/>
              </a:rPr>
              <a:t>Baxter, G., </a:t>
            </a:r>
            <a:r>
              <a:rPr lang="en-IN" sz="1600" dirty="0" err="1">
                <a:latin typeface="Times New Roman" panose="02020603050405020304" pitchFamily="18" charset="0"/>
                <a:cs typeface="Times New Roman" panose="02020603050405020304" pitchFamily="18" charset="0"/>
              </a:rPr>
              <a:t>Srisaeng</a:t>
            </a:r>
            <a:r>
              <a:rPr lang="en-IN" sz="1600" dirty="0">
                <a:latin typeface="Times New Roman" panose="02020603050405020304" pitchFamily="18" charset="0"/>
                <a:cs typeface="Times New Roman" panose="02020603050405020304" pitchFamily="18" charset="0"/>
              </a:rPr>
              <a:t>, P. and Wild, G., 2019. Environmentally sustainable airport energy management using solar power technology: The case of Adelaide Airport, Australia. </a:t>
            </a:r>
            <a:r>
              <a:rPr lang="en-IN" sz="1600" i="1" dirty="0">
                <a:latin typeface="Times New Roman" panose="02020603050405020304" pitchFamily="18" charset="0"/>
                <a:cs typeface="Times New Roman" panose="02020603050405020304" pitchFamily="18" charset="0"/>
              </a:rPr>
              <a:t>International Journal for Traffic &amp; Transport Engineering</a:t>
            </a:r>
            <a:r>
              <a:rPr lang="en-IN" sz="1600" dirty="0">
                <a:latin typeface="Times New Roman" panose="02020603050405020304" pitchFamily="18" charset="0"/>
                <a:cs typeface="Times New Roman" panose="02020603050405020304" pitchFamily="18" charset="0"/>
              </a:rPr>
              <a:t>, </a:t>
            </a:r>
            <a:r>
              <a:rPr lang="en-IN" sz="1600" i="1" dirty="0">
                <a:latin typeface="Times New Roman" panose="02020603050405020304" pitchFamily="18" charset="0"/>
                <a:cs typeface="Times New Roman" panose="02020603050405020304" pitchFamily="18" charset="0"/>
              </a:rPr>
              <a:t>9</a:t>
            </a:r>
            <a:r>
              <a:rPr lang="en-IN" sz="1600" dirty="0">
                <a:latin typeface="Times New Roman" panose="02020603050405020304" pitchFamily="18" charset="0"/>
                <a:cs typeface="Times New Roman" panose="02020603050405020304" pitchFamily="18" charset="0"/>
              </a:rPr>
              <a:t>(1).</a:t>
            </a:r>
          </a:p>
          <a:p>
            <a:pPr algn="just">
              <a:lnSpc>
                <a:spcPct val="150000"/>
              </a:lnSpc>
            </a:pPr>
            <a:r>
              <a:rPr lang="en-US" sz="1600" dirty="0" err="1">
                <a:latin typeface="Times New Roman" panose="02020603050405020304" pitchFamily="18" charset="0"/>
                <a:cs typeface="Times New Roman" panose="02020603050405020304" pitchFamily="18" charset="0"/>
              </a:rPr>
              <a:t>Secinaro</a:t>
            </a:r>
            <a:r>
              <a:rPr lang="en-US" sz="1600" dirty="0">
                <a:latin typeface="Times New Roman" panose="02020603050405020304" pitchFamily="18" charset="0"/>
                <a:cs typeface="Times New Roman" panose="02020603050405020304" pitchFamily="18" charset="0"/>
              </a:rPr>
              <a:t>, S., Brescia, V., Calandra, D. and Biancone, P., 2020. Employing bibliometric analysis to identify suitable business models for electric cars. </a:t>
            </a:r>
            <a:r>
              <a:rPr lang="en-US" sz="1600" i="1" dirty="0">
                <a:latin typeface="Times New Roman" panose="02020603050405020304" pitchFamily="18" charset="0"/>
                <a:cs typeface="Times New Roman" panose="02020603050405020304" pitchFamily="18" charset="0"/>
              </a:rPr>
              <a:t>Journal of cleaner production</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264</a:t>
            </a:r>
            <a:r>
              <a:rPr lang="en-US" sz="1600" dirty="0">
                <a:latin typeface="Times New Roman" panose="02020603050405020304" pitchFamily="18" charset="0"/>
                <a:cs typeface="Times New Roman" panose="02020603050405020304" pitchFamily="18" charset="0"/>
              </a:rPr>
              <a:t>, p.121503.</a:t>
            </a:r>
          </a:p>
          <a:p>
            <a:pPr algn="just">
              <a:lnSpc>
                <a:spcPct val="150000"/>
              </a:lnSpc>
            </a:pPr>
            <a:r>
              <a:rPr lang="en-IN" sz="1600" dirty="0">
                <a:latin typeface="Times New Roman" panose="02020603050405020304" pitchFamily="18" charset="0"/>
                <a:cs typeface="Times New Roman" panose="02020603050405020304" pitchFamily="18" charset="0"/>
              </a:rPr>
              <a:t>Huang, P., Zhang, X., </a:t>
            </a:r>
            <a:r>
              <a:rPr lang="en-IN" sz="1600" dirty="0" err="1">
                <a:latin typeface="Times New Roman" panose="02020603050405020304" pitchFamily="18" charset="0"/>
                <a:cs typeface="Times New Roman" panose="02020603050405020304" pitchFamily="18" charset="0"/>
              </a:rPr>
              <a:t>Copertaro</a:t>
            </a:r>
            <a:r>
              <a:rPr lang="en-IN" sz="1600" dirty="0">
                <a:latin typeface="Times New Roman" panose="02020603050405020304" pitchFamily="18" charset="0"/>
                <a:cs typeface="Times New Roman" panose="02020603050405020304" pitchFamily="18" charset="0"/>
              </a:rPr>
              <a:t>, B., Saini, P.K., Yan, D., Wu, Y. and Chen, X., 2020. A technical review of </a:t>
            </a:r>
            <a:r>
              <a:rPr lang="en-IN" sz="1600" dirty="0" err="1">
                <a:latin typeface="Times New Roman" panose="02020603050405020304" pitchFamily="18" charset="0"/>
                <a:cs typeface="Times New Roman" panose="02020603050405020304" pitchFamily="18" charset="0"/>
              </a:rPr>
              <a:t>modeling</a:t>
            </a:r>
            <a:r>
              <a:rPr lang="en-IN" sz="1600" dirty="0">
                <a:latin typeface="Times New Roman" panose="02020603050405020304" pitchFamily="18" charset="0"/>
                <a:cs typeface="Times New Roman" panose="02020603050405020304" pitchFamily="18" charset="0"/>
              </a:rPr>
              <a:t> techniques for urban solar mobility: Solar to buildings, vehicles, and storage (S2BVS). </a:t>
            </a:r>
            <a:r>
              <a:rPr lang="en-IN" sz="1600" i="1" dirty="0">
                <a:latin typeface="Times New Roman" panose="02020603050405020304" pitchFamily="18" charset="0"/>
                <a:cs typeface="Times New Roman" panose="02020603050405020304" pitchFamily="18" charset="0"/>
              </a:rPr>
              <a:t>Sustainability</a:t>
            </a:r>
            <a:r>
              <a:rPr lang="en-IN" sz="1600" dirty="0">
                <a:latin typeface="Times New Roman" panose="02020603050405020304" pitchFamily="18" charset="0"/>
                <a:cs typeface="Times New Roman" panose="02020603050405020304" pitchFamily="18" charset="0"/>
              </a:rPr>
              <a:t>, </a:t>
            </a:r>
            <a:r>
              <a:rPr lang="en-IN" sz="1600" i="1" dirty="0">
                <a:latin typeface="Times New Roman" panose="02020603050405020304" pitchFamily="18" charset="0"/>
                <a:cs typeface="Times New Roman" panose="02020603050405020304" pitchFamily="18" charset="0"/>
              </a:rPr>
              <a:t>12</a:t>
            </a:r>
            <a:r>
              <a:rPr lang="en-IN" sz="1600" dirty="0">
                <a:latin typeface="Times New Roman" panose="02020603050405020304" pitchFamily="18" charset="0"/>
                <a:cs typeface="Times New Roman" panose="02020603050405020304" pitchFamily="18" charset="0"/>
              </a:rPr>
              <a:t>(17), p.7035.</a:t>
            </a:r>
          </a:p>
          <a:p>
            <a:pPr algn="just">
              <a:lnSpc>
                <a:spcPct val="150000"/>
              </a:lnSpc>
            </a:pPr>
            <a:endParaRPr lang="en-IN" sz="16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0487175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605FBCA-88B3-13FD-80FC-7E5BB64475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216"/>
            <a:ext cx="12192000" cy="6868216"/>
          </a:xfrm>
          <a:prstGeom prst="rect">
            <a:avLst/>
          </a:prstGeom>
        </p:spPr>
      </p:pic>
    </p:spTree>
    <p:extLst>
      <p:ext uri="{BB962C8B-B14F-4D97-AF65-F5344CB8AC3E}">
        <p14:creationId xmlns:p14="http://schemas.microsoft.com/office/powerpoint/2010/main" val="30059319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TotalTime>
  <Words>1425</Words>
  <Application>Microsoft Macintosh PowerPoint</Application>
  <PresentationFormat>Widescreen</PresentationFormat>
  <Paragraphs>148</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Calibri Light</vt:lpstr>
      <vt:lpstr>Radley</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Tarun Kumar</cp:lastModifiedBy>
  <cp:revision>1</cp:revision>
  <dcterms:created xsi:type="dcterms:W3CDTF">2023-11-12T23:20:54Z</dcterms:created>
  <dcterms:modified xsi:type="dcterms:W3CDTF">2023-11-13T08:34:51Z</dcterms:modified>
</cp:coreProperties>
</file>