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0"/>
  </p:notesMasterIdLst>
  <p:sldIdLst>
    <p:sldId id="256" r:id="rId2"/>
    <p:sldId id="263" r:id="rId3"/>
    <p:sldId id="260" r:id="rId4"/>
    <p:sldId id="261" r:id="rId5"/>
    <p:sldId id="264" r:id="rId6"/>
    <p:sldId id="265" r:id="rId7"/>
    <p:sldId id="257" r:id="rId8"/>
    <p:sldId id="258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4C5ED63-4FAC-DF42-8084-B2F5B3D186C5}" v="18" dt="2026-09-23T12:19:15.00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599"/>
  </p:normalViewPr>
  <p:slideViewPr>
    <p:cSldViewPr snapToGrid="0">
      <p:cViewPr varScale="1">
        <p:scale>
          <a:sx n="106" d="100"/>
          <a:sy n="106" d="100"/>
        </p:scale>
        <p:origin x="792" y="168"/>
      </p:cViewPr>
      <p:guideLst/>
    </p:cSldViewPr>
  </p:slideViewPr>
  <p:outlineViewPr>
    <p:cViewPr>
      <p:scale>
        <a:sx n="33" d="100"/>
        <a:sy n="33" d="100"/>
      </p:scale>
      <p:origin x="0" y="-757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cholas Jones (0800990)" userId="a803ffdd-489b-4932-90eb-0a3e411f0b00" providerId="ADAL" clId="{6787C3DC-479E-C346-B875-3199850BE42B}"/>
    <pc:docChg chg="modSld">
      <pc:chgData name="Nicholas Jones (0800990)" userId="a803ffdd-489b-4932-90eb-0a3e411f0b00" providerId="ADAL" clId="{6787C3DC-479E-C346-B875-3199850BE42B}" dt="2026-09-23T12:55:20.405" v="8" actId="20577"/>
      <pc:docMkLst>
        <pc:docMk/>
      </pc:docMkLst>
      <pc:sldChg chg="modSp mod">
        <pc:chgData name="Nicholas Jones (0800990)" userId="a803ffdd-489b-4932-90eb-0a3e411f0b00" providerId="ADAL" clId="{6787C3DC-479E-C346-B875-3199850BE42B}" dt="2026-09-23T12:52:10.191" v="3" actId="20577"/>
        <pc:sldMkLst>
          <pc:docMk/>
          <pc:sldMk cId="2794942799" sldId="260"/>
        </pc:sldMkLst>
        <pc:spChg chg="mod">
          <ac:chgData name="Nicholas Jones (0800990)" userId="a803ffdd-489b-4932-90eb-0a3e411f0b00" providerId="ADAL" clId="{6787C3DC-479E-C346-B875-3199850BE42B}" dt="2026-09-23T12:52:10.191" v="3" actId="20577"/>
          <ac:spMkLst>
            <pc:docMk/>
            <pc:sldMk cId="2794942799" sldId="260"/>
            <ac:spMk id="3" creationId="{DEFA2DE9-EC57-F7B8-5961-D13F8E0E5111}"/>
          </ac:spMkLst>
        </pc:spChg>
      </pc:sldChg>
      <pc:sldChg chg="modSp mod">
        <pc:chgData name="Nicholas Jones (0800990)" userId="a803ffdd-489b-4932-90eb-0a3e411f0b00" providerId="ADAL" clId="{6787C3DC-479E-C346-B875-3199850BE42B}" dt="2026-09-23T12:55:20.405" v="8" actId="20577"/>
        <pc:sldMkLst>
          <pc:docMk/>
          <pc:sldMk cId="3947365996" sldId="265"/>
        </pc:sldMkLst>
        <pc:spChg chg="mod">
          <ac:chgData name="Nicholas Jones (0800990)" userId="a803ffdd-489b-4932-90eb-0a3e411f0b00" providerId="ADAL" clId="{6787C3DC-479E-C346-B875-3199850BE42B}" dt="2026-09-23T12:55:20.405" v="8" actId="20577"/>
          <ac:spMkLst>
            <pc:docMk/>
            <pc:sldMk cId="3947365996" sldId="265"/>
            <ac:spMk id="4" creationId="{F232184C-B415-CB36-D8B9-ED96F8D37545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4A840D-4265-FF4D-A3D6-FF64C3342E03}" type="datetimeFigureOut">
              <a:rPr lang="en-US" smtClean="0"/>
              <a:t>9/23/26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AC2CCC-91FA-E24C-8E5C-124743A91A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82045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AC2CCC-91FA-E24C-8E5C-124743A91AE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72046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AC2CCC-91FA-E24C-8E5C-124743A91AE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42479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AC2CCC-91FA-E24C-8E5C-124743A91AEF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7925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AC2CCC-91FA-E24C-8E5C-124743A91AEF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63367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AC2CCC-91FA-E24C-8E5C-124743A91AEF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97123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B9C5C1-414C-07DD-66EA-9100A8451D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C9CE260-EB52-C5C0-CF5A-3CBC6902BCF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5906E5A-2F31-40FB-1397-E050112FB60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CD1428-F83C-C8F3-C1F4-697C52389A0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AC2CCC-91FA-E24C-8E5C-124743A91AEF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2742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AC2CCC-91FA-E24C-8E5C-124743A91AE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7385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AC2CCC-91FA-E24C-8E5C-124743A91AEF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31046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8213E7-AAC6-A984-817C-C4811DB88FA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785BB3-8630-D0DB-4220-45BE0C8EF3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DF2BBF-FF17-76F6-E372-4BE98FB62B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3BE9B-263D-814B-A54B-066B45339937}" type="datetimeFigureOut">
              <a:rPr lang="en-US" smtClean="0"/>
              <a:t>9/23/26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4B7651-AAD8-B153-DBB9-AF888AF4B0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43C08A-606E-3470-A981-36980DD509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BA4D0-1662-5344-B6BF-5C6CDBEC2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21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DCC913-E290-0868-530D-6411B388A2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FDCD01-8312-01BA-C4A8-C6E61FD72E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316511-55CB-705C-CE98-228B27111A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3BE9B-263D-814B-A54B-066B45339937}" type="datetimeFigureOut">
              <a:rPr lang="en-US" smtClean="0"/>
              <a:t>9/23/26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5C70CB-5F5E-A792-31AC-281DACFDE7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E74CB0-1CD4-1D26-5A32-C16ABB8F99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BA4D0-1662-5344-B6BF-5C6CDBEC2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3759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42BB64-D51B-8E04-C3A5-2D8E010D73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A7A90C-28A9-4434-B9E7-A548EA8892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71BF81-AB42-9F2A-7661-44904150A7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3BE9B-263D-814B-A54B-066B45339937}" type="datetimeFigureOut">
              <a:rPr lang="en-US" smtClean="0"/>
              <a:t>9/23/26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EAEE1D-9064-1C66-3BB1-B41323A792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4DA57C-08E7-C2E1-998E-EA476565F9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BA4D0-1662-5344-B6BF-5C6CDBEC2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69350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911EF7-B2FD-CCFB-8C72-ACB296887F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D38CCB-966C-3BB2-CA0A-C476A69567A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1B718C-4B80-FBCD-F6B1-4F9B7E5076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500D7EF-9418-8E20-2239-33A0A017B7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3BE9B-263D-814B-A54B-066B45339937}" type="datetimeFigureOut">
              <a:rPr lang="en-US" smtClean="0"/>
              <a:t>9/23/26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3C28546-7C47-1B1F-8A37-226D65D96E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9A7546-3924-FE6D-7245-48B618EABE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BA4D0-1662-5344-B6BF-5C6CDBEC2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2674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63479C-E35D-3364-B8F4-BD62CAA77E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12F2D1-0007-28A4-2317-96D60D88F5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5025F06-070D-97DA-D5B9-03A100F21E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930AA42-B00A-43E6-9D54-ECF88870601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B5428A-8AC0-EB60-5F50-A8D059F0217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809D4ED-6D89-98B0-E224-30F810B01C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3BE9B-263D-814B-A54B-066B45339937}" type="datetimeFigureOut">
              <a:rPr lang="en-US" smtClean="0"/>
              <a:t>9/23/26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EC1C76B-D601-8EF8-7B0E-E6C59E3B45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509365-AFE3-53E9-37BC-00945AED46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BA4D0-1662-5344-B6BF-5C6CDBEC2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6060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91FD2-FD10-4F76-352E-679430C4A7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9003675-AE69-6AD8-839F-95A07032B3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3BE9B-263D-814B-A54B-066B45339937}" type="datetimeFigureOut">
              <a:rPr lang="en-US" smtClean="0"/>
              <a:t>9/23/26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8E5698B-44EB-B61E-3ADC-E9766E6054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672E6C8-07DC-6231-D7DA-4F75A185B1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BA4D0-1662-5344-B6BF-5C6CDBEC2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26662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1F7BDCD-4B9A-5943-4167-EFBDDCB9F2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3BE9B-263D-814B-A54B-066B45339937}" type="datetimeFigureOut">
              <a:rPr lang="en-US" smtClean="0"/>
              <a:t>9/23/26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9BF621F-239C-F369-3E19-9407724E3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64F90C-7949-C3B0-52BB-2017986457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BA4D0-1662-5344-B6BF-5C6CDBEC2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58666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A89B7B-9683-9B41-FD74-46232D9CE2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7D0B8A-FAAE-BD2E-16EF-D406F72A1C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6C3B44-0C0C-FA27-C60A-4A3CE5A176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2B456A-F6D8-D2B9-3953-02C2F40F4D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3BE9B-263D-814B-A54B-066B45339937}" type="datetimeFigureOut">
              <a:rPr lang="en-US" smtClean="0"/>
              <a:t>9/23/26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2EA27F-66FF-6CB2-BE63-CFBD470C1D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D523FE-B0F2-EABF-5C1D-6E65F1619F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BA4D0-1662-5344-B6BF-5C6CDBEC2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40731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FE2024-788B-5FD9-46C2-D78715E5FD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8059FD1-A4CC-D00D-8F1C-BB19CD85AA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818D73-B3E8-F3D7-8230-E6D3E88A8C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03878B-4D16-7EF7-AB4A-498078E270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3BE9B-263D-814B-A54B-066B45339937}" type="datetimeFigureOut">
              <a:rPr lang="en-US" smtClean="0"/>
              <a:t>9/23/26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819C10-EF3D-56D7-57EC-E8D66CE4B5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2DE547-E2A7-802F-F65F-B770540663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BA4D0-1662-5344-B6BF-5C6CDBEC2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77668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B42A57-E771-4D2E-E3A5-4C332873F5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A266855-ED16-D3BD-B2A9-A5113D77DA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5C6AC3-6933-950F-E2F9-872A31795B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3BE9B-263D-814B-A54B-066B45339937}" type="datetimeFigureOut">
              <a:rPr lang="en-US" smtClean="0"/>
              <a:t>9/23/26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0BC1A3-F219-0551-5367-4922A5B235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5171DC-4CC6-30C9-5387-123101205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BA4D0-1662-5344-B6BF-5C6CDBEC2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49796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4E67BB2-7152-78F0-F5AE-EA9364607BE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C380A59-528C-FF40-ACE1-816B8C85B9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575991-143F-8825-DD80-8BA8892186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3BE9B-263D-814B-A54B-066B45339937}" type="datetimeFigureOut">
              <a:rPr lang="en-US" smtClean="0"/>
              <a:t>9/23/26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78BDDF-407E-D69F-BE54-38AB2CBA86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04B056-84E9-1369-75E3-908E95877F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BA4D0-1662-5344-B6BF-5C6CDBEC2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29459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844B1CF-B638-B5FC-FF5B-B38198CE29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945427-C48F-AE34-9CC0-F9FDF48CCF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115822-B0A1-576A-8A50-042C19B54F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AB3BE9B-263D-814B-A54B-066B45339937}" type="datetimeFigureOut">
              <a:rPr lang="en-US" smtClean="0"/>
              <a:t>9/23/26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142579-B790-CA3C-F3D9-A157808E8F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3F04DB-AB6A-430D-5075-603B94FB28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1BA4D0-1662-5344-B6BF-5C6CDBEC2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29844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hyperlink" Target="https://freepngimg.com/png/12027-dice-png-clipart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D46A5E-B620-965B-9B06-27294DEF5F6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y-GB" noProof="0" dirty="0">
                <a:latin typeface="Comic Sans MS" panose="030F0902030302020204" pitchFamily="66" charset="0"/>
              </a:rPr>
              <a:t>Gorchmynion Gem Bwrdd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7669A3-F3C9-7E17-F314-1AF88E7D8BD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y-GB" dirty="0">
                <a:latin typeface="Comic Sans MS" panose="030F0902030302020204" pitchFamily="66" charset="0"/>
              </a:rPr>
              <a:t>Gem Bwrdd – Bwyd a Diod</a:t>
            </a:r>
          </a:p>
        </p:txBody>
      </p:sp>
      <p:pic>
        <p:nvPicPr>
          <p:cNvPr id="5" name="Picture 4" descr="A red dice with white dots&#10;&#10;Description automatically generated">
            <a:extLst>
              <a:ext uri="{FF2B5EF4-FFF2-40B4-BE49-F238E27FC236}">
                <a16:creationId xmlns:a16="http://schemas.microsoft.com/office/drawing/2014/main" id="{75A2521E-9D39-03D1-33BC-61CDF57FAC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479119" y="358775"/>
            <a:ext cx="1738019" cy="1746752"/>
          </a:xfrm>
          <a:prstGeom prst="rect">
            <a:avLst/>
          </a:prstGeom>
        </p:spPr>
      </p:pic>
      <p:pic>
        <p:nvPicPr>
          <p:cNvPr id="1026" name="Picture 2" descr="Colorful Board Game Counters Isolated On Stock Photo 436705093 |  Shutterstock">
            <a:extLst>
              <a:ext uri="{FF2B5EF4-FFF2-40B4-BE49-F238E27FC236}">
                <a16:creationId xmlns:a16="http://schemas.microsoft.com/office/drawing/2014/main" id="{6EFB7370-31A2-CFA8-F6E0-E84A2861CE0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5" t="16852" r="5017" b="24086"/>
          <a:stretch/>
        </p:blipFill>
        <p:spPr bwMode="auto">
          <a:xfrm>
            <a:off x="8324853" y="4604941"/>
            <a:ext cx="3277618" cy="1305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53220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screenshot of a game&#10;&#10;Description automatically generated">
            <a:extLst>
              <a:ext uri="{FF2B5EF4-FFF2-40B4-BE49-F238E27FC236}">
                <a16:creationId xmlns:a16="http://schemas.microsoft.com/office/drawing/2014/main" id="{EB1AB015-184A-72D2-149B-560B86846A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7195" y="236946"/>
            <a:ext cx="9757610" cy="6384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6890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0A4C95-EB4F-DDC9-B5DA-2A9FAD8412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noProof="0" dirty="0">
                <a:latin typeface="Comic Sans MS" panose="030F0902030302020204" pitchFamily="66" charset="0"/>
              </a:rPr>
              <a:t>Gorchmynion - Addysgu (TA):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FA2DE9-EC57-F7B8-5961-D13F8E0E51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3295" y="1543051"/>
            <a:ext cx="11225463" cy="4949824"/>
          </a:xfrm>
          <a:ln w="34925">
            <a:solidFill>
              <a:schemeClr val="tx2">
                <a:lumMod val="50000"/>
                <a:lumOff val="50000"/>
              </a:schemeClr>
            </a:solidFill>
          </a:ln>
        </p:spPr>
        <p:txBody>
          <a:bodyPr numCol="2">
            <a:normAutofit lnSpcReduction="10000"/>
          </a:bodyPr>
          <a:lstStyle/>
          <a:p>
            <a:pPr marL="342900" lvl="0" indent="-342900">
              <a:buFont typeface="+mj-lt"/>
              <a:buAutoNum type="arabicPeriod"/>
            </a:pPr>
            <a:endParaRPr lang="cy-GB" sz="1100" kern="100" noProof="0" dirty="0">
              <a:effectLst/>
              <a:latin typeface="Comic Sans MS" panose="030F09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+mj-lt"/>
              <a:buAutoNum type="arabicPeriod"/>
            </a:pPr>
            <a:endParaRPr lang="cy-GB" sz="1600" kern="100" noProof="0" dirty="0">
              <a:effectLst/>
              <a:latin typeface="Comic Sans MS" panose="030F09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cy-GB" sz="16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Pedwar cownter – coch, glas, melyn a gwyrdd. </a:t>
            </a:r>
          </a:p>
          <a:p>
            <a:pPr marL="342900" lvl="0" indent="-342900">
              <a:buFont typeface="+mj-lt"/>
              <a:buAutoNum type="arabicPeriod"/>
            </a:pPr>
            <a:r>
              <a:rPr lang="cy-GB" sz="16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Un dis (1-6).</a:t>
            </a:r>
          </a:p>
          <a:p>
            <a:pPr marL="342900" lvl="0" indent="-342900">
              <a:buFont typeface="+mj-lt"/>
              <a:buAutoNum type="arabicPeriod"/>
            </a:pPr>
            <a:r>
              <a:rPr lang="cy-GB" sz="16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Ymarfera gardiau fflach gyda’r plant – bwyd/diod. </a:t>
            </a:r>
          </a:p>
          <a:p>
            <a:pPr marL="342900" lvl="0" indent="-342900">
              <a:buFont typeface="+mj-lt"/>
              <a:buAutoNum type="arabicPeriod"/>
            </a:pPr>
            <a:r>
              <a:rPr lang="cy-GB" sz="16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Gofynna i’r plant: Pwy sy’n barod?</a:t>
            </a:r>
          </a:p>
          <a:p>
            <a:pPr marL="342900" lvl="0" indent="-342900">
              <a:buFont typeface="+mj-lt"/>
              <a:buAutoNum type="arabicPeriod"/>
            </a:pPr>
            <a:r>
              <a:rPr lang="cy-GB" sz="16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Mae’r plant yn ateb: Barod!</a:t>
            </a:r>
          </a:p>
          <a:p>
            <a:pPr marL="342900" lvl="0" indent="-342900">
              <a:buFont typeface="+mj-lt"/>
              <a:buAutoNum type="arabicPeriod"/>
            </a:pPr>
            <a:r>
              <a:rPr lang="cy-GB" sz="16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Un ar y tro, o’r sgwâr dechrau, mae plant yn taflu’r dis.  </a:t>
            </a:r>
          </a:p>
          <a:p>
            <a:pPr marL="342900" lvl="0" indent="-342900">
              <a:buFont typeface="+mj-lt"/>
              <a:buAutoNum type="arabicPeriod"/>
            </a:pPr>
            <a:r>
              <a:rPr lang="cy-GB" sz="16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Mae’r plant yn cyfri’r rhif ac yn symud y gownter ymlaen. </a:t>
            </a:r>
          </a:p>
          <a:p>
            <a:pPr marL="342900" lvl="0" indent="-342900">
              <a:buFont typeface="+mj-lt"/>
              <a:buAutoNum type="arabicPeriod"/>
            </a:pPr>
            <a:r>
              <a:rPr lang="cy-GB" sz="16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Mae’r plant yn stopio ar y sgwâr bwyta neu ddiod.</a:t>
            </a:r>
          </a:p>
          <a:p>
            <a:pPr marL="342900" lvl="0" indent="-342900">
              <a:buAutoNum type="arabicPeriod" startAt="9"/>
            </a:pPr>
            <a:r>
              <a:rPr lang="cy-GB" sz="16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Gofynna gwestiwn i’r plant:</a:t>
            </a:r>
          </a:p>
          <a:p>
            <a:pPr marL="0" lvl="0" indent="0">
              <a:buNone/>
            </a:pPr>
            <a:r>
              <a:rPr lang="cy-GB" sz="1600" kern="100" noProof="0" dirty="0"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r>
              <a:rPr lang="cy-GB" sz="16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 Beth wyt ti’n hoffi bwyta/yfed...?</a:t>
            </a:r>
          </a:p>
          <a:p>
            <a:pPr marL="0" lvl="0" indent="0">
              <a:buNone/>
            </a:pPr>
            <a:endParaRPr lang="cy-GB" sz="1600" kern="100" noProof="0" dirty="0">
              <a:latin typeface="Comic Sans MS" panose="030F09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endParaRPr lang="cy-GB" sz="1600" kern="100" noProof="0" dirty="0">
              <a:latin typeface="Comic Sans MS" panose="030F09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endParaRPr lang="cy-GB" sz="1600" kern="100" noProof="0" dirty="0">
              <a:effectLst/>
              <a:latin typeface="Comic Sans MS" panose="030F09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endParaRPr lang="cy-GB" sz="1600" kern="100" noProof="0" dirty="0">
              <a:effectLst/>
              <a:latin typeface="Comic Sans MS" panose="030F09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endParaRPr lang="cy-GB" sz="1600" kern="100" noProof="0" dirty="0">
              <a:latin typeface="Comic Sans MS" panose="030F09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cy-GB" sz="16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10.  Mae’r plant yn ateb:</a:t>
            </a:r>
          </a:p>
          <a:p>
            <a:pPr marL="0" indent="0">
              <a:buNone/>
            </a:pPr>
            <a:r>
              <a:rPr lang="cy-GB" sz="16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- Rydw i’n hoffi bwyta/yfed ... (sgwâr ✓</a:t>
            </a:r>
            <a:r>
              <a:rPr lang="cy-GB" sz="16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) </a:t>
            </a:r>
            <a:endParaRPr lang="cy-GB" sz="1600" kern="100" noProof="0" dirty="0">
              <a:effectLst/>
              <a:latin typeface="Comic Sans MS" panose="030F09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cy-GB" sz="16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- Dydw i ddim yn hoffi bwyta/yfed ... (sgwâr ✘</a:t>
            </a:r>
            <a:r>
              <a:rPr lang="cy-GB" sz="16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)</a:t>
            </a:r>
            <a:r>
              <a:rPr lang="cy-GB" sz="16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r>
              <a:rPr lang="cy-GB" sz="16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11.  Mae’r plant yn aros (cywir) neu fynd yn ôl (anghywir).</a:t>
            </a:r>
          </a:p>
          <a:p>
            <a:pPr marL="342900" indent="-342900">
              <a:buAutoNum type="arabicPeriod" startAt="12"/>
            </a:pPr>
            <a:r>
              <a:rPr lang="cy-GB" sz="16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Mae’r plant stopio ar y sgwâr wyneb - gofynna gwestiwn i bawb</a:t>
            </a:r>
          </a:p>
          <a:p>
            <a:pPr marL="0" indent="0">
              <a:buNone/>
            </a:pPr>
            <a:r>
              <a:rPr lang="cy-GB" sz="1600" kern="100" noProof="0" dirty="0"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- </a:t>
            </a:r>
            <a:r>
              <a:rPr lang="cy-GB" sz="16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Dydy (enw/e/hi)’n hoffi bwyta/yfed... ?</a:t>
            </a:r>
          </a:p>
          <a:p>
            <a:pPr marL="0" indent="0">
              <a:buNone/>
            </a:pPr>
            <a:r>
              <a:rPr lang="cy-GB" sz="16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13.  Mae’r plant yn ateb:</a:t>
            </a:r>
          </a:p>
          <a:p>
            <a:pPr marL="0" indent="0">
              <a:buNone/>
            </a:pPr>
            <a:r>
              <a:rPr lang="cy-GB" sz="16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- Mae (enw/e/hi)’n hoffi bwyta/yfed ... </a:t>
            </a:r>
          </a:p>
          <a:p>
            <a:pPr marL="0" indent="0">
              <a:buNone/>
            </a:pPr>
            <a:r>
              <a:rPr lang="cy-GB" sz="16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- Dydy (enw/e/hi) ddim yn hoffi bwyta/yfed ... </a:t>
            </a:r>
          </a:p>
          <a:p>
            <a:pPr marL="0" indent="0">
              <a:buNone/>
            </a:pPr>
            <a:r>
              <a:rPr lang="cy-GB" sz="16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14.  Mae’r plant yn ailadrodd i sgwâr diwedd. </a:t>
            </a:r>
          </a:p>
          <a:p>
            <a:pPr marL="0" indent="0">
              <a:buNone/>
            </a:pPr>
            <a:endParaRPr lang="cy-GB" sz="1600" noProof="0" dirty="0"/>
          </a:p>
        </p:txBody>
      </p:sp>
    </p:spTree>
    <p:extLst>
      <p:ext uri="{BB962C8B-B14F-4D97-AF65-F5344CB8AC3E}">
        <p14:creationId xmlns:p14="http://schemas.microsoft.com/office/powerpoint/2010/main" val="27949427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550AB0-E6FC-B31A-307D-7713B9D37E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410ABE-7979-2811-9A50-F139232A6B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noProof="0" dirty="0">
                <a:latin typeface="Comic Sans MS" panose="030F0902030302020204" pitchFamily="66" charset="0"/>
              </a:rPr>
              <a:t>Gorchmynion - Un plant: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0AAEF4-6058-BA55-1A4B-E11C8C9987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4325" y="1825625"/>
            <a:ext cx="11329987" cy="4667250"/>
          </a:xfrm>
          <a:ln w="34925">
            <a:solidFill>
              <a:schemeClr val="tx2">
                <a:lumMod val="50000"/>
                <a:lumOff val="50000"/>
              </a:schemeClr>
            </a:solidFill>
          </a:ln>
        </p:spPr>
        <p:txBody>
          <a:bodyPr numCol="2">
            <a:normAutofit/>
          </a:bodyPr>
          <a:lstStyle/>
          <a:p>
            <a:pPr marL="342900" lvl="0" indent="-342900">
              <a:buFont typeface="+mj-lt"/>
              <a:buAutoNum type="arabicPeriod"/>
            </a:pPr>
            <a:r>
              <a:rPr lang="cy-GB" sz="18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Ymarfera gardiau fflach gyda’r athrawon – dweda’r fwyd/ddiod. </a:t>
            </a:r>
          </a:p>
          <a:p>
            <a:pPr marL="342900" lvl="0" indent="-342900">
              <a:buFont typeface="+mj-lt"/>
              <a:buAutoNum type="arabicPeriod"/>
            </a:pPr>
            <a:r>
              <a:rPr lang="cy-GB" sz="18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Rhaid dewisa gownter – coch, glas, melyn neu wyrdd. </a:t>
            </a:r>
          </a:p>
          <a:p>
            <a:pPr marL="342900" lvl="0" indent="-342900">
              <a:buFont typeface="+mj-lt"/>
              <a:buAutoNum type="arabicPeriod"/>
            </a:pPr>
            <a:r>
              <a:rPr lang="cy-GB" sz="18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Ateba gwestiwn: Barod!</a:t>
            </a:r>
          </a:p>
          <a:p>
            <a:pPr marL="342900" lvl="0" indent="-342900">
              <a:buFont typeface="+mj-lt"/>
              <a:buAutoNum type="arabicPeriod"/>
            </a:pPr>
            <a:r>
              <a:rPr lang="cy-GB" sz="18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Rhaid cymryd trio, arhosa eich tro. O sgwâr dechrau, tafla’r dis.</a:t>
            </a:r>
          </a:p>
          <a:p>
            <a:pPr marL="342900" lvl="0" indent="-342900">
              <a:buFont typeface="+mj-lt"/>
              <a:buAutoNum type="arabicPeriod"/>
            </a:pPr>
            <a:r>
              <a:rPr lang="cy-GB" sz="18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Cyfra’r rhif. Rhaid cyfra yn ofalus.</a:t>
            </a:r>
          </a:p>
          <a:p>
            <a:pPr marL="342900" lvl="0" indent="-342900">
              <a:buFont typeface="+mj-lt"/>
              <a:buAutoNum type="arabicPeriod"/>
            </a:pPr>
            <a:r>
              <a:rPr lang="cy-GB" sz="18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Symuda’r gownter ymlaen.</a:t>
            </a:r>
          </a:p>
          <a:p>
            <a:pPr marL="342900" lvl="0" indent="-342900">
              <a:buFont typeface="+mj-lt"/>
              <a:buAutoNum type="arabicPeriod"/>
            </a:pPr>
            <a:r>
              <a:rPr lang="cy-GB" sz="18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Stopia ar y sgwâr bwyd neu ddiod.</a:t>
            </a:r>
          </a:p>
          <a:p>
            <a:pPr marL="342900" lvl="0" indent="-342900">
              <a:buFont typeface="+mj-lt"/>
              <a:buAutoNum type="arabicPeriod"/>
            </a:pPr>
            <a:r>
              <a:rPr lang="cy-GB" sz="18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Ateba gwestiwn: </a:t>
            </a:r>
          </a:p>
          <a:p>
            <a:pPr indent="0">
              <a:buNone/>
            </a:pPr>
            <a:r>
              <a:rPr lang="cy-GB" sz="18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- Rydw i’n hoffi bwyta/yfed ... (sgwâr ✓</a:t>
            </a:r>
            <a:r>
              <a:rPr lang="cy-GB" sz="18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) </a:t>
            </a:r>
            <a:endParaRPr lang="cy-GB" sz="1800" kern="100" noProof="0" dirty="0">
              <a:effectLst/>
              <a:latin typeface="Comic Sans MS" panose="030F09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cy-GB" sz="18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- Dydw i ddim yn hoffi bwyta/yfed ... (sgwâr ✘</a:t>
            </a:r>
            <a:r>
              <a:rPr lang="cy-GB" sz="18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)</a:t>
            </a:r>
            <a:r>
              <a:rPr lang="cy-GB" sz="18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</a:p>
          <a:p>
            <a:pPr marL="0" lvl="0" indent="0">
              <a:buNone/>
            </a:pPr>
            <a:r>
              <a:rPr lang="cy-GB" sz="18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9.   Arhosa (cywir) neu cer yn ôl (anghywir).</a:t>
            </a:r>
          </a:p>
          <a:p>
            <a:pPr marL="342900" lvl="0" indent="-342900">
              <a:buAutoNum type="arabicPeriod" startAt="10"/>
            </a:pPr>
            <a:r>
              <a:rPr lang="cy-GB" sz="18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Ar y sgwâr wyneb, mae pawb atebwch: </a:t>
            </a:r>
            <a:endParaRPr lang="cy-GB" sz="1800" kern="100" noProof="0" dirty="0">
              <a:latin typeface="Comic Sans MS" panose="030F09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cy-GB" sz="18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- Mae (enw/e/hi)’n hoffi bwyta/yfed ... </a:t>
            </a:r>
          </a:p>
          <a:p>
            <a:pPr marL="0" indent="0">
              <a:buNone/>
            </a:pPr>
            <a:r>
              <a:rPr lang="cy-GB" sz="1800" kern="100" noProof="0" dirty="0"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r>
              <a:rPr lang="cy-GB" sz="18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- Dydy (enw/e/hi) ddim yn hoffi bwyta/yfed ... </a:t>
            </a:r>
          </a:p>
          <a:p>
            <a:pPr marL="0" lvl="0" indent="0">
              <a:buNone/>
            </a:pPr>
            <a:r>
              <a:rPr lang="cy-GB" sz="18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11.   Paid â mynd eto. Person nesaf i fynd. </a:t>
            </a:r>
          </a:p>
          <a:p>
            <a:pPr marL="0" lvl="0" indent="0">
              <a:buNone/>
            </a:pPr>
            <a:r>
              <a:rPr lang="cy-GB" sz="18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12.   Ailodrodda i sgwâr diwedd.</a:t>
            </a:r>
          </a:p>
          <a:p>
            <a:pPr marL="0" indent="0">
              <a:buNone/>
            </a:pPr>
            <a:endParaRPr lang="cy-GB" noProof="0" dirty="0"/>
          </a:p>
        </p:txBody>
      </p:sp>
    </p:spTree>
    <p:extLst>
      <p:ext uri="{BB962C8B-B14F-4D97-AF65-F5344CB8AC3E}">
        <p14:creationId xmlns:p14="http://schemas.microsoft.com/office/powerpoint/2010/main" val="35112997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AE9021-A1BC-3CA7-66A1-A7E1947D36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C24E67-DF61-08CE-EAB7-C429D941E3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noProof="0" dirty="0">
                <a:latin typeface="Comic Sans MS" panose="030F0902030302020204" pitchFamily="66" charset="0"/>
              </a:rPr>
              <a:t>Gorchmynion - Grŵp ô blant: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28F58E-E6FB-3EB8-FD85-D929740A8E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4325" y="1825625"/>
            <a:ext cx="11329987" cy="4667250"/>
          </a:xfrm>
          <a:ln w="34925">
            <a:solidFill>
              <a:schemeClr val="tx2">
                <a:lumMod val="50000"/>
                <a:lumOff val="50000"/>
              </a:schemeClr>
            </a:solidFill>
          </a:ln>
        </p:spPr>
        <p:txBody>
          <a:bodyPr numCol="2">
            <a:normAutofit/>
          </a:bodyPr>
          <a:lstStyle/>
          <a:p>
            <a:pPr marL="342900" lvl="0" indent="-342900">
              <a:buFont typeface="+mj-lt"/>
              <a:buAutoNum type="arabicPeriod"/>
            </a:pPr>
            <a:r>
              <a:rPr lang="cy-GB" sz="18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Ymarferwch gardiau fflach gyda’r athrawon – dwedwch y fwyd/ddiod. </a:t>
            </a:r>
          </a:p>
          <a:p>
            <a:pPr marL="342900" lvl="0" indent="-342900">
              <a:buFont typeface="+mj-lt"/>
              <a:buAutoNum type="arabicPeriod"/>
            </a:pPr>
            <a:r>
              <a:rPr lang="cy-GB" sz="18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Rhaid dewiswch gownter – coch, glas, melyn neu wyrdd. </a:t>
            </a:r>
          </a:p>
          <a:p>
            <a:pPr marL="342900" lvl="0" indent="-342900">
              <a:buFont typeface="+mj-lt"/>
              <a:buAutoNum type="arabicPeriod"/>
            </a:pPr>
            <a:r>
              <a:rPr lang="cy-GB" sz="18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Atebwch gwestiwn: Barod!</a:t>
            </a:r>
          </a:p>
          <a:p>
            <a:pPr marL="342900" lvl="0" indent="-342900">
              <a:buFont typeface="+mj-lt"/>
              <a:buAutoNum type="arabicPeriod"/>
            </a:pPr>
            <a:r>
              <a:rPr lang="cy-GB" sz="18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Rhaid cymryd trio, arhoswch eich tro. O sgwâr dechrau, taflwch y dis.</a:t>
            </a:r>
          </a:p>
          <a:p>
            <a:pPr marL="342900" lvl="0" indent="-342900">
              <a:buFont typeface="+mj-lt"/>
              <a:buAutoNum type="arabicPeriod"/>
            </a:pPr>
            <a:r>
              <a:rPr lang="cy-GB" sz="18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Cyfrwch y rhif. Rhaid cyfrwch yn ofalus.</a:t>
            </a:r>
          </a:p>
          <a:p>
            <a:pPr marL="342900" lvl="0" indent="-342900">
              <a:buFont typeface="+mj-lt"/>
              <a:buAutoNum type="arabicPeriod"/>
            </a:pPr>
            <a:r>
              <a:rPr lang="cy-GB" sz="18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Symudwch y gownter ymlaen.</a:t>
            </a:r>
          </a:p>
          <a:p>
            <a:pPr marL="342900" lvl="0" indent="-342900">
              <a:buFont typeface="+mj-lt"/>
              <a:buAutoNum type="arabicPeriod"/>
            </a:pPr>
            <a:r>
              <a:rPr lang="cy-GB" sz="18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Stopiwch ar y sgwâr bwyta neu ddiod.</a:t>
            </a:r>
          </a:p>
          <a:p>
            <a:pPr marL="342900" lvl="0" indent="-342900">
              <a:buFont typeface="+mj-lt"/>
              <a:buAutoNum type="arabicPeriod"/>
            </a:pPr>
            <a:r>
              <a:rPr lang="cy-GB" sz="18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Atebwch gwestiwn: </a:t>
            </a:r>
            <a:endParaRPr lang="cy-GB" sz="1800" kern="100" noProof="0" dirty="0">
              <a:latin typeface="Comic Sans MS" panose="030F09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cy-GB" sz="18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- Rydw i’n hoffi bwyta/yfed ... (sgwâr ✓</a:t>
            </a:r>
            <a:r>
              <a:rPr lang="cy-GB" sz="18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) </a:t>
            </a:r>
            <a:endParaRPr lang="cy-GB" sz="1800" kern="100" noProof="0" dirty="0">
              <a:latin typeface="Comic Sans MS" panose="030F09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>
              <a:buNone/>
            </a:pPr>
            <a:r>
              <a:rPr lang="cy-GB" sz="18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- Dydw i ddim yn hoffi bwyta/yfed ... (sgwâr ✘</a:t>
            </a:r>
            <a:r>
              <a:rPr lang="cy-GB" sz="18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)</a:t>
            </a:r>
            <a:r>
              <a:rPr lang="cy-GB" sz="18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</a:p>
          <a:p>
            <a:pPr marL="0" lvl="0" indent="0">
              <a:buNone/>
            </a:pPr>
            <a:r>
              <a:rPr lang="cy-GB" sz="18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9.   Arhoswch (cywir) neu ewch yn ôl (anghywir).</a:t>
            </a:r>
          </a:p>
          <a:p>
            <a:pPr marL="0" lvl="0" indent="0">
              <a:buNone/>
            </a:pPr>
            <a:r>
              <a:rPr lang="cy-GB" sz="18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10   Ar y sgwâr wyneb, mae pawb atebwch: </a:t>
            </a:r>
          </a:p>
          <a:p>
            <a:pPr indent="0">
              <a:buNone/>
            </a:pPr>
            <a:r>
              <a:rPr lang="cy-GB" sz="18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- Mae (enw/e/hi)’n hoffi bwyta/yfed... </a:t>
            </a:r>
          </a:p>
          <a:p>
            <a:pPr marL="0" indent="0">
              <a:buNone/>
            </a:pPr>
            <a:r>
              <a:rPr lang="cy-GB" sz="18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- Dydy (enw/e/hi) ddim yn hoffi bwyta/yfed ... </a:t>
            </a:r>
          </a:p>
          <a:p>
            <a:pPr marL="0" lvl="0" indent="0">
              <a:buNone/>
            </a:pPr>
            <a:r>
              <a:rPr lang="cy-GB" sz="18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11.   Peidiwch â mynd eto. Person nesaf i fynd. </a:t>
            </a:r>
          </a:p>
          <a:p>
            <a:pPr marL="0" lvl="0" indent="0">
              <a:buNone/>
            </a:pPr>
            <a:r>
              <a:rPr lang="cy-GB" sz="18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12.  Ailadroddwch i sgwâr diwedd.</a:t>
            </a:r>
          </a:p>
          <a:p>
            <a:pPr marL="0" indent="0">
              <a:buNone/>
            </a:pPr>
            <a:endParaRPr lang="cy-GB" noProof="0" dirty="0"/>
          </a:p>
        </p:txBody>
      </p:sp>
    </p:spTree>
    <p:extLst>
      <p:ext uri="{BB962C8B-B14F-4D97-AF65-F5344CB8AC3E}">
        <p14:creationId xmlns:p14="http://schemas.microsoft.com/office/powerpoint/2010/main" val="29668885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860CCE-A184-0F1F-B36E-A326067C0B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2D6DBB-43C9-0871-6D92-9CF38EFDF2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noProof="0" dirty="0">
                <a:latin typeface="Comic Sans MS" panose="030F0902030302020204" pitchFamily="66" charset="0"/>
              </a:rPr>
              <a:t>Patrwm Iaith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AE4D5F-E20C-A9F4-9576-105FE4D97A9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14400" y="1825625"/>
            <a:ext cx="5181600" cy="4351338"/>
          </a:xfrm>
          <a:ln w="34925">
            <a:solidFill>
              <a:schemeClr val="tx2">
                <a:lumMod val="50000"/>
                <a:lumOff val="50000"/>
              </a:schemeClr>
            </a:solidFill>
          </a:ln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endParaRPr lang="cy-GB" sz="3400" kern="100" noProof="0" dirty="0">
              <a:latin typeface="Comic Sans MS" panose="030F09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cy-GB" sz="34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Beth rwyt ti’n hoffi bwyta </a:t>
            </a:r>
            <a:r>
              <a:rPr lang="cy-GB" sz="3400" u="sng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banana</a:t>
            </a:r>
            <a:r>
              <a:rPr lang="cy-GB" sz="34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  <a:p>
            <a:pPr marL="0" indent="0">
              <a:buNone/>
            </a:pPr>
            <a:r>
              <a:rPr lang="cy-GB" sz="34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indent="0">
              <a:buNone/>
            </a:pPr>
            <a:endParaRPr lang="cy-GB" sz="3400" kern="100" noProof="0" dirty="0">
              <a:effectLst/>
              <a:latin typeface="Comic Sans MS" panose="030F09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cy-GB" sz="34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Dydy </a:t>
            </a:r>
            <a:r>
              <a:rPr lang="cy-GB" sz="3400" u="sng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Jac</a:t>
            </a:r>
            <a:r>
              <a:rPr lang="cy-GB" sz="34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yn hoffi bwyta </a:t>
            </a:r>
            <a:r>
              <a:rPr lang="cy-GB" sz="3400" u="sng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banana</a:t>
            </a:r>
            <a:r>
              <a:rPr lang="cy-GB" sz="34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  <a:p>
            <a:pPr marL="0" indent="0">
              <a:buNone/>
            </a:pPr>
            <a:r>
              <a:rPr lang="cy-GB" sz="34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Dydy </a:t>
            </a:r>
            <a:r>
              <a:rPr lang="cy-GB" sz="3400" u="sng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e’n</a:t>
            </a:r>
            <a:r>
              <a:rPr lang="cy-GB" sz="34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hoffi bwyta </a:t>
            </a:r>
            <a:r>
              <a:rPr lang="cy-GB" sz="3400" u="sng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banana</a:t>
            </a:r>
            <a:r>
              <a:rPr lang="cy-GB" sz="34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  <a:p>
            <a:pPr marL="0" indent="0">
              <a:buNone/>
            </a:pPr>
            <a:r>
              <a:rPr lang="cy-GB" sz="34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Dydy </a:t>
            </a:r>
            <a:r>
              <a:rPr lang="cy-GB" sz="3400" u="sng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hi’n</a:t>
            </a:r>
            <a:r>
              <a:rPr lang="cy-GB" sz="34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hoffi bwyta </a:t>
            </a:r>
            <a:r>
              <a:rPr lang="cy-GB" sz="3400" u="sng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banana</a:t>
            </a:r>
            <a:r>
              <a:rPr lang="cy-GB" sz="34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r>
              <a:rPr lang="cy-GB" sz="3400" u="sng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cy-GB" sz="3400" kern="100" noProof="0" dirty="0">
              <a:effectLst/>
              <a:latin typeface="Comic Sans MS" panose="030F09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cy-GB" sz="3400" kern="100" dirty="0">
              <a:solidFill>
                <a:srgbClr val="4472C4"/>
              </a:solidFill>
              <a:latin typeface="Comic Sans MS" panose="030F09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cy-GB" sz="34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Beth rwyt ti’n hoffi yfed </a:t>
            </a:r>
            <a:r>
              <a:rPr lang="cy-GB" sz="3400" u="sng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sudd oren</a:t>
            </a:r>
            <a:r>
              <a:rPr lang="cy-GB" sz="34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  <a:p>
            <a:pPr marL="0" indent="0">
              <a:buNone/>
            </a:pPr>
            <a:endParaRPr lang="cy-GB" sz="3400" noProof="0" dirty="0">
              <a:latin typeface="Comic Sans MS" panose="030F0902030302020204" pitchFamily="66" charset="0"/>
            </a:endParaRPr>
          </a:p>
          <a:p>
            <a:pPr marL="0" indent="0">
              <a:buNone/>
            </a:pPr>
            <a:endParaRPr lang="cy-GB" sz="3400" noProof="0" dirty="0">
              <a:latin typeface="Comic Sans MS" panose="030F0902030302020204" pitchFamily="66" charset="0"/>
            </a:endParaRPr>
          </a:p>
          <a:p>
            <a:pPr marL="0" indent="0">
              <a:buNone/>
            </a:pPr>
            <a:r>
              <a:rPr lang="cy-GB" sz="34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Dydy </a:t>
            </a:r>
            <a:r>
              <a:rPr lang="cy-GB" sz="3400" u="sng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Nia’n</a:t>
            </a:r>
            <a:r>
              <a:rPr lang="cy-GB" sz="34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hoffi yfed </a:t>
            </a:r>
            <a:r>
              <a:rPr lang="cy-GB" sz="3400" u="sng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sudd oren</a:t>
            </a:r>
            <a:r>
              <a:rPr lang="cy-GB" sz="34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  <a:p>
            <a:pPr marL="0" indent="0">
              <a:buNone/>
            </a:pPr>
            <a:r>
              <a:rPr lang="cy-GB" sz="34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Dydy </a:t>
            </a:r>
            <a:r>
              <a:rPr lang="cy-GB" sz="3400" u="sng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hi’n</a:t>
            </a:r>
            <a:r>
              <a:rPr lang="cy-GB" sz="34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hoffi yfed </a:t>
            </a:r>
            <a:r>
              <a:rPr lang="cy-GB" sz="3400" u="sng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sudd oren</a:t>
            </a:r>
            <a:r>
              <a:rPr lang="cy-GB" sz="3400" kern="100" noProof="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  <a:p>
            <a:pPr marL="0" indent="0">
              <a:buNone/>
            </a:pPr>
            <a:r>
              <a:rPr lang="cy-GB" sz="3400" kern="100" dirty="0"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Dydy </a:t>
            </a:r>
            <a:r>
              <a:rPr lang="cy-GB" sz="3400" u="sng" kern="100" dirty="0"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e’n</a:t>
            </a:r>
            <a:r>
              <a:rPr lang="cy-GB" sz="3400" kern="100" dirty="0"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hoffi yfed </a:t>
            </a:r>
            <a:r>
              <a:rPr lang="cy-GB" sz="3400" u="sng" kern="100" dirty="0"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sudd oren</a:t>
            </a:r>
            <a:r>
              <a:rPr lang="cy-GB" sz="3400" kern="100" dirty="0"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cy-GB" sz="3400" kern="100" noProof="0" dirty="0">
              <a:effectLst/>
              <a:latin typeface="Comic Sans MS" panose="030F09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cy-GB" sz="3400" kern="100" noProof="0" dirty="0">
              <a:effectLst/>
              <a:latin typeface="Comic Sans MS" panose="030F09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cy-GB" sz="3400" kern="100" noProof="0" dirty="0">
              <a:effectLst/>
              <a:latin typeface="Comic Sans MS" panose="030F09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cy-GB" sz="3100" kern="100" noProof="0" dirty="0">
              <a:effectLst/>
              <a:latin typeface="Comic Sans MS" panose="030F09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232184C-B415-CB36-D8B9-ED96F8D375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0" y="1825625"/>
            <a:ext cx="5181600" cy="4351338"/>
          </a:xfrm>
          <a:ln w="34925">
            <a:solidFill>
              <a:schemeClr val="tx2">
                <a:lumMod val="50000"/>
                <a:lumOff val="50000"/>
              </a:schemeClr>
            </a:solidFill>
          </a:ln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endParaRPr lang="cy-GB" sz="3400" kern="100" noProof="0" dirty="0">
              <a:effectLst/>
              <a:latin typeface="Comic Sans MS" panose="030F09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cy-GB" sz="3400" kern="100" noProof="0" dirty="0">
                <a:solidFill>
                  <a:srgbClr val="4472C4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Rydw i’n hoffi bwyta </a:t>
            </a:r>
            <a:r>
              <a:rPr lang="cy-GB" sz="3400" u="sng" kern="100" noProof="0" dirty="0">
                <a:solidFill>
                  <a:srgbClr val="4472C4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banana</a:t>
            </a:r>
            <a:r>
              <a:rPr lang="cy-GB" sz="3400" kern="100" noProof="0" dirty="0">
                <a:solidFill>
                  <a:srgbClr val="4472C4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cy-GB" sz="3400" kern="100" noProof="0" dirty="0">
              <a:effectLst/>
              <a:latin typeface="Comic Sans MS" panose="030F09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cy-GB" sz="3400" kern="100" noProof="0" dirty="0">
                <a:solidFill>
                  <a:srgbClr val="FF0000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Dydw i ddim yn hoffi bwyta </a:t>
            </a:r>
            <a:r>
              <a:rPr lang="cy-GB" sz="3400" u="sng" kern="100" noProof="0" dirty="0">
                <a:solidFill>
                  <a:srgbClr val="FF0000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banana</a:t>
            </a:r>
            <a:r>
              <a:rPr lang="cy-GB" sz="3400" kern="100" noProof="0" dirty="0">
                <a:solidFill>
                  <a:srgbClr val="FF0000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cy-GB" sz="3400" kern="100" noProof="0" dirty="0">
              <a:effectLst/>
              <a:latin typeface="Comic Sans MS" panose="030F09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cy-GB" sz="3400" kern="100" noProof="0" dirty="0">
                <a:solidFill>
                  <a:srgbClr val="4472C4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Mae </a:t>
            </a:r>
            <a:r>
              <a:rPr lang="cy-GB" sz="3400" u="sng" kern="100" noProof="0" dirty="0">
                <a:solidFill>
                  <a:srgbClr val="4472C4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Jac</a:t>
            </a:r>
            <a:r>
              <a:rPr lang="cy-GB" sz="3400" kern="100" noProof="0" dirty="0">
                <a:solidFill>
                  <a:srgbClr val="4472C4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yn hoffi bwyta </a:t>
            </a:r>
            <a:r>
              <a:rPr lang="cy-GB" sz="3400" u="sng" kern="100" noProof="0" dirty="0">
                <a:solidFill>
                  <a:srgbClr val="4472C4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banana</a:t>
            </a:r>
            <a:r>
              <a:rPr lang="cy-GB" sz="3400" kern="100" noProof="0" dirty="0">
                <a:solidFill>
                  <a:srgbClr val="4472C4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cy-GB" sz="3400" kern="100" noProof="0" dirty="0">
              <a:effectLst/>
              <a:latin typeface="Comic Sans MS" panose="030F09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cy-GB" sz="3400" kern="100" noProof="0" dirty="0">
                <a:solidFill>
                  <a:srgbClr val="4472C4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Mae </a:t>
            </a:r>
            <a:r>
              <a:rPr lang="cy-GB" sz="3400" u="sng" kern="100" noProof="0" dirty="0">
                <a:solidFill>
                  <a:srgbClr val="4472C4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e’n</a:t>
            </a:r>
            <a:r>
              <a:rPr lang="cy-GB" sz="3400" kern="100" noProof="0" dirty="0">
                <a:solidFill>
                  <a:srgbClr val="4472C4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hoffi bwyta </a:t>
            </a:r>
            <a:r>
              <a:rPr lang="cy-GB" sz="3400" u="sng" kern="100" noProof="0" dirty="0">
                <a:solidFill>
                  <a:srgbClr val="4472C4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banana</a:t>
            </a:r>
            <a:r>
              <a:rPr lang="cy-GB" sz="3400" kern="100" noProof="0" dirty="0">
                <a:solidFill>
                  <a:srgbClr val="4472C4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cy-GB" sz="3400" kern="100" noProof="0" dirty="0">
                <a:solidFill>
                  <a:srgbClr val="4472C4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Mae </a:t>
            </a:r>
            <a:r>
              <a:rPr lang="cy-GB" sz="3400" u="sng" kern="100" dirty="0">
                <a:solidFill>
                  <a:srgbClr val="4472C4"/>
                </a:solidFill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hi</a:t>
            </a:r>
            <a:r>
              <a:rPr lang="cy-GB" sz="3400" u="sng" kern="100" noProof="0" dirty="0">
                <a:solidFill>
                  <a:srgbClr val="4472C4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’n</a:t>
            </a:r>
            <a:r>
              <a:rPr lang="cy-GB" sz="3400" kern="100" noProof="0" dirty="0">
                <a:solidFill>
                  <a:srgbClr val="4472C4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hoffi bwyta </a:t>
            </a:r>
            <a:r>
              <a:rPr lang="cy-GB" sz="3400" u="sng" kern="100" noProof="0" dirty="0">
                <a:solidFill>
                  <a:srgbClr val="4472C4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banana</a:t>
            </a:r>
            <a:r>
              <a:rPr lang="cy-GB" sz="3400" kern="100" noProof="0" dirty="0">
                <a:solidFill>
                  <a:srgbClr val="4472C4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cy-GB" sz="3400" kern="100" noProof="0" dirty="0">
              <a:effectLst/>
              <a:latin typeface="Comic Sans MS" panose="030F09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cy-GB" sz="3400" kern="100" noProof="0" dirty="0">
                <a:solidFill>
                  <a:srgbClr val="4472C4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Rydw i’n hoffi yfed </a:t>
            </a:r>
            <a:r>
              <a:rPr lang="cy-GB" sz="3400" u="sng" kern="100" noProof="0" dirty="0">
                <a:solidFill>
                  <a:srgbClr val="4472C4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sudd oren</a:t>
            </a:r>
            <a:r>
              <a:rPr lang="cy-GB" sz="3400" kern="100" noProof="0" dirty="0">
                <a:solidFill>
                  <a:srgbClr val="4472C4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cy-GB" sz="3400" kern="100" noProof="0" dirty="0">
              <a:effectLst/>
              <a:latin typeface="Comic Sans MS" panose="030F09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cy-GB" sz="3400" kern="100" noProof="0" dirty="0">
                <a:solidFill>
                  <a:srgbClr val="FF0000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Dydw i ddim yn </a:t>
            </a:r>
            <a:r>
              <a:rPr lang="cy-GB" sz="3400" kern="100" noProof="0">
                <a:solidFill>
                  <a:srgbClr val="FF0000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hoffi yfed </a:t>
            </a:r>
            <a:r>
              <a:rPr lang="cy-GB" sz="3400" u="sng" kern="100" noProof="0">
                <a:solidFill>
                  <a:srgbClr val="FF0000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sudd </a:t>
            </a:r>
            <a:r>
              <a:rPr lang="cy-GB" sz="3400" u="sng" kern="100" noProof="0" dirty="0">
                <a:solidFill>
                  <a:srgbClr val="FF0000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oren.</a:t>
            </a:r>
            <a:endParaRPr lang="cy-GB" sz="3400" u="sng" kern="100" noProof="0" dirty="0">
              <a:solidFill>
                <a:srgbClr val="FF0000"/>
              </a:solidFill>
              <a:latin typeface="Comic Sans MS" panose="030F09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cy-GB" sz="3400" noProof="0" dirty="0">
              <a:latin typeface="Comic Sans MS" panose="030F0902030302020204" pitchFamily="66" charset="0"/>
            </a:endParaRPr>
          </a:p>
          <a:p>
            <a:pPr marL="0" indent="0">
              <a:buNone/>
            </a:pPr>
            <a:r>
              <a:rPr lang="cy-GB" sz="3400" kern="100" noProof="0" dirty="0">
                <a:solidFill>
                  <a:srgbClr val="FF0000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Dydy </a:t>
            </a:r>
            <a:r>
              <a:rPr lang="cy-GB" sz="3400" u="sng" kern="100" noProof="0" dirty="0">
                <a:solidFill>
                  <a:srgbClr val="FF0000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Nia</a:t>
            </a:r>
            <a:r>
              <a:rPr lang="cy-GB" sz="3400" kern="100" noProof="0" dirty="0">
                <a:solidFill>
                  <a:srgbClr val="FF0000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ddim yn hoffi yfed </a:t>
            </a:r>
            <a:r>
              <a:rPr lang="cy-GB" sz="3400" u="sng" kern="100" noProof="0" dirty="0">
                <a:solidFill>
                  <a:srgbClr val="FF0000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sudd oren</a:t>
            </a:r>
            <a:r>
              <a:rPr lang="cy-GB" sz="3400" kern="100" noProof="0" dirty="0">
                <a:solidFill>
                  <a:srgbClr val="FF0000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cy-GB" sz="3400" kern="100" noProof="0" dirty="0">
                <a:solidFill>
                  <a:srgbClr val="FF0000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Dydy </a:t>
            </a:r>
            <a:r>
              <a:rPr lang="cy-GB" sz="3400" u="sng" kern="100" noProof="0" dirty="0">
                <a:solidFill>
                  <a:srgbClr val="FF0000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hi</a:t>
            </a:r>
            <a:r>
              <a:rPr lang="cy-GB" sz="3400" kern="100" noProof="0" dirty="0">
                <a:solidFill>
                  <a:srgbClr val="FF0000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ddim yn hoffi yfed </a:t>
            </a:r>
            <a:r>
              <a:rPr lang="cy-GB" sz="3400" u="sng" kern="100" noProof="0" dirty="0">
                <a:solidFill>
                  <a:srgbClr val="FF0000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sudd oren</a:t>
            </a:r>
            <a:r>
              <a:rPr lang="cy-GB" sz="3400" kern="100" noProof="0" dirty="0">
                <a:solidFill>
                  <a:srgbClr val="FF0000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cy-GB" sz="3400" kern="100" noProof="0" dirty="0">
                <a:solidFill>
                  <a:srgbClr val="FF0000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Dydy </a:t>
            </a:r>
            <a:r>
              <a:rPr lang="cy-GB" sz="3400" u="sng" kern="100" noProof="0" dirty="0">
                <a:solidFill>
                  <a:srgbClr val="FF0000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cy-GB" sz="3400" kern="100" noProof="0" dirty="0">
                <a:solidFill>
                  <a:srgbClr val="FF0000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ddim yn hoffi yfed </a:t>
            </a:r>
            <a:r>
              <a:rPr lang="cy-GB" sz="3400" u="sng" kern="100" noProof="0" dirty="0">
                <a:solidFill>
                  <a:srgbClr val="FF0000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sudd oren</a:t>
            </a:r>
            <a:r>
              <a:rPr lang="cy-GB" sz="3400" kern="100" noProof="0" dirty="0">
                <a:solidFill>
                  <a:srgbClr val="FF0000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cy-GB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69CCF3F-29C6-F08D-326E-E68C4A0F6EBA}"/>
              </a:ext>
            </a:extLst>
          </p:cNvPr>
          <p:cNvCxnSpPr/>
          <p:nvPr/>
        </p:nvCxnSpPr>
        <p:spPr>
          <a:xfrm>
            <a:off x="914400" y="2805613"/>
            <a:ext cx="5181600" cy="0"/>
          </a:xfrm>
          <a:prstGeom prst="line">
            <a:avLst/>
          </a:prstGeom>
          <a:ln w="34925"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54A0271-34FC-1806-F568-7E9929D88ADB}"/>
              </a:ext>
            </a:extLst>
          </p:cNvPr>
          <p:cNvCxnSpPr/>
          <p:nvPr/>
        </p:nvCxnSpPr>
        <p:spPr>
          <a:xfrm>
            <a:off x="914400" y="4058945"/>
            <a:ext cx="5181600" cy="0"/>
          </a:xfrm>
          <a:prstGeom prst="line">
            <a:avLst/>
          </a:prstGeom>
          <a:ln w="34925"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3C6D797-2629-135A-2D36-E1A612965E41}"/>
              </a:ext>
            </a:extLst>
          </p:cNvPr>
          <p:cNvCxnSpPr/>
          <p:nvPr/>
        </p:nvCxnSpPr>
        <p:spPr>
          <a:xfrm>
            <a:off x="914400" y="4958264"/>
            <a:ext cx="5181600" cy="0"/>
          </a:xfrm>
          <a:prstGeom prst="line">
            <a:avLst/>
          </a:prstGeom>
          <a:ln w="34925"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371AB86-7F54-0001-5721-6CB286029E52}"/>
              </a:ext>
            </a:extLst>
          </p:cNvPr>
          <p:cNvCxnSpPr/>
          <p:nvPr/>
        </p:nvCxnSpPr>
        <p:spPr>
          <a:xfrm>
            <a:off x="6096000" y="2805613"/>
            <a:ext cx="5181600" cy="0"/>
          </a:xfrm>
          <a:prstGeom prst="line">
            <a:avLst/>
          </a:prstGeom>
          <a:ln w="34925"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266214B-9303-0F79-B3D5-096075E7E757}"/>
              </a:ext>
            </a:extLst>
          </p:cNvPr>
          <p:cNvCxnSpPr/>
          <p:nvPr/>
        </p:nvCxnSpPr>
        <p:spPr>
          <a:xfrm>
            <a:off x="6096000" y="4058945"/>
            <a:ext cx="5181600" cy="0"/>
          </a:xfrm>
          <a:prstGeom prst="line">
            <a:avLst/>
          </a:prstGeom>
          <a:ln w="34925"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87AF5AB-3707-E91A-EE92-E5EEB1E77324}"/>
              </a:ext>
            </a:extLst>
          </p:cNvPr>
          <p:cNvCxnSpPr/>
          <p:nvPr/>
        </p:nvCxnSpPr>
        <p:spPr>
          <a:xfrm>
            <a:off x="6096000" y="4958264"/>
            <a:ext cx="5181600" cy="0"/>
          </a:xfrm>
          <a:prstGeom prst="line">
            <a:avLst/>
          </a:prstGeom>
          <a:ln w="34925"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73659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906A55-2F80-27B1-83BE-238BFD89DC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noProof="0" dirty="0">
                <a:latin typeface="Comic Sans MS" panose="030F0902030302020204" pitchFamily="66" charset="0"/>
              </a:rPr>
              <a:t>Cardiau Fflach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BA23B44-A489-3D9B-BF00-7346F8893C55}"/>
              </a:ext>
            </a:extLst>
          </p:cNvPr>
          <p:cNvSpPr/>
          <p:nvPr/>
        </p:nvSpPr>
        <p:spPr>
          <a:xfrm>
            <a:off x="1379621" y="1690688"/>
            <a:ext cx="1295400" cy="13589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D79ADE7-4F32-62C2-6F90-1F01A56204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9621" y="1690688"/>
            <a:ext cx="1295400" cy="13589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86F64BD-8093-96B5-3617-5254D7992FAC}"/>
              </a:ext>
            </a:extLst>
          </p:cNvPr>
          <p:cNvSpPr/>
          <p:nvPr/>
        </p:nvSpPr>
        <p:spPr>
          <a:xfrm>
            <a:off x="2855494" y="1690688"/>
            <a:ext cx="1314450" cy="13589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6E67B08-1D04-7013-46C9-5E4623338D29}"/>
              </a:ext>
            </a:extLst>
          </p:cNvPr>
          <p:cNvSpPr/>
          <p:nvPr/>
        </p:nvSpPr>
        <p:spPr>
          <a:xfrm>
            <a:off x="4333374" y="1690688"/>
            <a:ext cx="1295400" cy="13589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42A1E72-A2BD-69F9-7A48-2955D5961594}"/>
              </a:ext>
            </a:extLst>
          </p:cNvPr>
          <p:cNvSpPr/>
          <p:nvPr/>
        </p:nvSpPr>
        <p:spPr>
          <a:xfrm>
            <a:off x="5811254" y="1690688"/>
            <a:ext cx="1295400" cy="13589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21D719B-7761-44E8-8D48-F7C5AEC5DAB2}"/>
              </a:ext>
            </a:extLst>
          </p:cNvPr>
          <p:cNvSpPr/>
          <p:nvPr/>
        </p:nvSpPr>
        <p:spPr>
          <a:xfrm>
            <a:off x="7289134" y="1690688"/>
            <a:ext cx="1295400" cy="13589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73C51FC-6AF5-E8BD-93C9-6033299D3693}"/>
              </a:ext>
            </a:extLst>
          </p:cNvPr>
          <p:cNvSpPr/>
          <p:nvPr/>
        </p:nvSpPr>
        <p:spPr>
          <a:xfrm>
            <a:off x="8767014" y="1690688"/>
            <a:ext cx="1295400" cy="13589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AC1384C-E004-D4C9-B9C0-D2EE0180EA44}"/>
              </a:ext>
            </a:extLst>
          </p:cNvPr>
          <p:cNvSpPr/>
          <p:nvPr/>
        </p:nvSpPr>
        <p:spPr>
          <a:xfrm>
            <a:off x="1379621" y="4056899"/>
            <a:ext cx="1295400" cy="13589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FF42199-4325-AE8B-3D6F-13AC8D4A75A7}"/>
              </a:ext>
            </a:extLst>
          </p:cNvPr>
          <p:cNvSpPr/>
          <p:nvPr/>
        </p:nvSpPr>
        <p:spPr>
          <a:xfrm>
            <a:off x="2855494" y="4056899"/>
            <a:ext cx="1295400" cy="13589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CF6FF69-8AC6-9FC4-89AB-DFB0D986EE3A}"/>
              </a:ext>
            </a:extLst>
          </p:cNvPr>
          <p:cNvSpPr/>
          <p:nvPr/>
        </p:nvSpPr>
        <p:spPr>
          <a:xfrm>
            <a:off x="4333374" y="4056899"/>
            <a:ext cx="1295400" cy="13589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8E98C49-A275-4F58-6DA1-3013295D9D69}"/>
              </a:ext>
            </a:extLst>
          </p:cNvPr>
          <p:cNvSpPr/>
          <p:nvPr/>
        </p:nvSpPr>
        <p:spPr>
          <a:xfrm>
            <a:off x="5811254" y="4056899"/>
            <a:ext cx="1295400" cy="13589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7B5FCCE-1F1A-9E29-9CE0-6DBBCB19D42E}"/>
              </a:ext>
            </a:extLst>
          </p:cNvPr>
          <p:cNvSpPr/>
          <p:nvPr/>
        </p:nvSpPr>
        <p:spPr>
          <a:xfrm>
            <a:off x="7289134" y="4056899"/>
            <a:ext cx="1295400" cy="13589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B1513FD-BBD0-1856-5E77-34606372C310}"/>
              </a:ext>
            </a:extLst>
          </p:cNvPr>
          <p:cNvSpPr/>
          <p:nvPr/>
        </p:nvSpPr>
        <p:spPr>
          <a:xfrm>
            <a:off x="8767014" y="4056899"/>
            <a:ext cx="1295400" cy="13589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8697233-E459-562D-2A94-5E911C7758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80894" y="1697038"/>
            <a:ext cx="1282700" cy="13335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8C5A3A5-FCE4-0E9C-D896-83B2CC4CBFA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46074" y="1709738"/>
            <a:ext cx="1270000" cy="13208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B42CD07-171B-0721-BCFD-1559B9F6AC3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11254" y="1722438"/>
            <a:ext cx="1270000" cy="129381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F7E6DEE-6A23-0905-197C-23F25F1D9EB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01834" y="1690688"/>
            <a:ext cx="1282700" cy="135890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365AA7A-BE08-1276-79DB-F969D81A689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60664" y="1709738"/>
            <a:ext cx="1308100" cy="13208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A5153C15-10B3-9329-6DCA-3FEBFB3341E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79621" y="4069599"/>
            <a:ext cx="1293393" cy="13462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F823E9B-E994-4929-4BDB-0A5254755E0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861844" y="4044199"/>
            <a:ext cx="1295400" cy="133350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6D494B18-B9CF-3391-3D5D-158173581B8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323849" y="4056899"/>
            <a:ext cx="1308100" cy="13589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A6E85DFD-8346-157C-3072-EE6928BB792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811254" y="4044199"/>
            <a:ext cx="1295400" cy="137160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DB7A0532-D400-EA24-8DC9-BBA5E90C07D4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289134" y="4075949"/>
            <a:ext cx="1295400" cy="1333584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020ABC57-C5E2-50F9-46F5-FAE72E737300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760664" y="4050633"/>
            <a:ext cx="1270000" cy="1358900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A5091AA8-A0C8-8BF7-CE3B-C61A1DEB36DF}"/>
              </a:ext>
            </a:extLst>
          </p:cNvPr>
          <p:cNvSpPr txBox="1"/>
          <p:nvPr/>
        </p:nvSpPr>
        <p:spPr>
          <a:xfrm>
            <a:off x="1379620" y="3049588"/>
            <a:ext cx="1293393" cy="33855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y-GB" sz="1600">
                <a:latin typeface="Comic Sans MS" panose="030F0902030302020204" pitchFamily="66" charset="0"/>
              </a:rPr>
              <a:t>losin</a:t>
            </a:r>
            <a:endParaRPr lang="cy-GB">
              <a:latin typeface="Comic Sans MS" panose="030F0902030302020204" pitchFamily="66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D632325-EC04-C610-8FC9-3C6A90FE24D8}"/>
              </a:ext>
            </a:extLst>
          </p:cNvPr>
          <p:cNvSpPr txBox="1"/>
          <p:nvPr/>
        </p:nvSpPr>
        <p:spPr>
          <a:xfrm>
            <a:off x="2842794" y="3049588"/>
            <a:ext cx="1314450" cy="33855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latin typeface="Comic Sans MS" panose="030F0902030302020204" pitchFamily="66" charset="0"/>
              </a:rPr>
              <a:t>caws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6CEA2D10-A982-AF81-2301-F1DE1092AE33}"/>
              </a:ext>
            </a:extLst>
          </p:cNvPr>
          <p:cNvSpPr txBox="1"/>
          <p:nvPr/>
        </p:nvSpPr>
        <p:spPr>
          <a:xfrm>
            <a:off x="4320674" y="3030538"/>
            <a:ext cx="1314450" cy="33855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y-GB" sz="1600">
                <a:latin typeface="Comic Sans MS" panose="030F0902030302020204" pitchFamily="66" charset="0"/>
              </a:rPr>
              <a:t>tatws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1AA1BC7-F02F-DB3F-7CA2-D702D0FE146B}"/>
              </a:ext>
            </a:extLst>
          </p:cNvPr>
          <p:cNvSpPr txBox="1"/>
          <p:nvPr/>
        </p:nvSpPr>
        <p:spPr>
          <a:xfrm>
            <a:off x="5798554" y="3032627"/>
            <a:ext cx="1314450" cy="33855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y-GB" sz="1600">
                <a:latin typeface="Comic Sans MS" panose="030F0902030302020204" pitchFamily="66" charset="0"/>
              </a:rPr>
              <a:t>brechdanau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FF13B43-9C88-5EF2-05DB-773922A596D5}"/>
              </a:ext>
            </a:extLst>
          </p:cNvPr>
          <p:cNvSpPr txBox="1"/>
          <p:nvPr/>
        </p:nvSpPr>
        <p:spPr>
          <a:xfrm>
            <a:off x="7270084" y="3037806"/>
            <a:ext cx="1314450" cy="33855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latin typeface="Comic Sans MS" panose="030F0902030302020204" pitchFamily="66" charset="0"/>
              </a:rPr>
              <a:t>banana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0EEB48CE-DEF6-C140-5364-73B4DC1D7205}"/>
              </a:ext>
            </a:extLst>
          </p:cNvPr>
          <p:cNvSpPr txBox="1"/>
          <p:nvPr/>
        </p:nvSpPr>
        <p:spPr>
          <a:xfrm>
            <a:off x="8741614" y="3051804"/>
            <a:ext cx="1314450" cy="33855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y-GB" sz="1600">
                <a:latin typeface="Comic Sans MS" panose="030F0902030302020204" pitchFamily="66" charset="0"/>
              </a:rPr>
              <a:t>sudd oren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6AD5F30E-8B76-D960-3DEA-1F4F8484B977}"/>
              </a:ext>
            </a:extLst>
          </p:cNvPr>
          <p:cNvSpPr txBox="1"/>
          <p:nvPr/>
        </p:nvSpPr>
        <p:spPr>
          <a:xfrm>
            <a:off x="1379619" y="5428499"/>
            <a:ext cx="1293393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y-GB">
                <a:latin typeface="Comic Sans MS" panose="030F0902030302020204" pitchFamily="66" charset="0"/>
              </a:rPr>
              <a:t>bisgedi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D37B23D0-F9FB-B0F2-A9AA-03FCCD8AAF77}"/>
              </a:ext>
            </a:extLst>
          </p:cNvPr>
          <p:cNvSpPr txBox="1"/>
          <p:nvPr/>
        </p:nvSpPr>
        <p:spPr>
          <a:xfrm>
            <a:off x="2842794" y="5428499"/>
            <a:ext cx="1293393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y-GB">
                <a:latin typeface="Comic Sans MS" panose="030F0902030302020204" pitchFamily="66" charset="0"/>
              </a:rPr>
              <a:t>granwin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C97CB788-F241-02DF-3E76-2DC6B6326244}"/>
              </a:ext>
            </a:extLst>
          </p:cNvPr>
          <p:cNvSpPr txBox="1"/>
          <p:nvPr/>
        </p:nvSpPr>
        <p:spPr>
          <a:xfrm>
            <a:off x="4322681" y="5428499"/>
            <a:ext cx="1293393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y-GB">
                <a:latin typeface="Comic Sans MS" panose="030F0902030302020204" pitchFamily="66" charset="0"/>
              </a:rPr>
              <a:t>cacen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393BB611-B136-7F4C-DA99-5206B86A1FDD}"/>
              </a:ext>
            </a:extLst>
          </p:cNvPr>
          <p:cNvSpPr txBox="1"/>
          <p:nvPr/>
        </p:nvSpPr>
        <p:spPr>
          <a:xfrm>
            <a:off x="5799557" y="5428499"/>
            <a:ext cx="1293393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y-GB">
                <a:latin typeface="Comic Sans MS" panose="030F0902030302020204" pitchFamily="66" charset="0"/>
              </a:rPr>
              <a:t>llysiau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7F9CDDAA-75DF-A0D8-F221-719AD57B140F}"/>
              </a:ext>
            </a:extLst>
          </p:cNvPr>
          <p:cNvSpPr txBox="1"/>
          <p:nvPr/>
        </p:nvSpPr>
        <p:spPr>
          <a:xfrm>
            <a:off x="7296487" y="5428499"/>
            <a:ext cx="1293393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>
                <a:latin typeface="Comic Sans MS" panose="030F0902030302020204" pitchFamily="66" charset="0"/>
              </a:rPr>
              <a:t>moron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32D9DE9F-95EB-C35A-49FF-1CE4160A015D}"/>
              </a:ext>
            </a:extLst>
          </p:cNvPr>
          <p:cNvSpPr txBox="1"/>
          <p:nvPr/>
        </p:nvSpPr>
        <p:spPr>
          <a:xfrm>
            <a:off x="8762671" y="5428499"/>
            <a:ext cx="1293393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>
                <a:latin typeface="Comic Sans MS" panose="030F0902030302020204" pitchFamily="66" charset="0"/>
              </a:rPr>
              <a:t>pasta</a:t>
            </a:r>
          </a:p>
        </p:txBody>
      </p:sp>
    </p:spTree>
    <p:extLst>
      <p:ext uri="{BB962C8B-B14F-4D97-AF65-F5344CB8AC3E}">
        <p14:creationId xmlns:p14="http://schemas.microsoft.com/office/powerpoint/2010/main" val="22799809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5C903E-573B-03A6-5C73-B36B42853D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9C8FB4-187A-8D2B-628F-04F6CFA03E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noProof="0" dirty="0">
                <a:latin typeface="Comic Sans MS" panose="030F0902030302020204" pitchFamily="66" charset="0"/>
              </a:rPr>
              <a:t>Cardiau Fflach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1CFB56A-39E2-E383-547A-8001DBE46741}"/>
              </a:ext>
            </a:extLst>
          </p:cNvPr>
          <p:cNvSpPr/>
          <p:nvPr/>
        </p:nvSpPr>
        <p:spPr>
          <a:xfrm>
            <a:off x="2855494" y="1690688"/>
            <a:ext cx="1295400" cy="13589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C40AB3E-500A-47F9-1C7E-04CC1019419D}"/>
              </a:ext>
            </a:extLst>
          </p:cNvPr>
          <p:cNvSpPr/>
          <p:nvPr/>
        </p:nvSpPr>
        <p:spPr>
          <a:xfrm>
            <a:off x="4333374" y="1690688"/>
            <a:ext cx="1295400" cy="13589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D726211-DDEA-8E2E-A50A-EA338A7D8B83}"/>
              </a:ext>
            </a:extLst>
          </p:cNvPr>
          <p:cNvSpPr/>
          <p:nvPr/>
        </p:nvSpPr>
        <p:spPr>
          <a:xfrm>
            <a:off x="5811254" y="1690688"/>
            <a:ext cx="1295400" cy="13589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D25ACAE-7E77-C03B-FB33-B677D0D079AB}"/>
              </a:ext>
            </a:extLst>
          </p:cNvPr>
          <p:cNvSpPr/>
          <p:nvPr/>
        </p:nvSpPr>
        <p:spPr>
          <a:xfrm>
            <a:off x="7289134" y="1690688"/>
            <a:ext cx="1295400" cy="13589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EC54191-503B-440B-EA63-417EE838028B}"/>
              </a:ext>
            </a:extLst>
          </p:cNvPr>
          <p:cNvSpPr/>
          <p:nvPr/>
        </p:nvSpPr>
        <p:spPr>
          <a:xfrm>
            <a:off x="8767014" y="1700212"/>
            <a:ext cx="1295400" cy="13589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A760010-CA4A-C151-51A3-6AAD2E90C5B2}"/>
              </a:ext>
            </a:extLst>
          </p:cNvPr>
          <p:cNvSpPr/>
          <p:nvPr/>
        </p:nvSpPr>
        <p:spPr>
          <a:xfrm>
            <a:off x="1377614" y="1687938"/>
            <a:ext cx="1295400" cy="1368109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9CD9F4-D94F-ACC6-4991-020B6AE196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5494" y="1695450"/>
            <a:ext cx="1263650" cy="135413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79E15A5-BA46-842D-FB9E-47881B990F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33374" y="1709738"/>
            <a:ext cx="1279690" cy="13208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E9C37967-7E85-3D9C-DCCD-9B6D60FEDF1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98554" y="1709738"/>
            <a:ext cx="1320800" cy="1339849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AFC2850A-DEB8-E7EF-934C-A90CA529CC2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09855" y="1708151"/>
            <a:ext cx="1282700" cy="130810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6958BEFC-C3C4-66A5-C0AF-8F0D7AE651D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67014" y="1687938"/>
            <a:ext cx="1300643" cy="13644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9855A140-90AD-FABB-2B93-45E8B2AD52B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69092" y="1708151"/>
            <a:ext cx="1282700" cy="1349151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3F50705F-8FD4-F0AF-7FDE-73E0F22C48E2}"/>
              </a:ext>
            </a:extLst>
          </p:cNvPr>
          <p:cNvSpPr txBox="1"/>
          <p:nvPr/>
        </p:nvSpPr>
        <p:spPr>
          <a:xfrm>
            <a:off x="1379620" y="3058558"/>
            <a:ext cx="1293393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y-GB">
                <a:latin typeface="Comic Sans MS" panose="030F0902030302020204" pitchFamily="66" charset="0"/>
              </a:rPr>
              <a:t>taten bob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9A7D80E-D1B2-42BF-5D19-BF2D13C28394}"/>
              </a:ext>
            </a:extLst>
          </p:cNvPr>
          <p:cNvSpPr txBox="1"/>
          <p:nvPr/>
        </p:nvSpPr>
        <p:spPr>
          <a:xfrm>
            <a:off x="2856497" y="3056048"/>
            <a:ext cx="1293393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y-GB">
                <a:latin typeface="Comic Sans MS" panose="030F0902030302020204" pitchFamily="66" charset="0"/>
              </a:rPr>
              <a:t>tost a jam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57682BC-DC5D-8DAD-A14E-1814F629F891}"/>
              </a:ext>
            </a:extLst>
          </p:cNvPr>
          <p:cNvSpPr txBox="1"/>
          <p:nvPr/>
        </p:nvSpPr>
        <p:spPr>
          <a:xfrm>
            <a:off x="4328027" y="3059112"/>
            <a:ext cx="1293393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y-GB">
                <a:latin typeface="Comic Sans MS" panose="030F0902030302020204" pitchFamily="66" charset="0"/>
              </a:rPr>
              <a:t>mefus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80B1FC1-954B-B253-DAFC-D1357E76BBE0}"/>
              </a:ext>
            </a:extLst>
          </p:cNvPr>
          <p:cNvSpPr txBox="1"/>
          <p:nvPr/>
        </p:nvSpPr>
        <p:spPr>
          <a:xfrm>
            <a:off x="5811254" y="3030538"/>
            <a:ext cx="1293393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y-GB">
                <a:latin typeface="Comic Sans MS" panose="030F0902030302020204" pitchFamily="66" charset="0"/>
              </a:rPr>
              <a:t>dwr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FC3AB14-D3A7-2EBB-FDD4-2CCD71ED5FC7}"/>
              </a:ext>
            </a:extLst>
          </p:cNvPr>
          <p:cNvSpPr txBox="1"/>
          <p:nvPr/>
        </p:nvSpPr>
        <p:spPr>
          <a:xfrm>
            <a:off x="7290137" y="3049587"/>
            <a:ext cx="1293393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y-GB">
                <a:latin typeface="Comic Sans MS" panose="030F0902030302020204" pitchFamily="66" charset="0"/>
              </a:rPr>
              <a:t>pysgod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1BC0F60C-6082-6F9D-4D1E-45D9D8242B67}"/>
              </a:ext>
            </a:extLst>
          </p:cNvPr>
          <p:cNvSpPr txBox="1"/>
          <p:nvPr/>
        </p:nvSpPr>
        <p:spPr>
          <a:xfrm>
            <a:off x="8768017" y="3068636"/>
            <a:ext cx="1293393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y-GB">
                <a:latin typeface="Comic Sans MS" panose="030F0902030302020204" pitchFamily="66" charset="0"/>
              </a:rPr>
              <a:t>llaeth</a:t>
            </a:r>
          </a:p>
        </p:txBody>
      </p:sp>
    </p:spTree>
    <p:extLst>
      <p:ext uri="{BB962C8B-B14F-4D97-AF65-F5344CB8AC3E}">
        <p14:creationId xmlns:p14="http://schemas.microsoft.com/office/powerpoint/2010/main" val="39909568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305</TotalTime>
  <Words>761</Words>
  <Application>Microsoft Macintosh PowerPoint</Application>
  <PresentationFormat>Widescreen</PresentationFormat>
  <Paragraphs>122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Aptos</vt:lpstr>
      <vt:lpstr>Aptos Display</vt:lpstr>
      <vt:lpstr>Arial</vt:lpstr>
      <vt:lpstr>Comic Sans MS</vt:lpstr>
      <vt:lpstr>Office Theme</vt:lpstr>
      <vt:lpstr>Gorchmynion Gem Bwrdd</vt:lpstr>
      <vt:lpstr>PowerPoint Presentation</vt:lpstr>
      <vt:lpstr>Gorchmynion - Addysgu (TA):</vt:lpstr>
      <vt:lpstr>Gorchmynion - Un plant:</vt:lpstr>
      <vt:lpstr>Gorchmynion - Grŵp ô blant:</vt:lpstr>
      <vt:lpstr>Patrwm Iaith</vt:lpstr>
      <vt:lpstr>Cardiau Fflach </vt:lpstr>
      <vt:lpstr>Cardiau Fflach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 Jones (Awel Y Mor Primary School)</dc:creator>
  <cp:lastModifiedBy>N Jones (Awel Y Mor Primary School)</cp:lastModifiedBy>
  <cp:revision>2</cp:revision>
  <dcterms:created xsi:type="dcterms:W3CDTF">2026-09-21T10:15:28Z</dcterms:created>
  <dcterms:modified xsi:type="dcterms:W3CDTF">2026-09-23T12:55:29Z</dcterms:modified>
</cp:coreProperties>
</file>