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3" r:id="rId4"/>
    <p:sldId id="262" r:id="rId5"/>
    <p:sldId id="265" r:id="rId6"/>
    <p:sldId id="267" r:id="rId7"/>
    <p:sldId id="266" r:id="rId8"/>
    <p:sldId id="269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1B0B9E-F3EE-2412-03FE-B099F60707E8}" v="150" dt="2026-07-20T08:55:04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 index</c:v>
                </c:pt>
              </c:strCache>
            </c:strRef>
          </c:tx>
          <c:spPr>
            <a:ln w="38100" cap="flat">
              <a:solidFill>
                <a:srgbClr val="BE6B41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BE6B41"/>
              </a:solidFill>
              <a:ln w="9525" cap="flat">
                <a:solidFill>
                  <a:srgbClr val="BE6B41"/>
                </a:solidFill>
                <a:prstDash val="solid"/>
                <a:round/>
              </a:ln>
              <a:effectLst/>
            </c:spPr>
          </c:marker>
          <c:dLbls>
            <c:numFmt formatCode="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40261A"/>
                    </a:solidFill>
                    <a:latin typeface="Calibri"/>
                  </a:defRPr>
                </a:pPr>
                <a:endParaRPr lang="en-PK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Sheet1!$A$2:$A$8</c:f>
              <c:strCache>
                <c:ptCount val="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100</c:v>
                </c:pt>
                <c:pt idx="1">
                  <c:v>58</c:v>
                </c:pt>
                <c:pt idx="2">
                  <c:v>80</c:v>
                </c:pt>
                <c:pt idx="3">
                  <c:v>78</c:v>
                </c:pt>
                <c:pt idx="4">
                  <c:v>75</c:v>
                </c:pt>
                <c:pt idx="5">
                  <c:v>75</c:v>
                </c:pt>
                <c:pt idx="6">
                  <c:v>75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906F-B340-9A46-4DE6F65FC856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8C7A6B"/>
                </a:solidFill>
                <a:latin typeface="Calibri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10"/>
          <c:min val="0"/>
        </c:scaling>
        <c:delete val="0"/>
        <c:axPos val="l"/>
        <c:majorGridlines>
          <c:spPr>
            <a:ln w="12700" cap="flat">
              <a:solidFill>
                <a:srgbClr val="EDE4D6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8C7A6B"/>
                </a:solidFill>
                <a:latin typeface="Calibri"/>
              </a:defRPr>
            </a:pPr>
            <a:endParaRPr lang="en-US"/>
          </a:p>
        </c:txPr>
        <c:crossAx val="2094734554"/>
        <c:crosses val="autoZero"/>
        <c:crossBetween val="between"/>
        <c:majorUnit val="20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C2BE49-CBBC-4F2B-82E1-E9E95CE98A77}" type="datetimeFigureOut">
              <a:t>7/20/2026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94524A-2924-43AA-85F9-001D27D1B0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237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7899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026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784080" y="-1097280"/>
            <a:ext cx="3291840" cy="3291840"/>
          </a:xfrm>
          <a:prstGeom prst="ellipse">
            <a:avLst/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10881360" y="640080"/>
            <a:ext cx="2011680" cy="201168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4" name="Shape 2"/>
          <p:cNvSpPr/>
          <p:nvPr/>
        </p:nvSpPr>
        <p:spPr>
          <a:xfrm>
            <a:off x="10332720" y="1828800"/>
            <a:ext cx="1005840" cy="1005840"/>
          </a:xfrm>
          <a:prstGeom prst="ellipse">
            <a:avLst/>
          </a:prstGeom>
          <a:solidFill>
            <a:srgbClr val="D9A4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822960" y="1371600"/>
            <a:ext cx="8686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400" b="1" kern="0" spc="200" dirty="0">
              <a:solidFill>
                <a:srgbClr val="D9A441"/>
              </a:solidFill>
              <a:ea typeface="Calibri"/>
              <a:cs typeface="Calibri"/>
            </a:endParaRPr>
          </a:p>
        </p:txBody>
      </p:sp>
      <p:sp>
        <p:nvSpPr>
          <p:cNvPr id="6" name="Text 4"/>
          <p:cNvSpPr/>
          <p:nvPr/>
        </p:nvSpPr>
        <p:spPr>
          <a:xfrm>
            <a:off x="822960" y="2057400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600" i="1" dirty="0">
              <a:solidFill>
                <a:srgbClr val="E9DCC9"/>
              </a:solidFill>
              <a:latin typeface="Cambria"/>
              <a:ea typeface="Cambria"/>
            </a:endParaRPr>
          </a:p>
        </p:txBody>
      </p:sp>
      <p:sp>
        <p:nvSpPr>
          <p:cNvPr id="7" name="Text 5"/>
          <p:cNvSpPr/>
          <p:nvPr/>
        </p:nvSpPr>
        <p:spPr>
          <a:xfrm>
            <a:off x="822960" y="2606040"/>
            <a:ext cx="9601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Basil's Bakery</a:t>
            </a:r>
            <a:endParaRPr lang="en-US" sz="5800" dirty="0"/>
          </a:p>
        </p:txBody>
      </p:sp>
      <p:sp>
        <p:nvSpPr>
          <p:cNvPr id="8" name="Text 6"/>
          <p:cNvSpPr/>
          <p:nvPr/>
        </p:nvSpPr>
        <p:spPr>
          <a:xfrm>
            <a:off x="822960" y="3703320"/>
            <a:ext cx="8778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500" dirty="0">
              <a:solidFill>
                <a:srgbClr val="D9C7B0"/>
              </a:solidFill>
              <a:ea typeface="Calibri"/>
              <a:cs typeface="Calibri"/>
            </a:endParaRPr>
          </a:p>
        </p:txBody>
      </p:sp>
      <p:sp>
        <p:nvSpPr>
          <p:cNvPr id="9" name="Shape 7"/>
          <p:cNvSpPr/>
          <p:nvPr/>
        </p:nvSpPr>
        <p:spPr>
          <a:xfrm>
            <a:off x="868680" y="4526280"/>
            <a:ext cx="6035040" cy="0"/>
          </a:xfrm>
          <a:prstGeom prst="line">
            <a:avLst/>
          </a:prstGeom>
          <a:noFill/>
          <a:ln w="19050">
            <a:solidFill>
              <a:srgbClr val="BE6B41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0" name="Text 8"/>
          <p:cNvSpPr/>
          <p:nvPr/>
        </p:nvSpPr>
        <p:spPr>
          <a:xfrm>
            <a:off x="822960" y="4709160"/>
            <a:ext cx="105156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5000"/>
              </a:lnSpc>
              <a:buNone/>
            </a:pPr>
            <a:r>
              <a:rPr lang="en-US" sz="1400">
                <a:solidFill>
                  <a:srgbClr val="E9DCC9"/>
                </a:solidFill>
                <a:latin typeface="Calibri"/>
                <a:ea typeface="Calibri"/>
                <a:cs typeface="Calibri"/>
              </a:rPr>
              <a:t>Hamdi Dahir</a:t>
            </a:r>
            <a:r>
              <a:rPr lang="en-US" sz="1400" b="1" dirty="0">
                <a:solidFill>
                  <a:srgbClr val="D9A441"/>
                </a:solidFill>
                <a:latin typeface="Calibri"/>
                <a:ea typeface="Calibri"/>
                <a:cs typeface="Calibri"/>
              </a:rPr>
              <a:t>        </a:t>
            </a:r>
          </a:p>
          <a:p>
            <a:pPr marL="0" indent="0">
              <a:lnSpc>
                <a:spcPct val="135000"/>
              </a:lnSpc>
              <a:buNone/>
            </a:pPr>
            <a:r>
              <a:rPr lang="en-US" sz="1400" b="1" dirty="0">
                <a:solidFill>
                  <a:srgbClr val="D9A44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400" dirty="0">
                <a:solidFill>
                  <a:srgbClr val="E9DCC9"/>
                </a:solidFill>
                <a:latin typeface="Calibri"/>
                <a:ea typeface="Calibri"/>
                <a:cs typeface="Calibri"/>
              </a:rPr>
              <a:t>250451</a:t>
            </a:r>
          </a:p>
          <a:p>
            <a:pPr marL="0" indent="0">
              <a:lnSpc>
                <a:spcPct val="135000"/>
              </a:lnSpc>
              <a:buNone/>
            </a:pPr>
            <a:r>
              <a:rPr lang="en-US" sz="1400">
                <a:solidFill>
                  <a:srgbClr val="E9DCC9"/>
                </a:solidFill>
                <a:latin typeface="Calibri"/>
                <a:ea typeface="Calibri"/>
                <a:cs typeface="Calibri"/>
              </a:rPr>
              <a:t>CLM4004        </a:t>
            </a:r>
          </a:p>
          <a:p>
            <a:pPr>
              <a:lnSpc>
                <a:spcPct val="135000"/>
              </a:lnSpc>
            </a:pPr>
            <a:r>
              <a:rPr lang="en-US" sz="14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Annamarie Dufficy</a:t>
            </a:r>
            <a:endParaRPr lang="en-US"/>
          </a:p>
          <a:p>
            <a:pPr marL="0" indent="0">
              <a:lnSpc>
                <a:spcPct val="135000"/>
              </a:lnSpc>
              <a:buNone/>
            </a:pPr>
            <a:r>
              <a:rPr lang="en-US" sz="1400" b="1" dirty="0">
                <a:solidFill>
                  <a:srgbClr val="D9A441"/>
                </a:solidFill>
                <a:latin typeface="Calibri"/>
                <a:ea typeface="Calibri"/>
                <a:cs typeface="Calibri"/>
              </a:rPr>
              <a:t>  </a:t>
            </a:r>
            <a:r>
              <a:rPr lang="en-US" sz="1400" dirty="0">
                <a:solidFill>
                  <a:srgbClr val="E9DCC9"/>
                </a:solidFill>
                <a:latin typeface="Calibri"/>
                <a:ea typeface="Calibri"/>
                <a:cs typeface="Calibri"/>
              </a:rPr>
              <a:t>Problem Solving and Decision Making</a:t>
            </a:r>
          </a:p>
          <a:p>
            <a:pPr>
              <a:lnSpc>
                <a:spcPct val="135000"/>
              </a:lnSpc>
            </a:pPr>
            <a:endParaRPr lang="en-US" sz="1400" dirty="0">
              <a:solidFill>
                <a:srgbClr val="E9DCC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pic>
        <p:nvPicPr>
          <p:cNvPr id="11" name="drawing">
            <a:extLst>
              <a:ext uri="{FF2B5EF4-FFF2-40B4-BE49-F238E27FC236}">
                <a16:creationId xmlns:a16="http://schemas.microsoft.com/office/drawing/2014/main" id="{35AB0E73-3450-E0F6-1CE2-D4016F5A62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6676" y="339951"/>
            <a:ext cx="3541440" cy="183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718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66928"/>
            <a:ext cx="566928" cy="566928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1298448" y="457200"/>
            <a:ext cx="10332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problem, defined precisely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1298448" y="1024128"/>
            <a:ext cx="10332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8C7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According to Tague et al., (2005), to keep the analysis focused, there is need of clear problem statement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48640" y="1600200"/>
            <a:ext cx="4892040" cy="1371600"/>
          </a:xfrm>
          <a:prstGeom prst="roundRect">
            <a:avLst>
              <a:gd name="adj" fmla="val 6000"/>
            </a:avLst>
          </a:prstGeom>
          <a:solidFill>
            <a:srgbClr val="F4EBDD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pPr algn="l" rtl="0">
              <a:lnSpc>
                <a:spcPts val="1050"/>
              </a:lnSpc>
            </a:pPr>
            <a:r>
              <a:rPr lang="en-US"/>
              <a:t>PROBLEM ​</a:t>
            </a:r>
            <a:br>
              <a:rPr lang="en-US"/>
            </a:br>
            <a:r>
              <a:rPr lang="en-US"/>
              <a:t>​</a:t>
            </a:r>
          </a:p>
          <a:p>
            <a:pPr algn="l" rtl="0"/>
            <a:r>
              <a:rPr lang="en-US"/>
              <a:t>Sales have stagnated at ~25% below 2019 levels for three consecutive years (2023–25), while overheads rise — threatening viability.​</a:t>
            </a:r>
            <a:endParaRPr lang="en-PK"/>
          </a:p>
        </p:txBody>
      </p:sp>
      <p:sp>
        <p:nvSpPr>
          <p:cNvPr id="7" name="Text 5"/>
          <p:cNvSpPr/>
          <p:nvPr/>
        </p:nvSpPr>
        <p:spPr>
          <a:xfrm>
            <a:off x="777240" y="1737360"/>
            <a:ext cx="44805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548640" y="3154680"/>
            <a:ext cx="4892040" cy="859536"/>
          </a:xfrm>
          <a:prstGeom prst="roundRect">
            <a:avLst>
              <a:gd name="adj" fmla="val 9574"/>
            </a:avLst>
          </a:prstGeom>
          <a:solidFill>
            <a:srgbClr val="FBF6EF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9" name="Shape 7"/>
          <p:cNvSpPr/>
          <p:nvPr/>
        </p:nvSpPr>
        <p:spPr>
          <a:xfrm>
            <a:off x="731520" y="3419856"/>
            <a:ext cx="329184" cy="329184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0" name="Text 8"/>
          <p:cNvSpPr/>
          <p:nvPr/>
        </p:nvSpPr>
        <p:spPr>
          <a:xfrm>
            <a:off x="1207008" y="3246120"/>
            <a:ext cx="402336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Demand side</a:t>
            </a:r>
            <a:endParaRPr lang="en-US" sz="1450" dirty="0"/>
          </a:p>
        </p:txBody>
      </p:sp>
      <p:sp>
        <p:nvSpPr>
          <p:cNvPr id="11" name="Text 9"/>
          <p:cNvSpPr/>
          <p:nvPr/>
        </p:nvSpPr>
        <p:spPr>
          <a:xfrm>
            <a:off x="1207008" y="3538728"/>
            <a:ext cx="41148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50">
                <a:solidFill>
                  <a:srgbClr val="2B2420"/>
                </a:solidFill>
                <a:latin typeface="Calibri"/>
                <a:ea typeface="Calibri"/>
                <a:cs typeface="Calibri"/>
              </a:rPr>
              <a:t>Demand has fallen because people are spending less money</a:t>
            </a:r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548640" y="4123944"/>
            <a:ext cx="4892040" cy="859536"/>
          </a:xfrm>
          <a:prstGeom prst="roundRect">
            <a:avLst>
              <a:gd name="adj" fmla="val 9574"/>
            </a:avLst>
          </a:prstGeom>
          <a:solidFill>
            <a:srgbClr val="FBF6EF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3" name="Shape 11"/>
          <p:cNvSpPr/>
          <p:nvPr/>
        </p:nvSpPr>
        <p:spPr>
          <a:xfrm>
            <a:off x="731520" y="4389120"/>
            <a:ext cx="329184" cy="329184"/>
          </a:xfrm>
          <a:prstGeom prst="ellipse">
            <a:avLst/>
          </a:prstGeom>
          <a:solidFill>
            <a:srgbClr val="6E7B4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4" name="Text 12"/>
          <p:cNvSpPr/>
          <p:nvPr/>
        </p:nvSpPr>
        <p:spPr>
          <a:xfrm>
            <a:off x="1207008" y="4215384"/>
            <a:ext cx="402336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Supply/cost side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1207008" y="4507992"/>
            <a:ext cx="41148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50">
                <a:solidFill>
                  <a:srgbClr val="2B2420"/>
                </a:solidFill>
                <a:ea typeface="+mn-lt"/>
                <a:cs typeface="+mn-lt"/>
              </a:rPr>
              <a:t>Costs have increased because the prices of organic ingredients are changing often</a:t>
            </a:r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548640" y="5093208"/>
            <a:ext cx="4892040" cy="859536"/>
          </a:xfrm>
          <a:prstGeom prst="roundRect">
            <a:avLst>
              <a:gd name="adj" fmla="val 9574"/>
            </a:avLst>
          </a:prstGeom>
          <a:solidFill>
            <a:srgbClr val="FBF6EF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7" name="Shape 15"/>
          <p:cNvSpPr/>
          <p:nvPr/>
        </p:nvSpPr>
        <p:spPr>
          <a:xfrm>
            <a:off x="731520" y="5358384"/>
            <a:ext cx="329184" cy="329184"/>
          </a:xfrm>
          <a:prstGeom prst="ellipse">
            <a:avLst/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8" name="Text 16"/>
          <p:cNvSpPr/>
          <p:nvPr/>
        </p:nvSpPr>
        <p:spPr>
          <a:xfrm>
            <a:off x="1207008" y="5184648"/>
            <a:ext cx="402336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Service gaps</a:t>
            </a:r>
            <a:endParaRPr lang="en-US" sz="1450" dirty="0"/>
          </a:p>
        </p:txBody>
      </p:sp>
      <p:sp>
        <p:nvSpPr>
          <p:cNvPr id="19" name="Text 17"/>
          <p:cNvSpPr/>
          <p:nvPr/>
        </p:nvSpPr>
        <p:spPr>
          <a:xfrm>
            <a:off x="1207008" y="5477256"/>
            <a:ext cx="41148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50" dirty="0">
                <a:solidFill>
                  <a:srgbClr val="2B2420"/>
                </a:solidFill>
                <a:ea typeface="+mn-lt"/>
                <a:cs typeface="+mn-lt"/>
              </a:rPr>
              <a:t>The business does not offer a delivery service. Pre-orders are not always reliable, and customers have to wait in long queues during busy times.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5994400" y="1735183"/>
            <a:ext cx="5669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500" b="1" dirty="0">
              <a:solidFill>
                <a:srgbClr val="40261A"/>
              </a:solidFill>
              <a:latin typeface="Cambria"/>
              <a:ea typeface="Cambria"/>
            </a:endParaRPr>
          </a:p>
        </p:txBody>
      </p:sp>
      <p:graphicFrame>
        <p:nvGraphicFramePr>
          <p:cNvPr id="21" name="Chart 0"/>
          <p:cNvGraphicFramePr/>
          <p:nvPr/>
        </p:nvGraphicFramePr>
        <p:xfrm>
          <a:off x="5943600" y="2103120"/>
          <a:ext cx="5715000" cy="3566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2" name="Text 19"/>
          <p:cNvSpPr/>
          <p:nvPr/>
        </p:nvSpPr>
        <p:spPr>
          <a:xfrm>
            <a:off x="5943600" y="5715000"/>
            <a:ext cx="5760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50" i="1" dirty="0">
              <a:solidFill>
                <a:srgbClr val="8C7A6B"/>
              </a:solidFill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66928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1298448" y="457200"/>
            <a:ext cx="10332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applied to Basil's Bakery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1298448" y="1024128"/>
            <a:ext cx="10332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300" i="1" dirty="0">
              <a:solidFill>
                <a:srgbClr val="8C7A6B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418011" y="1803400"/>
            <a:ext cx="3593592" cy="4343400"/>
          </a:xfrm>
          <a:prstGeom prst="roundRect">
            <a:avLst>
              <a:gd name="adj" fmla="val 2290"/>
            </a:avLst>
          </a:prstGeom>
          <a:solidFill>
            <a:srgbClr val="FBF6EF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 lIns="91440" tIns="45720" rIns="91440" bIns="45720" anchor="t"/>
          <a:lstStyle/>
          <a:p>
            <a:endParaRPr lang="en-PK"/>
          </a:p>
          <a:p>
            <a:endParaRPr lang="en-PK" dirty="0"/>
          </a:p>
          <a:p>
            <a:endParaRPr lang="en-PK" dirty="0"/>
          </a:p>
          <a:p>
            <a:endParaRPr lang="en-PK" dirty="0"/>
          </a:p>
          <a:p>
            <a:r>
              <a:rPr lang="en-US" dirty="0"/>
              <a:t>Business rates relief for retail and hospitality businesses is being reduced, so small bakeries have to pay higher business rates (FSB, 2025). </a:t>
            </a:r>
            <a:endParaRPr lang="en-PK" dirty="0"/>
          </a:p>
          <a:p>
            <a:r>
              <a:rPr lang="en-US"/>
              <a:t>Government plans to improve high streets could affect the future of the business park.</a:t>
            </a:r>
            <a:endParaRPr lang="en-PK"/>
          </a:p>
          <a:p>
            <a:endParaRPr lang="en-PK" dirty="0"/>
          </a:p>
        </p:txBody>
      </p:sp>
      <p:sp>
        <p:nvSpPr>
          <p:cNvPr id="7" name="Shape 5"/>
          <p:cNvSpPr/>
          <p:nvPr/>
        </p:nvSpPr>
        <p:spPr>
          <a:xfrm>
            <a:off x="749808" y="1801368"/>
            <a:ext cx="548640" cy="54864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749808" y="1801368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417320" y="1819656"/>
            <a:ext cx="2587752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Political</a:t>
            </a:r>
            <a:endParaRPr lang="en-US" sz="1650" dirty="0"/>
          </a:p>
        </p:txBody>
      </p:sp>
      <p:sp>
        <p:nvSpPr>
          <p:cNvPr id="10" name="Text 8"/>
          <p:cNvSpPr/>
          <p:nvPr/>
        </p:nvSpPr>
        <p:spPr>
          <a:xfrm>
            <a:off x="804672" y="2514600"/>
            <a:ext cx="3090672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endParaRPr lang="en-US" sz="1200" dirty="0">
              <a:solidFill>
                <a:srgbClr val="2B242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306824" y="1890486"/>
            <a:ext cx="3593592" cy="4343400"/>
          </a:xfrm>
          <a:prstGeom prst="roundRect">
            <a:avLst>
              <a:gd name="adj" fmla="val 2290"/>
            </a:avLst>
          </a:prstGeom>
          <a:solidFill>
            <a:srgbClr val="F4EBDD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 lIns="91440" tIns="45720" rIns="91440" bIns="45720" anchor="t"/>
          <a:lstStyle/>
          <a:p>
            <a:pPr>
              <a:buFont typeface=""/>
              <a:buChar char="•"/>
            </a:pPr>
            <a:r>
              <a:rPr lang="en-US"/>
              <a:t>The cost-of-living crisis means people have less money to spend on artisan bakery products. </a:t>
            </a:r>
          </a:p>
          <a:p>
            <a:pPr>
              <a:buFont typeface=""/>
              <a:buChar char="•"/>
            </a:pPr>
            <a:r>
              <a:rPr lang="en-US"/>
              <a:t>Energy costs are around 75% higher than they were in 2021. Rent, business rates, and insurance have also increased, raising business costs (ONS, 2025).</a:t>
            </a:r>
            <a:endParaRPr lang="en-PK"/>
          </a:p>
        </p:txBody>
      </p:sp>
      <p:sp>
        <p:nvSpPr>
          <p:cNvPr id="12" name="Shape 10"/>
          <p:cNvSpPr/>
          <p:nvPr/>
        </p:nvSpPr>
        <p:spPr>
          <a:xfrm>
            <a:off x="4507992" y="1801368"/>
            <a:ext cx="548640" cy="548640"/>
          </a:xfrm>
          <a:prstGeom prst="ellipse">
            <a:avLst/>
          </a:prstGeom>
          <a:solidFill>
            <a:srgbClr val="6E7B4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3" name="Text 11"/>
          <p:cNvSpPr/>
          <p:nvPr/>
        </p:nvSpPr>
        <p:spPr>
          <a:xfrm>
            <a:off x="4507992" y="1801368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5175504" y="1819656"/>
            <a:ext cx="2587752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Economic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4562856" y="2514600"/>
            <a:ext cx="3090672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endParaRPr lang="en-US" sz="1200" dirty="0">
              <a:solidFill>
                <a:srgbClr val="2B242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8065008" y="1600200"/>
            <a:ext cx="3593592" cy="4343400"/>
          </a:xfrm>
          <a:prstGeom prst="roundRect">
            <a:avLst>
              <a:gd name="adj" fmla="val 2290"/>
            </a:avLst>
          </a:prstGeom>
          <a:solidFill>
            <a:srgbClr val="FBF6EF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7" name="Shape 15"/>
          <p:cNvSpPr/>
          <p:nvPr/>
        </p:nvSpPr>
        <p:spPr>
          <a:xfrm>
            <a:off x="8266176" y="1801368"/>
            <a:ext cx="548640" cy="548640"/>
          </a:xfrm>
          <a:prstGeom prst="ellipse">
            <a:avLst/>
          </a:prstGeom>
          <a:solidFill>
            <a:srgbClr val="D9A4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8" name="Text 16"/>
          <p:cNvSpPr/>
          <p:nvPr/>
        </p:nvSpPr>
        <p:spPr>
          <a:xfrm>
            <a:off x="8266176" y="1801368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8933688" y="1819656"/>
            <a:ext cx="2587752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</a:t>
            </a:r>
            <a:endParaRPr lang="en-US" sz="1650" dirty="0"/>
          </a:p>
        </p:txBody>
      </p:sp>
      <p:sp>
        <p:nvSpPr>
          <p:cNvPr id="20" name="Text 18"/>
          <p:cNvSpPr/>
          <p:nvPr/>
        </p:nvSpPr>
        <p:spPr>
          <a:xfrm>
            <a:off x="8321040" y="2514600"/>
            <a:ext cx="3090672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Hybrid working pulls weekday spend out of the park (Centre for Cities, 2025)</a:t>
            </a:r>
            <a:endParaRPr lang="en-US" sz="1200" dirty="0"/>
          </a:p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41% of workers now spend less on workday food (HRA Global, 2026)</a:t>
            </a:r>
            <a:endParaRPr lang="en-US" sz="1200" dirty="0"/>
          </a:p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expectation of delivery &amp; convenience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21211" y="6096871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50" i="1" dirty="0">
              <a:solidFill>
                <a:srgbClr val="8C7A6B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34842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66928"/>
            <a:ext cx="566928" cy="566928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1298448" y="457200"/>
            <a:ext cx="10332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applied to Basil's Bakery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1298448" y="1024128"/>
            <a:ext cx="10332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300" i="1" dirty="0">
              <a:solidFill>
                <a:srgbClr val="8C7A6B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48640" y="1600200"/>
            <a:ext cx="3593592" cy="4343400"/>
          </a:xfrm>
          <a:prstGeom prst="roundRect">
            <a:avLst>
              <a:gd name="adj" fmla="val 2290"/>
            </a:avLst>
          </a:prstGeom>
          <a:solidFill>
            <a:srgbClr val="FBF6EF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749808" y="1801368"/>
            <a:ext cx="548640" cy="548640"/>
          </a:xfrm>
          <a:prstGeom prst="ellipse">
            <a:avLst/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749808" y="1801368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417320" y="1819656"/>
            <a:ext cx="2587752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Technological</a:t>
            </a:r>
            <a:endParaRPr lang="en-US" sz="1650" dirty="0"/>
          </a:p>
        </p:txBody>
      </p:sp>
      <p:sp>
        <p:nvSpPr>
          <p:cNvPr id="10" name="Text 8"/>
          <p:cNvSpPr/>
          <p:nvPr/>
        </p:nvSpPr>
        <p:spPr>
          <a:xfrm>
            <a:off x="804672" y="2514600"/>
            <a:ext cx="3090672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Delivery apps &amp; online pre-order are now standard — Basil offers neither</a:t>
            </a:r>
            <a:endParaRPr lang="en-US" sz="1200" dirty="0"/>
          </a:p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EPOS/social-media use to reach WFH customers</a:t>
            </a:r>
            <a:endParaRPr lang="en-US" sz="1200" dirty="0"/>
          </a:p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adoption is linked to SME resilience (Ford et al., 2024)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306824" y="1600200"/>
            <a:ext cx="3593592" cy="4343400"/>
          </a:xfrm>
          <a:prstGeom prst="roundRect">
            <a:avLst>
              <a:gd name="adj" fmla="val 2290"/>
            </a:avLst>
          </a:prstGeom>
          <a:solidFill>
            <a:srgbClr val="F4EBDD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2" name="Shape 10"/>
          <p:cNvSpPr/>
          <p:nvPr/>
        </p:nvSpPr>
        <p:spPr>
          <a:xfrm>
            <a:off x="4507992" y="1801368"/>
            <a:ext cx="548640" cy="548640"/>
          </a:xfrm>
          <a:prstGeom prst="ellipse">
            <a:avLst/>
          </a:prstGeom>
          <a:solidFill>
            <a:srgbClr val="6E7B4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3" name="Text 11"/>
          <p:cNvSpPr/>
          <p:nvPr/>
        </p:nvSpPr>
        <p:spPr>
          <a:xfrm>
            <a:off x="4507992" y="1801368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5175504" y="1819656"/>
            <a:ext cx="2587752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Environmental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4562856" y="2514600"/>
            <a:ext cx="3090672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Organic-only sourcing is exposed to crop failure &amp; price volatility (case)</a:t>
            </a:r>
            <a:endParaRPr lang="en-US" sz="1200" dirty="0"/>
          </a:p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High-energy ovens raise both cost and carbon</a:t>
            </a:r>
            <a:endParaRPr lang="en-US" sz="1200" dirty="0"/>
          </a:p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customer demand for sustainable, low-waste options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8065008" y="1600200"/>
            <a:ext cx="3593592" cy="4343400"/>
          </a:xfrm>
          <a:prstGeom prst="roundRect">
            <a:avLst>
              <a:gd name="adj" fmla="val 2290"/>
            </a:avLst>
          </a:prstGeom>
          <a:solidFill>
            <a:srgbClr val="FBF6EF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7" name="Shape 15"/>
          <p:cNvSpPr/>
          <p:nvPr/>
        </p:nvSpPr>
        <p:spPr>
          <a:xfrm>
            <a:off x="8266176" y="1801368"/>
            <a:ext cx="548640" cy="54864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8" name="Text 16"/>
          <p:cNvSpPr/>
          <p:nvPr/>
        </p:nvSpPr>
        <p:spPr>
          <a:xfrm>
            <a:off x="8266176" y="1801368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8933688" y="1819656"/>
            <a:ext cx="2587752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Legal</a:t>
            </a:r>
            <a:endParaRPr lang="en-US" sz="1650" dirty="0"/>
          </a:p>
        </p:txBody>
      </p:sp>
      <p:sp>
        <p:nvSpPr>
          <p:cNvPr id="20" name="Text 18"/>
          <p:cNvSpPr/>
          <p:nvPr/>
        </p:nvSpPr>
        <p:spPr>
          <a:xfrm>
            <a:off x="8321040" y="2514600"/>
            <a:ext cx="3090672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Food-safety &amp; allergen labelling (Natasha's Law) compliance</a:t>
            </a:r>
            <a:endParaRPr lang="en-US" sz="1200" dirty="0"/>
          </a:p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Flexible Working Act 2023 &amp; minimum-wage rises lift labour costs</a:t>
            </a:r>
            <a:endParaRPr lang="en-US" sz="1200" dirty="0"/>
          </a:p>
          <a:p>
            <a:pPr marL="342900" indent="-342900">
              <a:lnSpc>
                <a:spcPct val="98000"/>
              </a:lnSpc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Data-protection duties if online ordering is introduced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548640" y="6053328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50" i="1" dirty="0">
              <a:solidFill>
                <a:srgbClr val="8C7A6B"/>
              </a:solidFill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66928"/>
            <a:ext cx="566928" cy="566928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1298448" y="457200"/>
            <a:ext cx="10332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>
                <a:solidFill>
                  <a:srgbClr val="40261A"/>
                </a:solidFill>
                <a:latin typeface="Cambria"/>
                <a:ea typeface="Cambria"/>
                <a:cs typeface="Cambria" pitchFamily="34" charset="-120"/>
              </a:rPr>
              <a:t>finding root causes</a:t>
            </a:r>
            <a:endParaRPr lang="en-US" sz="3200">
              <a:latin typeface="Cambria"/>
              <a:ea typeface="Cambria"/>
            </a:endParaRPr>
          </a:p>
        </p:txBody>
      </p:sp>
      <p:sp>
        <p:nvSpPr>
          <p:cNvPr id="5" name="Text 3"/>
          <p:cNvSpPr/>
          <p:nvPr/>
        </p:nvSpPr>
        <p:spPr>
          <a:xfrm>
            <a:off x="1298448" y="1024128"/>
            <a:ext cx="10332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300" i="1" dirty="0">
              <a:solidFill>
                <a:srgbClr val="8C7A6B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48640" y="1600200"/>
            <a:ext cx="5532120" cy="1874520"/>
          </a:xfrm>
          <a:prstGeom prst="roundRect">
            <a:avLst>
              <a:gd name="adj" fmla="val 4390"/>
            </a:avLst>
          </a:prstGeom>
          <a:solidFill>
            <a:srgbClr val="F4EBDD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7" name="Text 5"/>
          <p:cNvSpPr/>
          <p:nvPr/>
        </p:nvSpPr>
        <p:spPr>
          <a:xfrm>
            <a:off x="777240" y="1737360"/>
            <a:ext cx="5120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BE6B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it is &amp; why use it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777240" y="2121408"/>
            <a:ext cx="507492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2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Developed by Kaoru Ishikawa, the fishbone maps a single problem (the 'head') against grouped categories of causes (the 'bones'), helping teams tackle root causes rather than symptoms (Ishikawa, 1985; Kumah et al., 2024). It complements PESTEL: where PESTEL scans outward, the fishbone drills into the specific drivers of one problem (Tague, 2005).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822960" y="4160520"/>
            <a:ext cx="4572000" cy="0"/>
          </a:xfrm>
          <a:prstGeom prst="line">
            <a:avLst/>
          </a:prstGeom>
          <a:noFill/>
          <a:ln w="31750">
            <a:solidFill>
              <a:srgbClr val="BE6B41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0" name="Shape 8"/>
          <p:cNvSpPr/>
          <p:nvPr/>
        </p:nvSpPr>
        <p:spPr>
          <a:xfrm flipV="1">
            <a:off x="2286000" y="3657600"/>
            <a:ext cx="502920" cy="502920"/>
          </a:xfrm>
          <a:prstGeom prst="line">
            <a:avLst/>
          </a:prstGeom>
          <a:noFill/>
          <a:ln w="19050">
            <a:solidFill>
              <a:srgbClr val="6E7B4F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 flipV="1">
            <a:off x="3383280" y="3657600"/>
            <a:ext cx="502920" cy="502920"/>
          </a:xfrm>
          <a:prstGeom prst="line">
            <a:avLst/>
          </a:prstGeom>
          <a:noFill/>
          <a:ln w="19050">
            <a:solidFill>
              <a:srgbClr val="6E7B4F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Shape 10"/>
          <p:cNvSpPr/>
          <p:nvPr/>
        </p:nvSpPr>
        <p:spPr>
          <a:xfrm flipV="1">
            <a:off x="4480560" y="3657600"/>
            <a:ext cx="502920" cy="502920"/>
          </a:xfrm>
          <a:prstGeom prst="line">
            <a:avLst/>
          </a:prstGeom>
          <a:noFill/>
          <a:ln w="19050">
            <a:solidFill>
              <a:srgbClr val="6E7B4F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Shape 11"/>
          <p:cNvSpPr/>
          <p:nvPr/>
        </p:nvSpPr>
        <p:spPr>
          <a:xfrm>
            <a:off x="2834640" y="4160520"/>
            <a:ext cx="502920" cy="502920"/>
          </a:xfrm>
          <a:prstGeom prst="line">
            <a:avLst/>
          </a:prstGeom>
          <a:noFill/>
          <a:ln w="19050">
            <a:solidFill>
              <a:srgbClr val="6E7B4F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4" name="Shape 12"/>
          <p:cNvSpPr/>
          <p:nvPr/>
        </p:nvSpPr>
        <p:spPr>
          <a:xfrm>
            <a:off x="3931920" y="4160520"/>
            <a:ext cx="502920" cy="502920"/>
          </a:xfrm>
          <a:prstGeom prst="line">
            <a:avLst/>
          </a:prstGeom>
          <a:noFill/>
          <a:ln w="19050">
            <a:solidFill>
              <a:srgbClr val="6E7B4F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3"/>
          <p:cNvSpPr/>
          <p:nvPr/>
        </p:nvSpPr>
        <p:spPr>
          <a:xfrm>
            <a:off x="5029200" y="4160520"/>
            <a:ext cx="502920" cy="502920"/>
          </a:xfrm>
          <a:prstGeom prst="line">
            <a:avLst/>
          </a:prstGeom>
          <a:noFill/>
          <a:ln w="19050">
            <a:solidFill>
              <a:srgbClr val="6E7B4F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Shape 14"/>
          <p:cNvSpPr/>
          <p:nvPr/>
        </p:nvSpPr>
        <p:spPr>
          <a:xfrm>
            <a:off x="5349240" y="3886200"/>
            <a:ext cx="548640" cy="548640"/>
          </a:xfrm>
          <a:prstGeom prst="ellipse">
            <a:avLst/>
          </a:prstGeom>
          <a:solidFill>
            <a:srgbClr val="40261A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7" name="Text 15"/>
          <p:cNvSpPr/>
          <p:nvPr/>
        </p:nvSpPr>
        <p:spPr>
          <a:xfrm>
            <a:off x="822960" y="4709160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i="1" dirty="0">
              <a:solidFill>
                <a:srgbClr val="8C7A6B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6263640" y="1600200"/>
            <a:ext cx="5349240" cy="2194560"/>
          </a:xfrm>
          <a:prstGeom prst="roundRect">
            <a:avLst>
              <a:gd name="adj" fmla="val 3750"/>
            </a:avLst>
          </a:prstGeom>
          <a:solidFill>
            <a:srgbClr val="FBF6EF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9" name="Text 17"/>
          <p:cNvSpPr/>
          <p:nvPr/>
        </p:nvSpPr>
        <p:spPr>
          <a:xfrm>
            <a:off x="6492240" y="1737360"/>
            <a:ext cx="48463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6E7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Benefits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6537960" y="2103120"/>
            <a:ext cx="49377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Visualises many interacting causes at once</a:t>
            </a:r>
            <a:endParaRPr lang="en-US" sz="12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Separates root causes from surface symptoms</a:t>
            </a:r>
            <a:endParaRPr lang="en-US" sz="12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Structures brainstorming; needs little data</a:t>
            </a:r>
            <a:endParaRPr lang="en-US" sz="1250" dirty="0"/>
          </a:p>
        </p:txBody>
      </p:sp>
      <p:sp>
        <p:nvSpPr>
          <p:cNvPr id="21" name="Shape 19"/>
          <p:cNvSpPr/>
          <p:nvPr/>
        </p:nvSpPr>
        <p:spPr>
          <a:xfrm>
            <a:off x="6263640" y="3931920"/>
            <a:ext cx="5349240" cy="2148840"/>
          </a:xfrm>
          <a:prstGeom prst="roundRect">
            <a:avLst>
              <a:gd name="adj" fmla="val 3830"/>
            </a:avLst>
          </a:prstGeom>
          <a:solidFill>
            <a:srgbClr val="F4EBDD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2" name="Text 20"/>
          <p:cNvSpPr/>
          <p:nvPr/>
        </p:nvSpPr>
        <p:spPr>
          <a:xfrm>
            <a:off x="6492240" y="4069080"/>
            <a:ext cx="48463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9B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6537960" y="4434840"/>
            <a:ext cx="49377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Shows possible, not proven, causes</a:t>
            </a:r>
            <a:endParaRPr lang="en-US" sz="12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get cluttered; doesn't rank importance</a:t>
            </a:r>
            <a:endParaRPr lang="en-US" sz="12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depends on the team's knowledge (Kumah et al., 2024)</a:t>
            </a:r>
            <a:endParaRPr lang="en-US" sz="1250" dirty="0"/>
          </a:p>
        </p:txBody>
      </p:sp>
    </p:spTree>
    <p:extLst>
      <p:ext uri="{BB962C8B-B14F-4D97-AF65-F5344CB8AC3E}">
        <p14:creationId xmlns:p14="http://schemas.microsoft.com/office/powerpoint/2010/main" val="2552696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66928"/>
            <a:ext cx="566928" cy="566928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548640" y="566928"/>
            <a:ext cx="566928" cy="566928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endParaRPr lang="en-US" sz="1400" b="1" dirty="0">
              <a:solidFill>
                <a:srgbClr val="FFFFFF"/>
              </a:solidFill>
              <a:latin typeface="Cambria"/>
              <a:ea typeface="Cambria"/>
            </a:endParaRPr>
          </a:p>
        </p:txBody>
      </p:sp>
      <p:sp>
        <p:nvSpPr>
          <p:cNvPr id="4" name="Text 2"/>
          <p:cNvSpPr/>
          <p:nvPr/>
        </p:nvSpPr>
        <p:spPr>
          <a:xfrm>
            <a:off x="1298448" y="457200"/>
            <a:ext cx="10332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>
                <a:solidFill>
                  <a:srgbClr val="40261A"/>
                </a:solidFill>
                <a:latin typeface="Cambria"/>
                <a:ea typeface="Cambria"/>
                <a:cs typeface="Cambria" pitchFamily="34" charset="-120"/>
              </a:rPr>
              <a:t>what's controllable?</a:t>
            </a:r>
            <a:endParaRPr lang="en-US" sz="3200">
              <a:latin typeface="Cambria"/>
              <a:ea typeface="Cambria"/>
            </a:endParaRPr>
          </a:p>
        </p:txBody>
      </p:sp>
      <p:sp>
        <p:nvSpPr>
          <p:cNvPr id="5" name="Text 3"/>
          <p:cNvSpPr/>
          <p:nvPr/>
        </p:nvSpPr>
        <p:spPr>
          <a:xfrm>
            <a:off x="1298448" y="1024128"/>
            <a:ext cx="10332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300" i="1" dirty="0">
              <a:solidFill>
                <a:srgbClr val="8C7A6B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48640" y="1691640"/>
            <a:ext cx="5440680" cy="4160520"/>
          </a:xfrm>
          <a:prstGeom prst="roundRect">
            <a:avLst>
              <a:gd name="adj" fmla="val 1978"/>
            </a:avLst>
          </a:prstGeom>
          <a:solidFill>
            <a:srgbClr val="F4EBDD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7" name="Text 5"/>
          <p:cNvSpPr/>
          <p:nvPr/>
        </p:nvSpPr>
        <p:spPr>
          <a:xfrm>
            <a:off x="777240" y="1847088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6E7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Largely within Basil's control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22960" y="2331720"/>
            <a:ext cx="498348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Process: introduce delivery / reliable pre-ordering</a:t>
            </a:r>
            <a:endParaRPr lang="en-US" sz="135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People: capacity to cover phones &amp; orders</a:t>
            </a:r>
            <a:endParaRPr lang="en-US" sz="135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Promotion &amp; Tech: online ordering, social media, loyalty</a:t>
            </a:r>
            <a:endParaRPr lang="en-US" sz="1350" dirty="0"/>
          </a:p>
          <a:p>
            <a:pPr marL="342900" indent="-342900">
              <a:buSzPct val="100000"/>
              <a:buChar char="•"/>
            </a:pPr>
            <a:r>
              <a:rPr lang="en-US" sz="13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Product: range and pricing decisions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822960" y="5257800"/>
            <a:ext cx="4983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50" i="1" dirty="0">
              <a:solidFill>
                <a:srgbClr val="8C7A6B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172200" y="1691640"/>
            <a:ext cx="5440680" cy="4160520"/>
          </a:xfrm>
          <a:prstGeom prst="roundRect">
            <a:avLst>
              <a:gd name="adj" fmla="val 1978"/>
            </a:avLst>
          </a:prstGeom>
          <a:solidFill>
            <a:srgbClr val="FBF6EF"/>
          </a:solidFill>
          <a:ln/>
          <a:effectLst>
            <a:outerShdw blurRad="76200" dist="25400" dir="5400000" algn="bl" rotWithShape="0">
              <a:srgbClr val="BFA98F">
                <a:alpha val="35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1" name="Text 9"/>
          <p:cNvSpPr/>
          <p:nvPr/>
        </p:nvSpPr>
        <p:spPr>
          <a:xfrm>
            <a:off x="6400800" y="1847088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9B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Outside Basil's control (monitor)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446520" y="2331720"/>
            <a:ext cx="498348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Place: retail-park decline &amp; rising vacancies (BRC, 2024)</a:t>
            </a:r>
            <a:endParaRPr lang="en-US" sz="135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Market: cost-of-living &amp; inflation on inputs (ONS, 2025)</a:t>
            </a:r>
            <a:endParaRPr lang="en-US" sz="135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Social: hybrid working reducing weekday demand (Centre for Cities, 2025)</a:t>
            </a:r>
            <a:endParaRPr lang="en-US" sz="1350" dirty="0"/>
          </a:p>
          <a:p>
            <a:pPr marL="342900" indent="-342900">
              <a:buSzPct val="100000"/>
              <a:buChar char="•"/>
            </a:pPr>
            <a:r>
              <a:rPr lang="en-US" sz="135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Environmental: climate risk to organic crops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6446520" y="5257800"/>
            <a:ext cx="4983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>
                <a:solidFill>
                  <a:srgbClr val="8C7A6B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15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7718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026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607040" y="-914400"/>
            <a:ext cx="2743200" cy="2743200"/>
          </a:xfrm>
          <a:prstGeom prst="ellipse">
            <a:avLst/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2926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kern="0" spc="200" dirty="0">
                <a:solidFill>
                  <a:srgbClr val="BE6B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· KEY FINDINGS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48640" y="713232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the evidence points to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548640" y="1600200"/>
            <a:ext cx="5440680" cy="1298448"/>
          </a:xfrm>
          <a:prstGeom prst="roundRect">
            <a:avLst>
              <a:gd name="adj" fmla="val 5634"/>
            </a:avLst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6" name="Shape 4"/>
          <p:cNvSpPr/>
          <p:nvPr/>
        </p:nvSpPr>
        <p:spPr>
          <a:xfrm>
            <a:off x="731520" y="1929384"/>
            <a:ext cx="640080" cy="64008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7" name="Text 5"/>
          <p:cNvSpPr/>
          <p:nvPr/>
        </p:nvSpPr>
        <p:spPr>
          <a:xfrm>
            <a:off x="731520" y="1929384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508760" y="1728216"/>
            <a:ext cx="4343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single cause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1508760" y="2093976"/>
            <a:ext cx="4343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EDE1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Stagnation stems from external shocks and internal gaps combined — not just a 'quieter park'.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6172200" y="1600200"/>
            <a:ext cx="5440680" cy="1298448"/>
          </a:xfrm>
          <a:prstGeom prst="roundRect">
            <a:avLst>
              <a:gd name="adj" fmla="val 5634"/>
            </a:avLst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6355080" y="1929384"/>
            <a:ext cx="640080" cy="64008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6355080" y="1929384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7132320" y="1728216"/>
            <a:ext cx="4343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Macro headwinds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7132320" y="2093976"/>
            <a:ext cx="4343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EDE1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PESTEL shows Economic, Social and Technological forces bearing down hardest (ONS, 2025; Centre for Cities, 2025).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548640" y="3063240"/>
            <a:ext cx="5440680" cy="1298448"/>
          </a:xfrm>
          <a:prstGeom prst="roundRect">
            <a:avLst>
              <a:gd name="adj" fmla="val 5634"/>
            </a:avLst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6" name="Shape 14"/>
          <p:cNvSpPr/>
          <p:nvPr/>
        </p:nvSpPr>
        <p:spPr>
          <a:xfrm>
            <a:off x="731520" y="3392424"/>
            <a:ext cx="640080" cy="64008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17" name="Text 15"/>
          <p:cNvSpPr/>
          <p:nvPr/>
        </p:nvSpPr>
        <p:spPr>
          <a:xfrm>
            <a:off x="731520" y="3392424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1508760" y="3191256"/>
            <a:ext cx="4343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Controllable roots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1508760" y="3557016"/>
            <a:ext cx="4343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EDE1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Fishbone concentrates on Process, People and Promotion — largely within Basil's control.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6172200" y="3063240"/>
            <a:ext cx="5440680" cy="1298448"/>
          </a:xfrm>
          <a:prstGeom prst="roundRect">
            <a:avLst>
              <a:gd name="adj" fmla="val 5634"/>
            </a:avLst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21" name="Shape 19"/>
          <p:cNvSpPr/>
          <p:nvPr/>
        </p:nvSpPr>
        <p:spPr>
          <a:xfrm>
            <a:off x="6355080" y="3392424"/>
            <a:ext cx="640080" cy="64008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22" name="Text 20"/>
          <p:cNvSpPr/>
          <p:nvPr/>
        </p:nvSpPr>
        <p:spPr>
          <a:xfrm>
            <a:off x="6355080" y="3392424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7132320" y="3191256"/>
            <a:ext cx="4343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Structural threat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7132320" y="3557016"/>
            <a:ext cx="4343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EDE1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Falling retail-park footfall is a long-term risk to monitor (BRC, 2024).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548640" y="4526280"/>
            <a:ext cx="5440680" cy="1298448"/>
          </a:xfrm>
          <a:prstGeom prst="roundRect">
            <a:avLst>
              <a:gd name="adj" fmla="val 5634"/>
            </a:avLst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26" name="Shape 24"/>
          <p:cNvSpPr/>
          <p:nvPr/>
        </p:nvSpPr>
        <p:spPr>
          <a:xfrm>
            <a:off x="731520" y="4855464"/>
            <a:ext cx="640080" cy="64008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27" name="Text 25"/>
          <p:cNvSpPr/>
          <p:nvPr/>
        </p:nvSpPr>
        <p:spPr>
          <a:xfrm>
            <a:off x="731520" y="4855464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1508760" y="4654296"/>
            <a:ext cx="4343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Supply exposure</a:t>
            </a:r>
            <a:endParaRPr lang="en-US" sz="1500" dirty="0"/>
          </a:p>
        </p:txBody>
      </p:sp>
      <p:sp>
        <p:nvSpPr>
          <p:cNvPr id="29" name="Text 27"/>
          <p:cNvSpPr/>
          <p:nvPr/>
        </p:nvSpPr>
        <p:spPr>
          <a:xfrm>
            <a:off x="1508760" y="5020056"/>
            <a:ext cx="4343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EDE1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Organic-only sourcing adds cost and crop-failure volatility.</a:t>
            </a:r>
            <a:endParaRPr lang="en-US" sz="1150" dirty="0"/>
          </a:p>
        </p:txBody>
      </p:sp>
      <p:sp>
        <p:nvSpPr>
          <p:cNvPr id="30" name="Shape 28"/>
          <p:cNvSpPr/>
          <p:nvPr/>
        </p:nvSpPr>
        <p:spPr>
          <a:xfrm>
            <a:off x="6172200" y="4526280"/>
            <a:ext cx="5440680" cy="1298448"/>
          </a:xfrm>
          <a:prstGeom prst="roundRect">
            <a:avLst>
              <a:gd name="adj" fmla="val 5634"/>
            </a:avLst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1" name="Shape 29"/>
          <p:cNvSpPr/>
          <p:nvPr/>
        </p:nvSpPr>
        <p:spPr>
          <a:xfrm>
            <a:off x="6355080" y="4855464"/>
            <a:ext cx="640080" cy="64008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2" name="Text 30"/>
          <p:cNvSpPr/>
          <p:nvPr/>
        </p:nvSpPr>
        <p:spPr>
          <a:xfrm>
            <a:off x="6355080" y="4855464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7132320" y="4654296"/>
            <a:ext cx="4343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Priority</a:t>
            </a:r>
            <a:endParaRPr lang="en-US" sz="1500" dirty="0"/>
          </a:p>
        </p:txBody>
      </p:sp>
      <p:sp>
        <p:nvSpPr>
          <p:cNvPr id="34" name="Text 32"/>
          <p:cNvSpPr/>
          <p:nvPr/>
        </p:nvSpPr>
        <p:spPr>
          <a:xfrm>
            <a:off x="7132320" y="5020056"/>
            <a:ext cx="4343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EDE1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 on controllable causes first; track the uncontrollable ones.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2926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100" b="1" kern="0" spc="200" dirty="0">
              <a:solidFill>
                <a:srgbClr val="BE6B41"/>
              </a:solidFill>
              <a:ea typeface="Calibri"/>
              <a:cs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76656"/>
            <a:ext cx="109728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4026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5532120" cy="5120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Aguilar, F.J. (1967) Scanning the Business Environment. New York: Macmillan.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Belsare, H.V. (2025) 'PESTLE analysis', International Journal of Advanced Research, 13(2), pp. 608–612.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British Retail Consortium (2024) Retail footfall and vacancy data. London: BRC.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Centre for Cities (2025) The impact of hybrid working on the high street. London: Centre for Cities.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Federation of Small Businesses (2025) Business rates and small firms. London: FSB.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Ford, T., Augustyn, M.M. and Abdelkareem, R.S. (2024) 'Business resilience during a crisis: local grant funding and SMEs', Local Economy.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HRA Global (2026) How hybrid working is rewriting the UK's out-of-home eating habits. Industry report.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6263640" y="1371600"/>
            <a:ext cx="5532120" cy="5120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Ishikawa, K. (1985) What Is Total Quality Control? The Japanese Way. Englewood Cliffs, NJ: Prentice-Hall.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Kansongue, A., Guemkam, G. and Afane, E. (2023) 'SWOT and PESTEL analysis of renewable energy deployment in Togo', Frontiers in Sustainability, 990173.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Kumah, A. et al. (2024) 'Cause-and-effect (fishbone) diagram', Global Journal on Quality and Safety in Healthcare, 7(2), pp. 85–87.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(2025) The impact of higher energy costs on UK businesses: 2021 to 2024. London: ONS.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Olayiwola, M., Chan, D.W.M. and Jin, R. (2025) 'Barriers to off-site construction: a PESTEL systematic review', Buildings, 15(13), 2146.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Tague, N.R. (2005) The Quality Toolbox. 2nd edn. Milwaukee, WI: ASQ Quality Press.</a:t>
            </a:r>
            <a:endParaRPr lang="en-US" sz="1100" dirty="0"/>
          </a:p>
          <a:p>
            <a:pPr marL="0" indent="0">
              <a:lnSpc>
                <a:spcPct val="100000"/>
              </a:lnSpc>
              <a:spcAft>
                <a:spcPts val="1100"/>
              </a:spcAft>
              <a:buNone/>
            </a:pPr>
            <a:r>
              <a:rPr lang="en-US" sz="11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Whittington, R. et al. (2023) Exploring Strategy: Text and Cases. 13th edn. Harlow: Pearson.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823496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026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097280" y="4206240"/>
            <a:ext cx="3840480" cy="3840480"/>
          </a:xfrm>
          <a:prstGeom prst="ellipse">
            <a:avLst/>
          </a:prstGeom>
          <a:solidFill>
            <a:srgbClr val="5C3A28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10424160" y="-1188720"/>
            <a:ext cx="3291840" cy="3291840"/>
          </a:xfrm>
          <a:prstGeom prst="ellipse">
            <a:avLst/>
          </a:prstGeom>
          <a:solidFill>
            <a:srgbClr val="BE6B41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822960" y="2377440"/>
            <a:ext cx="10058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5200" dirty="0"/>
          </a:p>
        </p:txBody>
      </p:sp>
      <p:sp>
        <p:nvSpPr>
          <p:cNvPr id="5" name="Text 3"/>
          <p:cNvSpPr/>
          <p:nvPr/>
        </p:nvSpPr>
        <p:spPr>
          <a:xfrm>
            <a:off x="868680" y="3429000"/>
            <a:ext cx="10058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00">
                <a:solidFill>
                  <a:srgbClr val="D9A441"/>
                </a:solidFill>
                <a:latin typeface="Calibri"/>
                <a:ea typeface="Calibri"/>
                <a:cs typeface="Calibri"/>
              </a:rPr>
              <a:t>Questions</a:t>
            </a:r>
            <a:r>
              <a:rPr lang="en-US">
                <a:solidFill>
                  <a:srgbClr val="D9A441"/>
                </a:solidFill>
                <a:latin typeface="Calibri"/>
                <a:ea typeface="Calibri"/>
                <a:cs typeface="Calibri"/>
              </a:rPr>
              <a:t> are  </a:t>
            </a:r>
            <a:r>
              <a:rPr lang="en-US" sz="1800">
                <a:solidFill>
                  <a:srgbClr val="D9A441"/>
                </a:solidFill>
                <a:latin typeface="Calibri"/>
                <a:ea typeface="Calibri"/>
                <a:cs typeface="Calibri"/>
              </a:rPr>
              <a:t>welcome</a:t>
            </a:r>
            <a:endParaRPr lang="en-US" sz="1800">
              <a:latin typeface="Calibri"/>
              <a:ea typeface="Calibri"/>
              <a:cs typeface="Calibri"/>
            </a:endParaRPr>
          </a:p>
        </p:txBody>
      </p:sp>
      <p:sp>
        <p:nvSpPr>
          <p:cNvPr id="6" name="Text 4"/>
          <p:cNvSpPr/>
          <p:nvPr/>
        </p:nvSpPr>
        <p:spPr>
          <a:xfrm>
            <a:off x="868680" y="4023360"/>
            <a:ext cx="10058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50" dirty="0">
              <a:solidFill>
                <a:srgbClr val="D9C7B0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113</cp:revision>
  <dcterms:created xsi:type="dcterms:W3CDTF">2026-07-15T19:24:42Z</dcterms:created>
  <dcterms:modified xsi:type="dcterms:W3CDTF">2026-07-20T08:56:23Z</dcterms:modified>
</cp:coreProperties>
</file>