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</p:sldIdLst>
  <p:sldSz cx="12188952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88952" cy="700000"/>
          </a:xfrm>
          <a:prstGeom prst="rect">
            <a:avLst/>
          </a:prstGeom>
          <a:solidFill>
            <a:srgbClr val="103F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 b="1">
                <a:solidFill>
                  <a:srgbClr val="FFFFFF"/>
                </a:solidFill>
              </a:defRPr>
            </a:pPr>
            <a:r>
              <a:t>Historical and Contemporary Treatment and Care of Binge Eating Disorder (BED)</a:t>
            </a:r>
          </a:p>
          <a:p>
            <a:pPr algn="ctr">
              <a:defRPr sz="1400">
                <a:solidFill>
                  <a:srgbClr val="E6E6E6"/>
                </a:solidFill>
              </a:defRPr>
            </a:pPr>
            <a:r>
              <a:t>A Critical Examination of Social, Cultural and Political Influences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274320" y="914400"/>
            <a:ext cx="2240280" cy="5120640"/>
          </a:xfrm>
          <a:prstGeom prst="roundRect">
            <a:avLst/>
          </a:prstGeom>
          <a:solidFill>
            <a:srgbClr val="EBF5FA"/>
          </a:solidFill>
          <a:ln>
            <a:solidFill>
              <a:srgbClr val="103F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700"/>
            </a:pPr>
            <a:r>
              <a:t>What is BED?</a:t>
            </a:r>
          </a:p>
          <a:p>
            <a:pPr>
              <a:defRPr sz="1300"/>
            </a:pPr>
            <a:r>
              <a:t>ICD-11:</a:t>
            </a:r>
            <a:br/>
            <a:r>
              <a:t>• Recurrent binge eating</a:t>
            </a:r>
            <a:br/>
            <a:r>
              <a:t>• Loss of control</a:t>
            </a:r>
            <a:br/>
            <a:r>
              <a:t>• Marked distress</a:t>
            </a:r>
            <a:br/>
            <a:r>
              <a:t>• No compensatory behaviours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606039" y="914400"/>
            <a:ext cx="2240280" cy="5120640"/>
          </a:xfrm>
          <a:prstGeom prst="roundRect">
            <a:avLst/>
          </a:prstGeom>
          <a:solidFill>
            <a:srgbClr val="EBF5FA"/>
          </a:solidFill>
          <a:ln>
            <a:solidFill>
              <a:srgbClr val="103F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700"/>
            </a:pPr>
            <a:r>
              <a:t>Historical Evolution</a:t>
            </a:r>
          </a:p>
          <a:p>
            <a:pPr>
              <a:defRPr sz="1300"/>
            </a:pPr>
            <a:r>
              <a:t>• Once viewed as gluttony/lack of willpower</a:t>
            </a:r>
            <a:br/>
            <a:r>
              <a:t>• DSM-IV (research)</a:t>
            </a:r>
            <a:br/>
            <a:r>
              <a:t>• DSM-5 formal diagnosis</a:t>
            </a:r>
            <a:br/>
            <a:r>
              <a:t>• ICD-11 recognition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937759" y="914400"/>
            <a:ext cx="2240280" cy="5120640"/>
          </a:xfrm>
          <a:prstGeom prst="roundRect">
            <a:avLst/>
          </a:prstGeom>
          <a:solidFill>
            <a:srgbClr val="EBF5FA"/>
          </a:solidFill>
          <a:ln>
            <a:solidFill>
              <a:srgbClr val="103F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700"/>
            </a:pPr>
            <a:r>
              <a:t>Social, Cultural &amp; Political</a:t>
            </a:r>
          </a:p>
          <a:p>
            <a:pPr>
              <a:defRPr sz="1300"/>
            </a:pPr>
            <a:r>
              <a:t>• Diet culture and thin ideal</a:t>
            </a:r>
            <a:br/>
            <a:r>
              <a:t>• Weight stigma</a:t>
            </a:r>
            <a:br/>
            <a:r>
              <a:t>• Gender bias</a:t>
            </a:r>
            <a:br/>
            <a:r>
              <a:t>• Obesity-focused policy delayed recognition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269479" y="914400"/>
            <a:ext cx="2240280" cy="5120640"/>
          </a:xfrm>
          <a:prstGeom prst="roundRect">
            <a:avLst/>
          </a:prstGeom>
          <a:solidFill>
            <a:srgbClr val="EBF5FA"/>
          </a:solidFill>
          <a:ln>
            <a:solidFill>
              <a:srgbClr val="103F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700"/>
            </a:pPr>
            <a:r>
              <a:t>Critical Analysis</a:t>
            </a:r>
          </a:p>
          <a:p>
            <a:pPr>
              <a:defRPr sz="1300"/>
            </a:pPr>
            <a:r>
              <a:t>Past: dieting &amp; blame</a:t>
            </a:r>
            <a:br/>
            <a:r>
              <a:t>Now: CBT-ED, self-help, MDT care</a:t>
            </a:r>
            <a:br/>
            <a:r>
              <a:t>Persistent inequalities in access and diagnosis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9601200" y="914400"/>
            <a:ext cx="2240280" cy="5120640"/>
          </a:xfrm>
          <a:prstGeom prst="roundRect">
            <a:avLst/>
          </a:prstGeom>
          <a:solidFill>
            <a:srgbClr val="EBF5FA"/>
          </a:solidFill>
          <a:ln>
            <a:solidFill>
              <a:srgbClr val="103F6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b="1" sz="1700"/>
            </a:pPr>
            <a:r>
              <a:t>Recommendations</a:t>
            </a:r>
          </a:p>
          <a:p>
            <a:pPr>
              <a:defRPr sz="1300"/>
            </a:pPr>
            <a:r>
              <a:t>• Earlier screening</a:t>
            </a:r>
            <a:br/>
            <a:r>
              <a:t>• Weight-inclusive practice</a:t>
            </a:r>
            <a:br/>
            <a:r>
              <a:t>• Better access</a:t>
            </a:r>
            <a:br/>
            <a:r>
              <a:t>• Cultural competence</a:t>
            </a:r>
            <a:br/>
            <a:r>
              <a:t>• More specialist funding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65760" y="6217920"/>
            <a:ext cx="112471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/>
            </a:pPr>
            <a:r>
              <a:t>Key message: Recognition of BED has improved care, but stigma, discrimination and inequality continue to affect outcomes.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457200" y="274320"/>
            <a:ext cx="10972800" cy="5943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/>
            </a:pPr>
            <a:r>
              <a:t>References (Harvard)</a:t>
            </a:r>
          </a:p>
          <a:p>
            <a:pPr lvl="1"/>
            <a:r>
              <a:t>American Psychiatric Association (2013) Diagnostic and Statistical Manual of Mental Disorders (5th ed.).</a:t>
            </a:r>
          </a:p>
          <a:p>
            <a:pPr lvl="1"/>
            <a:r>
              <a:t>World Health Organization (2022) ICD-11 for Mortality and Morbidity Statistics.</a:t>
            </a:r>
          </a:p>
          <a:p>
            <a:pPr lvl="1"/>
            <a:r>
              <a:t>NICE (2017) Eating disorders: recognition and treatment (NG69).</a:t>
            </a:r>
          </a:p>
          <a:p>
            <a:pPr lvl="1"/>
            <a:r>
              <a:t>Hilbert, A. (2019) Binge-Eating Disorder. Psychiatric Clinics of North America.</a:t>
            </a:r>
          </a:p>
          <a:p>
            <a:pPr lvl="1"/>
            <a:r>
              <a:t>Puhl, R.M. &amp; Heuer, C.A. (2009) The Stigma of Obesity. Obesity.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