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67" r:id="rId3"/>
    <p:sldId id="264" r:id="rId4"/>
    <p:sldId id="260" r:id="rId5"/>
    <p:sldId id="257" r:id="rId6"/>
    <p:sldId id="258" r:id="rId7"/>
    <p:sldId id="259" r:id="rId8"/>
    <p:sldId id="261" r:id="rId9"/>
    <p:sldId id="262" r:id="rId10"/>
    <p:sldId id="263" r:id="rId11"/>
    <p:sldId id="265" r:id="rId12"/>
    <p:sldId id="266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46" autoAdjust="0"/>
    <p:restoredTop sz="65700" autoAdjust="0"/>
  </p:normalViewPr>
  <p:slideViewPr>
    <p:cSldViewPr snapToGrid="0">
      <p:cViewPr varScale="1">
        <p:scale>
          <a:sx n="100" d="100"/>
          <a:sy n="100" d="100"/>
        </p:scale>
        <p:origin x="176" y="4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85AA04-3C7E-43A8-9FB3-D0F4299EE4CB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A8CF49-F7E1-4275-9A51-548FBCE1A0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781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563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9322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282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247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204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027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765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628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3728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684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CF49-F7E1-4275-9A51-548FBCE1A0B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368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Enterprise Troopers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Thomas Braddock</a:t>
            </a:r>
            <a:br>
              <a:rPr lang="en-GB" dirty="0"/>
            </a:br>
            <a:br>
              <a:rPr lang="en-GB" dirty="0"/>
            </a:br>
            <a:r>
              <a:rPr lang="en-GB" dirty="0"/>
              <a:t>P138630</a:t>
            </a:r>
          </a:p>
        </p:txBody>
      </p:sp>
    </p:spTree>
    <p:extLst>
      <p:ext uri="{BB962C8B-B14F-4D97-AF65-F5344CB8AC3E}">
        <p14:creationId xmlns:p14="http://schemas.microsoft.com/office/powerpoint/2010/main" val="113535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116E1-70A6-E34A-8574-78FAB1412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83123-0666-C549-B9B7-EA2157FEAA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Understand Youth Entrepreneurial Strategy (YES plan).</a:t>
            </a:r>
          </a:p>
          <a:p>
            <a:r>
              <a:rPr lang="en-US" dirty="0"/>
              <a:t>Understand enterprise troopers</a:t>
            </a:r>
          </a:p>
          <a:p>
            <a:r>
              <a:rPr lang="en-US" dirty="0"/>
              <a:t>ACRO Model</a:t>
            </a:r>
          </a:p>
          <a:p>
            <a:r>
              <a:rPr lang="en-US" dirty="0"/>
              <a:t>How enterprise troopers links with policy and theory</a:t>
            </a:r>
          </a:p>
          <a:p>
            <a:r>
              <a:rPr lang="en-US" dirty="0"/>
              <a:t>Critique and recommendations  </a:t>
            </a:r>
          </a:p>
        </p:txBody>
      </p:sp>
    </p:spTree>
    <p:extLst>
      <p:ext uri="{BB962C8B-B14F-4D97-AF65-F5344CB8AC3E}">
        <p14:creationId xmlns:p14="http://schemas.microsoft.com/office/powerpoint/2010/main" val="2564021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An Entrepreneur?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Problem solving</a:t>
            </a:r>
          </a:p>
          <a:p>
            <a:r>
              <a:rPr lang="en-GB" dirty="0"/>
              <a:t>Creativity</a:t>
            </a:r>
          </a:p>
          <a:p>
            <a:r>
              <a:rPr lang="en-GB" dirty="0"/>
              <a:t>Innovation</a:t>
            </a:r>
          </a:p>
          <a:p>
            <a:r>
              <a:rPr lang="en-GB" dirty="0"/>
              <a:t>Team Building</a:t>
            </a:r>
          </a:p>
          <a:p>
            <a:r>
              <a:rPr lang="en-GB" dirty="0"/>
              <a:t>Goal Orientation</a:t>
            </a:r>
          </a:p>
          <a:p>
            <a:r>
              <a:rPr lang="en-GB" dirty="0"/>
              <a:t>Decision Making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958" y="5691202"/>
            <a:ext cx="2095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Miner (1996)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5362" y="2556932"/>
            <a:ext cx="3721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Someone who sets up a business by taking on financial risks in order to gain a profit (Earl, 2014).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FE3B87-75F6-FA48-A654-A4509BE04F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4992" y="2952987"/>
            <a:ext cx="3163664" cy="173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14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Youth Entrepreneurial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GB" dirty="0"/>
              <a:t>“To develop and nurture self-sufficient, entrepreneurial young people in all communities across Wales, who will contribute positively to economic and social success” (Welsh </a:t>
            </a:r>
            <a:r>
              <a:rPr lang="en-GB" dirty="0" err="1"/>
              <a:t>Gov</a:t>
            </a:r>
            <a:r>
              <a:rPr lang="en-GB" dirty="0"/>
              <a:t>, 2004). </a:t>
            </a:r>
          </a:p>
          <a:p>
            <a:r>
              <a:rPr lang="en-GB" dirty="0"/>
              <a:t>Engaging, Empowering, Equipping </a:t>
            </a:r>
          </a:p>
          <a:p>
            <a:r>
              <a:rPr lang="en-GB" dirty="0"/>
              <a:t>Brings together economic development and education policies</a:t>
            </a:r>
          </a:p>
          <a:p>
            <a:r>
              <a:rPr lang="en-GB" dirty="0"/>
              <a:t>People aged 5-25 to realise their potential</a:t>
            </a:r>
          </a:p>
          <a:p>
            <a:r>
              <a:rPr lang="en-GB" dirty="0"/>
              <a:t>From 2004, the action plan was progressed to 2015</a:t>
            </a:r>
          </a:p>
        </p:txBody>
      </p:sp>
    </p:spTree>
    <p:extLst>
      <p:ext uri="{BB962C8B-B14F-4D97-AF65-F5344CB8AC3E}">
        <p14:creationId xmlns:p14="http://schemas.microsoft.com/office/powerpoint/2010/main" val="142982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Enterprise Troopers?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7835" y="3719525"/>
            <a:ext cx="9601196" cy="2380829"/>
          </a:xfrm>
        </p:spPr>
        <p:txBody>
          <a:bodyPr/>
          <a:lstStyle/>
          <a:p>
            <a:r>
              <a:rPr lang="en-GB" dirty="0"/>
              <a:t>Ages 5-25</a:t>
            </a:r>
          </a:p>
          <a:p>
            <a:r>
              <a:rPr lang="en-GB" dirty="0"/>
              <a:t>Competition between schools for the best business  </a:t>
            </a:r>
          </a:p>
          <a:p>
            <a:r>
              <a:rPr lang="en-GB" dirty="0"/>
              <a:t>Part of the Welsh Governments YES campaign (Youth Entrepreneurial Strategy)</a:t>
            </a:r>
          </a:p>
          <a:p>
            <a:r>
              <a:rPr lang="en-GB" dirty="0"/>
              <a:t>Enterprise troopers are based on an ACRO model</a:t>
            </a:r>
          </a:p>
        </p:txBody>
      </p:sp>
      <p:sp>
        <p:nvSpPr>
          <p:cNvPr id="4" name="Rectangle 3"/>
          <p:cNvSpPr/>
          <p:nvPr/>
        </p:nvSpPr>
        <p:spPr>
          <a:xfrm>
            <a:off x="1177835" y="2510580"/>
            <a:ext cx="986027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“Starting and running a business is a great way to develop important skills in a lively and enjoyable way” (Enterprise Troopers, 2018).</a:t>
            </a:r>
          </a:p>
        </p:txBody>
      </p:sp>
    </p:spTree>
    <p:extLst>
      <p:ext uri="{BB962C8B-B14F-4D97-AF65-F5344CB8AC3E}">
        <p14:creationId xmlns:p14="http://schemas.microsoft.com/office/powerpoint/2010/main" val="414754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 Model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788055"/>
              </p:ext>
            </p:extLst>
          </p:nvPr>
        </p:nvGraphicFramePr>
        <p:xfrm>
          <a:off x="1295400" y="2557463"/>
          <a:ext cx="96012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0300">
                  <a:extLst>
                    <a:ext uri="{9D8B030D-6E8A-4147-A177-3AD203B41FA5}">
                      <a16:colId xmlns:a16="http://schemas.microsoft.com/office/drawing/2014/main" val="3215869680"/>
                    </a:ext>
                  </a:extLst>
                </a:gridCol>
                <a:gridCol w="2400300">
                  <a:extLst>
                    <a:ext uri="{9D8B030D-6E8A-4147-A177-3AD203B41FA5}">
                      <a16:colId xmlns:a16="http://schemas.microsoft.com/office/drawing/2014/main" val="2890640692"/>
                    </a:ext>
                  </a:extLst>
                </a:gridCol>
                <a:gridCol w="2400300">
                  <a:extLst>
                    <a:ext uri="{9D8B030D-6E8A-4147-A177-3AD203B41FA5}">
                      <a16:colId xmlns:a16="http://schemas.microsoft.com/office/drawing/2014/main" val="644401284"/>
                    </a:ext>
                  </a:extLst>
                </a:gridCol>
                <a:gridCol w="2400300">
                  <a:extLst>
                    <a:ext uri="{9D8B030D-6E8A-4147-A177-3AD203B41FA5}">
                      <a16:colId xmlns:a16="http://schemas.microsoft.com/office/drawing/2014/main" val="34114087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Attitude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Creativity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Relationships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Organisation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09016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9186" t="25051" r="56206" b="37850"/>
          <a:stretch/>
        </p:blipFill>
        <p:spPr>
          <a:xfrm>
            <a:off x="792698" y="3500723"/>
            <a:ext cx="2727733" cy="23131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9271" t="23854" r="58288" b="38338"/>
          <a:stretch/>
        </p:blipFill>
        <p:spPr>
          <a:xfrm>
            <a:off x="3520431" y="3399905"/>
            <a:ext cx="2575569" cy="24139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18731" t="26096" r="57798" b="38395"/>
          <a:stretch/>
        </p:blipFill>
        <p:spPr>
          <a:xfrm>
            <a:off x="6096000" y="3500723"/>
            <a:ext cx="2636060" cy="23131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3347" y="3570608"/>
            <a:ext cx="2457652" cy="22432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FF5F15-865F-234A-8551-E8B26F943659}"/>
              </a:ext>
            </a:extLst>
          </p:cNvPr>
          <p:cNvSpPr txBox="1"/>
          <p:nvPr/>
        </p:nvSpPr>
        <p:spPr>
          <a:xfrm>
            <a:off x="4572000" y="5914695"/>
            <a:ext cx="5098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(Enterprise Troopers, 2018)</a:t>
            </a:r>
          </a:p>
        </p:txBody>
      </p:sp>
    </p:spTree>
    <p:extLst>
      <p:ext uri="{BB962C8B-B14F-4D97-AF65-F5344CB8AC3E}">
        <p14:creationId xmlns:p14="http://schemas.microsoft.com/office/powerpoint/2010/main" val="362333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8861266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Transferrable Skills From Enterprise Troopers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9186" t="27860" r="68497" b="38464"/>
          <a:stretch/>
        </p:blipFill>
        <p:spPr>
          <a:xfrm>
            <a:off x="802654" y="770465"/>
            <a:ext cx="985495" cy="15155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t="11423" r="57879"/>
          <a:stretch/>
        </p:blipFill>
        <p:spPr>
          <a:xfrm>
            <a:off x="10024533" y="770465"/>
            <a:ext cx="999067" cy="1515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18731" t="29674" r="69822" b="38828"/>
          <a:stretch/>
        </p:blipFill>
        <p:spPr>
          <a:xfrm>
            <a:off x="740655" y="4631267"/>
            <a:ext cx="1260763" cy="1515534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6"/>
          <a:srcRect t="4886" r="53030"/>
          <a:stretch/>
        </p:blipFill>
        <p:spPr>
          <a:xfrm>
            <a:off x="10156668" y="4631267"/>
            <a:ext cx="1223456" cy="15155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20927888">
            <a:off x="1146412" y="2851538"/>
            <a:ext cx="2101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Problem Solving</a:t>
            </a:r>
          </a:p>
        </p:txBody>
      </p:sp>
      <p:sp>
        <p:nvSpPr>
          <p:cNvPr id="4" name="TextBox 3"/>
          <p:cNvSpPr txBox="1"/>
          <p:nvPr/>
        </p:nvSpPr>
        <p:spPr>
          <a:xfrm rot="923588">
            <a:off x="2839445" y="3506983"/>
            <a:ext cx="2361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Self-Motivation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2306" y="4574230"/>
            <a:ext cx="165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Communication</a:t>
            </a:r>
          </a:p>
        </p:txBody>
      </p:sp>
      <p:sp>
        <p:nvSpPr>
          <p:cNvPr id="10" name="TextBox 9"/>
          <p:cNvSpPr txBox="1"/>
          <p:nvPr/>
        </p:nvSpPr>
        <p:spPr>
          <a:xfrm rot="20775153">
            <a:off x="2202554" y="5437160"/>
            <a:ext cx="2802340" cy="382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Working with others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10560" y="4839507"/>
            <a:ext cx="2349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Critical Thinking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20873" y="3693020"/>
            <a:ext cx="248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Decision Making</a:t>
            </a:r>
          </a:p>
        </p:txBody>
      </p:sp>
      <p:sp>
        <p:nvSpPr>
          <p:cNvPr id="13" name="TextBox 12"/>
          <p:cNvSpPr txBox="1"/>
          <p:nvPr/>
        </p:nvSpPr>
        <p:spPr>
          <a:xfrm rot="783356">
            <a:off x="4568209" y="5545117"/>
            <a:ext cx="2210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Reasoning skills</a:t>
            </a:r>
          </a:p>
        </p:txBody>
      </p:sp>
      <p:sp>
        <p:nvSpPr>
          <p:cNvPr id="14" name="TextBox 13"/>
          <p:cNvSpPr txBox="1"/>
          <p:nvPr/>
        </p:nvSpPr>
        <p:spPr>
          <a:xfrm rot="20500531">
            <a:off x="4693041" y="3762608"/>
            <a:ext cx="297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Digital competency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21272" y="3217699"/>
            <a:ext cx="229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Literacy and numeracy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86921" y="2527950"/>
            <a:ext cx="223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Confidence</a:t>
            </a:r>
          </a:p>
        </p:txBody>
      </p:sp>
      <p:sp>
        <p:nvSpPr>
          <p:cNvPr id="17" name="TextBox 16"/>
          <p:cNvSpPr txBox="1"/>
          <p:nvPr/>
        </p:nvSpPr>
        <p:spPr>
          <a:xfrm rot="685179">
            <a:off x="4891367" y="2650673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Public Speaking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39944" y="2677051"/>
            <a:ext cx="29841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Transferrable skills are essential to progress in the 21</a:t>
            </a:r>
            <a:r>
              <a:rPr lang="en-GB" baseline="30000" dirty="0"/>
              <a:t>st</a:t>
            </a:r>
            <a:r>
              <a:rPr lang="en-GB" dirty="0"/>
              <a:t> century. (Cameron, 2016)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1C2231-0B83-9949-AA3D-27C23EBD83FF}"/>
              </a:ext>
            </a:extLst>
          </p:cNvPr>
          <p:cNvSpPr txBox="1"/>
          <p:nvPr/>
        </p:nvSpPr>
        <p:spPr>
          <a:xfrm>
            <a:off x="7447931" y="4158731"/>
            <a:ext cx="2247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Ambitious, capable learners, ready to play a full part in life and work (WAG, 2015)</a:t>
            </a:r>
          </a:p>
        </p:txBody>
      </p:sp>
    </p:spTree>
    <p:extLst>
      <p:ext uri="{BB962C8B-B14F-4D97-AF65-F5344CB8AC3E}">
        <p14:creationId xmlns:p14="http://schemas.microsoft.com/office/powerpoint/2010/main" val="179779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Government Policy and Enterprise Troopers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9703" t="18871" r="33763" b="6901"/>
          <a:stretch/>
        </p:blipFill>
        <p:spPr>
          <a:xfrm>
            <a:off x="2805345" y="2934013"/>
            <a:ext cx="2259023" cy="24554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937" y="2936410"/>
            <a:ext cx="2156373" cy="245300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455879" y="2285999"/>
            <a:ext cx="387740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dirty="0"/>
              <a:t>◦ambitious, capable learners, ready to learn throughout their lives</a:t>
            </a:r>
          </a:p>
          <a:p>
            <a:endParaRPr lang="en-GB" dirty="0"/>
          </a:p>
          <a:p>
            <a:r>
              <a:rPr lang="en-GB" dirty="0"/>
              <a:t>◦enterprising, creative contributors, ready to play a full part in life and work</a:t>
            </a:r>
          </a:p>
          <a:p>
            <a:endParaRPr lang="en-GB" dirty="0"/>
          </a:p>
          <a:p>
            <a:r>
              <a:rPr lang="en-GB" dirty="0"/>
              <a:t>◦ethical, informed citizens of Wales and the world</a:t>
            </a:r>
          </a:p>
          <a:p>
            <a:endParaRPr lang="en-GB" dirty="0"/>
          </a:p>
          <a:p>
            <a:r>
              <a:rPr lang="en-GB" dirty="0"/>
              <a:t>◦healthy, confident individuals, ready to lead fulfilling lives as valued members of society.</a:t>
            </a:r>
          </a:p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6159B4-14FF-0747-8F99-4365D58737FE}"/>
              </a:ext>
            </a:extLst>
          </p:cNvPr>
          <p:cNvSpPr/>
          <p:nvPr/>
        </p:nvSpPr>
        <p:spPr>
          <a:xfrm>
            <a:off x="1069393" y="2804095"/>
            <a:ext cx="192318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dirty="0"/>
              <a:t>◦ambitious</a:t>
            </a:r>
          </a:p>
          <a:p>
            <a:endParaRPr lang="en-GB" dirty="0"/>
          </a:p>
          <a:p>
            <a:r>
              <a:rPr lang="en-GB" dirty="0"/>
              <a:t>◦empowering</a:t>
            </a:r>
          </a:p>
          <a:p>
            <a:endParaRPr lang="en-GB" dirty="0"/>
          </a:p>
          <a:p>
            <a:r>
              <a:rPr lang="en-GB" dirty="0"/>
              <a:t>◦engaging</a:t>
            </a:r>
          </a:p>
          <a:p>
            <a:endParaRPr lang="en-GB" dirty="0"/>
          </a:p>
          <a:p>
            <a:r>
              <a:rPr lang="en-GB" dirty="0"/>
              <a:t>◦inclusive</a:t>
            </a:r>
          </a:p>
          <a:p>
            <a:endParaRPr lang="en-GB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Digital </a:t>
            </a:r>
            <a:r>
              <a:rPr lang="en-GB" dirty="0" err="1"/>
              <a:t>Comptency</a:t>
            </a:r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5868AF-F766-C64D-8112-098CB6A197B5}"/>
              </a:ext>
            </a:extLst>
          </p:cNvPr>
          <p:cNvSpPr txBox="1"/>
          <p:nvPr/>
        </p:nvSpPr>
        <p:spPr>
          <a:xfrm>
            <a:off x="9644093" y="5851083"/>
            <a:ext cx="2937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(Welsh </a:t>
            </a:r>
            <a:r>
              <a:rPr lang="en-US" dirty="0" err="1"/>
              <a:t>Gov</a:t>
            </a:r>
            <a:r>
              <a:rPr lang="en-US" dirty="0"/>
              <a:t>, 2015)</a:t>
            </a:r>
          </a:p>
        </p:txBody>
      </p:sp>
    </p:spTree>
    <p:extLst>
      <p:ext uri="{BB962C8B-B14F-4D97-AF65-F5344CB8AC3E}">
        <p14:creationId xmlns:p14="http://schemas.microsoft.com/office/powerpoint/2010/main" val="2173854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Entrepreneurial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Schumpeter (2011): Entrepreneurship aids the process of development within an economy. </a:t>
            </a:r>
          </a:p>
          <a:p>
            <a:endParaRPr lang="en-GB" dirty="0"/>
          </a:p>
          <a:p>
            <a:r>
              <a:rPr lang="en-GB" dirty="0"/>
              <a:t>McClelland (1987): Entrepreneurship stimulates the three needs that people have, Need for achievement, need for affiliation, and need for power.  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114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Literacy Numeracy Framework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literacy numeracy framework aims to develop curriculum content so that all learners have the chance to develop skills set out in LNF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u="sng" dirty="0"/>
              <a:t>Example</a:t>
            </a:r>
          </a:p>
          <a:p>
            <a:r>
              <a:rPr lang="en-GB" dirty="0"/>
              <a:t>Reception – paying for items with change (5p, 10p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dirty="0"/>
              <a:t>Year 7 – using profits and losses to work out selling calculations</a:t>
            </a:r>
          </a:p>
          <a:p>
            <a:r>
              <a:rPr lang="en-GB" dirty="0"/>
              <a:t>Top level – compound interest, tax and VAT.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0" y="3378200"/>
            <a:ext cx="2120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WAG (2014)</a:t>
            </a:r>
          </a:p>
        </p:txBody>
      </p:sp>
    </p:spTree>
    <p:extLst>
      <p:ext uri="{BB962C8B-B14F-4D97-AF65-F5344CB8AC3E}">
        <p14:creationId xmlns:p14="http://schemas.microsoft.com/office/powerpoint/2010/main" val="222588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Good or Bad?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Positive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Transferrable life skills</a:t>
            </a:r>
          </a:p>
          <a:p>
            <a:endParaRPr lang="en-GB" dirty="0"/>
          </a:p>
          <a:p>
            <a:r>
              <a:rPr lang="en-GB" dirty="0"/>
              <a:t>Develops confidence levels</a:t>
            </a:r>
          </a:p>
          <a:p>
            <a:endParaRPr lang="en-GB" dirty="0"/>
          </a:p>
          <a:p>
            <a:r>
              <a:rPr lang="en-GB" dirty="0"/>
              <a:t>Easily embedded into curriculum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Negative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Not all schools will implement it</a:t>
            </a:r>
          </a:p>
          <a:p>
            <a:endParaRPr lang="en-GB" dirty="0"/>
          </a:p>
          <a:p>
            <a:r>
              <a:rPr lang="en-GB" dirty="0"/>
              <a:t>Different schools will give different budgets</a:t>
            </a:r>
          </a:p>
          <a:p>
            <a:endParaRPr lang="en-GB" dirty="0"/>
          </a:p>
          <a:p>
            <a:r>
              <a:rPr lang="en-GB" dirty="0"/>
              <a:t>Some schools will do all of the work because they want to win</a:t>
            </a:r>
          </a:p>
        </p:txBody>
      </p:sp>
    </p:spTree>
    <p:extLst>
      <p:ext uri="{BB962C8B-B14F-4D97-AF65-F5344CB8AC3E}">
        <p14:creationId xmlns:p14="http://schemas.microsoft.com/office/powerpoint/2010/main" val="21522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9E7317B-0619-0A42-928F-C4A6D475F8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schools should do enterprise troopers as compulsory </a:t>
            </a:r>
          </a:p>
          <a:p>
            <a:endParaRPr lang="en-US" dirty="0"/>
          </a:p>
          <a:p>
            <a:r>
              <a:rPr lang="en-US" dirty="0"/>
              <a:t>Set budgets for each business</a:t>
            </a:r>
          </a:p>
          <a:p>
            <a:endParaRPr lang="en-US" dirty="0"/>
          </a:p>
          <a:p>
            <a:r>
              <a:rPr lang="en-US" dirty="0"/>
              <a:t>Mini competition within each school </a:t>
            </a:r>
          </a:p>
        </p:txBody>
      </p:sp>
    </p:spTree>
    <p:extLst>
      <p:ext uri="{BB962C8B-B14F-4D97-AF65-F5344CB8AC3E}">
        <p14:creationId xmlns:p14="http://schemas.microsoft.com/office/powerpoint/2010/main" val="379755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67F4C-01AD-F941-BD22-13E0177E7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BBDF450-C0A8-5E41-A7B9-1AD5FFC84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11167" y="2557463"/>
            <a:ext cx="2969666" cy="3317875"/>
          </a:xfrm>
        </p:spPr>
      </p:pic>
    </p:spTree>
    <p:extLst>
      <p:ext uri="{BB962C8B-B14F-4D97-AF65-F5344CB8AC3E}">
        <p14:creationId xmlns:p14="http://schemas.microsoft.com/office/powerpoint/2010/main" val="2522186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1AB19-B0AA-A344-B15C-E4F76A0A3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2218" y="2452254"/>
            <a:ext cx="9344888" cy="3936233"/>
          </a:xfrm>
        </p:spPr>
        <p:txBody>
          <a:bodyPr>
            <a:normAutofit fontScale="55000" lnSpcReduction="20000"/>
          </a:bodyPr>
          <a:lstStyle/>
          <a:p>
            <a:r>
              <a:rPr lang="en-GB" sz="2900" dirty="0"/>
              <a:t>Cameron, S. (2016). </a:t>
            </a:r>
            <a:r>
              <a:rPr lang="en-GB" sz="2900" i="1" dirty="0"/>
              <a:t>Business Student's Handbook</a:t>
            </a:r>
            <a:r>
              <a:rPr lang="en-GB" sz="2900" dirty="0"/>
              <a:t>. Harlow, England: Pearson Education Limited.</a:t>
            </a:r>
          </a:p>
          <a:p>
            <a:r>
              <a:rPr lang="en-GB" sz="2900" dirty="0"/>
              <a:t>Earl, C. (2014). </a:t>
            </a:r>
            <a:r>
              <a:rPr lang="en-GB" sz="2900" i="1" dirty="0"/>
              <a:t>What does it mean to be an entrepreneur?</a:t>
            </a:r>
            <a:r>
              <a:rPr lang="en-GB" sz="2900" dirty="0"/>
              <a:t>. Broomall, PA: Mason Crest.</a:t>
            </a:r>
          </a:p>
          <a:p>
            <a:r>
              <a:rPr lang="en-GB" sz="2900" dirty="0"/>
              <a:t>Enterprise Troopers (2018). </a:t>
            </a:r>
            <a:r>
              <a:rPr lang="en-GB" sz="2900" i="1" dirty="0"/>
              <a:t>Enterprise Troopers – Big Ideas Wales</a:t>
            </a:r>
            <a:r>
              <a:rPr lang="en-GB" sz="2900" dirty="0"/>
              <a:t>. [online] </a:t>
            </a:r>
            <a:r>
              <a:rPr lang="en-GB" sz="2900" dirty="0" err="1"/>
              <a:t>Enterprisetroopers.com</a:t>
            </a:r>
            <a:r>
              <a:rPr lang="en-GB" sz="2900" dirty="0"/>
              <a:t>. Available at: http://</a:t>
            </a:r>
            <a:r>
              <a:rPr lang="en-GB" sz="2900" dirty="0" err="1"/>
              <a:t>enterprisetroopers.com</a:t>
            </a:r>
            <a:r>
              <a:rPr lang="en-GB" sz="2900" dirty="0"/>
              <a:t>/ [Accessed 13 Mar. 2018].</a:t>
            </a:r>
          </a:p>
          <a:p>
            <a:r>
              <a:rPr lang="en-GB" sz="2900" dirty="0" err="1"/>
              <a:t>McCLELLAND</a:t>
            </a:r>
            <a:r>
              <a:rPr lang="en-GB" sz="2900" dirty="0"/>
              <a:t>, D. (1987). Characteristics of Successful Entrepreneurs*. </a:t>
            </a:r>
            <a:r>
              <a:rPr lang="en-GB" sz="2900" i="1" dirty="0"/>
              <a:t>The Journal of Creative </a:t>
            </a:r>
            <a:r>
              <a:rPr lang="en-GB" sz="2900" i="1" dirty="0" err="1"/>
              <a:t>Behavior</a:t>
            </a:r>
            <a:r>
              <a:rPr lang="en-GB" sz="2900" dirty="0"/>
              <a:t>, 21(3), pp.219-233.</a:t>
            </a:r>
          </a:p>
          <a:p>
            <a:r>
              <a:rPr lang="en-GB" sz="2900" dirty="0"/>
              <a:t>Miner, J. (1996). </a:t>
            </a:r>
            <a:r>
              <a:rPr lang="en-GB" sz="2900" i="1" dirty="0"/>
              <a:t>The 4 routes to entrepreneurial success</a:t>
            </a:r>
            <a:r>
              <a:rPr lang="en-GB" sz="2900" dirty="0"/>
              <a:t>. San Francisco: </a:t>
            </a:r>
            <a:r>
              <a:rPr lang="en-GB" sz="2900" dirty="0" err="1"/>
              <a:t>Berrett</a:t>
            </a:r>
            <a:r>
              <a:rPr lang="en-GB" sz="2900" dirty="0"/>
              <a:t>-Koehler Publishers.</a:t>
            </a:r>
          </a:p>
          <a:p>
            <a:r>
              <a:rPr lang="en-GB" sz="2900" dirty="0"/>
              <a:t>Nagendra, S. (2008). </a:t>
            </a:r>
            <a:r>
              <a:rPr lang="en-GB" sz="2900" i="1" dirty="0" err="1"/>
              <a:t>Entreneurship</a:t>
            </a:r>
            <a:r>
              <a:rPr lang="en-GB" sz="2900" i="1" dirty="0"/>
              <a:t> and management</a:t>
            </a:r>
            <a:r>
              <a:rPr lang="en-GB" sz="2900" dirty="0"/>
              <a:t>. </a:t>
            </a:r>
            <a:r>
              <a:rPr lang="en-GB" sz="2900" dirty="0" err="1"/>
              <a:t>Banglore</a:t>
            </a:r>
            <a:r>
              <a:rPr lang="en-GB" sz="2900" dirty="0"/>
              <a:t>: Sanguine Technical Publishers.</a:t>
            </a:r>
          </a:p>
          <a:p>
            <a:r>
              <a:rPr lang="en-GB" sz="2900" dirty="0"/>
              <a:t>Schumpeter, J., Becker, M., Knudsen, T., </a:t>
            </a:r>
            <a:r>
              <a:rPr lang="en-GB" sz="2900" dirty="0" err="1"/>
              <a:t>Swedberg</a:t>
            </a:r>
            <a:r>
              <a:rPr lang="en-GB" sz="2900" dirty="0"/>
              <a:t>, R. and Schumpeter, J. (2011). </a:t>
            </a:r>
            <a:r>
              <a:rPr lang="en-GB" sz="2900" i="1" dirty="0"/>
              <a:t>The entrepreneur</a:t>
            </a:r>
            <a:r>
              <a:rPr lang="en-GB" sz="2900" dirty="0"/>
              <a:t>. Stanford, California: Stanford University Press.</a:t>
            </a:r>
          </a:p>
          <a:p>
            <a:r>
              <a:rPr lang="en-GB" sz="2900" dirty="0"/>
              <a:t>Welsh Assembly Government (2014). </a:t>
            </a:r>
            <a:r>
              <a:rPr lang="en-GB" sz="2900" i="1" dirty="0"/>
              <a:t>National Literacy and Numeracy Framework</a:t>
            </a:r>
            <a:r>
              <a:rPr lang="en-GB" sz="2900" dirty="0"/>
              <a:t>. Welsh government.</a:t>
            </a:r>
          </a:p>
          <a:p>
            <a:r>
              <a:rPr lang="en-GB" sz="2900" dirty="0"/>
              <a:t>Welsh Assembly Government (2015). </a:t>
            </a:r>
            <a:r>
              <a:rPr lang="en-GB" sz="2900" i="1" dirty="0"/>
              <a:t>Successful Futures</a:t>
            </a:r>
            <a:r>
              <a:rPr lang="en-GB" sz="2900" dirty="0"/>
              <a:t>. Welsh Assembly Government.</a:t>
            </a:r>
          </a:p>
          <a:p>
            <a:r>
              <a:rPr lang="en-GB" sz="2900" dirty="0"/>
              <a:t>Welsh </a:t>
            </a:r>
            <a:r>
              <a:rPr lang="en-GB" sz="2900" dirty="0" err="1"/>
              <a:t>Gov</a:t>
            </a:r>
            <a:r>
              <a:rPr lang="en-GB" sz="2900" dirty="0"/>
              <a:t> (2004). </a:t>
            </a:r>
            <a:r>
              <a:rPr lang="en-GB" sz="2900" i="1" dirty="0"/>
              <a:t>A Youth Enterprise and Entrepreneurship Strategy for Wales</a:t>
            </a:r>
            <a:r>
              <a:rPr lang="en-GB" sz="2900" dirty="0"/>
              <a:t>. Cardiff: Welsh Assembly Government.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C382F6-B5DE-6B4F-A092-6106FE79C8CD}"/>
              </a:ext>
            </a:extLst>
          </p:cNvPr>
          <p:cNvSpPr txBox="1"/>
          <p:nvPr/>
        </p:nvSpPr>
        <p:spPr>
          <a:xfrm>
            <a:off x="1336963" y="1302328"/>
            <a:ext cx="89153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>
                <a:latin typeface="+mj-lt"/>
              </a:rPr>
              <a:t>Reference List</a:t>
            </a:r>
          </a:p>
        </p:txBody>
      </p:sp>
    </p:spTree>
    <p:extLst>
      <p:ext uri="{BB962C8B-B14F-4D97-AF65-F5344CB8AC3E}">
        <p14:creationId xmlns:p14="http://schemas.microsoft.com/office/powerpoint/2010/main" val="23248046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620</TotalTime>
  <Words>536</Words>
  <Application>Microsoft Macintosh PowerPoint</Application>
  <PresentationFormat>Widescreen</PresentationFormat>
  <Paragraphs>128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Courier New</vt:lpstr>
      <vt:lpstr>Garamond</vt:lpstr>
      <vt:lpstr>Organic</vt:lpstr>
      <vt:lpstr>Enterprise Troopers</vt:lpstr>
      <vt:lpstr>Aims</vt:lpstr>
      <vt:lpstr>What Is An Entrepreneur? </vt:lpstr>
      <vt:lpstr>Youth Entrepreneurial Strategy</vt:lpstr>
      <vt:lpstr>What Is Enterprise Troopers?</vt:lpstr>
      <vt:lpstr>ACRO Model</vt:lpstr>
      <vt:lpstr>Transferrable Skills From Enterprise Troopers</vt:lpstr>
      <vt:lpstr>Government Policy and Enterprise Troopers</vt:lpstr>
      <vt:lpstr>Entrepreneurial Theories</vt:lpstr>
      <vt:lpstr>Literacy Numeracy Framework</vt:lpstr>
      <vt:lpstr>Good or Bad?</vt:lpstr>
      <vt:lpstr>Recommendations</vt:lpstr>
      <vt:lpstr>Any Questions?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Enterprise Troopers</dc:title>
  <dc:creator>Thomas Braddock (P138630)</dc:creator>
  <cp:lastModifiedBy>Thomas Braddock (P138630)</cp:lastModifiedBy>
  <cp:revision>70</cp:revision>
  <dcterms:created xsi:type="dcterms:W3CDTF">2018-03-13T14:58:30Z</dcterms:created>
  <dcterms:modified xsi:type="dcterms:W3CDTF">2018-03-16T00:29:28Z</dcterms:modified>
</cp:coreProperties>
</file>