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5"/>
  </p:notesMasterIdLst>
  <p:sldIdLst>
    <p:sldId id="256" r:id="rId2"/>
    <p:sldId id="485" r:id="rId3"/>
    <p:sldId id="511" r:id="rId4"/>
    <p:sldId id="442" r:id="rId5"/>
    <p:sldId id="512" r:id="rId6"/>
    <p:sldId id="368" r:id="rId7"/>
    <p:sldId id="514" r:id="rId8"/>
    <p:sldId id="471" r:id="rId9"/>
    <p:sldId id="509" r:id="rId10"/>
    <p:sldId id="480" r:id="rId11"/>
    <p:sldId id="478" r:id="rId12"/>
    <p:sldId id="513" r:id="rId13"/>
    <p:sldId id="299" r:id="rId14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9pPr>
  </p:defaultTextStyle>
  <p:extLst>
    <p:ext uri="{521415D9-36F7-43E2-AB2F-B90AF26B5E84}">
      <p14:sectionLst xmlns:p14="http://schemas.microsoft.com/office/powerpoint/2010/main">
        <p14:section name="Default Section" id="{52668A9B-499E-40BF-A91D-B0647392A1E2}">
          <p14:sldIdLst>
            <p14:sldId id="256"/>
            <p14:sldId id="485"/>
            <p14:sldId id="511"/>
            <p14:sldId id="442"/>
            <p14:sldId id="512"/>
            <p14:sldId id="368"/>
            <p14:sldId id="514"/>
            <p14:sldId id="471"/>
            <p14:sldId id="509"/>
            <p14:sldId id="480"/>
            <p14:sldId id="478"/>
            <p14:sldId id="513"/>
          </p14:sldIdLst>
        </p14:section>
        <p14:section name="Untitled Section" id="{21855404-2395-4983-A9E2-33AAC8683C98}">
          <p14:sldIdLst>
            <p14:sldId id="299"/>
          </p14:sldIdLst>
        </p14:section>
        <p14:section name="Untitled Section" id="{FBA9ED2F-54F1-4A74-B6C4-CF000303B1B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E3F9"/>
          </a:solidFill>
        </a:fill>
      </a:tcStyle>
    </a:wholeTbl>
    <a:band2H>
      <a:tcTxStyle/>
      <a:tcStyle>
        <a:tcBdr/>
        <a:fill>
          <a:solidFill>
            <a:srgbClr val="E6F2FC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140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0" name="Shape 11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683568" y="1988843"/>
            <a:ext cx="7772401" cy="1470026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369367" y="3744614"/>
            <a:ext cx="6400801" cy="1752601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>
                <a:solidFill>
                  <a:srgbClr val="888888"/>
                </a:solidFill>
              </a:defRPr>
            </a:lvl1pPr>
            <a:lvl2pPr marL="0" indent="342900" algn="ctr">
              <a:buSzTx/>
              <a:buFontTx/>
              <a:buNone/>
              <a:defRPr>
                <a:solidFill>
                  <a:srgbClr val="888888"/>
                </a:solidFill>
              </a:defRPr>
            </a:lvl2pPr>
            <a:lvl3pPr marL="0" indent="685800" algn="ctr">
              <a:buSzTx/>
              <a:buFontTx/>
              <a:buNone/>
              <a:defRPr>
                <a:solidFill>
                  <a:srgbClr val="888888"/>
                </a:solidFill>
              </a:defRPr>
            </a:lvl3pPr>
            <a:lvl4pPr marL="0" indent="1028700" algn="ctr">
              <a:buSzTx/>
              <a:buFontTx/>
              <a:buNone/>
              <a:defRPr>
                <a:solidFill>
                  <a:srgbClr val="888888"/>
                </a:solidFill>
              </a:defRPr>
            </a:lvl4pPr>
            <a:lvl5pPr marL="0" indent="1371600" algn="ctr">
              <a:buSzTx/>
              <a:buFontTx/>
              <a:buNone/>
              <a:defRPr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1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7033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>
          <a:xfrm>
            <a:off x="683568" y="3993086"/>
            <a:ext cx="7772401" cy="1362076"/>
          </a:xfrm>
          <a:prstGeom prst="rect">
            <a:avLst/>
          </a:prstGeo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t>Title Text</a:t>
            </a:r>
          </a:p>
        </p:txBody>
      </p:sp>
      <p:sp>
        <p:nvSpPr>
          <p:cNvPr id="3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83568" y="2492899"/>
            <a:ext cx="7772401" cy="1500188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1pPr>
            <a:lvl2pPr marL="0" indent="3429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2pPr>
            <a:lvl3pPr marL="0" indent="6858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3pPr>
            <a:lvl4pPr marL="0" indent="10287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4pPr>
            <a:lvl5pPr marL="0" indent="13716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3989041"/>
          </a:xfrm>
          <a:prstGeom prst="rect">
            <a:avLst/>
          </a:prstGeom>
        </p:spPr>
        <p:txBody>
          <a:bodyPr/>
          <a:lstStyle>
            <a:lvl1pPr>
              <a:defRPr sz="2100"/>
            </a:lvl1pPr>
            <a:lvl2pPr marL="592931" indent="-250031">
              <a:defRPr sz="2100"/>
            </a:lvl2pPr>
            <a:lvl3pPr marL="925830" indent="-240030">
              <a:defRPr sz="2100"/>
            </a:lvl3pPr>
            <a:lvl4pPr marL="1305657" indent="-276957">
              <a:defRPr sz="2100"/>
            </a:lvl4pPr>
            <a:lvl5pPr marL="1648557" indent="-276957">
              <a:defRPr sz="21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457200" y="1535112"/>
            <a:ext cx="4040188" cy="639763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400"/>
              </a:spcBef>
              <a:buSzTx/>
              <a:buFontTx/>
              <a:buNone/>
              <a:defRPr sz="1800" b="1"/>
            </a:lvl1pPr>
            <a:lvl2pPr marL="0" indent="342900">
              <a:spcBef>
                <a:spcPts val="400"/>
              </a:spcBef>
              <a:buSzTx/>
              <a:buFontTx/>
              <a:buNone/>
              <a:defRPr sz="1800" b="1"/>
            </a:lvl2pPr>
            <a:lvl3pPr marL="0" indent="685800">
              <a:spcBef>
                <a:spcPts val="400"/>
              </a:spcBef>
              <a:buSzTx/>
              <a:buFontTx/>
              <a:buNone/>
              <a:defRPr sz="1800" b="1"/>
            </a:lvl3pPr>
            <a:lvl4pPr marL="0" indent="1028700">
              <a:spcBef>
                <a:spcPts val="400"/>
              </a:spcBef>
              <a:buSzTx/>
              <a:buFontTx/>
              <a:buNone/>
              <a:defRPr sz="1800" b="1"/>
            </a:lvl4pPr>
            <a:lvl5pPr marL="0" indent="1371600">
              <a:spcBef>
                <a:spcPts val="400"/>
              </a:spcBef>
              <a:buSzTx/>
              <a:buFontTx/>
              <a:buNone/>
              <a:defRPr sz="18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4645026" y="1535112"/>
            <a:ext cx="4041776" cy="639763"/>
          </a:xfrm>
          <a:prstGeom prst="rect">
            <a:avLst/>
          </a:prstGeom>
        </p:spPr>
        <p:txBody>
          <a:bodyPr anchor="b"/>
          <a:lstStyle/>
          <a:p>
            <a:pPr marL="0" indent="0">
              <a:spcBef>
                <a:spcPts val="400"/>
              </a:spcBef>
              <a:buSzTx/>
              <a:buFontTx/>
              <a:buNone/>
              <a:defRPr sz="1800" b="1"/>
            </a:pPr>
            <a:endParaRPr/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>
            <a:spLocks noGrp="1"/>
          </p:cNvSpPr>
          <p:nvPr>
            <p:ph type="title"/>
          </p:nvPr>
        </p:nvSpPr>
        <p:spPr>
          <a:xfrm>
            <a:off x="457201" y="273050"/>
            <a:ext cx="3008315" cy="1162050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idx="1"/>
          </p:nvPr>
        </p:nvSpPr>
        <p:spPr>
          <a:xfrm>
            <a:off x="3575050" y="273053"/>
            <a:ext cx="5111750" cy="5172175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457201" y="1435103"/>
            <a:ext cx="3008315" cy="4029892"/>
          </a:xfrm>
          <a:prstGeom prst="rect">
            <a:avLst/>
          </a:prstGeom>
        </p:spPr>
        <p:txBody>
          <a:bodyPr/>
          <a:lstStyle/>
          <a:p>
            <a:pPr marL="0" indent="0">
              <a:spcBef>
                <a:spcPts val="200"/>
              </a:spcBef>
              <a:buSzTx/>
              <a:buFontTx/>
              <a:buNone/>
              <a:defRPr sz="1000"/>
            </a:pPr>
            <a:endParaRPr/>
          </a:p>
        </p:txBody>
      </p:sp>
      <p:sp>
        <p:nvSpPr>
          <p:cNvPr id="7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>
            <a:spLocks noGrp="1"/>
          </p:cNvSpPr>
          <p:nvPr>
            <p:ph type="title"/>
          </p:nvPr>
        </p:nvSpPr>
        <p:spPr>
          <a:xfrm>
            <a:off x="1792288" y="4509120"/>
            <a:ext cx="5486401" cy="566739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83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1792288" y="612779"/>
            <a:ext cx="5486401" cy="3824338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792288" y="5157192"/>
            <a:ext cx="5486401" cy="432049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200"/>
              </a:spcBef>
              <a:buSzTx/>
              <a:buFontTx/>
              <a:buNone/>
              <a:defRPr sz="1000"/>
            </a:lvl1pPr>
            <a:lvl2pPr marL="0" indent="342900">
              <a:spcBef>
                <a:spcPts val="200"/>
              </a:spcBef>
              <a:buSzTx/>
              <a:buFontTx/>
              <a:buNone/>
              <a:defRPr sz="1000"/>
            </a:lvl2pPr>
            <a:lvl3pPr marL="0" indent="685800">
              <a:spcBef>
                <a:spcPts val="200"/>
              </a:spcBef>
              <a:buSzTx/>
              <a:buFontTx/>
              <a:buNone/>
              <a:defRPr sz="1000"/>
            </a:lvl3pPr>
            <a:lvl4pPr marL="0" indent="1028700">
              <a:spcBef>
                <a:spcPts val="200"/>
              </a:spcBef>
              <a:buSzTx/>
              <a:buFontTx/>
              <a:buNone/>
              <a:defRPr sz="1000"/>
            </a:lvl4pPr>
            <a:lvl5pPr marL="0" indent="1371600">
              <a:spcBef>
                <a:spcPts val="200"/>
              </a:spcBef>
              <a:buSzTx/>
              <a:buFontTx/>
              <a:buNone/>
              <a:defRPr sz="1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1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455523" y="6435657"/>
            <a:ext cx="231278" cy="2311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900"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ransition spd="med"/>
  <p:txStyles>
    <p:titleStyle>
      <a:lvl1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titleStyle>
    <p:bodyStyle>
      <a:lvl1pPr marL="257175" marR="0" indent="-257175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587829" marR="0" indent="-24492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914400" marR="0" indent="-22860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1303019" marR="0" indent="-27431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16459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»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19888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23317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26746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30175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3390/su1315862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Title 1"/>
          <p:cNvSpPr txBox="1">
            <a:spLocks noGrp="1"/>
          </p:cNvSpPr>
          <p:nvPr>
            <p:ph type="ctrTitle"/>
          </p:nvPr>
        </p:nvSpPr>
        <p:spPr>
          <a:xfrm>
            <a:off x="195210" y="3123344"/>
            <a:ext cx="8635708" cy="3020602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562355">
              <a:defRPr sz="3034" b="1">
                <a:solidFill>
                  <a:schemeClr val="accent2"/>
                </a:solidFill>
                <a:effectLst>
                  <a:outerShdw blurRad="31242" dist="31242" dir="2700000" rotWithShape="0">
                    <a:srgbClr val="000000">
                      <a:alpha val="43137"/>
                    </a:srgbClr>
                  </a:outerShdw>
                </a:effectLst>
              </a:defRPr>
            </a:pPr>
            <a:br>
              <a:rPr lang="en-GB" dirty="0"/>
            </a:br>
            <a:br>
              <a:rPr lang="en-GB" dirty="0"/>
            </a:br>
            <a:r>
              <a:rPr lang="en-GB" dirty="0"/>
              <a:t>BALM 5001</a:t>
            </a:r>
            <a:br>
              <a:rPr dirty="0"/>
            </a:br>
            <a:r>
              <a:rPr dirty="0">
                <a:solidFill>
                  <a:srgbClr val="000000"/>
                </a:solidFill>
              </a:rPr>
              <a:t> </a:t>
            </a:r>
            <a:r>
              <a:rPr lang="en-GB" dirty="0"/>
              <a:t>Understanding and Engaging Stakeholders</a:t>
            </a:r>
            <a:r>
              <a:rPr lang="en-GB" sz="1800" b="1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 </a:t>
            </a:r>
            <a:endParaRPr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sz="3034" b="1" dirty="0"/>
              <a:t>Week </a:t>
            </a:r>
            <a:r>
              <a:rPr lang="en-GB" sz="3034" b="1" dirty="0"/>
              <a:t>8: </a:t>
            </a:r>
            <a:br>
              <a:rPr lang="en-GB" sz="3034" b="1" dirty="0"/>
            </a:br>
            <a:r>
              <a:rPr lang="en-GB" sz="3100" b="1" dirty="0">
                <a:solidFill>
                  <a:srgbClr val="FFFF00"/>
                </a:solidFill>
                <a:cs typeface="Times New Roman" panose="02020603050405020304" pitchFamily="18" charset="0"/>
              </a:rPr>
              <a:t>Case Study – LGE Stakeholder Engagement and Sustainability Practices.</a:t>
            </a:r>
            <a:br>
              <a:rPr lang="en-GB" sz="3100" b="1" dirty="0">
                <a:solidFill>
                  <a:srgbClr val="FFFF00"/>
                </a:solidFill>
                <a:cs typeface="Times New Roman" panose="02020603050405020304" pitchFamily="18" charset="0"/>
              </a:rPr>
            </a:br>
            <a:r>
              <a:rPr lang="en-GB" sz="3100" b="1" dirty="0">
                <a:solidFill>
                  <a:srgbClr val="FFFF00"/>
                </a:solidFill>
                <a:cs typeface="Times New Roman" panose="02020603050405020304" pitchFamily="18" charset="0"/>
              </a:rPr>
              <a:t>&amp;</a:t>
            </a:r>
            <a:br>
              <a:rPr lang="en-GB" sz="3100" b="1" dirty="0">
                <a:solidFill>
                  <a:srgbClr val="FFFF00"/>
                </a:solidFill>
                <a:cs typeface="Times New Roman" panose="02020603050405020304" pitchFamily="18" charset="0"/>
              </a:rPr>
            </a:br>
            <a:r>
              <a:rPr lang="en-GB" sz="3100" b="1" dirty="0">
                <a:solidFill>
                  <a:srgbClr val="FFFF00"/>
                </a:solidFill>
                <a:cs typeface="Times New Roman" panose="02020603050405020304" pitchFamily="18" charset="0"/>
              </a:rPr>
              <a:t>Assignment Workshop.</a:t>
            </a:r>
            <a:br>
              <a:rPr lang="en-GB" sz="3100" b="1" dirty="0">
                <a:solidFill>
                  <a:srgbClr val="FFFF00"/>
                </a:solidFill>
                <a:cs typeface="Times New Roman" panose="02020603050405020304" pitchFamily="18" charset="0"/>
              </a:rPr>
            </a:br>
            <a:r>
              <a:rPr lang="en-GB" sz="3034" b="1" dirty="0"/>
              <a:t>Prepared by:</a:t>
            </a:r>
            <a:br>
              <a:rPr lang="en-GB" sz="3034" b="1" dirty="0"/>
            </a:br>
            <a:r>
              <a:rPr lang="en-GB" sz="3034" b="1" dirty="0"/>
              <a:t>Oluwaseun (Olu) Adegbite, PhD.</a:t>
            </a:r>
            <a:br>
              <a:rPr sz="3034" b="1" dirty="0"/>
            </a:br>
            <a:br>
              <a:rPr sz="3034" dirty="0"/>
            </a:br>
            <a:br>
              <a:rPr sz="2952" dirty="0">
                <a:solidFill>
                  <a:srgbClr val="FF0000"/>
                </a:solidFill>
              </a:rPr>
            </a:br>
            <a:br>
              <a:rPr sz="2952" dirty="0">
                <a:solidFill>
                  <a:srgbClr val="FF0000"/>
                </a:solidFill>
              </a:rPr>
            </a:br>
            <a:endParaRPr sz="2952" dirty="0">
              <a:solidFill>
                <a:srgbClr val="FF0000"/>
              </a:solidFill>
            </a:endParaRPr>
          </a:p>
        </p:txBody>
      </p:sp>
      <p:sp>
        <p:nvSpPr>
          <p:cNvPr id="113" name="TextBox 1"/>
          <p:cNvSpPr txBox="1"/>
          <p:nvPr/>
        </p:nvSpPr>
        <p:spPr>
          <a:xfrm>
            <a:off x="313084" y="1068513"/>
            <a:ext cx="8317208" cy="12003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4000" b="1"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ctr"/>
            <a:r>
              <a:rPr lang="en-US" sz="3600" dirty="0">
                <a:effectLst/>
                <a:ea typeface="Arial" panose="020B0604020202020204" pitchFamily="34" charset="0"/>
              </a:rPr>
              <a:t>BA</a:t>
            </a:r>
            <a:r>
              <a:rPr lang="en-US" sz="3600" spc="-35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(Hons)</a:t>
            </a:r>
            <a:r>
              <a:rPr lang="en-US" sz="3600" spc="-35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Leadership</a:t>
            </a:r>
            <a:r>
              <a:rPr lang="en-US" sz="3600" spc="-30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and</a:t>
            </a:r>
            <a:r>
              <a:rPr lang="en-US" sz="3600" spc="-25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Management</a:t>
            </a:r>
            <a:r>
              <a:rPr lang="en-US" sz="3600" spc="-35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Skills</a:t>
            </a:r>
            <a:r>
              <a:rPr lang="en-US" sz="3600" spc="-30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for</a:t>
            </a:r>
            <a:r>
              <a:rPr lang="en-US" sz="3600" spc="-30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the</a:t>
            </a:r>
            <a:r>
              <a:rPr lang="en-US" sz="3600" spc="-25" dirty="0">
                <a:effectLst/>
                <a:ea typeface="Arial" panose="020B0604020202020204" pitchFamily="34" charset="0"/>
              </a:rPr>
              <a:t> </a:t>
            </a:r>
            <a:r>
              <a:rPr lang="en-US" sz="3600" spc="-10" dirty="0">
                <a:effectLst/>
                <a:ea typeface="Arial" panose="020B0604020202020204" pitchFamily="34" charset="0"/>
              </a:rPr>
              <a:t>Workplace</a:t>
            </a:r>
            <a:endParaRPr sz="3600" dirty="0"/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92467" y="1582220"/>
            <a:ext cx="8876872" cy="3939576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Benefits and challenges o</a:t>
            </a:r>
            <a:r>
              <a:rPr lang="en-GB" sz="32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 stakeholder engagement</a:t>
            </a: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engagement.</a:t>
            </a:r>
            <a:endParaRPr lang="en-GB" sz="32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200" dirty="0"/>
              <a:t>Assignment workshop</a:t>
            </a:r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2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719191" y="250298"/>
            <a:ext cx="7346021" cy="857251"/>
          </a:xfrm>
          <a:prstGeom prst="rect">
            <a:avLst/>
          </a:prstGeom>
        </p:spPr>
        <p:txBody>
          <a:bodyPr>
            <a:no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sz="3600" dirty="0"/>
              <a:t>Last W</a:t>
            </a:r>
            <a:r>
              <a:rPr sz="3600" dirty="0"/>
              <a:t>eek</a:t>
            </a:r>
            <a:r>
              <a:rPr lang="en-GB" sz="3600" dirty="0"/>
              <a:t> (i.e., Week</a:t>
            </a:r>
            <a:r>
              <a:rPr sz="3600" dirty="0"/>
              <a:t> </a:t>
            </a:r>
            <a:r>
              <a:rPr lang="en-GB" sz="3600" dirty="0"/>
              <a:t>7), ……</a:t>
            </a:r>
            <a:endParaRPr sz="3600" dirty="0"/>
          </a:p>
        </p:txBody>
      </p:sp>
      <p:sp>
        <p:nvSpPr>
          <p:cNvPr id="118" name="TextBox 7"/>
          <p:cNvSpPr txBox="1"/>
          <p:nvPr/>
        </p:nvSpPr>
        <p:spPr>
          <a:xfrm>
            <a:off x="174661" y="953698"/>
            <a:ext cx="8512139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4000" dirty="0"/>
              <a:t>We examined the followings:</a:t>
            </a:r>
            <a:endParaRPr sz="4000" dirty="0"/>
          </a:p>
        </p:txBody>
      </p:sp>
    </p:spTree>
    <p:extLst>
      <p:ext uri="{BB962C8B-B14F-4D97-AF65-F5344CB8AC3E}">
        <p14:creationId xmlns:p14="http://schemas.microsoft.com/office/powerpoint/2010/main" val="1275158724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" grpId="0" animBg="1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92467" y="1582220"/>
            <a:ext cx="8876872" cy="3939576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LG Electronics case study.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Assignment Workshop.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In-class f</a:t>
            </a:r>
            <a:r>
              <a:rPr lang="en-GB" sz="32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eedback on student’s draft.</a:t>
            </a:r>
            <a:endParaRPr lang="en-GB" sz="32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200" dirty="0"/>
              <a:t>General Q &amp; A session.</a:t>
            </a:r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3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719191" y="250298"/>
            <a:ext cx="7346021" cy="857251"/>
          </a:xfrm>
          <a:prstGeom prst="rect">
            <a:avLst/>
          </a:prstGeom>
        </p:spPr>
        <p:txBody>
          <a:bodyPr>
            <a:no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sz="3600" dirty="0"/>
              <a:t>This W</a:t>
            </a:r>
            <a:r>
              <a:rPr sz="3600" dirty="0"/>
              <a:t>eek</a:t>
            </a:r>
            <a:r>
              <a:rPr lang="en-GB" sz="3600" dirty="0"/>
              <a:t> (i.e., Week</a:t>
            </a:r>
            <a:r>
              <a:rPr sz="3600" dirty="0"/>
              <a:t> </a:t>
            </a:r>
            <a:r>
              <a:rPr lang="en-GB" sz="3600" dirty="0"/>
              <a:t>8), ……</a:t>
            </a:r>
            <a:endParaRPr sz="3600" dirty="0"/>
          </a:p>
        </p:txBody>
      </p:sp>
      <p:sp>
        <p:nvSpPr>
          <p:cNvPr id="118" name="TextBox 7"/>
          <p:cNvSpPr txBox="1"/>
          <p:nvPr/>
        </p:nvSpPr>
        <p:spPr>
          <a:xfrm>
            <a:off x="174661" y="953698"/>
            <a:ext cx="8512139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4000" dirty="0"/>
              <a:t>We will examine the followings:</a:t>
            </a:r>
            <a:endParaRPr sz="4000" dirty="0"/>
          </a:p>
        </p:txBody>
      </p:sp>
    </p:spTree>
    <p:extLst>
      <p:ext uri="{BB962C8B-B14F-4D97-AF65-F5344CB8AC3E}">
        <p14:creationId xmlns:p14="http://schemas.microsoft.com/office/powerpoint/2010/main" val="515625603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" grpId="0" animBg="1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Case Study Exercise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832206"/>
            <a:ext cx="8856323" cy="4900773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3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Read the provided case study…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300" b="1" kern="100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“A Case Study of LG Electronics - Stakeholder Engagement and Sustainability Practices”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3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on week 8 folder on the Moodle page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30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(You can as well request for a print-out copy from your lecturer)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(60 minutes).</a:t>
            </a:r>
            <a:endParaRPr lang="en-GB" sz="28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1744165"/>
      </p:ext>
    </p:extLst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Case Study Exercise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en-GB" sz="32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Questions: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en-GB" sz="320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Summarise your key findings on:</a:t>
            </a:r>
          </a:p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b="1" kern="100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Identify all internal and external stakeholders.</a:t>
            </a:r>
          </a:p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b="1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Identify relevant theory(</a:t>
            </a:r>
            <a:r>
              <a:rPr lang="en-GB" b="1" kern="100" dirty="0" err="1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ies</a:t>
            </a:r>
            <a:r>
              <a:rPr lang="en-GB" b="1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) of stakeholder engagement.</a:t>
            </a:r>
          </a:p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b="1" kern="100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Evaluate the impact of sustainable stakeholder engagement on the LGE’s organisational performances.</a:t>
            </a:r>
          </a:p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b="1" kern="100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Overall, assess if stakeholder engagement has been beneficial to </a:t>
            </a:r>
            <a:r>
              <a:rPr lang="en-GB" b="1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LGE business expansion and improved brand reputation through its commitment to sustainability practices?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40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4621316"/>
      </p:ext>
    </p:extLst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What are common usual business problems?"/>
          <p:cNvSpPr txBox="1">
            <a:spLocks noGrp="1"/>
          </p:cNvSpPr>
          <p:nvPr>
            <p:ph type="title"/>
          </p:nvPr>
        </p:nvSpPr>
        <p:spPr>
          <a:xfrm>
            <a:off x="246580" y="274638"/>
            <a:ext cx="8558373" cy="114300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800" b="1" u="none" strike="noStrike" baseline="0" dirty="0"/>
              <a:t>Break!</a:t>
            </a:r>
            <a:endParaRPr sz="4800" dirty="0">
              <a:solidFill>
                <a:srgbClr val="FF0000"/>
              </a:solidFill>
            </a:endParaRPr>
          </a:p>
        </p:txBody>
      </p:sp>
      <p:sp>
        <p:nvSpPr>
          <p:cNvPr id="197" name="Double-click to edit"/>
          <p:cNvSpPr txBox="1">
            <a:spLocks noGrp="1"/>
          </p:cNvSpPr>
          <p:nvPr>
            <p:ph type="body" idx="1"/>
          </p:nvPr>
        </p:nvSpPr>
        <p:spPr>
          <a:xfrm>
            <a:off x="879764" y="1417639"/>
            <a:ext cx="7339562" cy="404135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4400" b="1" dirty="0"/>
          </a:p>
          <a:p>
            <a:pPr marL="0" indent="0" algn="ctr">
              <a:buNone/>
            </a:pPr>
            <a:r>
              <a:rPr lang="en-GB" sz="4400" b="1" dirty="0">
                <a:solidFill>
                  <a:srgbClr val="FF0000"/>
                </a:solidFill>
              </a:rPr>
              <a:t>Break Time!</a:t>
            </a:r>
          </a:p>
          <a:p>
            <a:pPr marL="0" indent="0" algn="ctr">
              <a:buNone/>
            </a:pPr>
            <a:endParaRPr lang="en-GB" sz="4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It's OK to Take a Break from Social Media and How to Detox">
            <a:extLst>
              <a:ext uri="{FF2B5EF4-FFF2-40B4-BE49-F238E27FC236}">
                <a16:creationId xmlns:a16="http://schemas.microsoft.com/office/drawing/2014/main" id="{F5299995-3F9B-D014-3622-57B3DD6A7C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573" y="2965178"/>
            <a:ext cx="4746661" cy="2141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282061"/>
      </p:ext>
    </p:extLst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Case Study Exercise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endParaRPr lang="en-GB" sz="4000" b="1" kern="100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sz="4000" b="1" kern="100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en-GB" sz="44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Discuss your findings/answers with the rest of the class.</a:t>
            </a:r>
            <a:endParaRPr lang="en-GB" sz="44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40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4482412"/>
      </p:ext>
    </p:extLst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0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Assignment Workshop</a:t>
            </a:r>
            <a:endParaRPr lang="en-GB" sz="40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068512"/>
            <a:ext cx="8856323" cy="4654194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</a:t>
            </a:r>
            <a:r>
              <a:rPr lang="en-GB" sz="400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Part B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000" b="1" kern="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Assignment Workshop.</a:t>
            </a:r>
            <a:endParaRPr lang="en-GB" sz="40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8871722"/>
      </p:ext>
    </p:extLst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1032552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000" b="1" kern="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Next……</a:t>
            </a:r>
            <a:endParaRPr lang="en-GB" sz="40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135294"/>
            <a:ext cx="8856323" cy="4587412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400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Can you use the insights gained from the case study to complete the remainder of your assignment….</a:t>
            </a:r>
            <a:endParaRPr lang="en-GB" sz="3400" b="0" i="0" u="none" strike="noStrike" baseline="0" dirty="0"/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400" b="1" i="0" u="none" strike="noStrike" baseline="0" dirty="0"/>
              <a:t>For example, </a:t>
            </a:r>
            <a:r>
              <a:rPr lang="en-GB" sz="3400" b="1" i="0" u="none" strike="noStrike" baseline="0" dirty="0">
                <a:solidFill>
                  <a:srgbClr val="FF0000"/>
                </a:solidFill>
              </a:rPr>
              <a:t>by evaluating the </a:t>
            </a:r>
            <a:r>
              <a:rPr lang="en-GB" sz="34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impact of sustainable stakeholder engagement on the organisational performance of your selected organisation.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40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7367733"/>
      </p:ext>
    </p:extLst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0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Assignment Workshop</a:t>
            </a:r>
            <a:endParaRPr sz="40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068512"/>
            <a:ext cx="8856323" cy="4654194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Incorporate the insights gained from the case study  to your work.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Should you have any question, ask your lecturer.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Keep working on your assignment.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3600" b="1" kern="100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360830"/>
      </p:ext>
    </p:extLst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0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Assignment Workshop</a:t>
            </a:r>
            <a:endParaRPr sz="40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068512"/>
            <a:ext cx="8856323" cy="4654194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kern="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It is time to have 1-2-1 feedback on your assignment from your lecturer.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3200" b="1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Use the remainder of the session to complete part of your assignment.</a:t>
            </a:r>
            <a:endParaRPr lang="en-GB" sz="32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9509735"/>
      </p:ext>
    </p:extLst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Assignment Workshop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0" y="1489752"/>
            <a:ext cx="8856323" cy="4654194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</a:t>
            </a:r>
            <a:r>
              <a:rPr lang="en-GB" sz="360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Part C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000" b="1" kern="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General Q &amp; A session.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4000" b="1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40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Monthly Q&amp;A - Gold Coast Fresh Meat Centre">
            <a:extLst>
              <a:ext uri="{FF2B5EF4-FFF2-40B4-BE49-F238E27FC236}">
                <a16:creationId xmlns:a16="http://schemas.microsoft.com/office/drawing/2014/main" id="{60F50066-4EEC-4809-E626-96AA75F145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8253" y="3584181"/>
            <a:ext cx="5455576" cy="170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0945129"/>
      </p:ext>
    </p:extLst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Further information"/>
          <p:cNvSpPr txBox="1">
            <a:spLocks noGrp="1"/>
          </p:cNvSpPr>
          <p:nvPr>
            <p:ph type="title"/>
          </p:nvPr>
        </p:nvSpPr>
        <p:spPr>
          <a:xfrm>
            <a:off x="457200" y="71920"/>
            <a:ext cx="8229600" cy="544530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dirty="0"/>
              <a:t>References</a:t>
            </a:r>
            <a:endParaRPr dirty="0"/>
          </a:p>
        </p:txBody>
      </p:sp>
      <p:sp>
        <p:nvSpPr>
          <p:cNvPr id="281" name="Reading on the need to identify the ‘right’ business problem: Spradlin, D. (2012). Are you solving the right problem? Harvard Business Review…"/>
          <p:cNvSpPr txBox="1">
            <a:spLocks noGrp="1"/>
          </p:cNvSpPr>
          <p:nvPr>
            <p:ph type="body" idx="1"/>
          </p:nvPr>
        </p:nvSpPr>
        <p:spPr>
          <a:xfrm>
            <a:off x="113016" y="544530"/>
            <a:ext cx="8887146" cy="5219272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Jun, H., and Kim, M. (2021) From Stakeholder Communication to Engagement for the Sustainable Development Goals (SDGs): A Case Study of LG Electronics. Sustainability, 13, 8624. </a:t>
            </a:r>
            <a:r>
              <a:rPr lang="en-GB" sz="1800" u="sng" kern="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https://doi.org/10.3390/su13158624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LG Electronics. Financial Information. Available online: </a:t>
            </a:r>
            <a:r>
              <a:rPr lang="en-GB" sz="1800" kern="0" dirty="0">
                <a:solidFill>
                  <a:srgbClr val="0875B8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https://www.lg.com/global/investor-relations-financial-info </a:t>
            </a: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on 17 January 2021).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885" indent="-228885" defTabSz="610361">
              <a:defRPr sz="2136"/>
            </a:pPr>
            <a:endParaRPr i="1" dirty="0"/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10050</TotalTime>
  <Words>458</Words>
  <Application>Microsoft Office PowerPoint</Application>
  <PresentationFormat>On-screen Show (4:3)</PresentationFormat>
  <Paragraphs>61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Myriad Pro</vt:lpstr>
      <vt:lpstr>20140311PresentationUWTSDTemplate</vt:lpstr>
      <vt:lpstr>  BALM 5001  Understanding and Engaging Stakeholders  Week 8:  Case Study – LGE Stakeholder Engagement and Sustainability Practices. &amp; Assignment Workshop. Prepared by: Oluwaseun (Olu) Adegbite, PhD.    </vt:lpstr>
      <vt:lpstr>Last Week (i.e., Week 7), ……</vt:lpstr>
      <vt:lpstr>This Week (i.e., Week 8), ……</vt:lpstr>
      <vt:lpstr>Case Study Exercise</vt:lpstr>
      <vt:lpstr>Case Study Exercise</vt:lpstr>
      <vt:lpstr>Break!</vt:lpstr>
      <vt:lpstr>Case Study Exercise</vt:lpstr>
      <vt:lpstr>Assignment Workshop</vt:lpstr>
      <vt:lpstr>Next……</vt:lpstr>
      <vt:lpstr>Assignment Workshop</vt:lpstr>
      <vt:lpstr>Assignment Workshop</vt:lpstr>
      <vt:lpstr>Assignment Workshop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LCLM4004  Problem Solving and Decision Making  Week 1</dc:title>
  <dc:creator>Adegbite, Oluwaseun</dc:creator>
  <cp:lastModifiedBy>Oluwaseun Adegbite</cp:lastModifiedBy>
  <cp:revision>419</cp:revision>
  <dcterms:modified xsi:type="dcterms:W3CDTF">2023-11-02T13:19:01Z</dcterms:modified>
</cp:coreProperties>
</file>