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7" r:id="rId3"/>
    <p:sldId id="258" r:id="rId4"/>
    <p:sldId id="270" r:id="rId5"/>
    <p:sldId id="271" r:id="rId6"/>
    <p:sldId id="259" r:id="rId7"/>
    <p:sldId id="260" r:id="rId8"/>
    <p:sldId id="261" r:id="rId9"/>
    <p:sldId id="262" r:id="rId10"/>
    <p:sldId id="263" r:id="rId11"/>
    <p:sldId id="264" r:id="rId12"/>
    <p:sldId id="272" r:id="rId13"/>
    <p:sldId id="273" r:id="rId14"/>
    <p:sldId id="265" r:id="rId15"/>
    <p:sldId id="266" r:id="rId16"/>
    <p:sldId id="267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568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721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3580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417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759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251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5032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5257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945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5405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574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D45B4-8CF7-4B93-9385-4B6959BAAA1B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11/24/2017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52DD4-D945-46CD-9C70-0E4A535E159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138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.uk/manuscripts/Viewer.aspx?ref=arundel_ms_83_f127r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2446987"/>
            <a:ext cx="121919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prstClr val="black"/>
                </a:solidFill>
              </a:rPr>
              <a:t>The Deadly Middle Ages</a:t>
            </a:r>
            <a:endParaRPr lang="en-US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4560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77" t="26655" r="31127" b="18482"/>
          <a:stretch/>
        </p:blipFill>
        <p:spPr>
          <a:xfrm>
            <a:off x="785612" y="-19451"/>
            <a:ext cx="4790941" cy="376063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9" t="2126" r="1352" b="2283"/>
          <a:stretch/>
        </p:blipFill>
        <p:spPr>
          <a:xfrm>
            <a:off x="5782613" y="-19451"/>
            <a:ext cx="5533623" cy="372173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7" t="17522" b="27337"/>
          <a:stretch/>
        </p:blipFill>
        <p:spPr>
          <a:xfrm>
            <a:off x="257578" y="3812716"/>
            <a:ext cx="7147775" cy="304528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58" t="2759" r="11520" b="2145"/>
          <a:stretch/>
        </p:blipFill>
        <p:spPr>
          <a:xfrm>
            <a:off x="7778839" y="3760631"/>
            <a:ext cx="3898006" cy="3106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89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84" t="2055" r="34747" b="2374"/>
          <a:stretch/>
        </p:blipFill>
        <p:spPr>
          <a:xfrm>
            <a:off x="4602051" y="0"/>
            <a:ext cx="2987899" cy="686801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64" t="3029" r="1405" b="2374"/>
          <a:stretch/>
        </p:blipFill>
        <p:spPr>
          <a:xfrm>
            <a:off x="9989713" y="-9347"/>
            <a:ext cx="2202287" cy="686734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1" t="12758" r="71351" b="2843"/>
          <a:stretch/>
        </p:blipFill>
        <p:spPr>
          <a:xfrm>
            <a:off x="0" y="-9347"/>
            <a:ext cx="2076174" cy="6867347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076173" y="0"/>
            <a:ext cx="252587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Left: St. Catherine of Alexandria</a:t>
            </a:r>
          </a:p>
          <a:p>
            <a:endParaRPr lang="en-US" dirty="0"/>
          </a:p>
          <a:p>
            <a:r>
              <a:rPr lang="en-US" dirty="0" smtClean="0"/>
              <a:t>Center: St. Christopher</a:t>
            </a:r>
          </a:p>
          <a:p>
            <a:endParaRPr lang="en-US" dirty="0"/>
          </a:p>
          <a:p>
            <a:r>
              <a:rPr lang="en-US" dirty="0" smtClean="0"/>
              <a:t>Right: St. Barbara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7376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6211961" cy="43788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211960" y="0"/>
            <a:ext cx="598003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u="sng" dirty="0" smtClean="0"/>
              <a:t>Plague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3 most common kinds of plague: bubonic (in the lymph nodes); pneumonic (in the lungs); and septicemic (in the blood)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Generally transmitted from rodent, to flea, to human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Plague still exists in parts of the USA, South America, Africa, and Asia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Originated in Asia, arrived in Europe in 1347 (the Black Death)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4378816"/>
            <a:ext cx="6211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Photograph of a plague patient with a </a:t>
            </a:r>
            <a:r>
              <a:rPr lang="en-US" dirty="0" err="1" smtClean="0"/>
              <a:t>buboe</a:t>
            </a:r>
            <a:r>
              <a:rPr lang="en-US" dirty="0" smtClean="0"/>
              <a:t>, 1993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21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4945487" cy="68666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945486" y="0"/>
            <a:ext cx="724651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u="sng" dirty="0" smtClean="0"/>
              <a:t>Diagnosis and Treatment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Leprosy derived from Greek “</a:t>
            </a:r>
            <a:r>
              <a:rPr lang="en-US" sz="2400" dirty="0" err="1" smtClean="0"/>
              <a:t>lepra</a:t>
            </a:r>
            <a:r>
              <a:rPr lang="en-US" sz="2400" dirty="0" smtClean="0"/>
              <a:t>”, meaning any contagious skin condition that required quarantine</a:t>
            </a:r>
          </a:p>
          <a:p>
            <a:endParaRPr lang="en-U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Modern term=Hansen’s Disease. It is contagious only through repeated and prolonged contact</a:t>
            </a:r>
          </a:p>
          <a:p>
            <a:pPr algn="ctr"/>
            <a:endParaRPr lang="en-US" sz="2400" u="sng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Diagnosis involved questioning the patient, a physical examination, and examining blood and urine specimens.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There was no cure, so treatment involved care of both the body and soul.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Leprosy patients often lived in </a:t>
            </a:r>
            <a:r>
              <a:rPr lang="en-US" sz="2400" i="1" dirty="0" smtClean="0"/>
              <a:t>leprosaria</a:t>
            </a:r>
            <a:r>
              <a:rPr lang="en-US" sz="2400" dirty="0" smtClean="0"/>
              <a:t>, semi-religious institutions that cared for them and kept them apart from society.</a:t>
            </a:r>
          </a:p>
        </p:txBody>
      </p:sp>
    </p:spTree>
    <p:extLst>
      <p:ext uri="{BB962C8B-B14F-4D97-AF65-F5344CB8AC3E}">
        <p14:creationId xmlns:p14="http://schemas.microsoft.com/office/powerpoint/2010/main" val="686440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42" t="8213" r="3200" b="16065"/>
          <a:stretch/>
        </p:blipFill>
        <p:spPr>
          <a:xfrm>
            <a:off x="3726288" y="0"/>
            <a:ext cx="4739425" cy="68632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65713" y="5688449"/>
            <a:ext cx="372628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The Last Rites</a:t>
            </a:r>
          </a:p>
          <a:p>
            <a:r>
              <a:rPr lang="en-US" sz="1400" dirty="0" smtClean="0"/>
              <a:t>The Master of the Munich </a:t>
            </a:r>
            <a:r>
              <a:rPr lang="en-US" sz="1400" i="1" dirty="0" smtClean="0"/>
              <a:t>Golden Legend</a:t>
            </a:r>
            <a:r>
              <a:rPr lang="en-US" sz="1400" dirty="0" smtClean="0"/>
              <a:t>, c.1430-1440</a:t>
            </a:r>
          </a:p>
          <a:p>
            <a:r>
              <a:rPr lang="en-US" sz="1400" dirty="0" smtClean="0"/>
              <a:t>The Sobieski Hours</a:t>
            </a:r>
          </a:p>
          <a:p>
            <a:r>
              <a:rPr lang="en-US" sz="1400" dirty="0"/>
              <a:t>Windsor Castle, RCIN </a:t>
            </a:r>
            <a:r>
              <a:rPr lang="en-US" sz="1400" dirty="0" smtClean="0"/>
              <a:t>1142248, fol.111v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465713" y="867246"/>
            <a:ext cx="288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2. Making confession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8465713" y="2816182"/>
            <a:ext cx="288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4. Making a will</a:t>
            </a:r>
            <a:endParaRPr lang="en-US" sz="2000" dirty="0"/>
          </a:p>
        </p:txBody>
      </p:sp>
      <p:sp>
        <p:nvSpPr>
          <p:cNvPr id="8" name="TextBox 7"/>
          <p:cNvSpPr txBox="1"/>
          <p:nvPr/>
        </p:nvSpPr>
        <p:spPr>
          <a:xfrm>
            <a:off x="8416344" y="4949784"/>
            <a:ext cx="288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6. Final Temptation</a:t>
            </a:r>
            <a:endParaRPr lang="en-US" sz="2000" dirty="0"/>
          </a:p>
        </p:txBody>
      </p:sp>
      <p:sp>
        <p:nvSpPr>
          <p:cNvPr id="9" name="TextBox 8"/>
          <p:cNvSpPr txBox="1"/>
          <p:nvPr/>
        </p:nvSpPr>
        <p:spPr>
          <a:xfrm>
            <a:off x="845714" y="867246"/>
            <a:ext cx="288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 smtClean="0"/>
              <a:t>1. Death comes for a man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845714" y="2816182"/>
            <a:ext cx="288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 smtClean="0"/>
              <a:t>3. Receiving communion</a:t>
            </a:r>
            <a:endParaRPr lang="en-US" sz="2000" dirty="0"/>
          </a:p>
        </p:txBody>
      </p:sp>
      <p:sp>
        <p:nvSpPr>
          <p:cNvPr id="11" name="TextBox 10"/>
          <p:cNvSpPr txBox="1"/>
          <p:nvPr/>
        </p:nvSpPr>
        <p:spPr>
          <a:xfrm>
            <a:off x="845714" y="4949784"/>
            <a:ext cx="2880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dirty="0" smtClean="0"/>
              <a:t>5. Extreme Unction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5455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/>
              <a:t>Confession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Opportunity for the dying person to confess their sins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Takes the form of an interrogation</a:t>
            </a:r>
          </a:p>
        </p:txBody>
      </p:sp>
    </p:spTree>
    <p:extLst>
      <p:ext uri="{BB962C8B-B14F-4D97-AF65-F5344CB8AC3E}">
        <p14:creationId xmlns:p14="http://schemas.microsoft.com/office/powerpoint/2010/main" val="3204108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/>
              <a:t>Making a Will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u="sng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Give instructions for burial</a:t>
            </a:r>
          </a:p>
          <a:p>
            <a:endParaRPr lang="en-US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Make provisions for care of the soul</a:t>
            </a:r>
          </a:p>
          <a:p>
            <a:endParaRPr lang="en-US" sz="2800" dirty="0" smtClean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/>
              <a:t>Pay off debts and bequeath property</a:t>
            </a:r>
          </a:p>
        </p:txBody>
      </p:sp>
    </p:spTree>
    <p:extLst>
      <p:ext uri="{BB962C8B-B14F-4D97-AF65-F5344CB8AC3E}">
        <p14:creationId xmlns:p14="http://schemas.microsoft.com/office/powerpoint/2010/main" val="2122381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2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/>
              <a:t>Final Temptation</a:t>
            </a:r>
          </a:p>
          <a:p>
            <a:endParaRPr lang="en-US" sz="2800" u="sng" dirty="0"/>
          </a:p>
        </p:txBody>
      </p:sp>
      <p:sp>
        <p:nvSpPr>
          <p:cNvPr id="2" name="TextBox 1"/>
          <p:cNvSpPr txBox="1"/>
          <p:nvPr/>
        </p:nvSpPr>
        <p:spPr>
          <a:xfrm>
            <a:off x="0" y="954107"/>
            <a:ext cx="612895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 smtClean="0"/>
              <a:t>The five temptations 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Heresy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Desperation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Impatience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Complacence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Avarice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6849762" y="954107"/>
            <a:ext cx="612895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u="sng" dirty="0" smtClean="0"/>
              <a:t>The five inspirations against temptation are: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Faith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Contrition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Patience and charity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Humility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Detachment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70702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6" t="8826" r="51967" b="17371"/>
          <a:stretch/>
        </p:blipFill>
        <p:spPr>
          <a:xfrm>
            <a:off x="0" y="0"/>
            <a:ext cx="4636394" cy="68758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36394" y="0"/>
            <a:ext cx="755560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Laying out the corpse</a:t>
            </a:r>
          </a:p>
          <a:p>
            <a:r>
              <a:rPr lang="en-US" dirty="0" smtClean="0"/>
              <a:t>The Master of Catherine of Cleves, c.1440</a:t>
            </a:r>
          </a:p>
          <a:p>
            <a:r>
              <a:rPr lang="en-US" dirty="0" smtClean="0"/>
              <a:t>The Hours of Catherine of Cleves</a:t>
            </a:r>
          </a:p>
          <a:p>
            <a:r>
              <a:rPr lang="en-US" dirty="0" smtClean="0"/>
              <a:t>New York, The Morgan Library, MS M.945, fol.99v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9" t="3120" r="6057" b="46927"/>
          <a:stretch/>
        </p:blipFill>
        <p:spPr>
          <a:xfrm>
            <a:off x="5112911" y="2997197"/>
            <a:ext cx="2743202" cy="38608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856112" y="2997197"/>
            <a:ext cx="43358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Sewing the corpse into a shroud</a:t>
            </a:r>
          </a:p>
          <a:p>
            <a:r>
              <a:rPr lang="en-US" sz="1600" dirty="0" smtClean="0"/>
              <a:t>Chief </a:t>
            </a:r>
            <a:r>
              <a:rPr lang="en-US" sz="1600" dirty="0"/>
              <a:t>Associate of </a:t>
            </a:r>
            <a:r>
              <a:rPr lang="en-US" sz="1600" dirty="0" err="1"/>
              <a:t>Maître</a:t>
            </a:r>
            <a:r>
              <a:rPr lang="en-US" sz="1600" dirty="0"/>
              <a:t> </a:t>
            </a:r>
            <a:r>
              <a:rPr lang="en-US" sz="1600" dirty="0" err="1"/>
              <a:t>François</a:t>
            </a:r>
            <a:r>
              <a:rPr lang="en-US" sz="1600" dirty="0"/>
              <a:t>, c.1485-1490</a:t>
            </a:r>
          </a:p>
          <a:p>
            <a:r>
              <a:rPr lang="en-US" sz="1600" dirty="0"/>
              <a:t>French book of hours</a:t>
            </a:r>
          </a:p>
          <a:p>
            <a:r>
              <a:rPr lang="en-US" sz="1600" dirty="0"/>
              <a:t>New York, The Morgan Library, MS M.231 fol. 137r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1909979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1" t="7512" r="10866" b="16057"/>
          <a:stretch/>
        </p:blipFill>
        <p:spPr>
          <a:xfrm>
            <a:off x="0" y="0"/>
            <a:ext cx="4404575" cy="68684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04574" y="0"/>
            <a:ext cx="51000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Funeral procession</a:t>
            </a:r>
          </a:p>
          <a:p>
            <a:r>
              <a:rPr lang="en-US" dirty="0" smtClean="0"/>
              <a:t>Follower of Jean </a:t>
            </a:r>
            <a:r>
              <a:rPr lang="en-US" dirty="0" err="1" smtClean="0"/>
              <a:t>Colombe</a:t>
            </a:r>
            <a:r>
              <a:rPr lang="en-US" dirty="0" smtClean="0"/>
              <a:t>, c.1465</a:t>
            </a:r>
          </a:p>
          <a:p>
            <a:r>
              <a:rPr lang="en-US" dirty="0" smtClean="0"/>
              <a:t>French book of Hours</a:t>
            </a:r>
          </a:p>
          <a:p>
            <a:r>
              <a:rPr lang="en-US" dirty="0" smtClean="0"/>
              <a:t>New York, The Morgan Library, MS M.248, fol.87v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6" t="751" r="11016" b="24882"/>
          <a:stretch/>
        </p:blipFill>
        <p:spPr>
          <a:xfrm>
            <a:off x="5370490" y="1768400"/>
            <a:ext cx="3387144" cy="51000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757634" y="1768400"/>
            <a:ext cx="34343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Elevating the Host at Requiem Mass</a:t>
            </a:r>
          </a:p>
          <a:p>
            <a:r>
              <a:rPr lang="en-US" sz="1600" dirty="0" smtClean="0"/>
              <a:t>French book of hours, c.1440</a:t>
            </a:r>
            <a:endParaRPr lang="en-US" sz="1600" dirty="0"/>
          </a:p>
          <a:p>
            <a:r>
              <a:rPr lang="en-US" sz="1600" dirty="0"/>
              <a:t>New York, The Morgan Library, MS </a:t>
            </a:r>
            <a:r>
              <a:rPr lang="en-US" sz="1600" dirty="0" smtClean="0"/>
              <a:t>M.157, fol.129v</a:t>
            </a:r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147137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-25758"/>
            <a:ext cx="12192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Royal Effigies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 smtClean="0"/>
              <a:t>First documented effigy in 1327 at the funeral of Edward II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 smtClean="0"/>
              <a:t>Edward III, Henry V, and Edward IV also had effigies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 smtClean="0"/>
              <a:t>Effigies were made of boiled leather or carved wood and dressed in royal robes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 smtClean="0"/>
              <a:t>Effigies were placed on top of the closed coffin during the procession and funeral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52519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12191999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/>
              <a:t>Why use an effigy?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is not suitable to be seen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400" dirty="0" smtClean="0"/>
              <a:t>As a replacement for the king’s physical body or presence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sz="36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5054" y="-3575"/>
            <a:ext cx="4116945" cy="68615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924282" y="5357611"/>
            <a:ext cx="29750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Effigy of Edward III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01459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06" t="751" r="8917" b="25822"/>
          <a:stretch/>
        </p:blipFill>
        <p:spPr>
          <a:xfrm>
            <a:off x="1387700" y="0"/>
            <a:ext cx="4056845" cy="56449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00" r="9514" b="25070"/>
          <a:stretch/>
        </p:blipFill>
        <p:spPr>
          <a:xfrm>
            <a:off x="7070501" y="0"/>
            <a:ext cx="3846490" cy="56424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16865" y="5669731"/>
            <a:ext cx="41985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Burial under the church floor</a:t>
            </a:r>
          </a:p>
          <a:p>
            <a:pPr algn="ctr"/>
            <a:r>
              <a:rPr lang="en-US" sz="1600" dirty="0" smtClean="0"/>
              <a:t>Master of Charles de Neufchâtel, c.1470</a:t>
            </a:r>
          </a:p>
          <a:p>
            <a:pPr algn="ctr"/>
            <a:r>
              <a:rPr lang="en-US" sz="1600" dirty="0" smtClean="0"/>
              <a:t>French book of hours</a:t>
            </a:r>
          </a:p>
          <a:p>
            <a:pPr algn="ctr"/>
            <a:r>
              <a:rPr lang="en-US" sz="1600" dirty="0"/>
              <a:t>New York, The Morgan Library, </a:t>
            </a:r>
            <a:r>
              <a:rPr lang="en-US" sz="1600" dirty="0" smtClean="0"/>
              <a:t>MS M.28, fol.111</a:t>
            </a:r>
            <a:endParaRPr lang="en-US" sz="1600" dirty="0"/>
          </a:p>
        </p:txBody>
      </p:sp>
      <p:sp>
        <p:nvSpPr>
          <p:cNvPr id="7" name="TextBox 6"/>
          <p:cNvSpPr txBox="1"/>
          <p:nvPr/>
        </p:nvSpPr>
        <p:spPr>
          <a:xfrm>
            <a:off x="6790385" y="5664400"/>
            <a:ext cx="440672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Burial in the churchyard</a:t>
            </a:r>
          </a:p>
          <a:p>
            <a:pPr algn="ctr"/>
            <a:r>
              <a:rPr lang="en-US" sz="1600" dirty="0" smtClean="0"/>
              <a:t>Follower of the </a:t>
            </a:r>
            <a:r>
              <a:rPr lang="en-US" sz="1600" dirty="0" err="1" smtClean="0"/>
              <a:t>Coëtivy</a:t>
            </a:r>
            <a:r>
              <a:rPr lang="en-US" sz="1600" dirty="0" smtClean="0"/>
              <a:t> Master, c.1465-1475</a:t>
            </a:r>
          </a:p>
          <a:p>
            <a:pPr algn="ctr"/>
            <a:r>
              <a:rPr lang="en-US" sz="1600" dirty="0" smtClean="0"/>
              <a:t>French book of hours</a:t>
            </a:r>
          </a:p>
          <a:p>
            <a:pPr algn="ctr"/>
            <a:r>
              <a:rPr lang="en-US" sz="1600" dirty="0"/>
              <a:t>New York, The Morgan Library, </a:t>
            </a:r>
            <a:r>
              <a:rPr lang="en-US" sz="1600" dirty="0" smtClean="0"/>
              <a:t>MS M.1055, fol.87v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565654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93183"/>
            <a:ext cx="12192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u="sng" dirty="0" smtClean="0"/>
              <a:t>Considerations for Burial</a:t>
            </a:r>
          </a:p>
          <a:p>
            <a:pPr algn="ctr"/>
            <a:endParaRPr lang="en-US" sz="2800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/>
              <a:t>Where was your family buried?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/>
              <a:t>What is your social position?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/>
              <a:t>How much can you afford?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/>
              <a:t>Do you have a preference for a particular location?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2458628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03230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464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27063" b="7258"/>
          <a:stretch/>
        </p:blipFill>
        <p:spPr>
          <a:xfrm>
            <a:off x="3926713" y="3645244"/>
            <a:ext cx="7029611" cy="32127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2611395" cy="688203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11394" y="-49427"/>
            <a:ext cx="95806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Tomb of Rudolf of Swabia</a:t>
            </a:r>
          </a:p>
          <a:p>
            <a:r>
              <a:rPr lang="en-GB" dirty="0" smtClean="0"/>
              <a:t>Bronze with traces of gilding, c.1080-1084</a:t>
            </a:r>
          </a:p>
          <a:p>
            <a:r>
              <a:rPr lang="en-GB" dirty="0" err="1" smtClean="0"/>
              <a:t>Merseburg</a:t>
            </a:r>
            <a:r>
              <a:rPr lang="en-GB" dirty="0" smtClean="0"/>
              <a:t> Cathedral, Germany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Rudolf was elected “anti-king” of the Germans in 1077, promising to respect church investiture and the Germans’ elected monarchy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Rudolf was killed in battle (1080) against the Holy Roman Emperor Henry IV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Rudolf’s tomb is significant as probably the first figural tomb of a secular person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86812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urial effigy of John FitzAlan, 14th Earl of Arundel, at Arundel Castle chapel - photo by Lampman/Wikicommon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9" t="16453" r="1443"/>
          <a:stretch/>
        </p:blipFill>
        <p:spPr bwMode="auto">
          <a:xfrm>
            <a:off x="0" y="1712608"/>
            <a:ext cx="5593492" cy="372522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C:\Users\Erica\Downloads\Arundel2.JP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09" t="10714"/>
          <a:stretch/>
        </p:blipFill>
        <p:spPr bwMode="auto">
          <a:xfrm>
            <a:off x="6242009" y="0"/>
            <a:ext cx="4944975" cy="357522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7180201" y="2851216"/>
            <a:ext cx="3068592" cy="494497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0" y="1066277"/>
            <a:ext cx="55934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Transi</a:t>
            </a:r>
            <a:r>
              <a:rPr lang="en-US" dirty="0" smtClean="0"/>
              <a:t> tomb of John </a:t>
            </a:r>
            <a:r>
              <a:rPr lang="en-US" dirty="0" err="1"/>
              <a:t>FitzAlan</a:t>
            </a:r>
            <a:r>
              <a:rPr lang="en-US" dirty="0"/>
              <a:t>, the 14</a:t>
            </a:r>
            <a:r>
              <a:rPr lang="en-US" baseline="30000" dirty="0"/>
              <a:t>th</a:t>
            </a:r>
            <a:r>
              <a:rPr lang="en-US" dirty="0"/>
              <a:t> Earl of Arundel (d.1435) in the </a:t>
            </a:r>
            <a:r>
              <a:rPr lang="en-US" dirty="0" err="1"/>
              <a:t>FitzAlan</a:t>
            </a:r>
            <a:r>
              <a:rPr lang="en-US" dirty="0"/>
              <a:t> Chapel, West Sussex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6878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hotels-belgium.com/albums/bruges/photos/bruges-ourladychurch1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45" t="16588" r="16965" b="24237"/>
          <a:stretch/>
        </p:blipFill>
        <p:spPr bwMode="auto">
          <a:xfrm>
            <a:off x="6573018" y="1408836"/>
            <a:ext cx="5618982" cy="422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08836"/>
            <a:ext cx="5452705" cy="422584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762505"/>
            <a:ext cx="5452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Tomb of Duke Philip the Bold of Burgundy (d.1404) with reconstructed effigy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573018" y="762504"/>
            <a:ext cx="5618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Tomb of Duchess Mary of Burgundy (d.1482), Philip the Bold’s great-great-granddaughter, in Bruges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1207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0"/>
            <a:ext cx="5705341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	</a:t>
            </a:r>
            <a:r>
              <a:rPr lang="en-US" sz="2400" dirty="0" smtClean="0"/>
              <a:t>	</a:t>
            </a:r>
            <a:r>
              <a:rPr lang="en-US" sz="2400" u="sng" dirty="0" smtClean="0"/>
              <a:t>Problem</a:t>
            </a:r>
            <a:r>
              <a:rPr lang="en-US" sz="2400" dirty="0" smtClean="0"/>
              <a:t>		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a knight who was “extremely wicked” in life continually visiting his daughter’s home.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“a certain evil Welshman” who “died irreligiously” calling out the names of villagers, who die three days later.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another man who “died irreligiously” wandering at night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a sinful man who returns to attack his family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a wealthy man wandering at night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a “too-secular” priest visiting his former mistress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The body of a wicked man, who died in an accident, attacking people	</a:t>
            </a:r>
            <a:endParaRPr lang="en-US" sz="2400" u="sng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5563673" y="0"/>
            <a:ext cx="6628327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	</a:t>
            </a:r>
            <a:r>
              <a:rPr lang="en-US" sz="2400" dirty="0" smtClean="0"/>
              <a:t>		</a:t>
            </a:r>
            <a:r>
              <a:rPr lang="en-US" sz="2400" u="sng" dirty="0" smtClean="0"/>
              <a:t>Solution</a:t>
            </a:r>
            <a:r>
              <a:rPr lang="en-US" sz="2400" dirty="0" smtClean="0"/>
              <a:t>			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Sprinkling the body with holy water		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u="sng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Cleaving open the head (holy water didn’t work)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Giving the body a proper burial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Laying a letter of absolution on the tomb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Dismembering and burning the remains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Wounding the body and burning the remains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Burning the remains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744015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416552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16552" y="0"/>
            <a:ext cx="7775448" cy="77251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The Three Living and the Three Dead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smtClean="0"/>
              <a:t>The theme first emerged in a secular context in 13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-century France; in a religious context, it appears first appears among the Italian Franciscans.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smtClean="0"/>
              <a:t>Textual versions exist in medieval English, French, Italian, German, and Latin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smtClean="0"/>
              <a:t>Images survive generally in wall murals and manuscript illuminations, though there is evidence of this theme being depicted in panel paintings and sculpture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smtClean="0"/>
              <a:t>There are regional differences: Italian versions often depict a hermit as a mediator; English versions often depict the living as crowned and on foot; French versions often show the living not crowned and on horseback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algn="ctr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896590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75031" cy="688164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675031" y="0"/>
            <a:ext cx="7516969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The Three Living and the Three Dead</a:t>
            </a:r>
            <a:endParaRPr lang="en-US" dirty="0" smtClean="0"/>
          </a:p>
          <a:p>
            <a:r>
              <a:rPr lang="en-US" dirty="0" smtClean="0"/>
              <a:t>The De Lisle Psalter, c.1308-1340</a:t>
            </a:r>
          </a:p>
          <a:p>
            <a:r>
              <a:rPr lang="en-US" dirty="0" smtClean="0"/>
              <a:t>London, The British Library, Arundel MS 83, fol.127r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Owned by Robert De Lisle, the first Baron Lisle (1288-1344)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The manuscript was once a psalter, but now has only a calendar and a copy of John of Metz’s </a:t>
            </a:r>
            <a:r>
              <a:rPr lang="en-US" sz="2400" i="1" dirty="0" smtClean="0"/>
              <a:t>Speculum </a:t>
            </a:r>
            <a:r>
              <a:rPr lang="en-US" sz="2400" i="1" dirty="0" err="1" smtClean="0"/>
              <a:t>theologiae</a:t>
            </a:r>
            <a:r>
              <a:rPr lang="en-US" sz="2400" dirty="0" smtClean="0"/>
              <a:t>. It is bound together with another psalter and book of hours.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The text is in French with Latin rubrics. The text above the image is in English</a:t>
            </a:r>
          </a:p>
          <a:p>
            <a:endParaRPr lang="en-US" dirty="0"/>
          </a:p>
          <a:p>
            <a:r>
              <a:rPr lang="en-US" dirty="0" smtClean="0">
                <a:hlinkClick r:id="rId3"/>
              </a:rPr>
              <a:t>The Three Living and the Three Dead in the De Lisle Psalter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6501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845" y="1300766"/>
            <a:ext cx="9320310" cy="555723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35845" y="977600"/>
            <a:ext cx="1416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“I am afraid.”	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756079" y="977599"/>
            <a:ext cx="17320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“Lo, what I see!”	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4488139" y="704753"/>
            <a:ext cx="1959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“Methinks these be  devils three.”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6347652" y="954517"/>
            <a:ext cx="16630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“I was well fair.”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7910589" y="942976"/>
            <a:ext cx="20705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“Such shall you be”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870173" y="704753"/>
            <a:ext cx="223989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“For God’s love, beware by me”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43933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0039" y="0"/>
            <a:ext cx="6241961" cy="33581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5870936" cy="335817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3358174"/>
            <a:ext cx="121920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marR="0" algn="ctr">
              <a:spcBef>
                <a:spcPts val="0"/>
              </a:spcBef>
              <a:spcAft>
                <a:spcPts val="0"/>
              </a:spcAft>
            </a:pPr>
            <a:r>
              <a:rPr lang="en-US" sz="2000" i="1" dirty="0" smtClean="0">
                <a:effectLst/>
                <a:ea typeface="Calibri" panose="020F0502020204030204" pitchFamily="34" charset="0"/>
              </a:rPr>
              <a:t>The Three Living and the Three Dead</a:t>
            </a:r>
            <a:endParaRPr lang="en-US" sz="2000" dirty="0" smtClean="0">
              <a:effectLst/>
              <a:ea typeface="Calibri" panose="020F0502020204030204" pitchFamily="34" charset="0"/>
            </a:endParaRPr>
          </a:p>
          <a:p>
            <a:pPr marL="228600" marR="0" algn="ctr">
              <a:spcBef>
                <a:spcPts val="0"/>
              </a:spcBef>
              <a:spcAft>
                <a:spcPts val="0"/>
              </a:spcAft>
            </a:pPr>
            <a:r>
              <a:rPr lang="en-US" sz="2000" dirty="0" smtClean="0">
                <a:effectLst/>
                <a:ea typeface="Calibri" panose="020F0502020204030204" pitchFamily="34" charset="0"/>
              </a:rPr>
              <a:t>The </a:t>
            </a:r>
            <a:r>
              <a:rPr lang="en-US" sz="2000" dirty="0" err="1" smtClean="0">
                <a:effectLst/>
                <a:ea typeface="Calibri" panose="020F0502020204030204" pitchFamily="34" charset="0"/>
              </a:rPr>
              <a:t>Taymouth</a:t>
            </a:r>
            <a:r>
              <a:rPr lang="en-US" sz="2000" dirty="0" smtClean="0">
                <a:effectLst/>
                <a:ea typeface="Calibri" panose="020F0502020204030204" pitchFamily="34" charset="0"/>
              </a:rPr>
              <a:t> Hours, 2</a:t>
            </a:r>
            <a:r>
              <a:rPr lang="en-US" sz="2000" baseline="30000" dirty="0" smtClean="0">
                <a:effectLst/>
                <a:ea typeface="Calibri" panose="020F0502020204030204" pitchFamily="34" charset="0"/>
              </a:rPr>
              <a:t>nd</a:t>
            </a:r>
            <a:r>
              <a:rPr lang="en-US" sz="2000" dirty="0" smtClean="0">
                <a:effectLst/>
                <a:ea typeface="Calibri" panose="020F0502020204030204" pitchFamily="34" charset="0"/>
              </a:rPr>
              <a:t> quarter of the 14</a:t>
            </a:r>
            <a:r>
              <a:rPr lang="en-US" sz="2000" baseline="30000" dirty="0" smtClean="0">
                <a:effectLst/>
                <a:ea typeface="Calibri" panose="020F0502020204030204" pitchFamily="34" charset="0"/>
              </a:rPr>
              <a:t>th</a:t>
            </a:r>
            <a:r>
              <a:rPr lang="en-US" sz="2000" dirty="0" smtClean="0">
                <a:effectLst/>
                <a:ea typeface="Calibri" panose="020F0502020204030204" pitchFamily="34" charset="0"/>
              </a:rPr>
              <a:t> century</a:t>
            </a:r>
          </a:p>
          <a:p>
            <a:pPr marL="228600" marR="0" algn="ctr">
              <a:spcBef>
                <a:spcPts val="0"/>
              </a:spcBef>
              <a:spcAft>
                <a:spcPts val="0"/>
              </a:spcAft>
            </a:pPr>
            <a:r>
              <a:rPr lang="en-US" sz="2000" dirty="0" smtClean="0">
                <a:effectLst/>
                <a:ea typeface="Calibri" panose="020F0502020204030204" pitchFamily="34" charset="0"/>
              </a:rPr>
              <a:t>London, The British Library, Yates Thompson MS 13, fols </a:t>
            </a:r>
            <a:r>
              <a:rPr lang="en-US" sz="2000" i="0" dirty="0" smtClean="0">
                <a:effectLst/>
                <a:ea typeface="Calibri" panose="020F0502020204030204" pitchFamily="34" charset="0"/>
              </a:rPr>
              <a:t>179v-180r</a:t>
            </a:r>
            <a:endParaRPr lang="en-US" sz="2000" dirty="0">
              <a:effectLst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9053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687910" cy="68603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87910" y="0"/>
            <a:ext cx="75040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The Three Living and the Three Dead</a:t>
            </a:r>
          </a:p>
          <a:p>
            <a:r>
              <a:rPr lang="en-US" dirty="0" smtClean="0"/>
              <a:t>The Hours of Anne de </a:t>
            </a:r>
            <a:r>
              <a:rPr lang="en-US" dirty="0" err="1" smtClean="0"/>
              <a:t>Beaujeu</a:t>
            </a:r>
            <a:r>
              <a:rPr lang="en-US" dirty="0" smtClean="0"/>
              <a:t>, c.1470</a:t>
            </a:r>
          </a:p>
          <a:p>
            <a:r>
              <a:rPr lang="en-US" dirty="0" smtClean="0"/>
              <a:t>Paris, National Library, NAL 3187 fol.139v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From the early 15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century, images of the three living and the three dead start appearing before the Office of the Dead in books of hours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570375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597758" cy="687943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97758" y="0"/>
            <a:ext cx="759424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The Three Living and the Three Dead</a:t>
            </a:r>
          </a:p>
          <a:p>
            <a:r>
              <a:rPr lang="en-US" dirty="0" smtClean="0"/>
              <a:t>Berlin Hours of Mary of Burgundy, c.1480</a:t>
            </a:r>
          </a:p>
          <a:p>
            <a:r>
              <a:rPr lang="en-US" dirty="0" smtClean="0"/>
              <a:t>Berlin, </a:t>
            </a:r>
            <a:r>
              <a:rPr lang="en-US" dirty="0" err="1" smtClean="0"/>
              <a:t>Kupferstichkabinett</a:t>
            </a:r>
            <a:r>
              <a:rPr lang="en-US" dirty="0" smtClean="0"/>
              <a:t>-SMPK, 78 B 12, fol.220v (and fol.221r)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Mary of Burgundy died in 1482 from a riding accident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65153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anse Macabr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5689" y="1"/>
            <a:ext cx="5057819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4992130" y="0"/>
            <a:ext cx="719987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The </a:t>
            </a:r>
            <a:r>
              <a:rPr lang="en-US" sz="2800" dirty="0" err="1" smtClean="0"/>
              <a:t>Danse</a:t>
            </a:r>
            <a:r>
              <a:rPr lang="en-US" sz="2800" dirty="0" smtClean="0"/>
              <a:t> Macabre (the Dance of Death)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smtClean="0"/>
              <a:t>The phrase first appears in Jean Le </a:t>
            </a:r>
            <a:r>
              <a:rPr lang="en-US" sz="2400" dirty="0" err="1" smtClean="0"/>
              <a:t>Fèvre’s</a:t>
            </a:r>
            <a:r>
              <a:rPr lang="en-US" sz="2400" dirty="0" smtClean="0"/>
              <a:t> 1376 poem </a:t>
            </a:r>
            <a:r>
              <a:rPr lang="en-US" sz="2400" i="1" dirty="0" err="1" smtClean="0"/>
              <a:t>Respit</a:t>
            </a:r>
            <a:r>
              <a:rPr lang="en-US" sz="2400" i="1" dirty="0" smtClean="0"/>
              <a:t> de la Mort: </a:t>
            </a:r>
            <a:r>
              <a:rPr lang="en-US" sz="2400" dirty="0" smtClean="0"/>
              <a:t>“Je </a:t>
            </a:r>
            <a:r>
              <a:rPr lang="en-US" sz="2400" dirty="0" err="1" smtClean="0"/>
              <a:t>fistz</a:t>
            </a:r>
            <a:r>
              <a:rPr lang="en-US" sz="2400" dirty="0" smtClean="0"/>
              <a:t> de </a:t>
            </a:r>
            <a:r>
              <a:rPr lang="en-US" sz="2400" dirty="0" err="1" smtClean="0"/>
              <a:t>macabree</a:t>
            </a:r>
            <a:r>
              <a:rPr lang="en-US" sz="2400" dirty="0" smtClean="0"/>
              <a:t> la </a:t>
            </a:r>
            <a:r>
              <a:rPr lang="en-US" sz="2400" dirty="0" err="1" smtClean="0"/>
              <a:t>danse</a:t>
            </a:r>
            <a:r>
              <a:rPr lang="en-US" sz="2400" dirty="0" smtClean="0"/>
              <a:t>” [“I made/did the dance of </a:t>
            </a:r>
            <a:r>
              <a:rPr lang="en-US" sz="2400" dirty="0" err="1" smtClean="0"/>
              <a:t>Macabree</a:t>
            </a:r>
            <a:r>
              <a:rPr lang="en-US" sz="2400" dirty="0" smtClean="0"/>
              <a:t>.”]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smtClean="0"/>
              <a:t>The theme does not appear in visual form until 1424-1425, when it is painted as a mural on the walls of the Saints Innocents cemetery in Paris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algn="ctr"/>
            <a:endParaRPr lang="en-US" sz="2800" dirty="0"/>
          </a:p>
        </p:txBody>
      </p:sp>
      <p:sp>
        <p:nvSpPr>
          <p:cNvPr id="6" name="Rectangle 5"/>
          <p:cNvSpPr/>
          <p:nvPr/>
        </p:nvSpPr>
        <p:spPr>
          <a:xfrm>
            <a:off x="4714964" y="6488668"/>
            <a:ext cx="5249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28600" algn="ctr">
              <a:spcAft>
                <a:spcPts val="0"/>
              </a:spcAft>
            </a:pPr>
            <a:r>
              <a:rPr lang="en-US" dirty="0" err="1" smtClean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Danse</a:t>
            </a:r>
            <a:r>
              <a:rPr lang="en-US" dirty="0" smtClean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Macabre print by Pierre le Rouge, 1491-1492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493958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1132</Words>
  <Application>Microsoft Office PowerPoint</Application>
  <PresentationFormat>Widescreen</PresentationFormat>
  <Paragraphs>200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Times New Roman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Erica O'Brien</dc:creator>
  <cp:lastModifiedBy>Erica O'Brien</cp:lastModifiedBy>
  <cp:revision>7</cp:revision>
  <dcterms:created xsi:type="dcterms:W3CDTF">2017-11-23T13:39:55Z</dcterms:created>
  <dcterms:modified xsi:type="dcterms:W3CDTF">2017-11-24T08:44:10Z</dcterms:modified>
</cp:coreProperties>
</file>