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1"/>
  </p:sldMasterIdLst>
  <p:notesMasterIdLst>
    <p:notesMasterId r:id="rId9"/>
  </p:notesMasterIdLst>
  <p:sldIdLst>
    <p:sldId id="256" r:id="rId2"/>
    <p:sldId id="258" r:id="rId3"/>
    <p:sldId id="257"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7E4203-A6C1-483C-A322-723F216CE3B1}" v="24" dt="2023-11-09T16:53:29.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78767" autoAdjust="0"/>
  </p:normalViewPr>
  <p:slideViewPr>
    <p:cSldViewPr snapToGrid="0">
      <p:cViewPr varScale="1">
        <p:scale>
          <a:sx n="72" d="100"/>
          <a:sy n="72" d="100"/>
        </p:scale>
        <p:origin x="77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arbu cosmina" userId="4180613480601a9d" providerId="LiveId" clId="{B17E4203-A6C1-483C-A322-723F216CE3B1}"/>
    <pc:docChg chg="custSel modSld">
      <pc:chgData name="barbu cosmina" userId="4180613480601a9d" providerId="LiveId" clId="{B17E4203-A6C1-483C-A322-723F216CE3B1}" dt="2023-11-09T16:53:30.063" v="6" actId="27636"/>
      <pc:docMkLst>
        <pc:docMk/>
      </pc:docMkLst>
      <pc:sldChg chg="modNotesTx">
        <pc:chgData name="barbu cosmina" userId="4180613480601a9d" providerId="LiveId" clId="{B17E4203-A6C1-483C-A322-723F216CE3B1}" dt="2023-11-09T16:52:46.062" v="4"/>
        <pc:sldMkLst>
          <pc:docMk/>
          <pc:sldMk cId="3199939575" sldId="257"/>
        </pc:sldMkLst>
      </pc:sldChg>
      <pc:sldChg chg="modNotesTx">
        <pc:chgData name="barbu cosmina" userId="4180613480601a9d" providerId="LiveId" clId="{B17E4203-A6C1-483C-A322-723F216CE3B1}" dt="2023-11-09T15:57:49.384" v="0"/>
        <pc:sldMkLst>
          <pc:docMk/>
          <pc:sldMk cId="1225779308" sldId="258"/>
        </pc:sldMkLst>
      </pc:sldChg>
      <pc:sldChg chg="modNotesTx">
        <pc:chgData name="barbu cosmina" userId="4180613480601a9d" providerId="LiveId" clId="{B17E4203-A6C1-483C-A322-723F216CE3B1}" dt="2023-11-09T16:38:55.850" v="3"/>
        <pc:sldMkLst>
          <pc:docMk/>
          <pc:sldMk cId="9728693" sldId="259"/>
        </pc:sldMkLst>
      </pc:sldChg>
      <pc:sldChg chg="modNotesTx">
        <pc:chgData name="barbu cosmina" userId="4180613480601a9d" providerId="LiveId" clId="{B17E4203-A6C1-483C-A322-723F216CE3B1}" dt="2023-11-09T16:38:16.501" v="2"/>
        <pc:sldMkLst>
          <pc:docMk/>
          <pc:sldMk cId="3686661471" sldId="260"/>
        </pc:sldMkLst>
      </pc:sldChg>
      <pc:sldChg chg="modNotesTx">
        <pc:chgData name="barbu cosmina" userId="4180613480601a9d" providerId="LiveId" clId="{B17E4203-A6C1-483C-A322-723F216CE3B1}" dt="2023-11-09T16:37:55.323" v="1"/>
        <pc:sldMkLst>
          <pc:docMk/>
          <pc:sldMk cId="3507571596" sldId="261"/>
        </pc:sldMkLst>
      </pc:sldChg>
      <pc:sldChg chg="modSp mod">
        <pc:chgData name="barbu cosmina" userId="4180613480601a9d" providerId="LiveId" clId="{B17E4203-A6C1-483C-A322-723F216CE3B1}" dt="2023-11-09T16:53:30.063" v="6" actId="27636"/>
        <pc:sldMkLst>
          <pc:docMk/>
          <pc:sldMk cId="3937790272" sldId="262"/>
        </pc:sldMkLst>
        <pc:spChg chg="mod">
          <ac:chgData name="barbu cosmina" userId="4180613480601a9d" providerId="LiveId" clId="{B17E4203-A6C1-483C-A322-723F216CE3B1}" dt="2023-11-09T16:53:30.063" v="6" actId="27636"/>
          <ac:spMkLst>
            <pc:docMk/>
            <pc:sldMk cId="3937790272" sldId="262"/>
            <ac:spMk id="3" creationId="{16C8E480-6A7B-B204-0FAE-7A8E0CD82C7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29AD4-1F9B-40AE-BABB-8C38CC25EC4D}"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48FBE1-CC02-40D2-9124-F4514A319E16}" type="slidenum">
              <a:rPr lang="en-GB" smtClean="0"/>
              <a:t>‹#›</a:t>
            </a:fld>
            <a:endParaRPr lang="en-GB"/>
          </a:p>
        </p:txBody>
      </p:sp>
    </p:spTree>
    <p:extLst>
      <p:ext uri="{BB962C8B-B14F-4D97-AF65-F5344CB8AC3E}">
        <p14:creationId xmlns:p14="http://schemas.microsoft.com/office/powerpoint/2010/main" val="173371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airgroup.com/~/media/Files/I/IAG/annual-reports/british-airways-annual-report-and-accounts-2022.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This presentation seeks to evaluate knowledge management systems in British Airways and Emirates.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British airways is an airline company that is the flag carrier in the UK. Its main hub is Heathrow Airport and it is headquartered in London. It is the UK’s second-largest airline behind EasyJet and the second largest in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europe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company was affected by the Covid-19 pandemic. Its revenue decreased to £3.693 billion in 2021. Its revenue increased to £9.22 billion in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Emirates is one of the flag carriers of the United Arab Emirates. The company operates in 133 destinations. Its main hub is Dubai International Airport.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It is the largest airline in the world by revenue. Its revenue for the financial year ending in March 2023 was $32.6 billion It is the largest Airbus operator with 119 aircraft.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50000"/>
              </a:lnSpc>
              <a:spcBef>
                <a:spcPts val="1200"/>
              </a:spcBef>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548FBE1-CC02-40D2-9124-F4514A319E16}" type="slidenum">
              <a:rPr lang="en-GB" smtClean="0"/>
              <a:t>2</a:t>
            </a:fld>
            <a:endParaRPr lang="en-GB"/>
          </a:p>
        </p:txBody>
      </p:sp>
    </p:spTree>
    <p:extLst>
      <p:ext uri="{BB962C8B-B14F-4D97-AF65-F5344CB8AC3E}">
        <p14:creationId xmlns:p14="http://schemas.microsoft.com/office/powerpoint/2010/main" val="1073320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TOWS Analysis for British Airways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company has been struggling financial since the Covid-19 pandemic affected global air transport business. In 2021, BA incurred loss and a significant drop on sales.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Technological advancement is a threat to KM system in BA. The technology advances within a short time and makes the company’s system become useless within a short time. BA must keep in investing in new systems.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Labour is a crucial factor in developing knowledge management systems. The rising labour costs is a threat as the company has to incur high costs in developing the system.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Consumers prefer using mobile apps to get new knowledge and entertainment. British Airways can create a mobile app for knowledge sharing among its staff . Mobile apps can also be used to share knowledge between the company and customers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Another opportunity is to form alliances with technology companies to improve its knowledge management system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company’s weaknesses are poor profitability and employee layoffs that threaten knowledge management system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Financial challenge in BA is a weakness that can affect its KM system.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2020, the company made 12,000 employees redundant. Laying off employees contributes to system’s ineffectiveness and breaks innovation as many employees will not be concerned with the company’s KM when they are not at work.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key strengths for British Airline is brand popularity, strong workforce, partnerships with technological company’s, management support, and that operates many destinations across the world.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BA has a good reputation and a long history across the world. This helps to communicate well with leisure and business travellers.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company has talented employees with technological abilities. For instance, the company was the first airline to develop social networking system supported by Microsoft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48FBE1-CC02-40D2-9124-F4514A319E16}" type="slidenum">
              <a:rPr lang="en-GB" smtClean="0"/>
              <a:t>3</a:t>
            </a:fld>
            <a:endParaRPr lang="en-GB"/>
          </a:p>
        </p:txBody>
      </p:sp>
    </p:spTree>
    <p:extLst>
      <p:ext uri="{BB962C8B-B14F-4D97-AF65-F5344CB8AC3E}">
        <p14:creationId xmlns:p14="http://schemas.microsoft.com/office/powerpoint/2010/main" val="93416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TOWS Analysis for Emirates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Threats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Emirates’ knowledge management system is threatened by the increasing competition in the airline industry.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company’s system is also threatened by cyber insecurities and data breaches. Cyber criminals are advancing in technology and they can easily attack sites and cause financial losses or damage the company’s reputation.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Another threat that can easily affect the company’s KM system is increasing labour costs and cost of implementation.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Opportunities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AI provides an opportunity to lower KM system administrative costs by using it to develop virtual assistants and chatbots. Integrating AI in the company’s booking site will improve knowledge sharing with the company’s customers.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company can also use mobile apps to improve knowledge management.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Weaknesses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Firstly, company has been finding it difficult to penetrate some markets such as the US market. Moreover, the company has been focusing on high class travellers and this cuts the number of customers it can get.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Strengths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strengths for Emirates include huge revenue, strong alliances with other companies, having economies of scale in developing KM system, and huge workforce. Its key strengths is overdependence of third parties and foreign labour for systems development.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48FBE1-CC02-40D2-9124-F4514A319E16}" type="slidenum">
              <a:rPr lang="en-GB" smtClean="0"/>
              <a:t>4</a:t>
            </a:fld>
            <a:endParaRPr lang="en-GB"/>
          </a:p>
        </p:txBody>
      </p:sp>
    </p:spTree>
    <p:extLst>
      <p:ext uri="{BB962C8B-B14F-4D97-AF65-F5344CB8AC3E}">
        <p14:creationId xmlns:p14="http://schemas.microsoft.com/office/powerpoint/2010/main" val="41898579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Similarities and Differences in Knowledge Management Systems in British Airlines and Emirates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KM management system in the two companies have various similarities. Firstly, they are supported by digital technologies.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Secondly, the two companies have formed alliances with technological companies to get expertise required in KM systems.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One of the differences between the two organizations is that Emirates depend mostly on foreign labour to develop its systems while BA develops some of the key features of its system internally.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48FBE1-CC02-40D2-9124-F4514A319E16}" type="slidenum">
              <a:rPr lang="en-GB" smtClean="0"/>
              <a:t>5</a:t>
            </a:fld>
            <a:endParaRPr lang="en-GB"/>
          </a:p>
        </p:txBody>
      </p:sp>
    </p:spTree>
    <p:extLst>
      <p:ext uri="{BB962C8B-B14F-4D97-AF65-F5344CB8AC3E}">
        <p14:creationId xmlns:p14="http://schemas.microsoft.com/office/powerpoint/2010/main" val="3066896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Bef>
                <a:spcPts val="1200"/>
              </a:spcBef>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This report has evaluated the key factors that influence knowledge management systems in BA and Emirates. Digital BA and Emirates should invest in employee training and development on areas of developing system development and overall IT skills. tools such as mobile apps should be integrated in information systems of both companies.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report also recommends employee development and training to equip employees with skills of improving knowledge management systems.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48FBE1-CC02-40D2-9124-F4514A319E16}" type="slidenum">
              <a:rPr lang="en-GB" smtClean="0"/>
              <a:t>6</a:t>
            </a:fld>
            <a:endParaRPr lang="en-GB"/>
          </a:p>
        </p:txBody>
      </p:sp>
    </p:spTree>
    <p:extLst>
      <p:ext uri="{BB962C8B-B14F-4D97-AF65-F5344CB8AC3E}">
        <p14:creationId xmlns:p14="http://schemas.microsoft.com/office/powerpoint/2010/main" val="35948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spcAft>
                <a:spcPts val="800"/>
              </a:spcAft>
            </a:pP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AIG, (2023). British Airways Plc Annual Report and Accounts. Available at </a:t>
            </a:r>
            <a:r>
              <a:rPr lang="en-GB" sz="1200" u="sng"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https://www.iairgroup.com/~/media/Files/I/IAG/annual-reports/british-airways-annual-report-and-accounts-2022.pdf</a:t>
            </a:r>
            <a:endPar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Alanezi</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F., &amp; Al-Zahrani, R. (2020, January). Strategic Management of Emirates Airlines. In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Proceedings of the 2020 2nd Asia Pacific Information Technology Conference</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(pp. 172-177).</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Alshurideh</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M.,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Alsharari</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N. M., &amp; Al Kurdi, B. (2019). Supply chain integration and customer relationship management in the airline logistics.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Theoretical Economics Letters</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9</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(02), 392.</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Alshurideh</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M.,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Alsharari</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N. M., &amp; Al Kurdi, B. (2019). Supply chain integration and customer relationship management in the airline logistics.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Theoretical Economics Letters</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9</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(02), 392.</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Bamel</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N., Pereira, V.,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Bamel</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U., &amp;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Cappiello</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G. (2021). Knowledge management within a strategic alliances context: past, present and future.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Journal of Knowledge Management</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25</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(7), 1782-1810.</a:t>
            </a:r>
          </a:p>
          <a:p>
            <a:pPr marL="457200" indent="-457200" algn="just">
              <a:lnSpc>
                <a:spcPct val="150000"/>
              </a:lnSpc>
              <a:spcAft>
                <a:spcPts val="800"/>
              </a:spcAft>
            </a:pP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Collins, C., Dennehy, D., Conboy, K., &amp;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Mikalef</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P. (2021). Artificial intelligence in information systems research: A systematic literature review and research agenda.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International Journal of Information Management</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60</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102383.</a:t>
            </a:r>
          </a:p>
          <a:p>
            <a:pPr marL="457200" indent="-457200" algn="just">
              <a:lnSpc>
                <a:spcPct val="150000"/>
              </a:lnSpc>
              <a:spcAft>
                <a:spcPts val="800"/>
              </a:spcAft>
            </a:pP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Emirates Group, (2023). Annual Report 2022/2023. Available at https://c.ekstatic.net/ecl/documents/annual-report/2022-2023.pdf</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Fountaine</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T., McCarthy, B., &amp; Saleh, T. (2019). Building the AI-powered organization.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Harvard Business Review</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97</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(4), 62-73.</a:t>
            </a:r>
          </a:p>
          <a:p>
            <a:pPr marL="457200" indent="-457200" algn="just">
              <a:lnSpc>
                <a:spcPct val="150000"/>
              </a:lnSpc>
              <a:spcAft>
                <a:spcPts val="800"/>
              </a:spcAft>
            </a:pP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Guerrero, M., Herrera, F., &amp;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Urbano</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D. (2019). Strategic knowledge management within subsidised entrepreneurial university-industry partnerships.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Management Decision</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57</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(12), 3280-3300.</a:t>
            </a:r>
          </a:p>
          <a:p>
            <a:pPr marL="457200" indent="-457200" algn="just">
              <a:lnSpc>
                <a:spcPct val="150000"/>
              </a:lnSpc>
              <a:spcAft>
                <a:spcPts val="800"/>
              </a:spcAft>
            </a:pP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Kassem, R., Salama, A., &amp;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Ganepola</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C. N. (2022). CSR, credibility, employees' rights and legitimacy during a crisis: a critical analysis of British Airways,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WizAir</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and EasyJet cases.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Employee Relations: The International Journal</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45</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(1), 1-20.</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Mikalef</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Krogstie</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J., Pappas, I. O., &amp; Pavlou, P. (2020). Exploring the relationship between big data analytics capability and competitive performance: The mediating roles of dynamic and operational capabilities.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Information &amp; Management</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57</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(2), 103169.</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Neate</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R. (2020). British Airways plans to make up to 12,000 staff redundant. Available at https://www.theguardian.com/business/2020/apr/28/british-airways-plans-to-make-up-to-12000-staff-redundant (Accessed 6 November 2023).</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Saani</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J. I. (2019). Management information systems.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Published by Intellectual Capital Enterprise Limited ICE Kemp House</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152-160.</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Sharipov</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F. F.,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Krotenko</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T. Y., &amp;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Dyakonova</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M. A. (2021). Talent management: needs and prospects for business development in the digital economy. In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Digital Economy and the New Labor Market: Jobs, Competences and Innovative HR Technologies</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(pp. 514-518). Springer International Publishing.</a:t>
            </a:r>
          </a:p>
          <a:p>
            <a:pPr marL="457200" indent="-457200" algn="just">
              <a:lnSpc>
                <a:spcPct val="150000"/>
              </a:lnSpc>
              <a:spcAft>
                <a:spcPts val="800"/>
              </a:spcAft>
            </a:pP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Straubinger</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Rothfeld</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R.,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Shamiyeh</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M.,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Büchter</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K. D., Kaiser, J., &amp;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Plötner</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K. O. (2020). An overview of current research and developments in urban air mobility–Setting the scene for UAM introduction.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Journal of Air Transport Management</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87</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101852.</a:t>
            </a:r>
          </a:p>
          <a:p>
            <a:pPr marL="457200" indent="-457200" algn="just">
              <a:lnSpc>
                <a:spcPct val="150000"/>
              </a:lnSpc>
              <a:spcAft>
                <a:spcPts val="800"/>
              </a:spcAft>
            </a:pP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Zhang, L., Pang, M. S., &amp; </a:t>
            </a:r>
            <a:r>
              <a:rPr lang="en-GB" sz="1200" dirty="0" err="1">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Wattal</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 S. (2019, December). Does Sharing Make My Data More Insecure? An Empirical Study on Health Information Exchange and Data Breaches. In </a:t>
            </a:r>
            <a:r>
              <a:rPr lang="en-GB" sz="1200" i="1"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ICIS</a:t>
            </a:r>
            <a:r>
              <a:rPr lang="en-GB" sz="1200" dirty="0">
                <a:solidFill>
                  <a:schemeClr val="tx1">
                    <a:lumMod val="95000"/>
                  </a:schemeClr>
                </a:solidFill>
                <a:effectLst/>
                <a:latin typeface="Abad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0548FBE1-CC02-40D2-9124-F4514A319E16}" type="slidenum">
              <a:rPr lang="en-GB" smtClean="0"/>
              <a:t>7</a:t>
            </a:fld>
            <a:endParaRPr lang="en-GB"/>
          </a:p>
        </p:txBody>
      </p:sp>
    </p:spTree>
    <p:extLst>
      <p:ext uri="{BB962C8B-B14F-4D97-AF65-F5344CB8AC3E}">
        <p14:creationId xmlns:p14="http://schemas.microsoft.com/office/powerpoint/2010/main" val="26267130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tx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214724-B771-4361-B09B-BE1391C154BF}"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3837937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214724-B771-4361-B09B-BE1391C154BF}"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2725009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tx1">
                    <a:lumMod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214724-B771-4361-B09B-BE1391C154BF}"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2864710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214724-B771-4361-B09B-BE1391C154BF}"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4248520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214724-B771-4361-B09B-BE1391C154BF}"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1562284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214724-B771-4361-B09B-BE1391C154BF}"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409861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A214724-B771-4361-B09B-BE1391C154BF}"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1785949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14724-B771-4361-B09B-BE1391C154BF}"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59331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14724-B771-4361-B09B-BE1391C154BF}"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1648924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14724-B771-4361-B09B-BE1391C154BF}"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138302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14724-B771-4361-B09B-BE1391C154BF}"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3230476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14724-B771-4361-B09B-BE1391C154BF}"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80C40F-A3EC-419D-89B1-5437ADC690AC}"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387413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214724-B771-4361-B09B-BE1391C154BF}"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21123740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214724-B771-4361-B09B-BE1391C154BF}"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199159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A214724-B771-4361-B09B-BE1391C154BF}"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30857747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214724-B771-4361-B09B-BE1391C154BF}"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8591367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214724-B771-4361-B09B-BE1391C154BF}"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3364875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75751-C9A8-9D3D-63E5-431033A25F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FECBAC-2EFE-6A9B-BFAC-2646771AD0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E90722-511B-B639-36FF-4CCBDB39DB3A}"/>
              </a:ext>
            </a:extLst>
          </p:cNvPr>
          <p:cNvSpPr>
            <a:spLocks noGrp="1"/>
          </p:cNvSpPr>
          <p:nvPr>
            <p:ph type="dt" sz="half" idx="10"/>
          </p:nvPr>
        </p:nvSpPr>
        <p:spPr/>
        <p:txBody>
          <a:bodyPr/>
          <a:lstStyle/>
          <a:p>
            <a:fld id="{8A214724-B771-4361-B09B-BE1391C154BF}" type="datetimeFigureOut">
              <a:rPr lang="en-GB" smtClean="0"/>
              <a:t>09/11/2023</a:t>
            </a:fld>
            <a:endParaRPr lang="en-GB"/>
          </a:p>
        </p:txBody>
      </p:sp>
      <p:sp>
        <p:nvSpPr>
          <p:cNvPr id="5" name="Footer Placeholder 4">
            <a:extLst>
              <a:ext uri="{FF2B5EF4-FFF2-40B4-BE49-F238E27FC236}">
                <a16:creationId xmlns:a16="http://schemas.microsoft.com/office/drawing/2014/main" id="{F291FDED-E069-71F8-D251-DD1DEF4E0C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1D75CE-60EA-2831-58A1-CCEF46A2E1AD}"/>
              </a:ext>
            </a:extLst>
          </p:cNvPr>
          <p:cNvSpPr>
            <a:spLocks noGrp="1"/>
          </p:cNvSpPr>
          <p:nvPr>
            <p:ph type="sldNum" sz="quarter" idx="12"/>
          </p:nvPr>
        </p:nvSpPr>
        <p:spPr/>
        <p:txBody>
          <a:bodyPr/>
          <a:lstStyle/>
          <a:p>
            <a:fld id="{8380C40F-A3EC-419D-89B1-5437ADC690AC}" type="slidenum">
              <a:rPr lang="en-GB" smtClean="0"/>
              <a:t>‹#›</a:t>
            </a:fld>
            <a:endParaRPr lang="en-GB"/>
          </a:p>
        </p:txBody>
      </p:sp>
    </p:spTree>
    <p:extLst>
      <p:ext uri="{BB962C8B-B14F-4D97-AF65-F5344CB8AC3E}">
        <p14:creationId xmlns:p14="http://schemas.microsoft.com/office/powerpoint/2010/main" val="1011103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4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A214724-B771-4361-B09B-BE1391C154BF}" type="datetimeFigureOut">
              <a:rPr lang="en-GB" smtClean="0"/>
              <a:t>09/11/2023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8380C40F-A3EC-419D-89B1-5437ADC690AC}" type="slidenum">
              <a:rPr lang="en-GB" smtClean="0"/>
              <a:t>‹#›</a:t>
            </a:fld>
            <a:endParaRPr lang="en-GB"/>
          </a:p>
        </p:txBody>
      </p:sp>
    </p:spTree>
    <p:extLst>
      <p:ext uri="{BB962C8B-B14F-4D97-AF65-F5344CB8AC3E}">
        <p14:creationId xmlns:p14="http://schemas.microsoft.com/office/powerpoint/2010/main" val="2529220403"/>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 id="2147483803" r:id="rId14"/>
    <p:sldLayoutId id="2147483804" r:id="rId15"/>
    <p:sldLayoutId id="2147483805" r:id="rId16"/>
    <p:sldLayoutId id="2147483806" r:id="rId17"/>
    <p:sldLayoutId id="214748380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outerShdw blurRad="38100" dist="38100" dir="2700000" algn="tl">
              <a:srgbClr val="000000">
                <a:alpha val="43137"/>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outerShdw blurRad="47625" dist="12700" dir="2700000" algn="tl" rotWithShape="0">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outerShdw blurRad="47625" dist="12700" dir="2700000" algn="tl" rotWithShape="0">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outerShdw blurRad="47625" dist="12700" dir="2700000" algn="tl" rotWithShape="0">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outerShdw blurRad="47625" dist="12700" dir="2700000" algn="tl" rotWithShape="0">
              <a:srgbClr val="000000">
                <a:alpha val="36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ing.com/images/search?view=detailV2&amp;ccid=je6nRRb1&amp;id=999E1594C29B1ADB2245E9C1F24D26BC163D094C&amp;thid=OIP.je6nRRb1QWKsYYwb6fMmmgAAAA&amp;mediaurl=https%3a%2f%2fthumbs.dreamstime.com%2fb%2fintroduction-concept-word-cork-board-77226561.jpg&amp;cdnurl=https%3a%2f%2fth.bing.com%2fth%2fid%2fR.8deea74516f54162ac618c1be9f3269a%3frik%3dTAk9FrwmTfLB6Q%26pid%3dImgRaw%26r%3d0&amp;exph=316&amp;expw=474&amp;q=introduction+photo&amp;simid=608052329007369999&amp;FORM=IRPRST&amp;ck=FEC5E3706CD81041F5032945DB48B47B&amp;selectedIndex=3" TargetMode="External"/><Relationship Id="rId2" Type="http://schemas.openxmlformats.org/officeDocument/2006/relationships/notesSlide" Target="../notesSlides/notesSlide1.xml"/><Relationship Id="rId1" Type="http://schemas.openxmlformats.org/officeDocument/2006/relationships/slideLayout" Target="../slideLayouts/slideLayout18.xml"/><Relationship Id="rId5" Type="http://schemas.openxmlformats.org/officeDocument/2006/relationships/image" Target="../media/image7.jpg"/><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10.png"/><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18.xml"/><Relationship Id="rId5" Type="http://schemas.openxmlformats.org/officeDocument/2006/relationships/image" Target="../media/image12.png"/><Relationship Id="rId4" Type="http://schemas.openxmlformats.org/officeDocument/2006/relationships/image" Target="../media/image11.jp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93F5C-D448-8860-70CD-E248088CB3C5}"/>
              </a:ext>
            </a:extLst>
          </p:cNvPr>
          <p:cNvSpPr>
            <a:spLocks noGrp="1"/>
          </p:cNvSpPr>
          <p:nvPr>
            <p:ph type="ctrTitle"/>
          </p:nvPr>
        </p:nvSpPr>
        <p:spPr/>
        <p:txBody>
          <a:bodyPr>
            <a:normAutofit fontScale="90000"/>
          </a:bodyPr>
          <a:lstStyle/>
          <a:p>
            <a:pP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Knowledge</a:t>
            </a:r>
            <a:r>
              <a:rPr lang="en-GB" sz="1800" b="1" spc="-4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and</a:t>
            </a:r>
            <a:r>
              <a:rPr lang="en-GB" sz="1800" b="1"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Information</a:t>
            </a:r>
            <a:r>
              <a:rPr lang="en-GB" sz="1800" b="1"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Management</a:t>
            </a:r>
            <a:r>
              <a:rPr lang="en-GB" sz="1800" b="1"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Skills</a:t>
            </a:r>
            <a:r>
              <a:rPr lang="en-GB" sz="1800" b="1"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for</a:t>
            </a:r>
            <a:r>
              <a:rPr lang="en-GB" sz="1800" b="1" spc="-35"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the</a:t>
            </a:r>
            <a:r>
              <a:rPr lang="en-GB" sz="1800" b="1" spc="-3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b="1" spc="-10" dirty="0">
                <a:effectLst/>
                <a:latin typeface="Times New Roman" panose="02020603050405020304" pitchFamily="18" charset="0"/>
                <a:ea typeface="Calibri" panose="020F0502020204030204" pitchFamily="34" charset="0"/>
                <a:cs typeface="Times New Roman" panose="02020603050405020304" pitchFamily="18" charset="0"/>
              </a:rPr>
              <a:t>Workplace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DEDF7058-1FEA-0F4E-EEFF-7D68607A71D3}"/>
              </a:ext>
            </a:extLst>
          </p:cNvPr>
          <p:cNvSpPr>
            <a:spLocks noGrp="1"/>
          </p:cNvSpPr>
          <p:nvPr>
            <p:ph type="subTitle" idx="1"/>
          </p:nvPr>
        </p:nvSpPr>
        <p:spPr>
          <a:xfrm>
            <a:off x="886229" y="2433778"/>
            <a:ext cx="9966068" cy="2509213"/>
          </a:xfrm>
        </p:spPr>
        <p:txBody>
          <a:bodyPr>
            <a:normAutofit/>
          </a:bodyPr>
          <a:lstStyle/>
          <a:p>
            <a:pPr algn="r">
              <a:lnSpc>
                <a:spcPct val="107000"/>
              </a:lnSpc>
              <a:spcAft>
                <a:spcPts val="800"/>
              </a:spcAft>
            </a:pPr>
            <a:r>
              <a:rPr lang="ro-RO" sz="1800" b="1" i="1" dirty="0">
                <a:effectLst/>
                <a:latin typeface="Calibri" panose="020F0502020204030204" pitchFamily="34" charset="0"/>
                <a:ea typeface="Times New Roman" panose="02020603050405020304" pitchFamily="18" charset="0"/>
                <a:cs typeface="Times New Roman" panose="02020603050405020304" pitchFamily="18" charset="0"/>
              </a:rPr>
              <a:t>Submitted by :</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ro-RO" sz="1800" b="1" i="1" dirty="0">
                <a:effectLst/>
                <a:latin typeface="Calibri" panose="020F0502020204030204" pitchFamily="34" charset="0"/>
                <a:ea typeface="Times New Roman" panose="02020603050405020304" pitchFamily="18" charset="0"/>
                <a:cs typeface="Times New Roman" panose="02020603050405020304" pitchFamily="18" charset="0"/>
              </a:rPr>
              <a:t> Iulia Cosmina Barbu</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ro-RO" sz="1800" b="1" i="1" dirty="0">
                <a:effectLst/>
                <a:latin typeface="Calibri" panose="020F0502020204030204" pitchFamily="34" charset="0"/>
                <a:ea typeface="Times New Roman" panose="02020603050405020304" pitchFamily="18" charset="0"/>
                <a:cs typeface="Times New Roman" panose="02020603050405020304" pitchFamily="18" charset="0"/>
              </a:rPr>
              <a:t>Student ID: 2014826</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07000"/>
              </a:lnSpc>
              <a:spcAft>
                <a:spcPts val="800"/>
              </a:spcAft>
            </a:pPr>
            <a:r>
              <a:rPr lang="ro-RO" sz="1800" b="1" i="1" dirty="0">
                <a:effectLst/>
                <a:latin typeface="Calibri" panose="020F0502020204030204" pitchFamily="34" charset="0"/>
                <a:ea typeface="Times New Roman" panose="02020603050405020304" pitchFamily="18" charset="0"/>
                <a:cs typeface="Times New Roman" panose="02020603050405020304" pitchFamily="18" charset="0"/>
              </a:rPr>
              <a:t>Module code: BMSW 5106</a:t>
            </a:r>
            <a:endParaRPr lang="en-GB" sz="1800" b="1" i="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large airplane flying in the sky&#10;&#10;Description automatically generated">
            <a:extLst>
              <a:ext uri="{FF2B5EF4-FFF2-40B4-BE49-F238E27FC236}">
                <a16:creationId xmlns:a16="http://schemas.microsoft.com/office/drawing/2014/main" id="{4497DEAA-AB7C-5737-64B0-D341606995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025" y="4096243"/>
            <a:ext cx="2898060" cy="1932417"/>
          </a:xfrm>
          <a:prstGeom prst="rect">
            <a:avLst/>
          </a:prstGeom>
        </p:spPr>
      </p:pic>
      <p:pic>
        <p:nvPicPr>
          <p:cNvPr id="7" name="Picture 6" descr="A plane flying in the sky&#10;&#10;Description automatically generated">
            <a:extLst>
              <a:ext uri="{FF2B5EF4-FFF2-40B4-BE49-F238E27FC236}">
                <a16:creationId xmlns:a16="http://schemas.microsoft.com/office/drawing/2014/main" id="{C12B820C-A389-D438-97C2-E59F4100AA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2518" y="2555391"/>
            <a:ext cx="3532824" cy="2387600"/>
          </a:xfrm>
          <a:prstGeom prst="rect">
            <a:avLst/>
          </a:prstGeom>
        </p:spPr>
      </p:pic>
    </p:spTree>
    <p:extLst>
      <p:ext uri="{BB962C8B-B14F-4D97-AF65-F5344CB8AC3E}">
        <p14:creationId xmlns:p14="http://schemas.microsoft.com/office/powerpoint/2010/main" val="466410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0707D-BF65-6275-4A3C-DB9750E1D33B}"/>
              </a:ext>
            </a:extLst>
          </p:cNvPr>
          <p:cNvSpPr>
            <a:spLocks noGrp="1"/>
          </p:cNvSpPr>
          <p:nvPr>
            <p:ph type="title"/>
          </p:nvPr>
        </p:nvSpPr>
        <p:spPr/>
        <p:txBody>
          <a:bodyPr>
            <a:normAutofit/>
          </a:bodyPr>
          <a:lstStyle/>
          <a:p>
            <a:r>
              <a:rPr lang="en-GB" b="1" kern="0" dirty="0">
                <a:effectLst>
                  <a:outerShdw blurRad="38100" dist="38100" dir="2700000" algn="tl">
                    <a:schemeClr val="tx1">
                      <a:alpha val="43000"/>
                    </a:schemeClr>
                  </a:outerShdw>
                  <a:reflection blurRad="6350" stA="55000" endA="300" endPos="455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GB" b="1" kern="0" dirty="0">
                <a:effectLst>
                  <a:outerShdw blurRad="38100" dist="38100" dir="2700000" algn="tl">
                    <a:schemeClr val="tx1">
                      <a:alpha val="43000"/>
                    </a:schemeClr>
                  </a:outerShdw>
                  <a:reflection blurRad="6350" stA="55000" endA="300" endPos="455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br>
            <a:br>
              <a:rPr lang="en-GB" dirty="0">
                <a:effectLst/>
              </a:rPr>
            </a:br>
            <a:endParaRPr lang="en-GB" dirty="0"/>
          </a:p>
        </p:txBody>
      </p:sp>
      <p:sp>
        <p:nvSpPr>
          <p:cNvPr id="3" name="Content Placeholder 2">
            <a:extLst>
              <a:ext uri="{FF2B5EF4-FFF2-40B4-BE49-F238E27FC236}">
                <a16:creationId xmlns:a16="http://schemas.microsoft.com/office/drawing/2014/main" id="{49888203-232C-978E-8375-DC3ED4BBB622}"/>
              </a:ext>
            </a:extLst>
          </p:cNvPr>
          <p:cNvSpPr>
            <a:spLocks noGrp="1"/>
          </p:cNvSpPr>
          <p:nvPr>
            <p:ph idx="1"/>
          </p:nvPr>
        </p:nvSpPr>
        <p:spPr/>
        <p:txBody>
          <a:bodyPr/>
          <a:lstStyle/>
          <a:p>
            <a:endParaRPr lang="en-GB" dirty="0">
              <a:effectLst/>
              <a:hlinkClick r:id="rId3"/>
            </a:endParaRPr>
          </a:p>
          <a:p>
            <a:endParaRPr lang="en-GB" dirty="0">
              <a:effectLst/>
              <a:hlinkClick r:id="rId3"/>
            </a:endParaRPr>
          </a:p>
          <a:p>
            <a:endParaRPr lang="en-GB" dirty="0">
              <a:effectLst/>
              <a:hlinkClick r:id="rId3"/>
            </a:endParaRPr>
          </a:p>
          <a:p>
            <a:endParaRPr lang="en-GB" dirty="0"/>
          </a:p>
        </p:txBody>
      </p:sp>
      <p:pic>
        <p:nvPicPr>
          <p:cNvPr id="7" name="Picture 6" descr="A close up of a plane&#10;&#10;Description automatically generated">
            <a:extLst>
              <a:ext uri="{FF2B5EF4-FFF2-40B4-BE49-F238E27FC236}">
                <a16:creationId xmlns:a16="http://schemas.microsoft.com/office/drawing/2014/main" id="{571B0763-43C5-7233-99C6-BEF19C66E2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3481" y="1569027"/>
            <a:ext cx="5579918" cy="3719945"/>
          </a:xfrm>
          <a:prstGeom prst="rect">
            <a:avLst/>
          </a:prstGeom>
        </p:spPr>
      </p:pic>
      <p:pic>
        <p:nvPicPr>
          <p:cNvPr id="9" name="Picture 8" descr="An airplane flying above the clouds&#10;&#10;Description automatically generated">
            <a:extLst>
              <a:ext uri="{FF2B5EF4-FFF2-40B4-BE49-F238E27FC236}">
                <a16:creationId xmlns:a16="http://schemas.microsoft.com/office/drawing/2014/main" id="{7C2E093D-82BF-0097-D4DC-4AAB6FFEF4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4248" y="2721767"/>
            <a:ext cx="5786313" cy="3843079"/>
          </a:xfrm>
          <a:prstGeom prst="rect">
            <a:avLst/>
          </a:prstGeom>
        </p:spPr>
      </p:pic>
    </p:spTree>
    <p:extLst>
      <p:ext uri="{BB962C8B-B14F-4D97-AF65-F5344CB8AC3E}">
        <p14:creationId xmlns:p14="http://schemas.microsoft.com/office/powerpoint/2010/main" val="1225779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CDEC-2D6A-8806-653C-D2DC3AADCE5F}"/>
              </a:ext>
            </a:extLst>
          </p:cNvPr>
          <p:cNvSpPr>
            <a:spLocks noGrp="1"/>
          </p:cNvSpPr>
          <p:nvPr>
            <p:ph type="title"/>
          </p:nvPr>
        </p:nvSpPr>
        <p:spPr>
          <a:xfrm>
            <a:off x="410144" y="586290"/>
            <a:ext cx="5271566" cy="1596177"/>
          </a:xfrm>
        </p:spPr>
        <p:txBody>
          <a:bodyPr/>
          <a:lstStyle/>
          <a:p>
            <a:r>
              <a:rPr lang="en-GB" sz="1800" b="1" kern="0" dirty="0">
                <a:effectLst>
                  <a:outerShdw blurRad="50800" dist="38100" dir="2700000" algn="tl" rotWithShape="0">
                    <a:schemeClr val="tx1">
                      <a:alpha val="40000"/>
                    </a:schemeClr>
                  </a:outerShdw>
                  <a:reflection blurRad="6350" stA="60000" endA="900" endPos="580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TOWS Analysis for British Airways</a:t>
            </a:r>
            <a:b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dirty="0">
              <a:effectLst>
                <a:outerShdw blurRad="38100" dist="38100" dir="2700000" algn="tl">
                  <a:srgbClr val="000000">
                    <a:alpha val="43137"/>
                  </a:srgbClr>
                </a:outerShdw>
              </a:effectLst>
            </a:endParaRPr>
          </a:p>
        </p:txBody>
      </p:sp>
      <p:pic>
        <p:nvPicPr>
          <p:cNvPr id="5" name="Content Placeholder 4" descr="A close-up of a diagram&#10;&#10;Description automatically generated">
            <a:extLst>
              <a:ext uri="{FF2B5EF4-FFF2-40B4-BE49-F238E27FC236}">
                <a16:creationId xmlns:a16="http://schemas.microsoft.com/office/drawing/2014/main" id="{EDEF2C62-21D0-5190-1E1E-FCC57B3227F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5002" y="2040425"/>
            <a:ext cx="6016101" cy="3572188"/>
          </a:xfrm>
        </p:spPr>
      </p:pic>
      <p:pic>
        <p:nvPicPr>
          <p:cNvPr id="7" name="Picture 6">
            <a:extLst>
              <a:ext uri="{FF2B5EF4-FFF2-40B4-BE49-F238E27FC236}">
                <a16:creationId xmlns:a16="http://schemas.microsoft.com/office/drawing/2014/main" id="{BABA7666-A24D-7CD5-3998-87D54A4C7A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0292" y="218114"/>
            <a:ext cx="5536706" cy="3149052"/>
          </a:xfrm>
          <a:prstGeom prst="rect">
            <a:avLst/>
          </a:prstGeom>
        </p:spPr>
      </p:pic>
      <p:pic>
        <p:nvPicPr>
          <p:cNvPr id="4" name="Picture 3">
            <a:extLst>
              <a:ext uri="{FF2B5EF4-FFF2-40B4-BE49-F238E27FC236}">
                <a16:creationId xmlns:a16="http://schemas.microsoft.com/office/drawing/2014/main" id="{29D01429-EC1A-11C3-196A-04585B5967C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71034" y="3683724"/>
            <a:ext cx="3941548" cy="2956161"/>
          </a:xfrm>
          <a:prstGeom prst="rect">
            <a:avLst/>
          </a:prstGeom>
        </p:spPr>
      </p:pic>
    </p:spTree>
    <p:extLst>
      <p:ext uri="{BB962C8B-B14F-4D97-AF65-F5344CB8AC3E}">
        <p14:creationId xmlns:p14="http://schemas.microsoft.com/office/powerpoint/2010/main" val="3199939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CDEC-2D6A-8806-653C-D2DC3AADCE5F}"/>
              </a:ext>
            </a:extLst>
          </p:cNvPr>
          <p:cNvSpPr>
            <a:spLocks noGrp="1"/>
          </p:cNvSpPr>
          <p:nvPr>
            <p:ph type="title"/>
          </p:nvPr>
        </p:nvSpPr>
        <p:spPr>
          <a:xfrm>
            <a:off x="35593" y="86001"/>
            <a:ext cx="7692999" cy="1596177"/>
          </a:xfrm>
        </p:spPr>
        <p:txBody>
          <a:bodyPr>
            <a:normAutofit/>
          </a:bodyPr>
          <a:lstStyle/>
          <a:p>
            <a:r>
              <a:rPr lang="en-GB" sz="2800" b="1" kern="0" dirty="0">
                <a:effectLst>
                  <a:glow rad="63500">
                    <a:schemeClr val="tx1">
                      <a:alpha val="40000"/>
                    </a:schemeClr>
                  </a:glow>
                  <a:outerShdw blurRad="50800" dist="38100" dir="2700000" algn="tl" rotWithShape="0">
                    <a:prstClr val="black">
                      <a:alpha val="40000"/>
                    </a:prstClr>
                  </a:outerShdw>
                  <a:reflection blurRad="6350" stA="60000" endA="900" endPos="580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TOWS Analysis for Emirates</a:t>
            </a:r>
            <a:br>
              <a:rPr lang="en-GB" sz="2800" b="1" kern="0" dirty="0">
                <a:effectLst>
                  <a:glow rad="63500">
                    <a:schemeClr val="tx1">
                      <a:alpha val="40000"/>
                    </a:schemeClr>
                  </a:glow>
                  <a:outerShdw blurRad="50800" dist="38100" dir="2700000" algn="tl" rotWithShape="0">
                    <a:prstClr val="black">
                      <a:alpha val="40000"/>
                    </a:prstClr>
                  </a:outerShdw>
                  <a:reflection blurRad="6350" stA="60000" endA="900" endPos="580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2800" dirty="0">
              <a:effectLst>
                <a:glow rad="63500">
                  <a:schemeClr val="tx1">
                    <a:alpha val="40000"/>
                  </a:schemeClr>
                </a:glow>
                <a:outerShdw blurRad="50800" dist="38100" dir="2700000" algn="tl" rotWithShape="0">
                  <a:prstClr val="black">
                    <a:alpha val="40000"/>
                  </a:prstClr>
                </a:outerShdw>
                <a:reflection blurRad="6350" stA="60000" endA="900" endPos="58000" dir="5400000" sy="-100000" algn="bl" rotWithShape="0"/>
              </a:effectLst>
            </a:endParaRPr>
          </a:p>
        </p:txBody>
      </p:sp>
      <p:pic>
        <p:nvPicPr>
          <p:cNvPr id="5" name="Content Placeholder 4" descr="A close-up of a diagram&#10;&#10;Description automatically generated">
            <a:extLst>
              <a:ext uri="{FF2B5EF4-FFF2-40B4-BE49-F238E27FC236}">
                <a16:creationId xmlns:a16="http://schemas.microsoft.com/office/drawing/2014/main" id="{125C4659-0716-F86B-875F-EBE057C3A63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22665" y="1596177"/>
            <a:ext cx="5483413" cy="3387528"/>
          </a:xfrm>
        </p:spPr>
      </p:pic>
      <p:pic>
        <p:nvPicPr>
          <p:cNvPr id="7" name="Picture 6" descr="A group of people standing in a line&#10;&#10;Description automatically generated">
            <a:extLst>
              <a:ext uri="{FF2B5EF4-FFF2-40B4-BE49-F238E27FC236}">
                <a16:creationId xmlns:a16="http://schemas.microsoft.com/office/drawing/2014/main" id="{DF2B8BA4-3214-9A01-519E-96BB06E5D7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2633290"/>
            <a:ext cx="5694925" cy="4147587"/>
          </a:xfrm>
          <a:prstGeom prst="rect">
            <a:avLst/>
          </a:prstGeom>
        </p:spPr>
      </p:pic>
      <p:pic>
        <p:nvPicPr>
          <p:cNvPr id="4" name="Picture 3">
            <a:extLst>
              <a:ext uri="{FF2B5EF4-FFF2-40B4-BE49-F238E27FC236}">
                <a16:creationId xmlns:a16="http://schemas.microsoft.com/office/drawing/2014/main" id="{70E88D56-2D7D-4271-83B9-B388480676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29857" y="77123"/>
            <a:ext cx="3836867" cy="2381992"/>
          </a:xfrm>
          <a:prstGeom prst="rect">
            <a:avLst/>
          </a:prstGeom>
        </p:spPr>
      </p:pic>
    </p:spTree>
    <p:extLst>
      <p:ext uri="{BB962C8B-B14F-4D97-AF65-F5344CB8AC3E}">
        <p14:creationId xmlns:p14="http://schemas.microsoft.com/office/powerpoint/2010/main" val="9728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5634-0831-F5A3-8E94-31F44F8DCB21}"/>
              </a:ext>
            </a:extLst>
          </p:cNvPr>
          <p:cNvSpPr>
            <a:spLocks noGrp="1"/>
          </p:cNvSpPr>
          <p:nvPr>
            <p:ph type="title"/>
          </p:nvPr>
        </p:nvSpPr>
        <p:spPr>
          <a:xfrm>
            <a:off x="1109084" y="183511"/>
            <a:ext cx="10364451" cy="1596177"/>
          </a:xfrm>
          <a:effectLst>
            <a:outerShdw blurRad="50800" dist="38100" dir="2700000" algn="tl" rotWithShape="0">
              <a:schemeClr val="bg1">
                <a:alpha val="40000"/>
              </a:schemeClr>
            </a:outerShdw>
            <a:reflection blurRad="6350" stA="50000" endA="300" endPos="55000" dir="5400000" sy="-100000" algn="bl" rotWithShape="0"/>
          </a:effectLst>
        </p:spPr>
        <p:txBody>
          <a:bodyPr>
            <a:normAutofit/>
          </a:bodyPr>
          <a:lstStyle/>
          <a:p>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Similarities and Differences in Knowledge Management Systems in British Airlines and Emirates</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endParaRPr lang="en-GB" sz="2000" dirty="0"/>
          </a:p>
        </p:txBody>
      </p:sp>
      <p:pic>
        <p:nvPicPr>
          <p:cNvPr id="5" name="Content Placeholder 4" descr="A white circle with black text&#10;&#10;Description automatically generated">
            <a:extLst>
              <a:ext uri="{FF2B5EF4-FFF2-40B4-BE49-F238E27FC236}">
                <a16:creationId xmlns:a16="http://schemas.microsoft.com/office/drawing/2014/main" id="{C7F2EA5E-73E0-EE45-85B3-C19021AB7B1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81284" y="1603780"/>
            <a:ext cx="4632710" cy="3474533"/>
          </a:xfrm>
        </p:spPr>
      </p:pic>
      <p:pic>
        <p:nvPicPr>
          <p:cNvPr id="9" name="Picture 8" descr="A blue and red logo&#10;&#10;Description automatically generated">
            <a:extLst>
              <a:ext uri="{FF2B5EF4-FFF2-40B4-BE49-F238E27FC236}">
                <a16:creationId xmlns:a16="http://schemas.microsoft.com/office/drawing/2014/main" id="{863F1A97-F0D2-B9E4-17F8-3A564BA4D1B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5964" y="2124020"/>
            <a:ext cx="3451278" cy="2954293"/>
          </a:xfrm>
          <a:prstGeom prst="rect">
            <a:avLst/>
          </a:prstGeom>
        </p:spPr>
      </p:pic>
      <p:pic>
        <p:nvPicPr>
          <p:cNvPr id="4" name="Picture 3" descr="A red square with white text&#10;&#10;Description automatically generated">
            <a:extLst>
              <a:ext uri="{FF2B5EF4-FFF2-40B4-BE49-F238E27FC236}">
                <a16:creationId xmlns:a16="http://schemas.microsoft.com/office/drawing/2014/main" id="{96D43A38-2F55-9F28-1BE7-499ABF74F3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878036" y="2030313"/>
            <a:ext cx="3048000" cy="3048000"/>
          </a:xfrm>
          <a:prstGeom prst="rect">
            <a:avLst/>
          </a:prstGeom>
        </p:spPr>
      </p:pic>
    </p:spTree>
    <p:extLst>
      <p:ext uri="{BB962C8B-B14F-4D97-AF65-F5344CB8AC3E}">
        <p14:creationId xmlns:p14="http://schemas.microsoft.com/office/powerpoint/2010/main" val="3686661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C3CAD-334E-F8BB-D561-950007423B29}"/>
              </a:ext>
            </a:extLst>
          </p:cNvPr>
          <p:cNvSpPr>
            <a:spLocks noGrp="1"/>
          </p:cNvSpPr>
          <p:nvPr>
            <p:ph type="title"/>
          </p:nvPr>
        </p:nvSpPr>
        <p:spPr/>
        <p:txBody>
          <a:bodyPr>
            <a:normAutofit/>
          </a:bodyPr>
          <a:lstStyle/>
          <a:p>
            <a:r>
              <a:rPr lang="en-GB" sz="4000" b="1" kern="0" dirty="0">
                <a:effectLst>
                  <a:outerShdw blurRad="50800" dist="50800" dir="5400000" algn="ctr" rotWithShape="0">
                    <a:schemeClr val="bg1"/>
                  </a:outerShdw>
                  <a:reflection blurRad="6350" stA="60000" endA="900" endPos="580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GB" sz="4000" b="1" kern="0" dirty="0">
                <a:effectLst>
                  <a:outerShdw blurRad="50800" dist="50800" dir="5400000" algn="ctr" rotWithShape="0">
                    <a:schemeClr val="bg1"/>
                  </a:outerShdw>
                  <a:reflection blurRad="6350" stA="60000" endA="900" endPos="58000" dir="5400000" sy="-100000" algn="bl" rotWithShape="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4000" dirty="0">
              <a:effectLst>
                <a:outerShdw blurRad="50800" dist="50800" dir="5400000" algn="ctr" rotWithShape="0">
                  <a:schemeClr val="bg1"/>
                </a:outerShdw>
                <a:reflection blurRad="6350" stA="60000" endA="900" endPos="58000" dir="5400000" sy="-100000" algn="bl" rotWithShape="0"/>
              </a:effectLst>
            </a:endParaRPr>
          </a:p>
        </p:txBody>
      </p:sp>
      <p:pic>
        <p:nvPicPr>
          <p:cNvPr id="5" name="Content Placeholder 4" descr="Vintage movie ending frame">
            <a:extLst>
              <a:ext uri="{FF2B5EF4-FFF2-40B4-BE49-F238E27FC236}">
                <a16:creationId xmlns:a16="http://schemas.microsoft.com/office/drawing/2014/main" id="{124379BC-61FA-BA1F-A36A-8130013BF4F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02926" y="2214694"/>
            <a:ext cx="4386147" cy="3424237"/>
          </a:xfrm>
        </p:spPr>
      </p:pic>
    </p:spTree>
    <p:extLst>
      <p:ext uri="{BB962C8B-B14F-4D97-AF65-F5344CB8AC3E}">
        <p14:creationId xmlns:p14="http://schemas.microsoft.com/office/powerpoint/2010/main" val="3507571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59033-2BB7-5AF8-3C78-1E51C33C2D37}"/>
              </a:ext>
            </a:extLst>
          </p:cNvPr>
          <p:cNvSpPr>
            <a:spLocks noGrp="1"/>
          </p:cNvSpPr>
          <p:nvPr>
            <p:ph type="title"/>
          </p:nvPr>
        </p:nvSpPr>
        <p:spPr>
          <a:xfrm>
            <a:off x="326136" y="0"/>
            <a:ext cx="10515600" cy="713867"/>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16C8E480-6A7B-B204-0FAE-7A8E0CD82C7B}"/>
              </a:ext>
            </a:extLst>
          </p:cNvPr>
          <p:cNvSpPr>
            <a:spLocks noGrp="1"/>
          </p:cNvSpPr>
          <p:nvPr>
            <p:ph idx="1"/>
          </p:nvPr>
        </p:nvSpPr>
        <p:spPr>
          <a:xfrm>
            <a:off x="426720" y="865505"/>
            <a:ext cx="10515600" cy="4351338"/>
          </a:xfrm>
        </p:spPr>
        <p:txBody>
          <a:bodyPr>
            <a:normAutofit/>
          </a:bodyPr>
          <a:lstStyle/>
          <a:p>
            <a:endParaRPr lang="en-GB" dirty="0"/>
          </a:p>
        </p:txBody>
      </p:sp>
    </p:spTree>
    <p:extLst>
      <p:ext uri="{BB962C8B-B14F-4D97-AF65-F5344CB8AC3E}">
        <p14:creationId xmlns:p14="http://schemas.microsoft.com/office/powerpoint/2010/main" val="393779027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4B4B4B"/>
      </a:dk2>
      <a:lt2>
        <a:srgbClr val="B5B5B5"/>
      </a:lt2>
      <a:accent1>
        <a:srgbClr val="9AC43E"/>
      </a:accent1>
      <a:accent2>
        <a:srgbClr val="44BA98"/>
      </a:accent2>
      <a:accent3>
        <a:srgbClr val="43A9D9"/>
      </a:accent3>
      <a:accent4>
        <a:srgbClr val="6274D8"/>
      </a:accent4>
      <a:accent5>
        <a:srgbClr val="AB54D7"/>
      </a:accent5>
      <a:accent6>
        <a:srgbClr val="D15B37"/>
      </a:accent6>
      <a:hlink>
        <a:srgbClr val="BFE962"/>
      </a:hlink>
      <a:folHlink>
        <a:srgbClr val="C0D591"/>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892FADA9-420D-4323-A7A4-C1060166525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291</TotalTime>
  <Words>1584</Words>
  <Application>Microsoft Office PowerPoint</Application>
  <PresentationFormat>Widescreen</PresentationFormat>
  <Paragraphs>83</Paragraphs>
  <Slides>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Abadi</vt:lpstr>
      <vt:lpstr>Arial</vt:lpstr>
      <vt:lpstr>Calibri</vt:lpstr>
      <vt:lpstr>Times New Roman</vt:lpstr>
      <vt:lpstr>Tw Cen MT</vt:lpstr>
      <vt:lpstr>Droplet</vt:lpstr>
      <vt:lpstr>Knowledge and Information Management Skills for the Workplace     </vt:lpstr>
      <vt:lpstr>Introduction  </vt:lpstr>
      <vt:lpstr>TOWS Analysis for British Airways </vt:lpstr>
      <vt:lpstr>TOWS Analysis for Emirates </vt:lpstr>
      <vt:lpstr>Similarities and Differences in Knowledge Management Systems in British Airlines and Emirates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     </dc:title>
  <dc:creator>barbu</dc:creator>
  <cp:lastModifiedBy>barbu cosmina</cp:lastModifiedBy>
  <cp:revision>2</cp:revision>
  <dcterms:created xsi:type="dcterms:W3CDTF">2023-11-08T12:41:12Z</dcterms:created>
  <dcterms:modified xsi:type="dcterms:W3CDTF">2023-11-09T16:53:35Z</dcterms:modified>
</cp:coreProperties>
</file>