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4" r:id="rId2"/>
    <p:sldId id="256" r:id="rId3"/>
    <p:sldId id="257" r:id="rId4"/>
    <p:sldId id="258" r:id="rId5"/>
    <p:sldId id="259" r:id="rId6"/>
    <p:sldId id="260" r:id="rId7"/>
    <p:sldId id="261" r:id="rId8"/>
    <p:sldId id="266" r:id="rId9"/>
    <p:sldId id="263" r:id="rId10"/>
    <p:sldId id="267" r:id="rId11"/>
    <p:sldId id="268" r:id="rId12"/>
    <p:sldId id="265" r:id="rId13"/>
    <p:sldId id="26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9D8D8C-FFD7-4FE6-8FDE-FA9A1E6B1F78}" v="47" dt="2026-03-16T08:20:56.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3" d="100"/>
          <a:sy n="53" d="100"/>
        </p:scale>
        <p:origin x="1416"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en Igbinidu" userId="34ac38d123485a56" providerId="LiveId" clId="{82F20593-B0D8-47AF-8874-ABD7D2F67848}"/>
    <pc:docChg chg="undo custSel addSld modSld sldOrd">
      <pc:chgData name="Jessen Igbinidu" userId="34ac38d123485a56" providerId="LiveId" clId="{82F20593-B0D8-47AF-8874-ABD7D2F67848}" dt="2026-03-16T08:20:56.795" v="7649" actId="20577"/>
      <pc:docMkLst>
        <pc:docMk/>
      </pc:docMkLst>
      <pc:sldChg chg="addSp delSp modSp mod">
        <pc:chgData name="Jessen Igbinidu" userId="34ac38d123485a56" providerId="LiveId" clId="{82F20593-B0D8-47AF-8874-ABD7D2F67848}" dt="2026-03-16T06:41:04.872" v="2562" actId="27309"/>
        <pc:sldMkLst>
          <pc:docMk/>
          <pc:sldMk cId="2221838489" sldId="256"/>
        </pc:sldMkLst>
        <pc:graphicFrameChg chg="add del mod modGraphic">
          <ac:chgData name="Jessen Igbinidu" userId="34ac38d123485a56" providerId="LiveId" clId="{82F20593-B0D8-47AF-8874-ABD7D2F67848}" dt="2026-03-16T06:41:04.872" v="2562" actId="27309"/>
          <ac:graphicFrameMkLst>
            <pc:docMk/>
            <pc:sldMk cId="2221838489" sldId="256"/>
            <ac:graphicFrameMk id="5" creationId="{1C23439B-D12E-F3BA-72FF-D7B9F4793CBA}"/>
          </ac:graphicFrameMkLst>
        </pc:graphicFrameChg>
      </pc:sldChg>
      <pc:sldChg chg="modSp mod">
        <pc:chgData name="Jessen Igbinidu" userId="34ac38d123485a56" providerId="LiveId" clId="{82F20593-B0D8-47AF-8874-ABD7D2F67848}" dt="2026-03-16T06:42:49.917" v="2679" actId="255"/>
        <pc:sldMkLst>
          <pc:docMk/>
          <pc:sldMk cId="2720717107" sldId="257"/>
        </pc:sldMkLst>
        <pc:spChg chg="mod">
          <ac:chgData name="Jessen Igbinidu" userId="34ac38d123485a56" providerId="LiveId" clId="{82F20593-B0D8-47AF-8874-ABD7D2F67848}" dt="2026-03-16T06:42:49.917" v="2679" actId="255"/>
          <ac:spMkLst>
            <pc:docMk/>
            <pc:sldMk cId="2720717107" sldId="257"/>
            <ac:spMk id="3" creationId="{8F4B8780-0903-7805-F059-A1E97F2F5FB5}"/>
          </ac:spMkLst>
        </pc:spChg>
      </pc:sldChg>
      <pc:sldChg chg="ord">
        <pc:chgData name="Jessen Igbinidu" userId="34ac38d123485a56" providerId="LiveId" clId="{82F20593-B0D8-47AF-8874-ABD7D2F67848}" dt="2026-03-16T03:29:27.048" v="24"/>
        <pc:sldMkLst>
          <pc:docMk/>
          <pc:sldMk cId="2971799055" sldId="260"/>
        </pc:sldMkLst>
      </pc:sldChg>
      <pc:sldChg chg="addSp delSp modSp mod ord">
        <pc:chgData name="Jessen Igbinidu" userId="34ac38d123485a56" providerId="LiveId" clId="{82F20593-B0D8-47AF-8874-ABD7D2F67848}" dt="2026-03-16T03:58:04.860" v="149"/>
        <pc:sldMkLst>
          <pc:docMk/>
          <pc:sldMk cId="2715476783" sldId="262"/>
        </pc:sldMkLst>
        <pc:spChg chg="add del mod">
          <ac:chgData name="Jessen Igbinidu" userId="34ac38d123485a56" providerId="LiveId" clId="{82F20593-B0D8-47AF-8874-ABD7D2F67848}" dt="2026-03-16T03:27:52.922" v="15" actId="478"/>
          <ac:spMkLst>
            <pc:docMk/>
            <pc:sldMk cId="2715476783" sldId="262"/>
            <ac:spMk id="2" creationId="{6CAC35AB-8AF4-29DE-B923-79A5BAD4DFA5}"/>
          </ac:spMkLst>
        </pc:spChg>
        <pc:spChg chg="add del mod">
          <ac:chgData name="Jessen Igbinidu" userId="34ac38d123485a56" providerId="LiveId" clId="{82F20593-B0D8-47AF-8874-ABD7D2F67848}" dt="2026-03-16T03:35:39.682" v="82" actId="478"/>
          <ac:spMkLst>
            <pc:docMk/>
            <pc:sldMk cId="2715476783" sldId="262"/>
            <ac:spMk id="4" creationId="{A21A6229-BD4B-BB51-628E-91BCFC78CC34}"/>
          </ac:spMkLst>
        </pc:spChg>
        <pc:spChg chg="add del mod">
          <ac:chgData name="Jessen Igbinidu" userId="34ac38d123485a56" providerId="LiveId" clId="{82F20593-B0D8-47AF-8874-ABD7D2F67848}" dt="2026-03-16T03:39:08.079" v="97" actId="478"/>
          <ac:spMkLst>
            <pc:docMk/>
            <pc:sldMk cId="2715476783" sldId="262"/>
            <ac:spMk id="5" creationId="{D61EA33C-278C-A8B9-A802-DED660B314C3}"/>
          </ac:spMkLst>
        </pc:spChg>
        <pc:spChg chg="add del mod">
          <ac:chgData name="Jessen Igbinidu" userId="34ac38d123485a56" providerId="LiveId" clId="{82F20593-B0D8-47AF-8874-ABD7D2F67848}" dt="2026-03-16T03:38:52.357" v="87"/>
          <ac:spMkLst>
            <pc:docMk/>
            <pc:sldMk cId="2715476783" sldId="262"/>
            <ac:spMk id="6" creationId="{3BC0FE38-BF87-66E4-D576-31E08D27183D}"/>
          </ac:spMkLst>
        </pc:spChg>
        <pc:picChg chg="add del mod">
          <ac:chgData name="Jessen Igbinidu" userId="34ac38d123485a56" providerId="LiveId" clId="{82F20593-B0D8-47AF-8874-ABD7D2F67848}" dt="2026-03-16T03:27:52.922" v="15" actId="478"/>
          <ac:picMkLst>
            <pc:docMk/>
            <pc:sldMk cId="2715476783" sldId="262"/>
            <ac:picMk id="1026" creationId="{099EE437-1F60-4E2C-F096-C5332B0F3F33}"/>
          </ac:picMkLst>
        </pc:picChg>
        <pc:picChg chg="add mod">
          <ac:chgData name="Jessen Igbinidu" userId="34ac38d123485a56" providerId="LiveId" clId="{82F20593-B0D8-47AF-8874-ABD7D2F67848}" dt="2026-03-16T03:28:25.228" v="20" actId="1076"/>
          <ac:picMkLst>
            <pc:docMk/>
            <pc:sldMk cId="2715476783" sldId="262"/>
            <ac:picMk id="1028" creationId="{98B17AC5-E1B9-4CFF-5949-9D7AE38754DA}"/>
          </ac:picMkLst>
        </pc:picChg>
        <pc:picChg chg="add del">
          <ac:chgData name="Jessen Igbinidu" userId="34ac38d123485a56" providerId="LiveId" clId="{82F20593-B0D8-47AF-8874-ABD7D2F67848}" dt="2026-03-16T03:31:21.204" v="29" actId="478"/>
          <ac:picMkLst>
            <pc:docMk/>
            <pc:sldMk cId="2715476783" sldId="262"/>
            <ac:picMk id="1030" creationId="{B46953BE-1EE1-A723-00C4-42C2B971DBDC}"/>
          </ac:picMkLst>
        </pc:picChg>
        <pc:picChg chg="add del">
          <ac:chgData name="Jessen Igbinidu" userId="34ac38d123485a56" providerId="LiveId" clId="{82F20593-B0D8-47AF-8874-ABD7D2F67848}" dt="2026-03-16T03:31:34.655" v="31" actId="478"/>
          <ac:picMkLst>
            <pc:docMk/>
            <pc:sldMk cId="2715476783" sldId="262"/>
            <ac:picMk id="1032" creationId="{CF1A5C36-B4D9-47AF-0F52-6D9D6EC044F9}"/>
          </ac:picMkLst>
        </pc:picChg>
      </pc:sldChg>
      <pc:sldChg chg="modSp mod ord">
        <pc:chgData name="Jessen Igbinidu" userId="34ac38d123485a56" providerId="LiveId" clId="{82F20593-B0D8-47AF-8874-ABD7D2F67848}" dt="2026-03-16T05:34:44.525" v="1100" actId="20577"/>
        <pc:sldMkLst>
          <pc:docMk/>
          <pc:sldMk cId="1611087869" sldId="263"/>
        </pc:sldMkLst>
        <pc:spChg chg="mod">
          <ac:chgData name="Jessen Igbinidu" userId="34ac38d123485a56" providerId="LiveId" clId="{82F20593-B0D8-47AF-8874-ABD7D2F67848}" dt="2026-03-16T05:34:44.525" v="1100" actId="20577"/>
          <ac:spMkLst>
            <pc:docMk/>
            <pc:sldMk cId="1611087869" sldId="263"/>
            <ac:spMk id="3" creationId="{EBE35747-515E-C507-988D-CB54806C480F}"/>
          </ac:spMkLst>
        </pc:spChg>
      </pc:sldChg>
      <pc:sldChg chg="modSp new mod ord">
        <pc:chgData name="Jessen Igbinidu" userId="34ac38d123485a56" providerId="LiveId" clId="{82F20593-B0D8-47AF-8874-ABD7D2F67848}" dt="2026-03-16T06:54:58.660" v="3598" actId="20577"/>
        <pc:sldMkLst>
          <pc:docMk/>
          <pc:sldMk cId="1208316452" sldId="264"/>
        </pc:sldMkLst>
        <pc:spChg chg="mod">
          <ac:chgData name="Jessen Igbinidu" userId="34ac38d123485a56" providerId="LiveId" clId="{82F20593-B0D8-47AF-8874-ABD7D2F67848}" dt="2026-03-16T06:52:27.969" v="3456" actId="20577"/>
          <ac:spMkLst>
            <pc:docMk/>
            <pc:sldMk cId="1208316452" sldId="264"/>
            <ac:spMk id="2" creationId="{F4A29F47-233E-9578-F701-889EFC0F8DD8}"/>
          </ac:spMkLst>
        </pc:spChg>
        <pc:spChg chg="mod">
          <ac:chgData name="Jessen Igbinidu" userId="34ac38d123485a56" providerId="LiveId" clId="{82F20593-B0D8-47AF-8874-ABD7D2F67848}" dt="2026-03-16T06:54:58.660" v="3598" actId="20577"/>
          <ac:spMkLst>
            <pc:docMk/>
            <pc:sldMk cId="1208316452" sldId="264"/>
            <ac:spMk id="3" creationId="{FF030019-28E5-BAB4-9F92-C40D2717BD45}"/>
          </ac:spMkLst>
        </pc:spChg>
      </pc:sldChg>
      <pc:sldChg chg="addSp delSp modSp new ord">
        <pc:chgData name="Jessen Igbinidu" userId="34ac38d123485a56" providerId="LiveId" clId="{82F20593-B0D8-47AF-8874-ABD7D2F67848}" dt="2026-03-16T08:08:52.573" v="7322"/>
        <pc:sldMkLst>
          <pc:docMk/>
          <pc:sldMk cId="3709964240" sldId="265"/>
        </pc:sldMkLst>
        <pc:spChg chg="del">
          <ac:chgData name="Jessen Igbinidu" userId="34ac38d123485a56" providerId="LiveId" clId="{82F20593-B0D8-47AF-8874-ABD7D2F67848}" dt="2026-03-16T03:39:18.842" v="99"/>
          <ac:spMkLst>
            <pc:docMk/>
            <pc:sldMk cId="3709964240" sldId="265"/>
            <ac:spMk id="3" creationId="{2C4EED43-A977-0F3C-0A26-106027A8BBA1}"/>
          </ac:spMkLst>
        </pc:spChg>
        <pc:picChg chg="add mod">
          <ac:chgData name="Jessen Igbinidu" userId="34ac38d123485a56" providerId="LiveId" clId="{82F20593-B0D8-47AF-8874-ABD7D2F67848}" dt="2026-03-16T06:55:54.520" v="3600" actId="14100"/>
          <ac:picMkLst>
            <pc:docMk/>
            <pc:sldMk cId="3709964240" sldId="265"/>
            <ac:picMk id="2050" creationId="{2973DE38-1916-AD91-57C6-02B4021B29DF}"/>
          </ac:picMkLst>
        </pc:picChg>
      </pc:sldChg>
      <pc:sldChg chg="addSp delSp modSp new mod">
        <pc:chgData name="Jessen Igbinidu" userId="34ac38d123485a56" providerId="LiveId" clId="{82F20593-B0D8-47AF-8874-ABD7D2F67848}" dt="2026-03-16T06:59:49.383" v="3682" actId="20577"/>
        <pc:sldMkLst>
          <pc:docMk/>
          <pc:sldMk cId="2367232909" sldId="266"/>
        </pc:sldMkLst>
        <pc:spChg chg="mod">
          <ac:chgData name="Jessen Igbinidu" userId="34ac38d123485a56" providerId="LiveId" clId="{82F20593-B0D8-47AF-8874-ABD7D2F67848}" dt="2026-03-16T06:59:49.383" v="3682" actId="20577"/>
          <ac:spMkLst>
            <pc:docMk/>
            <pc:sldMk cId="2367232909" sldId="266"/>
            <ac:spMk id="2" creationId="{2503C1DA-C3E9-19E5-E51D-0770EFF96CA6}"/>
          </ac:spMkLst>
        </pc:spChg>
        <pc:spChg chg="del mod">
          <ac:chgData name="Jessen Igbinidu" userId="34ac38d123485a56" providerId="LiveId" clId="{82F20593-B0D8-47AF-8874-ABD7D2F67848}" dt="2026-03-16T03:39:52.242" v="105"/>
          <ac:spMkLst>
            <pc:docMk/>
            <pc:sldMk cId="2367232909" sldId="266"/>
            <ac:spMk id="3" creationId="{5148EC4F-FEC9-F352-C10F-8AE1082B9495}"/>
          </ac:spMkLst>
        </pc:spChg>
        <pc:spChg chg="mod">
          <ac:chgData name="Jessen Igbinidu" userId="34ac38d123485a56" providerId="LiveId" clId="{82F20593-B0D8-47AF-8874-ABD7D2F67848}" dt="2026-03-16T06:33:55.778" v="2220" actId="20577"/>
          <ac:spMkLst>
            <pc:docMk/>
            <pc:sldMk cId="2367232909" sldId="266"/>
            <ac:spMk id="4" creationId="{1E4AA666-7623-C74D-7222-AACF84B3F308}"/>
          </ac:spMkLst>
        </pc:spChg>
        <pc:picChg chg="add mod">
          <ac:chgData name="Jessen Igbinidu" userId="34ac38d123485a56" providerId="LiveId" clId="{82F20593-B0D8-47AF-8874-ABD7D2F67848}" dt="2026-03-16T05:45:51.438" v="1136" actId="14100"/>
          <ac:picMkLst>
            <pc:docMk/>
            <pc:sldMk cId="2367232909" sldId="266"/>
            <ac:picMk id="3074" creationId="{350DA296-F37B-D6FD-AE31-8CA03AC019CE}"/>
          </ac:picMkLst>
        </pc:picChg>
      </pc:sldChg>
      <pc:sldChg chg="modSp new mod">
        <pc:chgData name="Jessen Igbinidu" userId="34ac38d123485a56" providerId="LiveId" clId="{82F20593-B0D8-47AF-8874-ABD7D2F67848}" dt="2026-03-16T08:08:32.267" v="7320" actId="27636"/>
        <pc:sldMkLst>
          <pc:docMk/>
          <pc:sldMk cId="1722954218" sldId="267"/>
        </pc:sldMkLst>
        <pc:spChg chg="mod">
          <ac:chgData name="Jessen Igbinidu" userId="34ac38d123485a56" providerId="LiveId" clId="{82F20593-B0D8-47AF-8874-ABD7D2F67848}" dt="2026-03-16T06:56:45.630" v="3621" actId="20577"/>
          <ac:spMkLst>
            <pc:docMk/>
            <pc:sldMk cId="1722954218" sldId="267"/>
            <ac:spMk id="2" creationId="{DF5D5C48-C6FC-8F4D-35D4-362057FCB389}"/>
          </ac:spMkLst>
        </pc:spChg>
        <pc:spChg chg="mod">
          <ac:chgData name="Jessen Igbinidu" userId="34ac38d123485a56" providerId="LiveId" clId="{82F20593-B0D8-47AF-8874-ABD7D2F67848}" dt="2026-03-16T08:08:32.267" v="7320" actId="27636"/>
          <ac:spMkLst>
            <pc:docMk/>
            <pc:sldMk cId="1722954218" sldId="267"/>
            <ac:spMk id="3" creationId="{206758CF-A0DB-ED61-8771-9460908B8692}"/>
          </ac:spMkLst>
        </pc:spChg>
      </pc:sldChg>
      <pc:sldChg chg="modSp new mod ord">
        <pc:chgData name="Jessen Igbinidu" userId="34ac38d123485a56" providerId="LiveId" clId="{82F20593-B0D8-47AF-8874-ABD7D2F67848}" dt="2026-03-16T08:20:56.795" v="7649" actId="20577"/>
        <pc:sldMkLst>
          <pc:docMk/>
          <pc:sldMk cId="1005838081" sldId="268"/>
        </pc:sldMkLst>
        <pc:spChg chg="mod">
          <ac:chgData name="Jessen Igbinidu" userId="34ac38d123485a56" providerId="LiveId" clId="{82F20593-B0D8-47AF-8874-ABD7D2F67848}" dt="2026-03-16T08:10:33.940" v="7339" actId="20577"/>
          <ac:spMkLst>
            <pc:docMk/>
            <pc:sldMk cId="1005838081" sldId="268"/>
            <ac:spMk id="2" creationId="{D80DC88D-F316-8C03-5E33-A9E98D95AFC1}"/>
          </ac:spMkLst>
        </pc:spChg>
        <pc:spChg chg="mod">
          <ac:chgData name="Jessen Igbinidu" userId="34ac38d123485a56" providerId="LiveId" clId="{82F20593-B0D8-47AF-8874-ABD7D2F67848}" dt="2026-03-16T08:20:56.795" v="7649" actId="20577"/>
          <ac:spMkLst>
            <pc:docMk/>
            <pc:sldMk cId="1005838081" sldId="268"/>
            <ac:spMk id="3" creationId="{06814D70-5F5F-387E-2A4D-96D6C0FA39E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01B059-D2AA-40F8-806D-3DCD0A236462}"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AC72B7-1F18-4276-A92F-A42682F8F985}" type="slidenum">
              <a:rPr lang="en-GB" smtClean="0"/>
              <a:t>‹#›</a:t>
            </a:fld>
            <a:endParaRPr lang="en-GB"/>
          </a:p>
        </p:txBody>
      </p:sp>
    </p:spTree>
    <p:extLst>
      <p:ext uri="{BB962C8B-B14F-4D97-AF65-F5344CB8AC3E}">
        <p14:creationId xmlns:p14="http://schemas.microsoft.com/office/powerpoint/2010/main" val="3042873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AC72B7-1F18-4276-A92F-A42682F8F985}" type="slidenum">
              <a:rPr lang="en-GB" smtClean="0"/>
              <a:t>6</a:t>
            </a:fld>
            <a:endParaRPr lang="en-GB"/>
          </a:p>
        </p:txBody>
      </p:sp>
    </p:spTree>
    <p:extLst>
      <p:ext uri="{BB962C8B-B14F-4D97-AF65-F5344CB8AC3E}">
        <p14:creationId xmlns:p14="http://schemas.microsoft.com/office/powerpoint/2010/main" val="1090903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9146-4C10-5E50-FB06-3AE6B6563B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66846F-5DEC-6709-2357-E242E70123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859980-A471-3839-C9A6-D02C2A19E60C}"/>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5" name="Footer Placeholder 4">
            <a:extLst>
              <a:ext uri="{FF2B5EF4-FFF2-40B4-BE49-F238E27FC236}">
                <a16:creationId xmlns:a16="http://schemas.microsoft.com/office/drawing/2014/main" id="{0BC3C0B5-F771-3FEB-F10B-E048BF1F8E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5FE9F1-34BC-33D5-9801-2EF7DA492607}"/>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291681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C468-D058-02CE-6F3C-1528BD0896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9B4B65-78FE-90B0-8314-DF95EC7E4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47264-FE86-14D3-BEF9-1E5100002629}"/>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5" name="Footer Placeholder 4">
            <a:extLst>
              <a:ext uri="{FF2B5EF4-FFF2-40B4-BE49-F238E27FC236}">
                <a16:creationId xmlns:a16="http://schemas.microsoft.com/office/drawing/2014/main" id="{3FA441D6-B090-731A-3B8B-4DB8B0452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A13520-BDF2-C093-157D-DE015027C696}"/>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293767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B283F-1F90-B04D-7AE2-EA6E45A992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9AEC229-B382-1909-87D7-E0F263C562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937D2-018D-478C-54B7-017773F341CA}"/>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5" name="Footer Placeholder 4">
            <a:extLst>
              <a:ext uri="{FF2B5EF4-FFF2-40B4-BE49-F238E27FC236}">
                <a16:creationId xmlns:a16="http://schemas.microsoft.com/office/drawing/2014/main" id="{144C81EF-0437-8387-5D7F-4A24403E9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DF68D7-864E-18FA-C2AF-8F0D0DF128B7}"/>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2685437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8817B-319B-F65C-7C8A-78B911B510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6FD404-B96E-14DE-F43E-0DC287C063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F0CAF9-8005-A9C4-FB7E-2095E28536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DCECB8-8933-360C-9BD1-0300FB9EC947}"/>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6" name="Footer Placeholder 5">
            <a:extLst>
              <a:ext uri="{FF2B5EF4-FFF2-40B4-BE49-F238E27FC236}">
                <a16:creationId xmlns:a16="http://schemas.microsoft.com/office/drawing/2014/main" id="{E8306D7A-E9DB-57F0-2B80-4FF17925C8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C4D93-BB99-A1B3-D1EE-C9B5F9D1964D}"/>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897613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8DF28-918C-3D54-5A5A-77ACBD8AA1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382921-792C-CBB6-D36A-7A5AFDC351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752B69-7D53-9DEE-F2E4-BC57DDFFCB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500F39-23E7-DD69-7C0C-C08E1FD95E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D3944-C0CB-E5FC-E003-55577896C5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1BCA82-F7DC-D65D-8878-F316D6368838}"/>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8" name="Footer Placeholder 7">
            <a:extLst>
              <a:ext uri="{FF2B5EF4-FFF2-40B4-BE49-F238E27FC236}">
                <a16:creationId xmlns:a16="http://schemas.microsoft.com/office/drawing/2014/main" id="{4114A795-7648-066F-CC6B-5E6A02E308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3FA566-3B60-3574-3B04-7F8E921A6806}"/>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2541998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FC913-BA75-0492-1F66-8ACB807B29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15CD89-F2AB-39AE-B389-98544782CBDA}"/>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4" name="Footer Placeholder 3">
            <a:extLst>
              <a:ext uri="{FF2B5EF4-FFF2-40B4-BE49-F238E27FC236}">
                <a16:creationId xmlns:a16="http://schemas.microsoft.com/office/drawing/2014/main" id="{66881D25-47D9-D2F2-B7F2-1E83B56E8F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D3F4214-0541-A717-912A-D2C473DEF0F0}"/>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305710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8DAA55-A600-8232-4A2E-48359FD35955}"/>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3" name="Footer Placeholder 2">
            <a:extLst>
              <a:ext uri="{FF2B5EF4-FFF2-40B4-BE49-F238E27FC236}">
                <a16:creationId xmlns:a16="http://schemas.microsoft.com/office/drawing/2014/main" id="{496C5AF0-C890-303E-169A-11F0D885F4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45A8DE-01BF-8764-9245-702D2E301235}"/>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3975827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C122-7CC8-A30D-3B39-1E23DC1FE9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FCF652-229A-179D-913B-6C16A9B7DE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3E9F32-0304-6E93-3404-455A350AE3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F13965-6304-B11C-40A4-BF0430A973F1}"/>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6" name="Footer Placeholder 5">
            <a:extLst>
              <a:ext uri="{FF2B5EF4-FFF2-40B4-BE49-F238E27FC236}">
                <a16:creationId xmlns:a16="http://schemas.microsoft.com/office/drawing/2014/main" id="{226CC565-CBCF-83E2-897B-EC5A31A7CC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C7CD3A-EC48-22C4-9B40-4480B39B8BDF}"/>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4048023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AF0EE-C6F5-69C0-23F2-60CB90E162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BF5A72-FC36-D09F-A07D-46C75887A5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4D5470-3D07-CC68-71B0-B6E752FD21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CCF0AC-BB68-E654-FD59-38547B562321}"/>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6" name="Footer Placeholder 5">
            <a:extLst>
              <a:ext uri="{FF2B5EF4-FFF2-40B4-BE49-F238E27FC236}">
                <a16:creationId xmlns:a16="http://schemas.microsoft.com/office/drawing/2014/main" id="{E36E5A85-A745-E9C8-6BD8-730E287039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020DB4-B677-D64F-F5B0-86102F5BCBB4}"/>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1811434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A9292-7DEE-4D4E-1282-C37F86B66A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64F2C9-2892-B88F-25FF-4D95D5E137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43DCE-5FC6-6FF1-8C18-035F8DC7A3A2}"/>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5" name="Footer Placeholder 4">
            <a:extLst>
              <a:ext uri="{FF2B5EF4-FFF2-40B4-BE49-F238E27FC236}">
                <a16:creationId xmlns:a16="http://schemas.microsoft.com/office/drawing/2014/main" id="{3855746C-1B73-49C9-0272-72464F338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5A7030-CAF8-EA7C-16A6-CCDA02F579F7}"/>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3268203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A74630-B495-8EBF-5165-B668BE1040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E70F82-C0BA-8CB8-C57E-1AB19D9253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DE852A-A73C-5683-324A-FD64BCF6FFEA}"/>
              </a:ext>
            </a:extLst>
          </p:cNvPr>
          <p:cNvSpPr>
            <a:spLocks noGrp="1"/>
          </p:cNvSpPr>
          <p:nvPr>
            <p:ph type="dt" sz="half" idx="10"/>
          </p:nvPr>
        </p:nvSpPr>
        <p:spPr/>
        <p:txBody>
          <a:bodyPr/>
          <a:lstStyle/>
          <a:p>
            <a:fld id="{323B37CB-3DE0-4235-AD51-115DC75CA431}" type="datetimeFigureOut">
              <a:rPr lang="en-GB" smtClean="0"/>
              <a:t>11/03/2026</a:t>
            </a:fld>
            <a:endParaRPr lang="en-GB"/>
          </a:p>
        </p:txBody>
      </p:sp>
      <p:sp>
        <p:nvSpPr>
          <p:cNvPr id="5" name="Footer Placeholder 4">
            <a:extLst>
              <a:ext uri="{FF2B5EF4-FFF2-40B4-BE49-F238E27FC236}">
                <a16:creationId xmlns:a16="http://schemas.microsoft.com/office/drawing/2014/main" id="{E13EDE32-88B7-2480-0055-7B66BEFB6F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A3965-BF3E-E783-7EA6-BB40939BB329}"/>
              </a:ext>
            </a:extLst>
          </p:cNvPr>
          <p:cNvSpPr>
            <a:spLocks noGrp="1"/>
          </p:cNvSpPr>
          <p:nvPr>
            <p:ph type="sldNum" sz="quarter" idx="12"/>
          </p:nvPr>
        </p:nvSpPr>
        <p:spPr/>
        <p:txBody>
          <a:bodyPr/>
          <a:lstStyle/>
          <a:p>
            <a:fld id="{885D9B59-35CD-4E21-98C5-2DA37A1995E7}" type="slidenum">
              <a:rPr lang="en-GB" smtClean="0"/>
              <a:t>‹#›</a:t>
            </a:fld>
            <a:endParaRPr lang="en-GB"/>
          </a:p>
        </p:txBody>
      </p:sp>
    </p:spTree>
    <p:extLst>
      <p:ext uri="{BB962C8B-B14F-4D97-AF65-F5344CB8AC3E}">
        <p14:creationId xmlns:p14="http://schemas.microsoft.com/office/powerpoint/2010/main" val="3405456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4C2FF9-3B0E-16DF-DCA7-A763EAECE7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F0A9E1-481D-0851-8EFE-2B2E1749D0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8DB45F-9F76-5A84-298F-F9C4E9E5A3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3B37CB-3DE0-4235-AD51-115DC75CA431}" type="datetimeFigureOut">
              <a:rPr lang="en-GB" smtClean="0"/>
              <a:t>11/03/2026</a:t>
            </a:fld>
            <a:endParaRPr lang="en-GB"/>
          </a:p>
        </p:txBody>
      </p:sp>
      <p:sp>
        <p:nvSpPr>
          <p:cNvPr id="5" name="Footer Placeholder 4">
            <a:extLst>
              <a:ext uri="{FF2B5EF4-FFF2-40B4-BE49-F238E27FC236}">
                <a16:creationId xmlns:a16="http://schemas.microsoft.com/office/drawing/2014/main" id="{9863B783-2CF0-104C-4B0A-E311524D44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4BE40EA-5AA4-AF10-8D8D-7C759D2F3A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5D9B59-35CD-4E21-98C5-2DA37A1995E7}" type="slidenum">
              <a:rPr lang="en-GB" smtClean="0"/>
              <a:t>‹#›</a:t>
            </a:fld>
            <a:endParaRPr lang="en-GB"/>
          </a:p>
        </p:txBody>
      </p:sp>
    </p:spTree>
    <p:extLst>
      <p:ext uri="{BB962C8B-B14F-4D97-AF65-F5344CB8AC3E}">
        <p14:creationId xmlns:p14="http://schemas.microsoft.com/office/powerpoint/2010/main" val="41699058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cholar.google.com/scholar?hl=en&amp;as_sdt=0%2C5&amp;q=pestel+analysis&amp;oq=pestel+#:~:text=%5BPDF%5D%20PESTEL,45%20Related%20articles" TargetMode="External"/><Relationship Id="rId2" Type="http://schemas.openxmlformats.org/officeDocument/2006/relationships/hyperlink" Target="https://scholar.google.com/scholar?hl=en&amp;as_sdt=0%2C5&amp;q=ishikawa+diagram&amp;oq=ishikawa#:~:text=Create%20alert-,Ishikawa%20diagram,Save%20Cite%20Cited%20by%2082%20Related%20articles%20All%204%20versions,-%5BPDF%5D%20iop" TargetMode="External"/><Relationship Id="rId1" Type="http://schemas.openxmlformats.org/officeDocument/2006/relationships/slideLayout" Target="../slideLayouts/slideLayout1.xml"/><Relationship Id="rId5" Type="http://schemas.openxmlformats.org/officeDocument/2006/relationships/hyperlink" Target="https://scholar.google.com/scholar?hl=en&amp;as_sdt=0%2C5&amp;q=strategy+implementation&amp;oq=strategy#:~:text=Strategy%20implementation%3A%20A,All%206%20versions" TargetMode="External"/><Relationship Id="rId4" Type="http://schemas.openxmlformats.org/officeDocument/2006/relationships/hyperlink" Target="https://scholar.google.com/scholar?hl=en&amp;as_sdt=0%2C5&amp;q=5w2h+analysis&amp;oq=5w2h+#:~:text=%5BPDF%5D%20Analysis,44%20Related%20article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29F47-233E-9578-F701-889EFC0F8DD8}"/>
              </a:ext>
            </a:extLst>
          </p:cNvPr>
          <p:cNvSpPr>
            <a:spLocks noGrp="1"/>
          </p:cNvSpPr>
          <p:nvPr>
            <p:ph type="title"/>
          </p:nvPr>
        </p:nvSpPr>
        <p:spPr/>
        <p:txBody>
          <a:bodyPr>
            <a:normAutofit fontScale="90000"/>
          </a:bodyPr>
          <a:lstStyle/>
          <a:p>
            <a:r>
              <a:rPr lang="en-GB" dirty="0"/>
              <a:t>Contents </a:t>
            </a:r>
            <a:br>
              <a:rPr lang="en-GB" dirty="0"/>
            </a:br>
            <a:r>
              <a:rPr lang="en-GB" sz="2800" dirty="0"/>
              <a:t>Name: Jessen Igbinidu</a:t>
            </a:r>
            <a:br>
              <a:rPr lang="en-GB" sz="2800" dirty="0"/>
            </a:br>
            <a:r>
              <a:rPr lang="en-GB" sz="2800" dirty="0"/>
              <a:t>Student number: 2517036</a:t>
            </a:r>
            <a:endParaRPr lang="en-GB" dirty="0"/>
          </a:p>
        </p:txBody>
      </p:sp>
      <p:sp>
        <p:nvSpPr>
          <p:cNvPr id="3" name="Content Placeholder 2">
            <a:extLst>
              <a:ext uri="{FF2B5EF4-FFF2-40B4-BE49-F238E27FC236}">
                <a16:creationId xmlns:a16="http://schemas.microsoft.com/office/drawing/2014/main" id="{FF030019-28E5-BAB4-9F92-C40D2717BD45}"/>
              </a:ext>
            </a:extLst>
          </p:cNvPr>
          <p:cNvSpPr>
            <a:spLocks noGrp="1"/>
          </p:cNvSpPr>
          <p:nvPr>
            <p:ph idx="1"/>
          </p:nvPr>
        </p:nvSpPr>
        <p:spPr/>
        <p:txBody>
          <a:bodyPr>
            <a:normAutofit fontScale="85000" lnSpcReduction="20000"/>
          </a:bodyPr>
          <a:lstStyle/>
          <a:p>
            <a:pPr marL="0" indent="0">
              <a:buNone/>
            </a:pPr>
            <a:r>
              <a:rPr lang="en-GB" dirty="0"/>
              <a:t>Today I will be analysing Green Havens business model and attempting to create a strategy to help the business update and improve their business model.</a:t>
            </a:r>
          </a:p>
          <a:p>
            <a:pPr marL="0" indent="0">
              <a:buNone/>
            </a:pPr>
            <a:r>
              <a:rPr lang="en-GB" dirty="0"/>
              <a:t>I will start off by outlining the tools I will be using in the introduction page.</a:t>
            </a:r>
          </a:p>
          <a:p>
            <a:pPr marL="0" indent="0">
              <a:buNone/>
            </a:pPr>
            <a:r>
              <a:rPr lang="en-GB" dirty="0"/>
              <a:t>Then I will explain the background of Green Haven and then move onto the nature and scope of the issues surrounding Liam and Priya’s business  using techniques such as the 5w2h model and other models such as PESTEL which is used to identify macro-external factors which could potentially impact a business along with a Fishbone diagram to clearly outline the cause and effect of these issues.</a:t>
            </a:r>
          </a:p>
          <a:p>
            <a:pPr marL="0" indent="0">
              <a:buNone/>
            </a:pPr>
            <a:r>
              <a:rPr lang="en-GB" dirty="0"/>
              <a:t>To round up my presentation I will be presenting my key findings along with a suggestion of strategy’s I think will help their business boost sales and become more competitive in their market I will be presenting this in the form off a summary to finish up my presentation.</a:t>
            </a:r>
          </a:p>
        </p:txBody>
      </p:sp>
    </p:spTree>
    <p:extLst>
      <p:ext uri="{BB962C8B-B14F-4D97-AF65-F5344CB8AC3E}">
        <p14:creationId xmlns:p14="http://schemas.microsoft.com/office/powerpoint/2010/main" val="1208316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0A6CC-CCD6-26D3-ABB2-0032EB2018C0}"/>
              </a:ext>
            </a:extLst>
          </p:cNvPr>
          <p:cNvSpPr>
            <a:spLocks noGrp="1"/>
          </p:cNvSpPr>
          <p:nvPr>
            <p:ph type="ctrTitle"/>
          </p:nvPr>
        </p:nvSpPr>
        <p:spPr>
          <a:xfrm>
            <a:off x="1524000" y="1122363"/>
            <a:ext cx="9144000" cy="638704"/>
          </a:xfrm>
        </p:spPr>
        <p:txBody>
          <a:bodyPr>
            <a:normAutofit/>
          </a:bodyPr>
          <a:lstStyle/>
          <a:p>
            <a:pPr algn="l"/>
            <a:r>
              <a:rPr lang="en-GB" sz="2400" dirty="0"/>
              <a:t>Introduction:</a:t>
            </a:r>
          </a:p>
        </p:txBody>
      </p:sp>
      <p:sp>
        <p:nvSpPr>
          <p:cNvPr id="3" name="Subtitle 2">
            <a:extLst>
              <a:ext uri="{FF2B5EF4-FFF2-40B4-BE49-F238E27FC236}">
                <a16:creationId xmlns:a16="http://schemas.microsoft.com/office/drawing/2014/main" id="{2004A32F-E90F-B598-3A0C-EE43CDE288AE}"/>
              </a:ext>
            </a:extLst>
          </p:cNvPr>
          <p:cNvSpPr>
            <a:spLocks noGrp="1"/>
          </p:cNvSpPr>
          <p:nvPr>
            <p:ph type="subTitle" idx="1"/>
          </p:nvPr>
        </p:nvSpPr>
        <p:spPr>
          <a:xfrm>
            <a:off x="0" y="2206075"/>
            <a:ext cx="9144000" cy="3344333"/>
          </a:xfrm>
        </p:spPr>
        <p:txBody>
          <a:bodyPr/>
          <a:lstStyle/>
          <a:p>
            <a:pPr algn="l"/>
            <a:r>
              <a:rPr lang="en-GB" dirty="0"/>
              <a:t>During this presentation I aim to analyse and highlight the key issues with the current business model of Green Haven Florists while also exploring the root causes and effects this issues have had on the overall business. To do this I will be using tools such as a Fishbone diagram to accurately display the cause and effect of specific factors as well as Pestel analysis to identify macro –external factors and analyse the effect that they have had on the profitability of Green Haven Florists. As well as highlighting internal factors that the owners (Liam and Priya) have had control over.</a:t>
            </a:r>
          </a:p>
        </p:txBody>
      </p:sp>
    </p:spTree>
    <p:extLst>
      <p:ext uri="{BB962C8B-B14F-4D97-AF65-F5344CB8AC3E}">
        <p14:creationId xmlns:p14="http://schemas.microsoft.com/office/powerpoint/2010/main" val="2221838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4E814-1658-169A-8A47-03C003817F33}"/>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8F4B8780-0903-7805-F059-A1E97F2F5FB5}"/>
              </a:ext>
            </a:extLst>
          </p:cNvPr>
          <p:cNvSpPr>
            <a:spLocks noGrp="1"/>
          </p:cNvSpPr>
          <p:nvPr>
            <p:ph idx="1"/>
          </p:nvPr>
        </p:nvSpPr>
        <p:spPr>
          <a:xfrm>
            <a:off x="566928" y="1426464"/>
            <a:ext cx="10786872" cy="4937760"/>
          </a:xfrm>
        </p:spPr>
        <p:txBody>
          <a:bodyPr>
            <a:noAutofit/>
          </a:bodyPr>
          <a:lstStyle/>
          <a:p>
            <a:r>
              <a:rPr lang="en-GB" sz="2000" dirty="0"/>
              <a:t>Green Haven Florists was founded in 2016 by Liam and Priya Patel</a:t>
            </a:r>
          </a:p>
          <a:p>
            <a:r>
              <a:rPr lang="en-GB" sz="2000" dirty="0"/>
              <a:t>Located in Norwich</a:t>
            </a:r>
          </a:p>
          <a:p>
            <a:r>
              <a:rPr lang="en-GB" sz="2000" dirty="0"/>
              <a:t>Independent flower shop</a:t>
            </a:r>
          </a:p>
          <a:p>
            <a:r>
              <a:rPr lang="en-GB" sz="2000" dirty="0"/>
              <a:t>Quickly gained a reputation due to strong community ties </a:t>
            </a:r>
          </a:p>
          <a:p>
            <a:r>
              <a:rPr lang="en-GB" sz="2000" dirty="0"/>
              <a:t>Over the past year Green Haven has seen significant downturn in revenue and foot traffic</a:t>
            </a:r>
          </a:p>
          <a:p>
            <a:r>
              <a:rPr lang="en-GB" sz="2000" dirty="0"/>
              <a:t>Last 12 months have seen a 30% decline in in-store sales </a:t>
            </a:r>
          </a:p>
          <a:p>
            <a:r>
              <a:rPr lang="en-GB" sz="2000" dirty="0"/>
              <a:t>Rising costs have further strained the business</a:t>
            </a:r>
          </a:p>
          <a:p>
            <a:r>
              <a:rPr lang="en-GB" sz="2000" dirty="0"/>
              <a:t>Shop has seen reduced activity due to the closure of nearby businesses</a:t>
            </a:r>
          </a:p>
          <a:p>
            <a:r>
              <a:rPr lang="en-GB" sz="2000" dirty="0"/>
              <a:t>Business is struggling to maintain profitability due to increased competition from online services </a:t>
            </a:r>
          </a:p>
          <a:p>
            <a:pPr marL="0" indent="0">
              <a:buNone/>
            </a:pPr>
            <a:endParaRPr lang="en-GB" sz="2000" dirty="0"/>
          </a:p>
          <a:p>
            <a:pPr marL="0" indent="0">
              <a:buNone/>
            </a:pPr>
            <a:r>
              <a:rPr lang="en-GB" sz="2000" dirty="0"/>
              <a:t>Green Haven Florists opened in 2016 and very quickly gained a strong reputation within the community and managed to resonate with customers because of customer specific flower arrangements and  environment friendly packaging.</a:t>
            </a:r>
          </a:p>
          <a:p>
            <a:pPr marL="0" indent="0">
              <a:buNone/>
            </a:pPr>
            <a:r>
              <a:rPr lang="en-GB" sz="2000" dirty="0"/>
              <a:t>However in the last 12 months Green Haven Florists has seen a significant downturn in overall revenue and foot traffic, experiencing exactly a 30% decline in in-store sales </a:t>
            </a:r>
          </a:p>
          <a:p>
            <a:endParaRPr lang="en-GB" sz="2000" dirty="0"/>
          </a:p>
        </p:txBody>
      </p:sp>
    </p:spTree>
    <p:extLst>
      <p:ext uri="{BB962C8B-B14F-4D97-AF65-F5344CB8AC3E}">
        <p14:creationId xmlns:p14="http://schemas.microsoft.com/office/powerpoint/2010/main" val="2720717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80AE5-1E92-434A-F719-8653561020C9}"/>
              </a:ext>
            </a:extLst>
          </p:cNvPr>
          <p:cNvSpPr>
            <a:spLocks noGrp="1"/>
          </p:cNvSpPr>
          <p:nvPr>
            <p:ph type="title"/>
          </p:nvPr>
        </p:nvSpPr>
        <p:spPr/>
        <p:txBody>
          <a:bodyPr/>
          <a:lstStyle/>
          <a:p>
            <a:r>
              <a:rPr lang="en-GB" dirty="0"/>
              <a:t>Problem: Nature and scope</a:t>
            </a:r>
          </a:p>
        </p:txBody>
      </p:sp>
      <p:sp>
        <p:nvSpPr>
          <p:cNvPr id="3" name="Content Placeholder 2">
            <a:extLst>
              <a:ext uri="{FF2B5EF4-FFF2-40B4-BE49-F238E27FC236}">
                <a16:creationId xmlns:a16="http://schemas.microsoft.com/office/drawing/2014/main" id="{0D270215-5C2C-41E8-4727-0D7F90C10DED}"/>
              </a:ext>
            </a:extLst>
          </p:cNvPr>
          <p:cNvSpPr>
            <a:spLocks noGrp="1"/>
          </p:cNvSpPr>
          <p:nvPr>
            <p:ph idx="1"/>
          </p:nvPr>
        </p:nvSpPr>
        <p:spPr/>
        <p:txBody>
          <a:bodyPr>
            <a:normAutofit fontScale="92500"/>
          </a:bodyPr>
          <a:lstStyle/>
          <a:p>
            <a:pPr marL="0" indent="0">
              <a:buNone/>
            </a:pPr>
            <a:r>
              <a:rPr lang="en-GB" sz="3200" dirty="0"/>
              <a:t>The nature of the problems negatively affecting  Green Haven Florists is a significant decrease in gross revenue while operational costs have increased causing an operating loss this signifies the company is spending more than it is earning , this is a key indicator of potential financial difficulty,</a:t>
            </a:r>
          </a:p>
          <a:p>
            <a:pPr marL="0" indent="0">
              <a:buNone/>
            </a:pPr>
            <a:r>
              <a:rPr lang="en-GB" sz="3200" dirty="0"/>
              <a:t>Another problem Green Haven has faced in the last 12 months is a shift in customer trends, towards online shopping that Green Haven was not prepared for. This was further influenced by but not strictly due to the closure of nearby businesses contributing to the 30% decrease in, in-store sales. </a:t>
            </a:r>
          </a:p>
          <a:p>
            <a:pPr marL="0" indent="0">
              <a:buNone/>
            </a:pPr>
            <a:endParaRPr lang="en-GB" sz="3200" dirty="0"/>
          </a:p>
        </p:txBody>
      </p:sp>
    </p:spTree>
    <p:extLst>
      <p:ext uri="{BB962C8B-B14F-4D97-AF65-F5344CB8AC3E}">
        <p14:creationId xmlns:p14="http://schemas.microsoft.com/office/powerpoint/2010/main" val="24978098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8D25F-94D1-57DE-F51D-A442A080C4F0}"/>
              </a:ext>
            </a:extLst>
          </p:cNvPr>
          <p:cNvSpPr>
            <a:spLocks noGrp="1"/>
          </p:cNvSpPr>
          <p:nvPr>
            <p:ph type="title"/>
          </p:nvPr>
        </p:nvSpPr>
        <p:spPr/>
        <p:txBody>
          <a:bodyPr/>
          <a:lstStyle/>
          <a:p>
            <a:r>
              <a:rPr lang="en-GB" dirty="0"/>
              <a:t>5W2H</a:t>
            </a:r>
          </a:p>
        </p:txBody>
      </p:sp>
      <p:sp>
        <p:nvSpPr>
          <p:cNvPr id="3" name="Content Placeholder 2">
            <a:extLst>
              <a:ext uri="{FF2B5EF4-FFF2-40B4-BE49-F238E27FC236}">
                <a16:creationId xmlns:a16="http://schemas.microsoft.com/office/drawing/2014/main" id="{CB1FA7BB-92AE-7079-57DD-BF9FB229C29C}"/>
              </a:ext>
            </a:extLst>
          </p:cNvPr>
          <p:cNvSpPr>
            <a:spLocks noGrp="1"/>
          </p:cNvSpPr>
          <p:nvPr>
            <p:ph idx="1"/>
          </p:nvPr>
        </p:nvSpPr>
        <p:spPr/>
        <p:txBody>
          <a:bodyPr>
            <a:normAutofit fontScale="92500" lnSpcReduction="10000"/>
          </a:bodyPr>
          <a:lstStyle/>
          <a:p>
            <a:r>
              <a:rPr lang="en-GB" dirty="0"/>
              <a:t>What :  Significant downturn in net revenue specifically a 30% decline in in-store sales </a:t>
            </a:r>
          </a:p>
          <a:p>
            <a:r>
              <a:rPr lang="en-GB" dirty="0"/>
              <a:t>Why: Failure to adapt business strategy to current consumer preferences/trends in order to fend off competition from online retailers due to weak digital presence</a:t>
            </a:r>
          </a:p>
          <a:p>
            <a:r>
              <a:rPr lang="en-GB" dirty="0"/>
              <a:t>Where: Green Haven Florists in Norwich established in 2016</a:t>
            </a:r>
          </a:p>
          <a:p>
            <a:r>
              <a:rPr lang="en-GB" dirty="0"/>
              <a:t>When: Over the past year</a:t>
            </a:r>
          </a:p>
          <a:p>
            <a:r>
              <a:rPr lang="en-GB" dirty="0"/>
              <a:t>Who: Customers ,owners and employees </a:t>
            </a:r>
          </a:p>
          <a:p>
            <a:r>
              <a:rPr lang="en-GB" dirty="0"/>
              <a:t>How : Shift towards online flower retailers</a:t>
            </a:r>
          </a:p>
          <a:p>
            <a:r>
              <a:rPr lang="en-GB" dirty="0"/>
              <a:t>How much: 30% reduction in in-store sales </a:t>
            </a:r>
          </a:p>
        </p:txBody>
      </p:sp>
    </p:spTree>
    <p:extLst>
      <p:ext uri="{BB962C8B-B14F-4D97-AF65-F5344CB8AC3E}">
        <p14:creationId xmlns:p14="http://schemas.microsoft.com/office/powerpoint/2010/main" val="9417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AD59D-B033-F7A5-7260-A33E905402E7}"/>
              </a:ext>
            </a:extLst>
          </p:cNvPr>
          <p:cNvSpPr>
            <a:spLocks noGrp="1"/>
          </p:cNvSpPr>
          <p:nvPr>
            <p:ph type="title"/>
          </p:nvPr>
        </p:nvSpPr>
        <p:spPr>
          <a:xfrm>
            <a:off x="838200" y="365126"/>
            <a:ext cx="10515600" cy="109008"/>
          </a:xfrm>
        </p:spPr>
        <p:txBody>
          <a:bodyPr>
            <a:normAutofit fontScale="90000"/>
          </a:bodyPr>
          <a:lstStyle/>
          <a:p>
            <a:r>
              <a:rPr lang="en-GB" dirty="0"/>
              <a:t>Pestel Analysis </a:t>
            </a:r>
          </a:p>
        </p:txBody>
      </p:sp>
      <p:sp>
        <p:nvSpPr>
          <p:cNvPr id="3" name="Content Placeholder 2">
            <a:extLst>
              <a:ext uri="{FF2B5EF4-FFF2-40B4-BE49-F238E27FC236}">
                <a16:creationId xmlns:a16="http://schemas.microsoft.com/office/drawing/2014/main" id="{659EB234-9C7B-D8E1-F1C7-938B0759A1B0}"/>
              </a:ext>
            </a:extLst>
          </p:cNvPr>
          <p:cNvSpPr>
            <a:spLocks noGrp="1"/>
          </p:cNvSpPr>
          <p:nvPr>
            <p:ph idx="1"/>
          </p:nvPr>
        </p:nvSpPr>
        <p:spPr>
          <a:xfrm>
            <a:off x="838200" y="1327680"/>
            <a:ext cx="10346266" cy="5354108"/>
          </a:xfrm>
        </p:spPr>
        <p:txBody>
          <a:bodyPr>
            <a:normAutofit fontScale="25000" lnSpcReduction="20000"/>
          </a:bodyPr>
          <a:lstStyle/>
          <a:p>
            <a:r>
              <a:rPr lang="en-GB" sz="8000" dirty="0"/>
              <a:t>POLITICAL                                                                                                    </a:t>
            </a:r>
          </a:p>
          <a:p>
            <a:r>
              <a:rPr lang="en-GB" sz="8000" dirty="0"/>
              <a:t>Changes in government trade policy e.g. (Brexit)                                                                                            </a:t>
            </a:r>
          </a:p>
          <a:p>
            <a:r>
              <a:rPr lang="en-GB" sz="8000" dirty="0"/>
              <a:t>Taxation policies on import and export goods                                                     </a:t>
            </a:r>
          </a:p>
          <a:p>
            <a:r>
              <a:rPr lang="en-GB" sz="8000" dirty="0"/>
              <a:t>Trade tariffs</a:t>
            </a:r>
          </a:p>
          <a:p>
            <a:endParaRPr lang="en-GB" sz="8000" dirty="0"/>
          </a:p>
          <a:p>
            <a:endParaRPr lang="en-GB" sz="8000" dirty="0"/>
          </a:p>
          <a:p>
            <a:r>
              <a:rPr lang="en-GB" sz="8000" dirty="0"/>
              <a:t>ECONOMIC</a:t>
            </a:r>
          </a:p>
          <a:p>
            <a:r>
              <a:rPr lang="en-GB" sz="8000" dirty="0"/>
              <a:t>Rising operational costs</a:t>
            </a:r>
          </a:p>
          <a:p>
            <a:r>
              <a:rPr lang="en-GB" sz="8000" dirty="0"/>
              <a:t>The Office for Budget Responsibility (2024) reports that operational cost inflation rate for 2025 is expected to come in at around 3.2%</a:t>
            </a:r>
          </a:p>
          <a:p>
            <a:r>
              <a:rPr lang="en-GB" sz="8000" dirty="0"/>
              <a:t> </a:t>
            </a:r>
            <a:r>
              <a:rPr lang="en-GB" sz="9600" dirty="0"/>
              <a:t>Increase in price of produce due to supply chain disruptions</a:t>
            </a:r>
          </a:p>
          <a:p>
            <a:endParaRPr lang="en-GB" sz="9600" dirty="0"/>
          </a:p>
          <a:p>
            <a:r>
              <a:rPr lang="en-GB" sz="9600" dirty="0"/>
              <a:t>SOCIAL</a:t>
            </a:r>
          </a:p>
          <a:p>
            <a:r>
              <a:rPr lang="en-GB" sz="9600" dirty="0"/>
              <a:t>Shift in customer preference towards online retailers due to better customer service which includes</a:t>
            </a:r>
          </a:p>
          <a:p>
            <a:r>
              <a:rPr lang="en-GB" sz="9600" dirty="0"/>
              <a:t>Faster service</a:t>
            </a:r>
          </a:p>
          <a:p>
            <a:r>
              <a:rPr lang="en-GB" sz="9600" dirty="0"/>
              <a:t>Frequent discounts</a:t>
            </a:r>
          </a:p>
          <a:p>
            <a:r>
              <a:rPr lang="en-GB" sz="9600" dirty="0"/>
              <a:t>Better pricing</a:t>
            </a:r>
          </a:p>
          <a:p>
            <a:endParaRPr lang="en-GB" dirty="0"/>
          </a:p>
          <a:p>
            <a:pPr marL="0" indent="0">
              <a:buNone/>
            </a:pPr>
            <a:endParaRPr lang="en-GB" sz="6700" dirty="0"/>
          </a:p>
          <a:p>
            <a:endParaRPr lang="en-GB" sz="3800" dirty="0"/>
          </a:p>
          <a:p>
            <a:endParaRPr lang="en-GB" sz="3800" dirty="0"/>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88070D7F-EEB6-329E-D1A4-4394765867E2}"/>
                  </a:ext>
                </a:extLst>
              </p:cNvPr>
              <p:cNvGraphicFramePr>
                <a:graphicFrameLocks noChangeAspect="1"/>
              </p:cNvGraphicFramePr>
              <p:nvPr>
                <p:extLst>
                  <p:ext uri="{D42A27DB-BD31-4B8C-83A1-F6EECF244321}">
                    <p14:modId xmlns:p14="http://schemas.microsoft.com/office/powerpoint/2010/main" val="3880523759"/>
                  </p:ext>
                </p:extLst>
              </p:nvPr>
            </p:nvGraphicFramePr>
            <p:xfrm>
              <a:off x="-4605867" y="1615017"/>
              <a:ext cx="3048000" cy="1714500"/>
            </p:xfrm>
            <a:graphic>
              <a:graphicData uri="http://schemas.microsoft.com/office/powerpoint/2016/slidezoom">
                <pslz:sldZm>
                  <pslz:sldZmObj sldId="260" cId="2971799055">
                    <pslz:zmPr id="{59AEA277-12C9-42EF-97A0-AAF642DD9C8B}"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5" name="Slide Zoom 4">
                <a:extLst>
                  <a:ext uri="{FF2B5EF4-FFF2-40B4-BE49-F238E27FC236}">
                    <a16:creationId xmlns:a16="http://schemas.microsoft.com/office/drawing/2014/main" id="{88070D7F-EEB6-329E-D1A4-4394765867E2}"/>
                  </a:ext>
                </a:extLst>
              </p:cNvPr>
              <p:cNvPicPr>
                <a:picLocks noGrp="1" noRot="1" noChangeAspect="1" noMove="1" noResize="1" noEditPoints="1" noAdjustHandles="1" noChangeArrowheads="1" noChangeShapeType="1"/>
              </p:cNvPicPr>
              <p:nvPr/>
            </p:nvPicPr>
            <p:blipFill>
              <a:blip r:embed="rId3"/>
              <a:stretch>
                <a:fillRect/>
              </a:stretch>
            </p:blipFill>
            <p:spPr>
              <a:xfrm>
                <a:off x="-4605867" y="1615017"/>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97179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DCEA0-506E-F07D-ED64-E0B79798AC91}"/>
              </a:ext>
            </a:extLst>
          </p:cNvPr>
          <p:cNvSpPr>
            <a:spLocks noGrp="1"/>
          </p:cNvSpPr>
          <p:nvPr>
            <p:ph type="ctrTitle"/>
          </p:nvPr>
        </p:nvSpPr>
        <p:spPr>
          <a:xfrm>
            <a:off x="0" y="1122363"/>
            <a:ext cx="10668000" cy="892704"/>
          </a:xfrm>
        </p:spPr>
        <p:txBody>
          <a:bodyPr>
            <a:normAutofit/>
          </a:bodyPr>
          <a:lstStyle/>
          <a:p>
            <a:pPr algn="l"/>
            <a:r>
              <a:rPr lang="en-GB" sz="4400" dirty="0"/>
              <a:t>PESTEL Analysis</a:t>
            </a:r>
          </a:p>
        </p:txBody>
      </p:sp>
      <p:sp>
        <p:nvSpPr>
          <p:cNvPr id="3" name="Subtitle 2">
            <a:extLst>
              <a:ext uri="{FF2B5EF4-FFF2-40B4-BE49-F238E27FC236}">
                <a16:creationId xmlns:a16="http://schemas.microsoft.com/office/drawing/2014/main" id="{34E080F8-5D70-1B01-A3CA-6E6D61735AB3}"/>
              </a:ext>
            </a:extLst>
          </p:cNvPr>
          <p:cNvSpPr>
            <a:spLocks noGrp="1"/>
          </p:cNvSpPr>
          <p:nvPr>
            <p:ph type="subTitle" idx="1"/>
          </p:nvPr>
        </p:nvSpPr>
        <p:spPr>
          <a:xfrm>
            <a:off x="1" y="2285999"/>
            <a:ext cx="10668000" cy="4301067"/>
          </a:xfrm>
        </p:spPr>
        <p:txBody>
          <a:bodyPr>
            <a:noAutofit/>
          </a:bodyPr>
          <a:lstStyle/>
          <a:p>
            <a:pPr marL="342900" indent="-342900" algn="l">
              <a:buFont typeface="Arial" panose="020B0604020202020204" pitchFamily="34" charset="0"/>
              <a:buChar char="•"/>
            </a:pPr>
            <a:r>
              <a:rPr lang="en-GB" dirty="0"/>
              <a:t>TECHNOLOGICAL</a:t>
            </a:r>
          </a:p>
          <a:p>
            <a:pPr marL="342900" indent="-342900" algn="l">
              <a:buFont typeface="Arial" panose="020B0604020202020204" pitchFamily="34" charset="0"/>
              <a:buChar char="•"/>
            </a:pPr>
            <a:r>
              <a:rPr lang="en-GB" dirty="0"/>
              <a:t>Rise of online retailers</a:t>
            </a:r>
          </a:p>
          <a:p>
            <a:pPr marL="342900" indent="-342900" algn="l">
              <a:buFont typeface="Arial" panose="020B0604020202020204" pitchFamily="34" charset="0"/>
              <a:buChar char="•"/>
            </a:pPr>
            <a:r>
              <a:rPr lang="en-GB" dirty="0"/>
              <a:t>Lack of online presence</a:t>
            </a:r>
          </a:p>
          <a:p>
            <a:pPr marL="342900" indent="-342900" algn="l">
              <a:buFont typeface="Arial" panose="020B0604020202020204" pitchFamily="34" charset="0"/>
              <a:buChar char="•"/>
            </a:pPr>
            <a:r>
              <a:rPr lang="en-GB" dirty="0"/>
              <a:t>Failure to adapt to rise of E-commerce in the floriculture  industry</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ENVIRONMENTAL</a:t>
            </a:r>
          </a:p>
          <a:p>
            <a:pPr marL="342900" indent="-342900" algn="l">
              <a:buFont typeface="Arial" panose="020B0604020202020204" pitchFamily="34" charset="0"/>
              <a:buChar char="•"/>
            </a:pPr>
            <a:r>
              <a:rPr lang="en-GB" dirty="0"/>
              <a:t>Closure of nearby businesses</a:t>
            </a:r>
          </a:p>
          <a:p>
            <a:pPr marL="342900" indent="-342900" algn="l">
              <a:buFont typeface="Arial" panose="020B0604020202020204" pitchFamily="34" charset="0"/>
              <a:buChar char="•"/>
            </a:pPr>
            <a:r>
              <a:rPr lang="en-GB" dirty="0"/>
              <a:t>Changes in climate could negatively affect stock</a:t>
            </a:r>
          </a:p>
          <a:p>
            <a:pPr marL="342900" indent="-342900" algn="l">
              <a:buFont typeface="Arial" panose="020B0604020202020204" pitchFamily="34" charset="0"/>
              <a:buChar char="•"/>
            </a:pPr>
            <a:r>
              <a:rPr lang="en-GB" dirty="0"/>
              <a:t>Changes in foot traffic depending on seasons </a:t>
            </a:r>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LEGAL</a:t>
            </a:r>
          </a:p>
          <a:p>
            <a:pPr marL="342900" indent="-342900" algn="l">
              <a:buFont typeface="Arial" panose="020B0604020202020204" pitchFamily="34" charset="0"/>
              <a:buChar char="•"/>
            </a:pPr>
            <a:r>
              <a:rPr lang="en-GB" dirty="0"/>
              <a:t>Labor laws</a:t>
            </a:r>
          </a:p>
          <a:p>
            <a:pPr marL="342900" indent="-342900" algn="l">
              <a:buFont typeface="Arial" panose="020B0604020202020204" pitchFamily="34" charset="0"/>
              <a:buChar char="•"/>
            </a:pPr>
            <a:r>
              <a:rPr lang="en-GB" dirty="0"/>
              <a:t>Import regulations for flowers entering the UK</a:t>
            </a:r>
          </a:p>
          <a:p>
            <a:pPr marL="342900" indent="-342900" algn="l">
              <a:buFont typeface="Arial" panose="020B0604020202020204" pitchFamily="34" charset="0"/>
              <a:buChar char="•"/>
            </a:pPr>
            <a:r>
              <a:rPr lang="en-GB" dirty="0"/>
              <a:t>Environmental regulations related pesticide use and farming</a:t>
            </a:r>
          </a:p>
        </p:txBody>
      </p:sp>
    </p:spTree>
    <p:extLst>
      <p:ext uri="{BB962C8B-B14F-4D97-AF65-F5344CB8AC3E}">
        <p14:creationId xmlns:p14="http://schemas.microsoft.com/office/powerpoint/2010/main" val="1368997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3C1DA-C3E9-19E5-E51D-0770EFF96CA6}"/>
              </a:ext>
            </a:extLst>
          </p:cNvPr>
          <p:cNvSpPr>
            <a:spLocks noGrp="1"/>
          </p:cNvSpPr>
          <p:nvPr>
            <p:ph type="title"/>
          </p:nvPr>
        </p:nvSpPr>
        <p:spPr/>
        <p:txBody>
          <a:bodyPr/>
          <a:lstStyle/>
          <a:p>
            <a:r>
              <a:rPr lang="en-GB" dirty="0"/>
              <a:t>Fishbone Analysis /Ishikawa diagram:</a:t>
            </a:r>
          </a:p>
        </p:txBody>
      </p:sp>
      <p:sp>
        <p:nvSpPr>
          <p:cNvPr id="4" name="Content Placeholder 3">
            <a:extLst>
              <a:ext uri="{FF2B5EF4-FFF2-40B4-BE49-F238E27FC236}">
                <a16:creationId xmlns:a16="http://schemas.microsoft.com/office/drawing/2014/main" id="{1E4AA666-7623-C74D-7222-AACF84B3F308}"/>
              </a:ext>
            </a:extLst>
          </p:cNvPr>
          <p:cNvSpPr>
            <a:spLocks noGrp="1"/>
          </p:cNvSpPr>
          <p:nvPr>
            <p:ph sz="half" idx="2"/>
          </p:nvPr>
        </p:nvSpPr>
        <p:spPr>
          <a:xfrm>
            <a:off x="6096000" y="1825624"/>
            <a:ext cx="5257800" cy="5032375"/>
          </a:xfrm>
        </p:spPr>
        <p:txBody>
          <a:bodyPr>
            <a:normAutofit fontScale="62500" lnSpcReduction="20000"/>
          </a:bodyPr>
          <a:lstStyle/>
          <a:p>
            <a:pPr marL="0" indent="0">
              <a:buNone/>
            </a:pPr>
            <a:r>
              <a:rPr lang="en-GB" dirty="0"/>
              <a:t>Head: 30% decline in in-store sales </a:t>
            </a:r>
          </a:p>
          <a:p>
            <a:pPr marL="0" indent="0">
              <a:buNone/>
            </a:pPr>
            <a:r>
              <a:rPr lang="en-GB" dirty="0"/>
              <a:t>Cause:</a:t>
            </a:r>
          </a:p>
          <a:p>
            <a:r>
              <a:rPr lang="en-GB" dirty="0"/>
              <a:t>Lack of/no online presence</a:t>
            </a:r>
          </a:p>
          <a:p>
            <a:r>
              <a:rPr lang="en-GB" dirty="0"/>
              <a:t>Rising expenditure (inflation/operational costs)</a:t>
            </a:r>
          </a:p>
          <a:p>
            <a:r>
              <a:rPr lang="en-GB" dirty="0"/>
              <a:t>Changes to store location(macro-external factors)</a:t>
            </a:r>
          </a:p>
          <a:p>
            <a:pPr marL="0" indent="0">
              <a:buNone/>
            </a:pPr>
            <a:r>
              <a:rPr lang="en-GB" dirty="0"/>
              <a:t>Effect:</a:t>
            </a:r>
          </a:p>
          <a:p>
            <a:r>
              <a:rPr lang="en-GB" dirty="0"/>
              <a:t>Green Haven’s lack of online presence means they are unable to capitalise on the consumer shift towards online retailer’s</a:t>
            </a:r>
          </a:p>
          <a:p>
            <a:r>
              <a:rPr lang="en-GB" dirty="0"/>
              <a:t>Rising expenditure means that stock and operational costs have gone up further putting strain on Liam and Priya’s business .This is due to macro-external factors out of Green Haven’s control such as inflation and supply chain disruptions </a:t>
            </a:r>
          </a:p>
          <a:p>
            <a:r>
              <a:rPr lang="en-GB" dirty="0"/>
              <a:t>Closure of nearby businesses has resulted in a decrease in foot traffic along with consumers  shifting towards online retail due to convenience and lower pricing</a:t>
            </a:r>
          </a:p>
        </p:txBody>
      </p:sp>
      <p:pic>
        <p:nvPicPr>
          <p:cNvPr id="3074" name="Picture 2" descr="30 Editable Fishbone Diagram Templates (&amp; Charts) - TemplateArchive">
            <a:extLst>
              <a:ext uri="{FF2B5EF4-FFF2-40B4-BE49-F238E27FC236}">
                <a16:creationId xmlns:a16="http://schemas.microsoft.com/office/drawing/2014/main" id="{350DA296-F37B-D6FD-AE31-8CA03AC019C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0" y="1336421"/>
            <a:ext cx="5833872" cy="4375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7232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88F5-FFF1-4D2D-1C30-B5CF08CCCA07}"/>
              </a:ext>
            </a:extLst>
          </p:cNvPr>
          <p:cNvSpPr>
            <a:spLocks noGrp="1"/>
          </p:cNvSpPr>
          <p:nvPr>
            <p:ph type="ctrTitle"/>
          </p:nvPr>
        </p:nvSpPr>
        <p:spPr>
          <a:xfrm>
            <a:off x="931333" y="1122363"/>
            <a:ext cx="9736667" cy="875770"/>
          </a:xfrm>
        </p:spPr>
        <p:txBody>
          <a:bodyPr>
            <a:normAutofit fontScale="90000"/>
          </a:bodyPr>
          <a:lstStyle/>
          <a:p>
            <a:pPr algn="l"/>
            <a:r>
              <a:rPr lang="en-GB" dirty="0"/>
              <a:t>Key Findings</a:t>
            </a:r>
          </a:p>
        </p:txBody>
      </p:sp>
      <p:sp>
        <p:nvSpPr>
          <p:cNvPr id="3" name="Subtitle 2">
            <a:extLst>
              <a:ext uri="{FF2B5EF4-FFF2-40B4-BE49-F238E27FC236}">
                <a16:creationId xmlns:a16="http://schemas.microsoft.com/office/drawing/2014/main" id="{EBE35747-515E-C507-988D-CB54806C480F}"/>
              </a:ext>
            </a:extLst>
          </p:cNvPr>
          <p:cNvSpPr>
            <a:spLocks noGrp="1"/>
          </p:cNvSpPr>
          <p:nvPr>
            <p:ph type="subTitle" idx="1"/>
          </p:nvPr>
        </p:nvSpPr>
        <p:spPr>
          <a:xfrm>
            <a:off x="491067" y="2218267"/>
            <a:ext cx="10176933" cy="4639733"/>
          </a:xfrm>
        </p:spPr>
        <p:txBody>
          <a:bodyPr>
            <a:normAutofit fontScale="92500"/>
          </a:bodyPr>
          <a:lstStyle/>
          <a:p>
            <a:pPr marL="342900" indent="-342900" algn="l">
              <a:buFont typeface="Arial" panose="020B0604020202020204" pitchFamily="34" charset="0"/>
              <a:buChar char="•"/>
            </a:pPr>
            <a:r>
              <a:rPr lang="en-GB" dirty="0"/>
              <a:t>My key findings during my analysis of Green Haven Florists are that Green Haven cannot currently compete with competitors due to an outdated business model</a:t>
            </a:r>
          </a:p>
          <a:p>
            <a:pPr marL="342900" indent="-342900" algn="l">
              <a:buFont typeface="Arial" panose="020B0604020202020204" pitchFamily="34" charset="0"/>
              <a:buChar char="•"/>
            </a:pPr>
            <a:r>
              <a:rPr lang="en-GB" dirty="0"/>
              <a:t>Green Haven has failed to tap into the E-commerce market limiting sales and profitability in the process.</a:t>
            </a:r>
          </a:p>
          <a:p>
            <a:pPr marL="342900" indent="-342900" algn="l">
              <a:buFont typeface="Arial" panose="020B0604020202020204" pitchFamily="34" charset="0"/>
              <a:buChar char="•"/>
            </a:pPr>
            <a:r>
              <a:rPr lang="en-GB" dirty="0"/>
              <a:t>Rising operational costs accompanied with a rise in the cost of imported stock  have not only put Green Haven at a comparative disadvantage but also a competitive disadvantage </a:t>
            </a:r>
          </a:p>
          <a:p>
            <a:pPr marL="342900" indent="-342900" algn="l">
              <a:buFont typeface="Arial" panose="020B0604020202020204" pitchFamily="34" charset="0"/>
              <a:buChar char="•"/>
            </a:pPr>
            <a:r>
              <a:rPr lang="en-GB" dirty="0"/>
              <a:t>Green Haven has also been affected by environment related macro-external factors such as the closure of nearby businesses as well as social macro-external factors such as a shift in customer preferences and trends</a:t>
            </a:r>
          </a:p>
          <a:p>
            <a:pPr marL="342900" indent="-342900" algn="l">
              <a:buFont typeface="Arial" panose="020B0604020202020204" pitchFamily="34" charset="0"/>
              <a:buChar char="•"/>
            </a:pPr>
            <a:r>
              <a:rPr lang="en-GB" dirty="0"/>
              <a:t>A company website would allow Green Haven to better align themselves with the preferences of customers and would allow them to close ground on competitors in the floriculture industry.</a:t>
            </a:r>
          </a:p>
        </p:txBody>
      </p:sp>
    </p:spTree>
    <p:extLst>
      <p:ext uri="{BB962C8B-B14F-4D97-AF65-F5344CB8AC3E}">
        <p14:creationId xmlns:p14="http://schemas.microsoft.com/office/powerpoint/2010/main" val="1611087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D5C48-C6FC-8F4D-35D4-362057FCB389}"/>
              </a:ext>
            </a:extLst>
          </p:cNvPr>
          <p:cNvSpPr>
            <a:spLocks noGrp="1"/>
          </p:cNvSpPr>
          <p:nvPr>
            <p:ph type="title"/>
          </p:nvPr>
        </p:nvSpPr>
        <p:spPr/>
        <p:txBody>
          <a:bodyPr/>
          <a:lstStyle/>
          <a:p>
            <a:r>
              <a:rPr lang="en-GB" dirty="0"/>
              <a:t>Strategy/Summary</a:t>
            </a:r>
          </a:p>
        </p:txBody>
      </p:sp>
      <p:sp>
        <p:nvSpPr>
          <p:cNvPr id="3" name="Content Placeholder 2">
            <a:extLst>
              <a:ext uri="{FF2B5EF4-FFF2-40B4-BE49-F238E27FC236}">
                <a16:creationId xmlns:a16="http://schemas.microsoft.com/office/drawing/2014/main" id="{206758CF-A0DB-ED61-8771-9460908B8692}"/>
              </a:ext>
            </a:extLst>
          </p:cNvPr>
          <p:cNvSpPr>
            <a:spLocks noGrp="1"/>
          </p:cNvSpPr>
          <p:nvPr>
            <p:ph idx="1"/>
          </p:nvPr>
        </p:nvSpPr>
        <p:spPr>
          <a:xfrm>
            <a:off x="1002792" y="1825624"/>
            <a:ext cx="10515600" cy="5361559"/>
          </a:xfrm>
        </p:spPr>
        <p:txBody>
          <a:bodyPr>
            <a:normAutofit fontScale="62500" lnSpcReduction="20000"/>
          </a:bodyPr>
          <a:lstStyle/>
          <a:p>
            <a:pPr marL="0" indent="0">
              <a:buNone/>
            </a:pPr>
            <a:r>
              <a:rPr lang="en-GB" dirty="0"/>
              <a:t>In my opinion the most imperative course of action for Liam and Priya’s business is to establish and cultivate an online presence (E-commerce) as this is where consumer preference is currently strongest due to convenience for customers and lower price’s this would allow Liam and Priya to slowly reverse the competitive/comparative disadvantage that Green Haven currently has when compared to other competitors. In my analysis I have come to realize that Green Haven has to shift more towards establishing an online presence in order to keep up with other competitors in the floriculture industry and to also make up for sales lost due to macro-external factors such as the closure of nearby businesses and the ever-growing shift in consumer preference towards online retailer’s.</a:t>
            </a:r>
          </a:p>
          <a:p>
            <a:pPr marL="0" indent="0">
              <a:buNone/>
            </a:pPr>
            <a:r>
              <a:rPr lang="en-GB" dirty="0"/>
              <a:t>Another important course of action that I believe Liam and Priya need to take is to find a way to lower operational costs if not for the long term then for the short term as it states in the report for Green Haven that this is putting a strain on the business as the price of fresh flowers particularly imported varieties has surged due to supply chain disruptions and inflation both macro-external factors this is not good for Liam and Priya’s business because not only does it put a strain on the business it also eats into profit margins and it doesn’t put Green Haven in the best position to be competitive with prices and discounts, this is not good because if prices are not similar to or better than rival retailers then there is no incentive for customers to shop at Green Haven . Solutions to this issue could be to buy local seasonal flowers as well as imported ones and also to work with UK flower growers  in order to cut costs over a short or long period of time.</a:t>
            </a:r>
          </a:p>
          <a:p>
            <a:pPr marL="0" indent="0">
              <a:buNone/>
            </a:pPr>
            <a:r>
              <a:rPr lang="en-GB" dirty="0"/>
              <a:t>One part of their business model I think Green Haven should keep and even work to strengthen  is the personal touch they put on each customers flowers along with eco-friendly packaging. I think they should elaborate on this because in the report it states that personal touch ,eco-friendly packaging  and its customer specific arrangements is what originally made the business thrive and made Green Haven really resonate with local customers .Therefore it is my belief that if they was to implement these  things  into a new up to date business model I believe this would allow Green Haven to boost sales and become competitive once again.</a:t>
            </a:r>
          </a:p>
        </p:txBody>
      </p:sp>
    </p:spTree>
    <p:extLst>
      <p:ext uri="{BB962C8B-B14F-4D97-AF65-F5344CB8AC3E}">
        <p14:creationId xmlns:p14="http://schemas.microsoft.com/office/powerpoint/2010/main" val="1722954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DC88D-F316-8C03-5E33-A9E98D95AFC1}"/>
              </a:ext>
            </a:extLst>
          </p:cNvPr>
          <p:cNvSpPr>
            <a:spLocks noGrp="1"/>
          </p:cNvSpPr>
          <p:nvPr>
            <p:ph type="ctrTitle"/>
          </p:nvPr>
        </p:nvSpPr>
        <p:spPr>
          <a:xfrm>
            <a:off x="1078992" y="1122363"/>
            <a:ext cx="9589008" cy="633285"/>
          </a:xfrm>
        </p:spPr>
        <p:txBody>
          <a:bodyPr>
            <a:normAutofit fontScale="90000"/>
          </a:bodyPr>
          <a:lstStyle/>
          <a:p>
            <a:pPr algn="l"/>
            <a:r>
              <a:rPr lang="en-GB" dirty="0"/>
              <a:t>References</a:t>
            </a:r>
          </a:p>
        </p:txBody>
      </p:sp>
      <p:sp>
        <p:nvSpPr>
          <p:cNvPr id="3" name="Subtitle 2">
            <a:extLst>
              <a:ext uri="{FF2B5EF4-FFF2-40B4-BE49-F238E27FC236}">
                <a16:creationId xmlns:a16="http://schemas.microsoft.com/office/drawing/2014/main" id="{06814D70-5F5F-387E-2A4D-96D6C0FA39E9}"/>
              </a:ext>
            </a:extLst>
          </p:cNvPr>
          <p:cNvSpPr>
            <a:spLocks noGrp="1"/>
          </p:cNvSpPr>
          <p:nvPr>
            <p:ph type="subTitle" idx="1"/>
          </p:nvPr>
        </p:nvSpPr>
        <p:spPr>
          <a:xfrm>
            <a:off x="585216" y="2121408"/>
            <a:ext cx="10082784" cy="4736592"/>
          </a:xfrm>
        </p:spPr>
        <p:txBody>
          <a:bodyPr>
            <a:normAutofit fontScale="92500" lnSpcReduction="10000"/>
          </a:bodyPr>
          <a:lstStyle/>
          <a:p>
            <a:pPr algn="l"/>
            <a:r>
              <a:rPr lang="en-GB" dirty="0">
                <a:hlinkClick r:id="rId2"/>
              </a:rPr>
              <a:t>https://scholar.google.com/scholar?hl=en&amp;as_sdt=0%2C5&amp;q=ishikawa+diagram&amp;oq=ishikawa#:~:text=Create%20alert-,Ishikawa%20diagram,Save%20Cite%20Cited%20by%2082%20Related%20articles%20All%204%20versions,-%5BPDF%5D%20iop</a:t>
            </a:r>
            <a:endParaRPr lang="en-GB" dirty="0"/>
          </a:p>
          <a:p>
            <a:pPr algn="l"/>
            <a:endParaRPr lang="en-GB" dirty="0"/>
          </a:p>
          <a:p>
            <a:pPr algn="l"/>
            <a:r>
              <a:rPr lang="en-GB" dirty="0">
                <a:hlinkClick r:id="rId3"/>
              </a:rPr>
              <a:t>https://scholar.google.com/scholar?hl=en&amp;as_sdt=0%2C5&amp;q=pestel+analysis&amp;oq=pestel+#:~:text=%5BPDF%5D%20PESTEL,45%20Related%20articles</a:t>
            </a:r>
            <a:endParaRPr lang="en-GB" dirty="0"/>
          </a:p>
          <a:p>
            <a:pPr algn="l"/>
            <a:endParaRPr lang="en-GB" dirty="0"/>
          </a:p>
          <a:p>
            <a:pPr algn="l"/>
            <a:r>
              <a:rPr lang="en-GB" dirty="0">
                <a:hlinkClick r:id="rId4"/>
              </a:rPr>
              <a:t>https://scholar.google.com/scholar?hl=en&amp;as_sdt=0%2C5&amp;q=5w2h+analysis&amp;oq=5w2h+#:~:text=%5BPDF%5D%20Analysis,44%20Related%20articles</a:t>
            </a:r>
            <a:endParaRPr lang="en-GB" dirty="0"/>
          </a:p>
          <a:p>
            <a:pPr algn="l"/>
            <a:endParaRPr lang="en-GB" dirty="0"/>
          </a:p>
          <a:p>
            <a:pPr algn="l"/>
            <a:r>
              <a:rPr lang="en-GB" dirty="0">
                <a:hlinkClick r:id="rId5"/>
              </a:rPr>
              <a:t>https://scholar.google.com/scholar?hl=en&amp;as_sdt=0%2C5&amp;q=strategy+implementation&amp;oq=strategy#:~:text=Strategy%20implementation%3A%20A,All%206%20versions</a:t>
            </a:r>
            <a:endParaRPr lang="en-GB" dirty="0"/>
          </a:p>
          <a:p>
            <a:pPr algn="l"/>
            <a:endParaRPr lang="en-GB" dirty="0"/>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1005838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DA7C-D62F-8387-58E1-41F77CEED788}"/>
              </a:ext>
            </a:extLst>
          </p:cNvPr>
          <p:cNvSpPr>
            <a:spLocks noGrp="1"/>
          </p:cNvSpPr>
          <p:nvPr>
            <p:ph type="title"/>
          </p:nvPr>
        </p:nvSpPr>
        <p:spPr/>
        <p:txBody>
          <a:bodyPr/>
          <a:lstStyle/>
          <a:p>
            <a:endParaRPr lang="en-GB" dirty="0"/>
          </a:p>
        </p:txBody>
      </p:sp>
      <p:pic>
        <p:nvPicPr>
          <p:cNvPr id="2050" name="Picture 2" descr="30 Editable Fishbone Diagram Templates (&amp; Charts) - TemplateArchive">
            <a:extLst>
              <a:ext uri="{FF2B5EF4-FFF2-40B4-BE49-F238E27FC236}">
                <a16:creationId xmlns:a16="http://schemas.microsoft.com/office/drawing/2014/main" id="{2973DE38-1916-AD91-57C6-02B4021B29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flipH="1" flipV="1">
            <a:off x="16849" y="5724143"/>
            <a:ext cx="435060" cy="326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9964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30 Editable Fishbone Diagram Templates (&amp; Charts) - TemplateArchive">
            <a:extLst>
              <a:ext uri="{FF2B5EF4-FFF2-40B4-BE49-F238E27FC236}">
                <a16:creationId xmlns:a16="http://schemas.microsoft.com/office/drawing/2014/main" id="{98B17AC5-E1B9-4CFF-5949-9D7AE38754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821936" cy="3616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4767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12655</TotalTime>
  <Words>1635</Words>
  <Application>Microsoft Office PowerPoint</Application>
  <PresentationFormat>Widescreen</PresentationFormat>
  <Paragraphs>97</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Contents  Name: Jessen Igbinidu Student number: 2517036</vt:lpstr>
      <vt:lpstr>Introduction:</vt:lpstr>
      <vt:lpstr>Background</vt:lpstr>
      <vt:lpstr>Problem: Nature and scope</vt:lpstr>
      <vt:lpstr>5W2H</vt:lpstr>
      <vt:lpstr>Pestel Analysis </vt:lpstr>
      <vt:lpstr>PESTEL Analysis</vt:lpstr>
      <vt:lpstr>Fishbone Analysis /Ishikawa diagram:</vt:lpstr>
      <vt:lpstr>Key Findings</vt:lpstr>
      <vt:lpstr>Strategy/Summary</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Jessen Igbinidu</dc:creator>
  <cp:lastModifiedBy>Jessen Igbinidu</cp:lastModifiedBy>
  <cp:revision>4</cp:revision>
  <dcterms:created xsi:type="dcterms:W3CDTF">2026-03-04T11:30:31Z</dcterms:created>
  <dcterms:modified xsi:type="dcterms:W3CDTF">2026-03-16T08:22:29Z</dcterms:modified>
</cp:coreProperties>
</file>