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5" r:id="rId5"/>
    <p:sldId id="291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5" r:id="rId30"/>
    <p:sldId id="292" r:id="rId31"/>
    <p:sldId id="293" r:id="rId32"/>
    <p:sldId id="294" r:id="rId33"/>
    <p:sldId id="290" r:id="rId34"/>
    <p:sldId id="26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Sleep and exercise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6 </a:t>
            </a:r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1/3 of our lives spent asleep. </a:t>
            </a:r>
          </a:p>
          <a:p>
            <a:r>
              <a:rPr lang="en-GB" dirty="0"/>
              <a:t>Therefore improving sleep quality is an important area of research. </a:t>
            </a:r>
          </a:p>
          <a:p>
            <a:r>
              <a:rPr lang="en-GB" dirty="0"/>
              <a:t>General assumption that after a day’s hard work (manual labour), this should lead to a good night’s sleep?</a:t>
            </a:r>
          </a:p>
          <a:p>
            <a:r>
              <a:rPr lang="en-GB" dirty="0"/>
              <a:t>U.S. National Sleep Foundation – recommendations</a:t>
            </a:r>
          </a:p>
          <a:p>
            <a:r>
              <a:rPr lang="en-GB" dirty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  <a:endParaRPr lang="en-US" alt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/>
              <a:t>Approximately 70 sleep disorders</a:t>
            </a:r>
          </a:p>
          <a:p>
            <a:endParaRPr lang="en-GB" altLang="en-US" dirty="0"/>
          </a:p>
          <a:p>
            <a:r>
              <a:rPr lang="en-GB" altLang="en-US" dirty="0"/>
              <a:t>Main ones: insomnia and obstructive sleep apnoea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Insomnia in various forms</a:t>
            </a:r>
          </a:p>
          <a:p>
            <a:pPr lvl="1"/>
            <a:r>
              <a:rPr lang="en-GB" altLang="en-US" dirty="0"/>
              <a:t>Onset insomnia</a:t>
            </a:r>
          </a:p>
          <a:p>
            <a:pPr lvl="1"/>
            <a:r>
              <a:rPr lang="en-GB" altLang="en-US" dirty="0"/>
              <a:t>Sleep maintenance insomnia</a:t>
            </a:r>
          </a:p>
          <a:p>
            <a:pPr lvl="1"/>
            <a:r>
              <a:rPr lang="en-GB" altLang="en-US" dirty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for insomnia (Rosekind and Gregory,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female (especially during menopause transition)</a:t>
            </a:r>
          </a:p>
          <a:p>
            <a:r>
              <a:rPr lang="en-GB" dirty="0"/>
              <a:t>Increasing age – 45-54</a:t>
            </a:r>
          </a:p>
          <a:p>
            <a:r>
              <a:rPr lang="en-GB" dirty="0"/>
              <a:t>Over age 85</a:t>
            </a:r>
          </a:p>
          <a:p>
            <a:r>
              <a:rPr lang="en-GB" dirty="0"/>
              <a:t>Shift work – can disrupt circadian sleep – wake cycles.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survey - Estimates from Roth et al. (2006) over 12 month.</a:t>
            </a:r>
          </a:p>
          <a:p>
            <a:pPr>
              <a:defRPr/>
            </a:pPr>
            <a:r>
              <a:rPr lang="en-GB" dirty="0"/>
              <a:t>Problems ranged from 16% - 25% 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Patients with </a:t>
            </a:r>
            <a:r>
              <a:rPr lang="en-GB" dirty="0" err="1"/>
              <a:t>insomina</a:t>
            </a:r>
            <a:r>
              <a:rPr lang="en-GB" dirty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Estimated cost of insomnia to UK £24 Billion (</a:t>
            </a:r>
            <a:r>
              <a:rPr lang="en-GB" dirty="0" err="1"/>
              <a:t>Hafner</a:t>
            </a:r>
            <a:r>
              <a:rPr lang="en-GB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Only 5-20% people who experience sleep disturbance seek treatment</a:t>
            </a:r>
          </a:p>
          <a:p>
            <a:pPr>
              <a:defRPr/>
            </a:pPr>
            <a:r>
              <a:rPr lang="en-GB" dirty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/>
              <a:t>(</a:t>
            </a:r>
            <a:r>
              <a:rPr lang="en-GB" dirty="0" err="1"/>
              <a:t>Kripke</a:t>
            </a:r>
            <a:r>
              <a:rPr lang="en-GB" dirty="0"/>
              <a:t> et al., 1998)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Over the counter options exist:</a:t>
            </a:r>
          </a:p>
          <a:p>
            <a:pPr>
              <a:defRPr/>
            </a:pPr>
            <a:r>
              <a:rPr lang="en-GB" dirty="0"/>
              <a:t>Melatonin </a:t>
            </a:r>
          </a:p>
          <a:p>
            <a:pPr lvl="1">
              <a:defRPr/>
            </a:pPr>
            <a:r>
              <a:rPr lang="en-GB" dirty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/>
              <a:t>‘natural’ treatments (valerian, chamomile, St John’s </a:t>
            </a:r>
            <a:r>
              <a:rPr lang="en-GB" dirty="0" err="1"/>
              <a:t>wort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Antihistamines – residual next day after-effects.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brief paragraph to summarise the findings:</a:t>
            </a:r>
          </a:p>
          <a:p>
            <a:pPr algn="ctr">
              <a:defRPr/>
            </a:pPr>
            <a:r>
              <a:rPr lang="en-GB" dirty="0"/>
              <a:t>Using and air purifier</a:t>
            </a:r>
          </a:p>
          <a:p>
            <a:pPr algn="ctr">
              <a:defRPr/>
            </a:pPr>
            <a:r>
              <a:rPr lang="en-GB" dirty="0"/>
              <a:t>Control of sleep climate</a:t>
            </a:r>
          </a:p>
          <a:p>
            <a:pPr algn="ctr">
              <a:defRPr/>
            </a:pPr>
            <a:r>
              <a:rPr lang="en-GB" dirty="0"/>
              <a:t>Using a dehumidifier</a:t>
            </a:r>
          </a:p>
          <a:p>
            <a:pPr algn="ctr">
              <a:defRPr/>
            </a:pPr>
            <a:r>
              <a:rPr lang="en-GB" dirty="0"/>
              <a:t>Getting rid of technology in the bedroom</a:t>
            </a:r>
          </a:p>
          <a:p>
            <a:pPr algn="ctr">
              <a:defRPr/>
            </a:pPr>
            <a:r>
              <a:rPr lang="en-GB" dirty="0"/>
              <a:t>Limiting caffeine</a:t>
            </a:r>
          </a:p>
          <a:p>
            <a:pPr algn="ctr">
              <a:defRPr/>
            </a:pPr>
            <a:r>
              <a:rPr lang="en-GB" dirty="0"/>
              <a:t>Avoiding alcohol</a:t>
            </a:r>
          </a:p>
          <a:p>
            <a:pPr algn="ctr">
              <a:defRPr/>
            </a:pPr>
            <a:r>
              <a:rPr lang="en-GB" dirty="0"/>
              <a:t>Having a bath</a:t>
            </a:r>
          </a:p>
          <a:p>
            <a:pPr algn="ctr">
              <a:defRPr/>
            </a:pPr>
            <a:r>
              <a:rPr lang="en-GB" dirty="0"/>
              <a:t>Improving your diet</a:t>
            </a:r>
          </a:p>
          <a:p>
            <a:pPr algn="ctr">
              <a:defRPr/>
            </a:pPr>
            <a:r>
              <a:rPr lang="en-GB" dirty="0"/>
              <a:t>Progressive muscular relaxation  </a:t>
            </a:r>
          </a:p>
          <a:p>
            <a:pPr algn="ctr">
              <a:defRPr/>
            </a:pPr>
            <a:r>
              <a:rPr lang="en-GB" dirty="0"/>
              <a:t>Aromatherapy</a:t>
            </a:r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Benzodiazepine </a:t>
            </a:r>
          </a:p>
          <a:p>
            <a:pPr lvl="1"/>
            <a:r>
              <a:rPr lang="en-GB" altLang="en-US" dirty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/>
              <a:t>Long term – issues with memory and rebound sleepiness</a:t>
            </a:r>
          </a:p>
          <a:p>
            <a:r>
              <a:rPr lang="en-GB" altLang="en-US" dirty="0"/>
              <a:t>Non-benzodiazepine hypnotics</a:t>
            </a:r>
          </a:p>
          <a:p>
            <a:pPr lvl="1"/>
            <a:r>
              <a:rPr lang="en-GB" altLang="en-US" dirty="0"/>
              <a:t>As above with fewer side effects</a:t>
            </a:r>
          </a:p>
          <a:p>
            <a:r>
              <a:rPr lang="en-GB" altLang="en-US" dirty="0"/>
              <a:t>Tricyclics</a:t>
            </a:r>
          </a:p>
          <a:p>
            <a:r>
              <a:rPr lang="en-GB" altLang="en-US" dirty="0"/>
              <a:t>Monoamine Oxidase Inhibitors</a:t>
            </a:r>
          </a:p>
          <a:p>
            <a:r>
              <a:rPr lang="en-GB" altLang="en-US" dirty="0" err="1"/>
              <a:t>Tetracyclics</a:t>
            </a:r>
            <a:endParaRPr lang="en-GB" altLang="en-US" dirty="0"/>
          </a:p>
          <a:p>
            <a:r>
              <a:rPr lang="en-GB" altLang="en-US" dirty="0"/>
              <a:t>Melatonin Receptor Agonist</a:t>
            </a:r>
          </a:p>
          <a:p>
            <a:endParaRPr lang="en-GB" altLang="en-US" dirty="0"/>
          </a:p>
          <a:p>
            <a:pPr lvl="2"/>
            <a:r>
              <a:rPr lang="en-GB" altLang="en-US" dirty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Mechanisms of medication may point to the action of exercise behaviour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‘a state of reversible consciousness characterized by little movement and reduced responses to external stimulus’ (</a:t>
            </a:r>
            <a:r>
              <a:rPr lang="en-US" altLang="en-US" dirty="0" err="1"/>
              <a:t>Buckworth</a:t>
            </a:r>
            <a:r>
              <a:rPr lang="en-US" altLang="en-US" dirty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Chronic sleep deprivation impacts perceptual distortions and hallucinations</a:t>
            </a:r>
          </a:p>
          <a:p>
            <a:pPr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Defined by neural, physiological and behavioural patterns</a:t>
            </a:r>
          </a:p>
          <a:p>
            <a:endParaRPr lang="en-GB" altLang="en-US"/>
          </a:p>
          <a:p>
            <a:r>
              <a:rPr lang="en-GB" altLang="en-US"/>
              <a:t>REM and four stages of non-REM sleep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series</a:t>
            </a:r>
          </a:p>
          <a:p>
            <a:r>
              <a:rPr lang="en-GB" dirty="0">
                <a:hlinkClick r:id="rId2"/>
              </a:rPr>
              <a:t>https://www.youtube.com/watch?v=eM2VWspRpfk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Sleep stages</a:t>
            </a:r>
          </a:p>
          <a:p>
            <a:r>
              <a:rPr lang="en-GB" dirty="0">
                <a:hlinkClick r:id="rId3"/>
              </a:rPr>
              <a:t>https://www.youtube.com/watch?v=0LNdsTrQJCs&amp;t=1s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Measuring sleep</a:t>
            </a:r>
          </a:p>
          <a:p>
            <a:pPr lvl="1">
              <a:defRPr/>
            </a:pPr>
            <a:r>
              <a:rPr lang="en-GB" altLang="en-US" dirty="0"/>
              <a:t>Usually self-report </a:t>
            </a:r>
          </a:p>
          <a:p>
            <a:pPr lvl="1">
              <a:defRPr/>
            </a:pPr>
            <a:r>
              <a:rPr lang="en-GB" altLang="en-US" dirty="0"/>
              <a:t>Reliability varies according to condition</a:t>
            </a:r>
          </a:p>
          <a:p>
            <a:pPr>
              <a:defRPr/>
            </a:pPr>
            <a:r>
              <a:rPr lang="en-GB" altLang="en-US" dirty="0"/>
              <a:t>Movement sensor – estimation of sleep</a:t>
            </a:r>
          </a:p>
          <a:p>
            <a:pPr lvl="1">
              <a:defRPr/>
            </a:pPr>
            <a:r>
              <a:rPr lang="en-GB" altLang="en-US" dirty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/>
              <a:t>Objective</a:t>
            </a:r>
          </a:p>
          <a:p>
            <a:pPr lvl="1">
              <a:defRPr/>
            </a:pPr>
            <a:r>
              <a:rPr lang="en-GB" altLang="en-US" dirty="0"/>
              <a:t>Polysomnography</a:t>
            </a:r>
          </a:p>
          <a:p>
            <a:pPr lvl="2">
              <a:defRPr/>
            </a:pPr>
            <a:r>
              <a:rPr lang="en-GB" altLang="en-US" dirty="0"/>
              <a:t>EEG of brain waves</a:t>
            </a:r>
          </a:p>
          <a:p>
            <a:pPr lvl="2">
              <a:defRPr/>
            </a:pPr>
            <a:r>
              <a:rPr lang="en-GB" altLang="en-US" dirty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Moderate evidence that physical activity improves sleep (Physical Activity Guidelines Advisory Committee, 2008)</a:t>
            </a:r>
          </a:p>
          <a:p>
            <a:r>
              <a:rPr lang="en-US" altLang="en-US" dirty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/>
              <a:t>Cross sectional observation studies -  people who say they are more physically active report better sleep. </a:t>
            </a:r>
          </a:p>
          <a:p>
            <a:r>
              <a:rPr lang="en-US" altLang="en-US" dirty="0"/>
              <a:t>Reliance on self-report in large studies </a:t>
            </a:r>
          </a:p>
          <a:p>
            <a:endParaRPr lang="en-US" altLang="en-US" dirty="0"/>
          </a:p>
          <a:p>
            <a:r>
              <a:rPr lang="en-US" altLang="en-US" dirty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Meta Analysis of 38 studies: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Youngstedt</a:t>
            </a:r>
            <a:r>
              <a:rPr lang="en-GB" altLang="en-US" dirty="0"/>
              <a:t>, O'Connor and </a:t>
            </a:r>
            <a:r>
              <a:rPr lang="en-GB" altLang="en-US" dirty="0" err="1"/>
              <a:t>Dishman</a:t>
            </a:r>
            <a:r>
              <a:rPr lang="en-GB" altLang="en-US" dirty="0"/>
              <a:t> (1997)</a:t>
            </a:r>
            <a:endParaRPr lang="en-US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Acute  exercise did not alter:</a:t>
            </a:r>
          </a:p>
          <a:p>
            <a:pPr lvl="1">
              <a:defRPr/>
            </a:pPr>
            <a:r>
              <a:rPr lang="en-GB" dirty="0"/>
              <a:t>Time to fall asleep / wakefulness during night time</a:t>
            </a:r>
          </a:p>
          <a:p>
            <a:pPr>
              <a:defRPr/>
            </a:pPr>
            <a:r>
              <a:rPr lang="en-GB" dirty="0"/>
              <a:t>It did increase:</a:t>
            </a:r>
          </a:p>
          <a:p>
            <a:pPr lvl="1">
              <a:defRPr/>
            </a:pPr>
            <a:r>
              <a:rPr lang="en-GB" dirty="0"/>
              <a:t>Total sleep time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effects of </a:t>
            </a:r>
            <a:r>
              <a:rPr lang="en-GB" u="sng" dirty="0"/>
              <a:t>acute</a:t>
            </a:r>
            <a:r>
              <a:rPr lang="en-GB" dirty="0"/>
              <a:t> exercise on sleep: a quantitative synthesis</a:t>
            </a:r>
          </a:p>
          <a:p>
            <a:pPr>
              <a:defRPr/>
            </a:pPr>
            <a:r>
              <a:rPr lang="en-GB" u="sng" dirty="0"/>
              <a:t>Summary: 			Effect Size (</a:t>
            </a:r>
            <a:r>
              <a:rPr lang="en-GB" i="1" u="sng" dirty="0"/>
              <a:t>d</a:t>
            </a:r>
            <a:r>
              <a:rPr lang="en-GB" u="sng" dirty="0"/>
              <a:t>)</a:t>
            </a:r>
          </a:p>
          <a:p>
            <a:pPr>
              <a:defRPr/>
            </a:pPr>
            <a:r>
              <a:rPr lang="en-GB" dirty="0"/>
              <a:t>Slow wave 			0.19	(4.2 min)</a:t>
            </a:r>
          </a:p>
          <a:p>
            <a:pPr>
              <a:defRPr/>
            </a:pPr>
            <a:r>
              <a:rPr lang="en-GB" dirty="0"/>
              <a:t>REM 				0.49 	(7.4 min)  </a:t>
            </a:r>
          </a:p>
          <a:p>
            <a:pPr>
              <a:defRPr/>
            </a:pPr>
            <a:r>
              <a:rPr lang="en-GB" dirty="0"/>
              <a:t>REM onset			0.52 	(13.1 minutes)</a:t>
            </a:r>
          </a:p>
          <a:p>
            <a:pPr>
              <a:defRPr/>
            </a:pPr>
            <a:r>
              <a:rPr lang="en-GB" u="sng" dirty="0"/>
              <a:t>Total sleep time 			0.42 	(9.9 min)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Limited impact of exercise overall</a:t>
            </a:r>
          </a:p>
          <a:p>
            <a:endParaRPr lang="en-GB" altLang="en-US" dirty="0"/>
          </a:p>
          <a:p>
            <a:r>
              <a:rPr lang="en-GB" altLang="en-US" dirty="0"/>
              <a:t>Exercise, heat load and sleep</a:t>
            </a:r>
          </a:p>
          <a:p>
            <a:r>
              <a:rPr lang="en-GB" altLang="en-US" dirty="0"/>
              <a:t>Exercise associated with high heat load did not increase SWS above average effect of exercise.</a:t>
            </a:r>
          </a:p>
          <a:p>
            <a:endParaRPr lang="en-GB" altLang="en-US" dirty="0"/>
          </a:p>
          <a:p>
            <a:r>
              <a:rPr lang="en-GB" altLang="en-US" dirty="0"/>
              <a:t>High </a:t>
            </a:r>
            <a:r>
              <a:rPr lang="en-GB" altLang="en-US" dirty="0" err="1"/>
              <a:t>heatload</a:t>
            </a:r>
            <a:r>
              <a:rPr lang="en-GB" altLang="en-US" dirty="0"/>
              <a:t> associated with increased wakefulness after sleep onset. </a:t>
            </a:r>
          </a:p>
          <a:p>
            <a:r>
              <a:rPr lang="en-GB" altLang="en-US" dirty="0"/>
              <a:t>+2hrs exercise associated with larger increases in total sleep time but decrease in REM sleep.</a:t>
            </a:r>
          </a:p>
          <a:p>
            <a:r>
              <a:rPr lang="en-GB" altLang="en-US" dirty="0"/>
              <a:t>Average exerciser? 20-45 minutes a session?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/>
              <a:t>Passos</a:t>
            </a:r>
            <a:r>
              <a:rPr lang="en-GB" altLang="en-US" dirty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Purpose: Acute 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Forty-eight insomnia patients – thirty eight females / ten males - equally randomly assigned to 4 groups: </a:t>
            </a:r>
          </a:p>
          <a:p>
            <a:pPr lvl="1">
              <a:defRPr/>
            </a:pPr>
            <a:r>
              <a:rPr lang="en-GB" dirty="0"/>
              <a:t>control, </a:t>
            </a:r>
          </a:p>
          <a:p>
            <a:pPr lvl="1">
              <a:defRPr/>
            </a:pPr>
            <a:r>
              <a:rPr lang="en-GB" dirty="0"/>
              <a:t>moderate-intensity aerobic exercise, </a:t>
            </a:r>
          </a:p>
          <a:p>
            <a:pPr lvl="1">
              <a:defRPr/>
            </a:pPr>
            <a:r>
              <a:rPr lang="en-GB" dirty="0"/>
              <a:t>high-intensity aerobic exercise,  </a:t>
            </a:r>
          </a:p>
          <a:p>
            <a:pPr lvl="1">
              <a:defRPr/>
            </a:pPr>
            <a:r>
              <a:rPr lang="en-GB" dirty="0"/>
              <a:t>moderate-intensity resistance exercise. </a:t>
            </a:r>
          </a:p>
          <a:p>
            <a:pPr>
              <a:defRPr/>
            </a:pPr>
            <a:r>
              <a:rPr lang="en-GB" dirty="0"/>
              <a:t>Measures sleep pattern by </a:t>
            </a:r>
            <a:r>
              <a:rPr lang="en-GB" dirty="0" err="1"/>
              <a:t>polysomnogram</a:t>
            </a:r>
            <a:r>
              <a:rPr lang="en-GB" dirty="0"/>
              <a:t> and daily sleep diary and anxiety (STAI) pre and post exercise bout.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Findings:</a:t>
            </a:r>
          </a:p>
          <a:p>
            <a:pPr>
              <a:defRPr/>
            </a:pPr>
            <a:r>
              <a:rPr lang="en-GB" dirty="0"/>
              <a:t>Polysomnography: </a:t>
            </a:r>
          </a:p>
          <a:p>
            <a:pPr lvl="1">
              <a:defRPr/>
            </a:pPr>
            <a:r>
              <a:rPr lang="en-GB" dirty="0"/>
              <a:t>Reduction in the sleep onset latency (55%) and total wake time (30%); </a:t>
            </a:r>
          </a:p>
          <a:p>
            <a:pPr lvl="1">
              <a:defRPr/>
            </a:pPr>
            <a:r>
              <a:rPr lang="en-GB" dirty="0"/>
              <a:t>Increase in total sleep time (18%), and in sleep efficiency (13%) in the Mod Aerobic Activity group.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a reduction 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. Questionnaire based data collection (</a:t>
            </a:r>
            <a:r>
              <a:rPr lang="en-GB" dirty="0" err="1"/>
              <a:t>Urponen</a:t>
            </a:r>
            <a:r>
              <a:rPr lang="en-GB" dirty="0"/>
              <a:t> et al., 1988)</a:t>
            </a:r>
          </a:p>
          <a:p>
            <a:pPr lvl="1">
              <a:defRPr/>
            </a:pPr>
            <a:r>
              <a:rPr lang="en-GB" dirty="0"/>
              <a:t>1200  middle-aged men and women (36-50) living in Finland </a:t>
            </a:r>
          </a:p>
          <a:p>
            <a:pPr lvl="1">
              <a:defRPr/>
            </a:pPr>
            <a:r>
              <a:rPr lang="en-GB" dirty="0"/>
              <a:t>Ranked exercise first when asked to list three practices or </a:t>
            </a:r>
            <a:r>
              <a:rPr lang="en-GB" dirty="0" err="1"/>
              <a:t>beahviours</a:t>
            </a:r>
            <a:r>
              <a:rPr lang="en-GB" dirty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differences – importance of exercise in different countries? </a:t>
            </a:r>
          </a:p>
          <a:p>
            <a:pPr>
              <a:defRPr/>
            </a:pPr>
            <a:r>
              <a:rPr lang="en-GB" dirty="0"/>
              <a:t>Sherrill et al., 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Sleep disturbance observed in individuals who stop exercise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5 times per week (2 supervised, 3 unsupervised)</a:t>
            </a:r>
          </a:p>
          <a:p>
            <a:pPr>
              <a:defRPr/>
            </a:pPr>
            <a:r>
              <a:rPr lang="en-GB" dirty="0"/>
              <a:t>Moderate intensity defined by sub-max treadmill test</a:t>
            </a:r>
          </a:p>
          <a:p>
            <a:pPr>
              <a:defRPr/>
            </a:pPr>
            <a:r>
              <a:rPr lang="en-GB" dirty="0"/>
              <a:t>Endurance (aerobic)</a:t>
            </a:r>
          </a:p>
          <a:p>
            <a:pPr>
              <a:defRPr/>
            </a:pPr>
            <a:r>
              <a:rPr lang="en-GB" dirty="0"/>
              <a:t>12 month training </a:t>
            </a:r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Qualitative </a:t>
            </a:r>
          </a:p>
          <a:p>
            <a:pPr lvl="1">
              <a:defRPr/>
            </a:pPr>
            <a:r>
              <a:rPr lang="en-GB" dirty="0"/>
              <a:t>subjective sleep quality,</a:t>
            </a:r>
          </a:p>
          <a:p>
            <a:pPr lvl="1">
              <a:defRPr/>
            </a:pPr>
            <a:r>
              <a:rPr lang="en-GB" dirty="0"/>
              <a:t>physical activity, </a:t>
            </a:r>
          </a:p>
          <a:p>
            <a:pPr>
              <a:defRPr/>
            </a:pPr>
            <a:r>
              <a:rPr lang="en-GB" dirty="0"/>
              <a:t>Quantitative</a:t>
            </a:r>
          </a:p>
          <a:p>
            <a:pPr lvl="1">
              <a:defRPr/>
            </a:pPr>
            <a:r>
              <a:rPr lang="en-GB" dirty="0"/>
              <a:t>polysomnographic sleep recordings</a:t>
            </a:r>
          </a:p>
          <a:p>
            <a:pPr lvl="1">
              <a:defRPr/>
            </a:pPr>
            <a:r>
              <a:rPr lang="en-GB" dirty="0"/>
              <a:t>physical ﬁtness – maximal fitness test</a:t>
            </a:r>
          </a:p>
          <a:p>
            <a:pPr lvl="1">
              <a:defRPr/>
            </a:pPr>
            <a:r>
              <a:rPr lang="en-GB" dirty="0"/>
              <a:t>BMI</a:t>
            </a:r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dose:</a:t>
            </a:r>
          </a:p>
          <a:p>
            <a:r>
              <a:rPr lang="en-GB" altLang="en-US" dirty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General issues in the research</a:t>
            </a:r>
            <a:br>
              <a:rPr lang="en-GB" altLang="en-US" dirty="0"/>
            </a:br>
            <a:r>
              <a:rPr lang="en-GB" altLang="en-US" dirty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Physical fitness</a:t>
            </a:r>
          </a:p>
          <a:p>
            <a:pPr lvl="1">
              <a:defRPr/>
            </a:pPr>
            <a:r>
              <a:rPr lang="en-GB" dirty="0"/>
              <a:t>How defined/measured?</a:t>
            </a:r>
          </a:p>
          <a:p>
            <a:pPr>
              <a:defRPr/>
            </a:pPr>
            <a:r>
              <a:rPr lang="en-GB" dirty="0"/>
              <a:t>Body heating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Intensity and effect in population studies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&gt;1 hour associated with marked impact on sleep</a:t>
            </a:r>
          </a:p>
          <a:p>
            <a:pPr lvl="4">
              <a:defRPr/>
            </a:pPr>
            <a:r>
              <a:rPr lang="en-GB" dirty="0" err="1"/>
              <a:t>Youngstedt</a:t>
            </a:r>
            <a:r>
              <a:rPr lang="en-GB" dirty="0"/>
              <a:t>, O'Connor and </a:t>
            </a:r>
            <a:r>
              <a:rPr lang="en-GB" dirty="0" err="1"/>
              <a:t>Dishman</a:t>
            </a:r>
            <a:r>
              <a:rPr lang="en-GB" dirty="0"/>
              <a:t> (1997)</a:t>
            </a:r>
          </a:p>
          <a:p>
            <a:pPr lvl="1">
              <a:defRPr/>
            </a:pPr>
            <a:r>
              <a:rPr lang="en-GB" dirty="0"/>
              <a:t>However?</a:t>
            </a:r>
          </a:p>
          <a:p>
            <a:pPr>
              <a:defRPr/>
            </a:pPr>
            <a:r>
              <a:rPr lang="en-GB" dirty="0"/>
              <a:t>Time between exercise and sleep/sleep onset?</a:t>
            </a:r>
          </a:p>
          <a:p>
            <a:pPr>
              <a:defRPr/>
            </a:pPr>
            <a:r>
              <a:rPr lang="en-GB" dirty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/>
              <a:t>O'Connor, </a:t>
            </a:r>
            <a:r>
              <a:rPr lang="en-GB" dirty="0" err="1"/>
              <a:t>Breus</a:t>
            </a:r>
            <a:r>
              <a:rPr lang="en-GB" dirty="0"/>
              <a:t>, and </a:t>
            </a:r>
            <a:r>
              <a:rPr lang="en-GB" dirty="0" err="1"/>
              <a:t>Youngstedt</a:t>
            </a:r>
            <a:r>
              <a:rPr lang="en-GB" dirty="0"/>
              <a:t> (1996)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/>
              <a:t>No single mechanism of cause</a:t>
            </a:r>
          </a:p>
          <a:p>
            <a:pPr lvl="1"/>
            <a:r>
              <a:rPr lang="en-GB" altLang="en-US" dirty="0"/>
              <a:t>Anti-anxiety/anti-depression effects</a:t>
            </a:r>
          </a:p>
          <a:p>
            <a:pPr lvl="1"/>
            <a:r>
              <a:rPr lang="en-GB" altLang="en-US" dirty="0"/>
              <a:t>Light exposure</a:t>
            </a:r>
          </a:p>
          <a:p>
            <a:pPr lvl="1"/>
            <a:r>
              <a:rPr lang="en-GB" altLang="en-US" dirty="0"/>
              <a:t>Circadian phase shifting</a:t>
            </a:r>
          </a:p>
          <a:p>
            <a:pPr lvl="1"/>
            <a:r>
              <a:rPr lang="en-GB" altLang="en-US" dirty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/>
              <a:t>Anti-Anxiety and Antidepressant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Anxiety disrupts sleep and exercise can reduce anxiety in some circumstances (see previous lecture notes).</a:t>
            </a:r>
          </a:p>
          <a:p>
            <a:r>
              <a:rPr lang="en-GB" dirty="0"/>
              <a:t>Plausible that exercise improves sleep by reducing anxiety.</a:t>
            </a:r>
          </a:p>
          <a:p>
            <a:r>
              <a:rPr lang="en-GB" dirty="0"/>
              <a:t>Regular exercise also has antidepressant effects which could indirectly improve sleep by reducing the symptoms of depression (Singh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exposure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levels of light exposure linked to depression and sleep disturbance.</a:t>
            </a:r>
          </a:p>
          <a:p>
            <a:r>
              <a:rPr lang="en-GB" dirty="0"/>
              <a:t>Exercising outdoors at midday accessing natural light – especially in the winter.</a:t>
            </a:r>
          </a:p>
          <a:p>
            <a:r>
              <a:rPr lang="en-GB" dirty="0"/>
              <a:t>Additive effects of exercise and bright light have been reported (Golden et al., 2005). </a:t>
            </a:r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Circadian Phase-Shifting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to sleep / wake schedule.</a:t>
            </a:r>
          </a:p>
          <a:p>
            <a:r>
              <a:rPr lang="en-GB" dirty="0"/>
              <a:t>Shift work / older age – 60+ </a:t>
            </a:r>
          </a:p>
          <a:p>
            <a:r>
              <a:rPr lang="en-GB" dirty="0"/>
              <a:t>Evidence that exercise can elicit substantial circadian phase-shifting effects, comparable to those that occur due to bright light (Buxton et al., 2003). </a:t>
            </a:r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Adenosine increases in muscles and interstitial fluids during exercise.</a:t>
            </a:r>
          </a:p>
          <a:p>
            <a:r>
              <a:rPr lang="en-GB" dirty="0"/>
              <a:t>Thought to facilitate the dilation of blood vessels when low levels of fuel and oxygen are detected (</a:t>
            </a:r>
            <a:r>
              <a:rPr lang="en-GB" dirty="0" err="1"/>
              <a:t>Redgran</a:t>
            </a:r>
            <a:r>
              <a:rPr lang="en-GB" dirty="0"/>
              <a:t> and </a:t>
            </a:r>
            <a:r>
              <a:rPr lang="en-GB" dirty="0" err="1"/>
              <a:t>Helstan</a:t>
            </a:r>
            <a:r>
              <a:rPr lang="en-GB" dirty="0"/>
              <a:t>, 2000).</a:t>
            </a:r>
          </a:p>
          <a:p>
            <a:r>
              <a:rPr lang="en-GB" dirty="0" err="1"/>
              <a:t>Youngstedt</a:t>
            </a:r>
            <a:r>
              <a:rPr lang="en-GB" dirty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lecture time plus additional outside of the class if required.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preparation for next week’s lecture: </a:t>
            </a:r>
          </a:p>
          <a:p>
            <a:r>
              <a:rPr lang="en-GB" dirty="0"/>
              <a:t>Critique of King et </a:t>
            </a:r>
            <a:r>
              <a:rPr lang="en-GB" dirty="0" err="1"/>
              <a:t>al’s</a:t>
            </a:r>
            <a:r>
              <a:rPr lang="en-GB" dirty="0"/>
              <a:t>., (2008) article</a:t>
            </a:r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540</TotalTime>
  <Words>1936</Words>
  <Application>Microsoft Macintosh PowerPoint</Application>
  <PresentationFormat>Widescreen</PresentationFormat>
  <Paragraphs>251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Corbel</vt:lpstr>
      <vt:lpstr>Wingdings 2</vt:lpstr>
      <vt:lpstr>Frame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– lecture time plus additional outside of the class if required.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Alison Connaughton</cp:lastModifiedBy>
  <cp:revision>25</cp:revision>
  <dcterms:created xsi:type="dcterms:W3CDTF">2022-10-28T12:00:08Z</dcterms:created>
  <dcterms:modified xsi:type="dcterms:W3CDTF">2024-11-04T20:11:08Z</dcterms:modified>
</cp:coreProperties>
</file>