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92" r:id="rId4"/>
    <p:sldId id="293" r:id="rId5"/>
    <p:sldId id="294" r:id="rId6"/>
    <p:sldId id="295" r:id="rId7"/>
    <p:sldId id="296" r:id="rId8"/>
    <p:sldId id="297" r:id="rId9"/>
    <p:sldId id="308" r:id="rId10"/>
    <p:sldId id="309" r:id="rId11"/>
    <p:sldId id="302" r:id="rId12"/>
    <p:sldId id="298" r:id="rId13"/>
    <p:sldId id="299" r:id="rId14"/>
    <p:sldId id="300" r:id="rId15"/>
    <p:sldId id="301" r:id="rId16"/>
    <p:sldId id="307" r:id="rId17"/>
    <p:sldId id="303" r:id="rId18"/>
    <p:sldId id="304" r:id="rId19"/>
    <p:sldId id="305" r:id="rId20"/>
    <p:sldId id="30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3E72"/>
    <a:srgbClr val="CB1C19"/>
    <a:srgbClr val="97CC39"/>
    <a:srgbClr val="12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25" autoAdjust="0"/>
    <p:restoredTop sz="81118" autoAdjust="0"/>
  </p:normalViewPr>
  <p:slideViewPr>
    <p:cSldViewPr snapToGrid="0">
      <p:cViewPr varScale="1">
        <p:scale>
          <a:sx n="84" d="100"/>
          <a:sy n="84" d="100"/>
        </p:scale>
        <p:origin x="60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F56FED-BA3B-47E6-A623-CB18095E5002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4344F5-EBBF-4F87-A232-FEFECA3FC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046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8BCAFF2D-3796-4BEC-B671-552D017F5617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3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>
                <a:latin typeface="Times New Roman" panose="02020603050405020304" pitchFamily="18" charset="0"/>
              </a:rPr>
              <a:t>Show pictures of roles depicted on TV again, and then show pictures of staff in HI roles.</a:t>
            </a:r>
          </a:p>
          <a:p>
            <a:pPr eaLnBrk="1" hangingPunct="1"/>
            <a:endParaRPr lang="en-GB" altLang="en-US" smtClean="0">
              <a:latin typeface="Times New Roman" panose="02020603050405020304" pitchFamily="18" charset="0"/>
            </a:endParaRPr>
          </a:p>
          <a:p>
            <a:pPr eaLnBrk="1" hangingPunct="1"/>
            <a:r>
              <a:rPr lang="en-GB" altLang="en-US" smtClean="0">
                <a:latin typeface="Times New Roman" panose="02020603050405020304" pitchFamily="18" charset="0"/>
              </a:rPr>
              <a:t>Ask if the participants recognise any of them?</a:t>
            </a:r>
          </a:p>
          <a:p>
            <a:pPr eaLnBrk="1" hangingPunct="1"/>
            <a:endParaRPr lang="en-GB" altLang="en-US" smtClean="0">
              <a:latin typeface="Times New Roman" panose="02020603050405020304" pitchFamily="18" charset="0"/>
            </a:endParaRPr>
          </a:p>
          <a:p>
            <a:pPr eaLnBrk="1" hangingPunct="1"/>
            <a:r>
              <a:rPr lang="en-GB" altLang="en-US" smtClean="0">
                <a:latin typeface="Times New Roman" panose="02020603050405020304" pitchFamily="18" charset="0"/>
              </a:rPr>
              <a:t>Make the point that these are the people behind the scenes that we never see when we go into hospital as a patient or a visitor.</a:t>
            </a:r>
          </a:p>
        </p:txBody>
      </p:sp>
    </p:spTree>
    <p:extLst>
      <p:ext uri="{BB962C8B-B14F-4D97-AF65-F5344CB8AC3E}">
        <p14:creationId xmlns:p14="http://schemas.microsoft.com/office/powerpoint/2010/main" val="693933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79C29D7D-C927-47F5-A6FA-C8DD0898A1A5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4</a:t>
            </a:fld>
            <a:endParaRPr lang="en-US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>
                <a:latin typeface="Times New Roman" panose="02020603050405020304" pitchFamily="18" charset="0"/>
              </a:rPr>
              <a:t>We are working to end this situation</a:t>
            </a:r>
          </a:p>
          <a:p>
            <a:pPr eaLnBrk="1" hangingPunct="1"/>
            <a:r>
              <a:rPr lang="en-GB" altLang="en-US" dirty="0" smtClean="0">
                <a:latin typeface="Times New Roman" panose="02020603050405020304" pitchFamily="18" charset="0"/>
              </a:rPr>
              <a:t>Paper records are very difficult to control.</a:t>
            </a:r>
          </a:p>
          <a:p>
            <a:pPr eaLnBrk="1" hangingPunct="1"/>
            <a:r>
              <a:rPr lang="en-GB" altLang="en-US" dirty="0" smtClean="0">
                <a:latin typeface="Times New Roman" panose="02020603050405020304" pitchFamily="18" charset="0"/>
              </a:rPr>
              <a:t>Easy to misplace – impact on patient safety.</a:t>
            </a:r>
          </a:p>
          <a:p>
            <a:pPr eaLnBrk="1" hangingPunct="1"/>
            <a:r>
              <a:rPr lang="en-GB" altLang="en-US" dirty="0" smtClean="0">
                <a:latin typeface="Times New Roman" panose="02020603050405020304" pitchFamily="18" charset="0"/>
              </a:rPr>
              <a:t>This is one of the things we are working to change.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  <a:latin typeface="Times New Roman" panose="02020603050405020304" pitchFamily="18" charset="0"/>
              </a:rPr>
              <a:t>A Year ago, </a:t>
            </a:r>
            <a:r>
              <a:rPr lang="en-GB" altLang="en-US" dirty="0" smtClean="0">
                <a:solidFill>
                  <a:schemeClr val="tx1"/>
                </a:solidFill>
                <a:latin typeface="Times New Roman" panose="02020603050405020304" pitchFamily="18" charset="0"/>
              </a:rPr>
              <a:t>Health Secretary Jeremy Hunt announced that every patient will be able to access their full online medical record within 12 months.</a:t>
            </a:r>
          </a:p>
          <a:p>
            <a:pPr eaLnBrk="1" hangingPunct="1"/>
            <a:endParaRPr lang="en-US" altLang="en-US" dirty="0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451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59E94EE4-66F8-4A91-9CCD-A5C16300467A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5</a:t>
            </a:fld>
            <a:endParaRPr lang="en-US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>
                <a:latin typeface="Times New Roman" panose="02020603050405020304" pitchFamily="18" charset="0"/>
              </a:rPr>
              <a:t>Face book </a:t>
            </a:r>
          </a:p>
          <a:p>
            <a:pPr eaLnBrk="1" hangingPunct="1"/>
            <a:r>
              <a:rPr lang="en-GB" altLang="en-US" smtClean="0">
                <a:latin typeface="Times New Roman" panose="02020603050405020304" pitchFamily="18" charset="0"/>
              </a:rPr>
              <a:t>Most of use now take technology for granted – as part of the way we work, shop or bank.</a:t>
            </a:r>
          </a:p>
          <a:p>
            <a:pPr eaLnBrk="1" hangingPunct="1"/>
            <a:r>
              <a:rPr lang="en-GB" altLang="en-US" smtClean="0">
                <a:latin typeface="Times New Roman" panose="02020603050405020304" pitchFamily="18" charset="0"/>
              </a:rPr>
              <a:t>Our job is to make best use of existing computer systems across Wales.</a:t>
            </a:r>
          </a:p>
          <a:p>
            <a:pPr eaLnBrk="1" hangingPunct="1"/>
            <a:r>
              <a:rPr lang="en-GB" altLang="en-US" smtClean="0">
                <a:latin typeface="Times New Roman" panose="02020603050405020304" pitchFamily="18" charset="0"/>
              </a:rPr>
              <a:t>We are using new technology to link up existing computer systems to get them to talk to one another.</a:t>
            </a:r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6673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43E5A849-A4BA-49A0-9047-F72752B7FD58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6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1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5EEE6C6D-84D8-422E-8689-DBD2C092011E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7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8783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Times New Roman" panose="02020603050405020304" pitchFamily="18" charset="0"/>
              </a:rPr>
              <a:t>Talk about the offices we currently have, plans to move/expand the workforce in Swansea, introduce new ways of working.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59670754-7859-43FB-8EFE-FA74F4362460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8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0035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Times New Roman" panose="02020603050405020304" pitchFamily="18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59670754-7859-43FB-8EFE-FA74F4362460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9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9107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Times New Roman" panose="02020603050405020304" pitchFamily="18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59670754-7859-43FB-8EFE-FA74F4362460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10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53748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EC8A9389-B827-48A5-A0CB-CA15F164F719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11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992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0400" algn="l"/>
                <a:tab pos="1323975" algn="l"/>
                <a:tab pos="1987550" algn="l"/>
                <a:tab pos="2651125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1A6F51CF-DA9B-4A7B-B08C-07C764706725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12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17843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D82D5C40-B677-4F7E-A9AB-82968436CC93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15</a:t>
            </a:fld>
            <a:endParaRPr lang="en-US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12672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410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FBDE78C-D448-4458-B6CC-A95432A01F60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69310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Times New Roman" panose="02020603050405020304" pitchFamily="18" charset="0"/>
              </a:rPr>
              <a:t>You tell us – what skills can you offer?</a:t>
            </a:r>
          </a:p>
          <a:p>
            <a:r>
              <a:rPr lang="en-GB" altLang="en-US" smtClean="0">
                <a:latin typeface="Times New Roman" panose="02020603050405020304" pitchFamily="18" charset="0"/>
              </a:rPr>
              <a:t>Can you work whilst studying?</a:t>
            </a:r>
          </a:p>
          <a:p>
            <a:r>
              <a:rPr lang="en-GB" altLang="en-US" smtClean="0">
                <a:latin typeface="Times New Roman" panose="02020603050405020304" pitchFamily="18" charset="0"/>
              </a:rPr>
              <a:t>What hours? Daytime? Evenings? Weekends? Holiday?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661988" algn="l"/>
                <a:tab pos="1325563" algn="l"/>
                <a:tab pos="1989138" algn="l"/>
                <a:tab pos="265271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95000"/>
              </a:lnSpc>
              <a:buClrTx/>
              <a:buFontTx/>
              <a:buNone/>
            </a:pPr>
            <a:fld id="{E89AF876-A695-46C9-9436-BFC6DEC25692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>
                <a:lnSpc>
                  <a:spcPct val="95000"/>
                </a:lnSpc>
                <a:buClrTx/>
                <a:buFontTx/>
                <a:buNone/>
              </a:pPr>
              <a:t>18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4970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5778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036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1353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373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59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39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323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424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431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3856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FD314-1AD6-4B3E-A792-0FDEAB7FD60E}" type="datetimeFigureOut">
              <a:rPr lang="en-GB" smtClean="0"/>
              <a:t>28/09/2016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26F343-BB4A-41D1-BC1C-17E70A5A2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613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2.png"/><Relationship Id="rId18" Type="http://schemas.openxmlformats.org/officeDocument/2006/relationships/image" Target="../media/image15.jpeg"/><Relationship Id="rId3" Type="http://schemas.openxmlformats.org/officeDocument/2006/relationships/image" Target="../media/image4.jpeg"/><Relationship Id="rId21" Type="http://schemas.openxmlformats.org/officeDocument/2006/relationships/image" Target="../media/image18.png"/><Relationship Id="rId7" Type="http://schemas.openxmlformats.org/officeDocument/2006/relationships/image" Target="../media/image8.jpeg"/><Relationship Id="rId12" Type="http://schemas.openxmlformats.org/officeDocument/2006/relationships/hyperlink" Target="http://www.scrubs-tv.com/cast_sarahchalke.html" TargetMode="External"/><Relationship Id="rId1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6" Type="http://schemas.openxmlformats.org/officeDocument/2006/relationships/hyperlink" Target="http://www.scrubs-tv.com/cast_donaldfaison.html" TargetMode="External"/><Relationship Id="rId20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1.jpeg"/><Relationship Id="rId5" Type="http://schemas.openxmlformats.org/officeDocument/2006/relationships/image" Target="../media/image6.jpeg"/><Relationship Id="rId15" Type="http://schemas.openxmlformats.org/officeDocument/2006/relationships/image" Target="../media/image13.png"/><Relationship Id="rId10" Type="http://schemas.openxmlformats.org/officeDocument/2006/relationships/hyperlink" Target="http://www.bbc.co.uk/drama/holbycity/characters-cast/characters/fayemorton.shtml" TargetMode="External"/><Relationship Id="rId19" Type="http://schemas.openxmlformats.org/officeDocument/2006/relationships/image" Target="../media/image1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hyperlink" Target="http://www.scrubs-tv.com/cast_zachbraff.html" TargetMode="External"/><Relationship Id="rId22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image" Target="http://nww.nwis.wales.nhs.uk/images/DolenOfficeMap.gif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xqFQoTCI6G5sahgMgCFQZyFAodbEkIoA&amp;url=http://www.cyncity.co.uk/todays-london-work-life-balance/&amp;bvm=bv.102829193,d.d2s&amp;psig=AFQjCNG0z37Gx6vJ-SUsM29grA3QJNkCFg&amp;ust=144265465965485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xqFQoTCI7XlcjMmcgCFYS3FAod3qgLkQ&amp;url=http://asiasociety.org/what-you-should-know-about-systems-thinking&amp;psig=AFQjCNHzXTtghNI-W78WxGwKhd8EKdP66Q&amp;ust=1443525164964705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wales.nhs.uk/informati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www.google.co.uk/url?sa=i&amp;rct=j&amp;q=&amp;esrc=s&amp;frm=1&amp;source=images&amp;cd=&amp;cad=rja&amp;uact=8&amp;ved=0CAcQjRxqFQoTCNfH9Zii6ccCFQbVGgodEkMAsA&amp;url=http://www.dreamstime.com/stock-images-finger-pressing-thank-you-button-hand-woman-blue-interactive-screen-image35278594&amp;psig=AFQjCNF8nXe2YIQDurG6_SodAhuzIihpzw&amp;ust=1441864522533149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723329"/>
            <a:ext cx="8676000" cy="567369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228599" y="232226"/>
            <a:ext cx="8372475" cy="491103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solidFill>
                  <a:srgbClr val="2C3E72"/>
                </a:solidFill>
                <a:latin typeface="+mn-lt"/>
              </a:rPr>
              <a:t>Career Opportunities in NHS Wales Informatics Service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228600" y="5987045"/>
            <a:ext cx="6858000" cy="553927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sz="1800" dirty="0" smtClean="0">
                <a:solidFill>
                  <a:srgbClr val="12A3C9"/>
                </a:solidFill>
              </a:rPr>
              <a:t>Julia Denyer</a:t>
            </a:r>
          </a:p>
          <a:p>
            <a:pPr algn="l"/>
            <a:r>
              <a:rPr lang="en-GB" sz="1800" dirty="0" smtClean="0">
                <a:solidFill>
                  <a:srgbClr val="12A3C9"/>
                </a:solidFill>
              </a:rPr>
              <a:t>28 September 2016</a:t>
            </a:r>
            <a:endParaRPr lang="en-GB" sz="1800" dirty="0">
              <a:solidFill>
                <a:srgbClr val="12A3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54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643" y="229567"/>
            <a:ext cx="8812928" cy="435429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rgbClr val="2C3E72"/>
                </a:solidFill>
                <a:latin typeface="+mn-lt"/>
              </a:rPr>
              <a:t>What is the NHS?</a:t>
            </a:r>
            <a:endParaRPr lang="en-GB" sz="2800" b="1" dirty="0">
              <a:solidFill>
                <a:srgbClr val="2C3E72"/>
              </a:solidFill>
              <a:latin typeface="+mn-lt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</p:spPr>
      </p:pic>
      <p:cxnSp>
        <p:nvCxnSpPr>
          <p:cNvPr id="5" name="Straight Connector 4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71500" y="1160256"/>
            <a:ext cx="711948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98466" lvl="1" algn="ctr">
              <a:defRPr/>
            </a:pPr>
            <a:r>
              <a:rPr lang="en-GB" sz="2800" dirty="0">
                <a:solidFill>
                  <a:srgbClr val="2C3E72"/>
                </a:solidFill>
                <a:cs typeface="Arial" pitchFamily="34" charset="0"/>
              </a:rPr>
              <a:t>National Health Service</a:t>
            </a:r>
          </a:p>
          <a:p>
            <a:pPr marL="598466" lvl="1" algn="ctr">
              <a:defRPr/>
            </a:pPr>
            <a:endParaRPr lang="en-GB" sz="2800" dirty="0">
              <a:solidFill>
                <a:srgbClr val="2C3E72"/>
              </a:solidFill>
              <a:cs typeface="Arial" pitchFamily="34" charset="0"/>
            </a:endParaRPr>
          </a:p>
          <a:p>
            <a:pPr marL="297483" indent="-297483" algn="ctr">
              <a:buClr>
                <a:schemeClr val="accent3"/>
              </a:buClr>
              <a:defRPr/>
            </a:pPr>
            <a:r>
              <a:rPr lang="en-GB" sz="2800" dirty="0">
                <a:solidFill>
                  <a:srgbClr val="2C3E72"/>
                </a:solidFill>
                <a:cs typeface="Arial" pitchFamily="34" charset="0"/>
              </a:rPr>
              <a:t>The National Health Service (NHS) is one of the largest employers in the world, and is the biggest in Europe, with over 1.7 million staff.</a:t>
            </a:r>
          </a:p>
          <a:p>
            <a:pPr marL="297483" indent="-297483" algn="ctr">
              <a:buClr>
                <a:schemeClr val="accent3"/>
              </a:buClr>
              <a:defRPr/>
            </a:pPr>
            <a:endParaRPr lang="en-GB" sz="2800" dirty="0">
              <a:solidFill>
                <a:srgbClr val="2C3E72"/>
              </a:solidFill>
              <a:cs typeface="Arial" pitchFamily="34" charset="0"/>
            </a:endParaRPr>
          </a:p>
          <a:p>
            <a:pPr marL="297483" indent="-297483" algn="ctr">
              <a:buClr>
                <a:schemeClr val="accent3"/>
              </a:buClr>
              <a:defRPr/>
            </a:pPr>
            <a:r>
              <a:rPr lang="en-GB" sz="2800" dirty="0">
                <a:solidFill>
                  <a:srgbClr val="2C3E72"/>
                </a:solidFill>
                <a:cs typeface="Arial" pitchFamily="34" charset="0"/>
              </a:rPr>
              <a:t>NHS Wales employs around 90,000 staff – the largest employer in Wales.</a:t>
            </a:r>
          </a:p>
        </p:txBody>
      </p:sp>
    </p:spTree>
    <p:extLst>
      <p:ext uri="{BB962C8B-B14F-4D97-AF65-F5344CB8AC3E}">
        <p14:creationId xmlns:p14="http://schemas.microsoft.com/office/powerpoint/2010/main" val="137029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650" name="Picture 2" descr="S230004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55" t="11896"/>
          <a:stretch>
            <a:fillRect/>
          </a:stretch>
        </p:blipFill>
        <p:spPr bwMode="auto">
          <a:xfrm>
            <a:off x="2772001" y="3285001"/>
            <a:ext cx="2089440" cy="1704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51" name="Picture 3" descr="YSYA00248-40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1" y="5047561"/>
            <a:ext cx="2734560" cy="181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52" name="Picture 4" descr="YSYA00145-39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01" y="1341001"/>
            <a:ext cx="2808000" cy="18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54" name="Picture 6" descr="Charlie Fairhea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60" y="1629001"/>
            <a:ext cx="1584000" cy="1221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55" name="Picture 7" descr="May Phelp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001" y="1701001"/>
            <a:ext cx="1728000" cy="133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56" name="Picture 8" descr="Nick Jordan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001" y="5301001"/>
            <a:ext cx="1656000" cy="1275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57" name="Picture 9" descr="Noel Garci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001" y="3429001"/>
            <a:ext cx="1513440" cy="1164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58" name="Picture 10" descr="Faye Morton">
            <a:hlinkClick r:id="rId10" tooltip="Faye Morton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01" y="3285001"/>
            <a:ext cx="1224000" cy="12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61" name="Picture 13" descr="sarah chalke as elliot reid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81" r="12880" b="23541"/>
          <a:stretch>
            <a:fillRect/>
          </a:stretch>
        </p:blipFill>
        <p:spPr bwMode="auto">
          <a:xfrm>
            <a:off x="6804001" y="1557001"/>
            <a:ext cx="1441440" cy="18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62" name="Picture 14" descr="zach braff as john 'j.d.' dorian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11" r="9222" b="22432"/>
          <a:stretch>
            <a:fillRect/>
          </a:stretch>
        </p:blipFill>
        <p:spPr bwMode="auto">
          <a:xfrm>
            <a:off x="540001" y="2997001"/>
            <a:ext cx="1594080" cy="2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64" name="Picture 16" descr="donald faison as chris turk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1" r="8038" b="21510"/>
          <a:stretch>
            <a:fillRect/>
          </a:stretch>
        </p:blipFill>
        <p:spPr bwMode="auto">
          <a:xfrm>
            <a:off x="3601421" y="4772251"/>
            <a:ext cx="1596960" cy="1916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65" name="Picture 17" descr="YSYA00152-399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9"/>
          <a:stretch>
            <a:fillRect/>
          </a:stretch>
        </p:blipFill>
        <p:spPr bwMode="auto">
          <a:xfrm>
            <a:off x="5220001" y="3789001"/>
            <a:ext cx="2809440" cy="1967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66" name="Picture 18" descr="dec08c2 001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80" r="42036" b="19583"/>
          <a:stretch>
            <a:fillRect/>
          </a:stretch>
        </p:blipFill>
        <p:spPr bwMode="auto">
          <a:xfrm>
            <a:off x="3708001" y="1341001"/>
            <a:ext cx="2089440" cy="1668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5667" name="Picture 19" descr="Learning_Event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89" r="46263" b="40222"/>
          <a:stretch>
            <a:fillRect/>
          </a:stretch>
        </p:blipFill>
        <p:spPr bwMode="auto">
          <a:xfrm>
            <a:off x="6301441" y="1701001"/>
            <a:ext cx="191664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5" name="Title 19"/>
          <p:cNvSpPr>
            <a:spLocks noGrp="1"/>
          </p:cNvSpPr>
          <p:nvPr>
            <p:ph type="title"/>
          </p:nvPr>
        </p:nvSpPr>
        <p:spPr>
          <a:xfrm>
            <a:off x="220321" y="159094"/>
            <a:ext cx="7997760" cy="374400"/>
          </a:xfrm>
        </p:spPr>
        <p:txBody>
          <a:bodyPr>
            <a:noAutofit/>
          </a:bodyPr>
          <a:lstStyle/>
          <a:p>
            <a:r>
              <a:rPr lang="en-US" altLang="en-US" sz="2800" b="1" dirty="0" smtClean="0">
                <a:solidFill>
                  <a:srgbClr val="2C3E72"/>
                </a:solidFill>
                <a:latin typeface="+mn-lt"/>
              </a:rPr>
              <a:t>Do you </a:t>
            </a:r>
            <a:r>
              <a:rPr lang="en-US" altLang="en-US" sz="2800" b="1" dirty="0" err="1" smtClean="0">
                <a:solidFill>
                  <a:srgbClr val="2C3E72"/>
                </a:solidFill>
                <a:latin typeface="+mn-lt"/>
              </a:rPr>
              <a:t>recognise</a:t>
            </a:r>
            <a:r>
              <a:rPr lang="en-US" altLang="en-US" sz="2800" b="1" dirty="0" smtClean="0">
                <a:solidFill>
                  <a:srgbClr val="2C3E72"/>
                </a:solidFill>
                <a:latin typeface="+mn-lt"/>
              </a:rPr>
              <a:t> these?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068548" y="4772251"/>
            <a:ext cx="2382425" cy="134011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2"/>
          <a:srcRect l="24335" r="18295"/>
          <a:stretch/>
        </p:blipFill>
        <p:spPr>
          <a:xfrm>
            <a:off x="2036717" y="1212319"/>
            <a:ext cx="1527284" cy="1331082"/>
          </a:xfrm>
          <a:prstGeom prst="rect">
            <a:avLst/>
          </a:prstGeom>
        </p:spPr>
      </p:pic>
      <p:cxnSp>
        <p:nvCxnSpPr>
          <p:cNvPr id="27" name="Straight Connector 26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39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5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55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55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55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55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5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396001" y="3288972"/>
            <a:ext cx="8208000" cy="377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 anchor="ctr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sz="1996"/>
          </a:p>
        </p:txBody>
      </p:sp>
      <p:pic>
        <p:nvPicPr>
          <p:cNvPr id="11267" name="Picture 6" descr="Records0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20" y="1629001"/>
            <a:ext cx="7372800" cy="4901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 Box 7"/>
          <p:cNvSpPr txBox="1">
            <a:spLocks noChangeArrowheads="1"/>
          </p:cNvSpPr>
          <p:nvPr/>
        </p:nvSpPr>
        <p:spPr bwMode="auto">
          <a:xfrm>
            <a:off x="251116" y="178623"/>
            <a:ext cx="6570720" cy="493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>
            <a:spAutoFit/>
          </a:bodyPr>
          <a:lstStyle/>
          <a:p>
            <a:pPr eaLnBrk="1">
              <a:lnSpc>
                <a:spcPct val="93000"/>
              </a:lnSpc>
              <a:spcBef>
                <a:spcPct val="5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800" b="1" dirty="0">
                <a:solidFill>
                  <a:srgbClr val="2C3E72"/>
                </a:solidFill>
              </a:rPr>
              <a:t>Making changes</a:t>
            </a:r>
            <a:endParaRPr lang="en-US" altLang="en-US" sz="2800" b="1" dirty="0">
              <a:solidFill>
                <a:srgbClr val="2C3E72"/>
              </a:solidFill>
            </a:endParaRPr>
          </a:p>
        </p:txBody>
      </p:sp>
      <p:pic>
        <p:nvPicPr>
          <p:cNvPr id="4105" name="Picture 9" descr="MCj04325370000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721" y="1629001"/>
            <a:ext cx="4726080" cy="4726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Straight Connector 9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076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ChangeArrowheads="1"/>
          </p:cNvSpPr>
          <p:nvPr/>
        </p:nvSpPr>
        <p:spPr bwMode="auto">
          <a:xfrm>
            <a:off x="250561" y="3687850"/>
            <a:ext cx="8488800" cy="1286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 anchor="ctr">
            <a:spAutoFit/>
          </a:bodyPr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3854450" indent="-3656013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defRPr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lvl="1" eaLnBrk="1"/>
            <a:endParaRPr lang="en-GB" altLang="en-US" sz="2358"/>
          </a:p>
          <a:p>
            <a:pPr eaLnBrk="1"/>
            <a:endParaRPr lang="en-GB" altLang="en-US" sz="2358"/>
          </a:p>
          <a:p>
            <a:pPr eaLnBrk="1"/>
            <a:endParaRPr lang="en-GB" altLang="en-US" sz="1996"/>
          </a:p>
          <a:p>
            <a:pPr eaLnBrk="1"/>
            <a:r>
              <a:rPr lang="en-GB" altLang="en-US" sz="1633"/>
              <a:t>.</a:t>
            </a:r>
          </a:p>
        </p:txBody>
      </p:sp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137886" y="127371"/>
            <a:ext cx="6913440" cy="493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>
            <a:spAutoFit/>
          </a:bodyPr>
          <a:lstStyle/>
          <a:p>
            <a:pPr>
              <a:lnSpc>
                <a:spcPct val="93000"/>
              </a:lnSpc>
              <a:spcBef>
                <a:spcPct val="50000"/>
              </a:spcBef>
              <a:buClr>
                <a:srgbClr val="000000"/>
              </a:buClr>
              <a:buSzPct val="100000"/>
            </a:pPr>
            <a:r>
              <a:rPr lang="en-GB" altLang="en-US" sz="2800" b="1" dirty="0">
                <a:solidFill>
                  <a:srgbClr val="2C3E72"/>
                </a:solidFill>
              </a:rPr>
              <a:t>Information Age</a:t>
            </a:r>
            <a:endParaRPr lang="en-US" altLang="en-US" sz="2800" b="1" dirty="0">
              <a:solidFill>
                <a:srgbClr val="2C3E72"/>
              </a:solidFill>
            </a:endParaRPr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371866" y="1037475"/>
            <a:ext cx="8056800" cy="4154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9" tIns="45714" rIns="91429" bIns="45714">
            <a:spAutoFit/>
          </a:bodyPr>
          <a:lstStyle/>
          <a:p>
            <a:pPr marL="342865" indent="-342865">
              <a:lnSpc>
                <a:spcPct val="93000"/>
              </a:lnSpc>
              <a:buClr>
                <a:srgbClr val="2C3E72"/>
              </a:buClr>
              <a:buSzPct val="100000"/>
              <a:buFontTx/>
              <a:buChar char="•"/>
              <a:defRPr/>
            </a:pPr>
            <a:r>
              <a:rPr lang="en-GB" sz="2800" dirty="0">
                <a:solidFill>
                  <a:srgbClr val="2C3E72"/>
                </a:solidFill>
                <a:ea typeface="SimSun" charset="-122"/>
              </a:rPr>
              <a:t>We use computers every day</a:t>
            </a:r>
          </a:p>
          <a:p>
            <a:pPr marL="342865" indent="-342865">
              <a:lnSpc>
                <a:spcPct val="93000"/>
              </a:lnSpc>
              <a:buClr>
                <a:srgbClr val="2C3E72"/>
              </a:buClr>
              <a:buSzPct val="100000"/>
              <a:defRPr/>
            </a:pPr>
            <a:endParaRPr lang="en-GB" sz="2800" dirty="0">
              <a:solidFill>
                <a:srgbClr val="2C3E72"/>
              </a:solidFill>
              <a:ea typeface="SimSun" charset="-122"/>
            </a:endParaRPr>
          </a:p>
          <a:p>
            <a:pPr marL="342865" indent="-342865">
              <a:lnSpc>
                <a:spcPct val="93000"/>
              </a:lnSpc>
              <a:buClr>
                <a:srgbClr val="2C3E72"/>
              </a:buClr>
              <a:buSzPct val="100000"/>
              <a:buFontTx/>
              <a:buChar char="•"/>
              <a:defRPr/>
            </a:pPr>
            <a:r>
              <a:rPr lang="en-US" sz="2800" dirty="0">
                <a:solidFill>
                  <a:srgbClr val="2C3E72"/>
                </a:solidFill>
                <a:ea typeface="SimSun" charset="-122"/>
              </a:rPr>
              <a:t>In the UK 17 million people bank online and 55% of internet users book their holidays online</a:t>
            </a:r>
            <a:endParaRPr lang="en-GB" sz="2800" dirty="0">
              <a:solidFill>
                <a:srgbClr val="2C3E72"/>
              </a:solidFill>
              <a:ea typeface="SimSun" charset="-122"/>
            </a:endParaRPr>
          </a:p>
          <a:p>
            <a:pPr marL="342865" indent="-342865">
              <a:lnSpc>
                <a:spcPct val="93000"/>
              </a:lnSpc>
              <a:buClr>
                <a:srgbClr val="2C3E72"/>
              </a:buClr>
              <a:buSzPct val="100000"/>
              <a:buFontTx/>
              <a:buChar char="•"/>
              <a:defRPr/>
            </a:pPr>
            <a:endParaRPr lang="en-GB" sz="2800" b="1" dirty="0">
              <a:solidFill>
                <a:srgbClr val="2C3E72"/>
              </a:solidFill>
              <a:ea typeface="SimSun" charset="-122"/>
            </a:endParaRPr>
          </a:p>
          <a:p>
            <a:pPr marL="342865" indent="-342865">
              <a:lnSpc>
                <a:spcPct val="93000"/>
              </a:lnSpc>
              <a:buClr>
                <a:srgbClr val="2C3E72"/>
              </a:buClr>
              <a:buSzPct val="100000"/>
              <a:buFontTx/>
              <a:buChar char="•"/>
              <a:defRPr/>
            </a:pPr>
            <a:r>
              <a:rPr lang="en-GB" sz="2800" b="1" dirty="0">
                <a:solidFill>
                  <a:srgbClr val="2C3E72"/>
                </a:solidFill>
                <a:ea typeface="SimSun" charset="-122"/>
              </a:rPr>
              <a:t>But most computers in NHS Wales still don’t talk to one another or provide the modern services people expect</a:t>
            </a:r>
          </a:p>
          <a:p>
            <a:pPr marL="342865" indent="-342865">
              <a:lnSpc>
                <a:spcPct val="93000"/>
              </a:lnSpc>
              <a:buClr>
                <a:srgbClr val="000000"/>
              </a:buClr>
              <a:buSzPct val="100000"/>
              <a:buFontTx/>
              <a:buChar char="•"/>
              <a:defRPr/>
            </a:pPr>
            <a:endParaRPr lang="en-GB" sz="2358" b="1" dirty="0">
              <a:latin typeface="Arial" charset="0"/>
              <a:ea typeface="SimSun" charset="-122"/>
            </a:endParaRPr>
          </a:p>
          <a:p>
            <a:pPr marL="342865" indent="-342865">
              <a:lnSpc>
                <a:spcPct val="93000"/>
              </a:lnSpc>
              <a:spcBef>
                <a:spcPct val="50000"/>
              </a:spcBef>
              <a:buClr>
                <a:srgbClr val="000000"/>
              </a:buClr>
              <a:buSzPct val="100000"/>
              <a:defRPr/>
            </a:pPr>
            <a:endParaRPr lang="en-US" sz="2358" dirty="0">
              <a:latin typeface="Arial" charset="0"/>
              <a:ea typeface="SimSun" charset="-122"/>
            </a:endParaRPr>
          </a:p>
        </p:txBody>
      </p:sp>
      <p:pic>
        <p:nvPicPr>
          <p:cNvPr id="6" name="Content Placeholder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</p:spPr>
      </p:pic>
      <p:cxnSp>
        <p:nvCxnSpPr>
          <p:cNvPr id="7" name="Straight Connector 6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551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216001" y="191831"/>
            <a:ext cx="8229600" cy="45648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2800" b="1" dirty="0" smtClean="0">
                <a:solidFill>
                  <a:srgbClr val="2C3E72"/>
                </a:solidFill>
                <a:latin typeface="+mn-lt"/>
                <a:cs typeface="Arial" panose="020B0604020202020204" pitchFamily="34" charset="0"/>
              </a:rPr>
              <a:t> What is the Informatics Service?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287281" y="1047938"/>
            <a:ext cx="8573760" cy="4983840"/>
          </a:xfrm>
        </p:spPr>
        <p:txBody>
          <a:bodyPr vert="horz" lIns="91429" tIns="45714" rIns="91429" bIns="45714" rtlCol="0">
            <a:normAutofit/>
          </a:bodyPr>
          <a:lstStyle/>
          <a:p>
            <a:pPr indent="0">
              <a:buNone/>
            </a:pPr>
            <a:r>
              <a:rPr lang="en-GB" altLang="en-US" sz="3266" dirty="0">
                <a:solidFill>
                  <a:srgbClr val="2C3E72"/>
                </a:solidFill>
                <a:cs typeface="Arial" panose="020B0604020202020204" pitchFamily="34" charset="0"/>
              </a:rPr>
              <a:t>The NHS Wales Informatics Service delivers Information Communications Technology and provides progressive information management for healthcare services in Wales. </a:t>
            </a:r>
          </a:p>
          <a:p>
            <a:pPr indent="0">
              <a:buNone/>
            </a:pPr>
            <a:r>
              <a:rPr lang="en-GB" altLang="en-US" sz="3628" dirty="0">
                <a:cs typeface="Arial" panose="020B0604020202020204" pitchFamily="34" charset="0"/>
              </a:rPr>
              <a:t/>
            </a:r>
            <a:br>
              <a:rPr lang="en-GB" altLang="en-US" sz="3628" dirty="0">
                <a:cs typeface="Arial" panose="020B0604020202020204" pitchFamily="34" charset="0"/>
              </a:rPr>
            </a:br>
            <a:r>
              <a:rPr lang="en-GB" altLang="en-US" sz="3628" dirty="0"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5364" name="Picture 4" descr="footing foto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01" y="3793145"/>
            <a:ext cx="8716320" cy="2381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Content Placeholder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4698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49643" y="97972"/>
            <a:ext cx="7886700" cy="63499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 smtClean="0">
                <a:solidFill>
                  <a:srgbClr val="2C3E72"/>
                </a:solidFill>
                <a:latin typeface="+mn-lt"/>
                <a:cs typeface="Arial" panose="020B0604020202020204" pitchFamily="34" charset="0"/>
              </a:rPr>
              <a:t> NHS Wales Informatics Service is. . .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304800" y="987425"/>
            <a:ext cx="7886700" cy="4351338"/>
          </a:xfrm>
        </p:spPr>
        <p:txBody>
          <a:bodyPr vert="horz" lIns="91429" tIns="45714" rIns="91429" bIns="45714" rtlCol="0">
            <a:normAutofit/>
          </a:bodyPr>
          <a:lstStyle/>
          <a:p>
            <a:pPr eaLnBrk="1" hangingPunct="1"/>
            <a:r>
              <a:rPr lang="en-GB" altLang="en-US" dirty="0" smtClean="0">
                <a:solidFill>
                  <a:srgbClr val="2C3E72"/>
                </a:solidFill>
                <a:cs typeface="Arial" panose="020B0604020202020204" pitchFamily="34" charset="0"/>
              </a:rPr>
              <a:t>Committed toward integrating care and delivering a single patient record</a:t>
            </a:r>
          </a:p>
          <a:p>
            <a:pPr eaLnBrk="1" hangingPunct="1"/>
            <a:r>
              <a:rPr lang="en-GB" altLang="en-US" dirty="0" smtClean="0">
                <a:solidFill>
                  <a:srgbClr val="2C3E72"/>
                </a:solidFill>
                <a:cs typeface="Arial" panose="020B0604020202020204" pitchFamily="34" charset="0"/>
              </a:rPr>
              <a:t>Developing and providing the right technology and the right software</a:t>
            </a:r>
          </a:p>
          <a:p>
            <a:pPr eaLnBrk="1" hangingPunct="1"/>
            <a:r>
              <a:rPr lang="en-GB" altLang="en-US" dirty="0" smtClean="0">
                <a:solidFill>
                  <a:srgbClr val="2C3E72"/>
                </a:solidFill>
                <a:cs typeface="Arial" panose="020B0604020202020204" pitchFamily="34" charset="0"/>
              </a:rPr>
              <a:t>Keeping technology safe and secure</a:t>
            </a:r>
          </a:p>
          <a:p>
            <a:pPr eaLnBrk="1" hangingPunct="1"/>
            <a:r>
              <a:rPr lang="en-GB" altLang="en-US" dirty="0" smtClean="0">
                <a:solidFill>
                  <a:srgbClr val="2C3E72"/>
                </a:solidFill>
                <a:cs typeface="Arial" panose="020B0604020202020204" pitchFamily="34" charset="0"/>
              </a:rPr>
              <a:t>Managing services</a:t>
            </a:r>
          </a:p>
          <a:p>
            <a:pPr eaLnBrk="1" hangingPunct="1"/>
            <a:r>
              <a:rPr lang="en-GB" altLang="en-US" dirty="0" smtClean="0">
                <a:solidFill>
                  <a:srgbClr val="2C3E72"/>
                </a:solidFill>
                <a:cs typeface="Arial" panose="020B0604020202020204" pitchFamily="34" charset="0"/>
              </a:rPr>
              <a:t>Leading the way in Health Informatics learning and professional development                                                </a:t>
            </a:r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8455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" descr="http://nww.nwis.wales.nhs.uk/images/DolenOfficeMap.gif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51" y="645638"/>
            <a:ext cx="5356800" cy="5495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itle 3"/>
          <p:cNvSpPr>
            <a:spLocks noGrp="1"/>
          </p:cNvSpPr>
          <p:nvPr>
            <p:ph type="title"/>
          </p:nvPr>
        </p:nvSpPr>
        <p:spPr>
          <a:xfrm>
            <a:off x="149643" y="119290"/>
            <a:ext cx="7886700" cy="505593"/>
          </a:xfrm>
        </p:spPr>
        <p:txBody>
          <a:bodyPr>
            <a:normAutofit/>
          </a:bodyPr>
          <a:lstStyle/>
          <a:p>
            <a:r>
              <a:rPr lang="en-GB" altLang="en-US" sz="2800" b="1" dirty="0" smtClean="0">
                <a:solidFill>
                  <a:srgbClr val="2C3E72"/>
                </a:solidFill>
                <a:latin typeface="+mn-lt"/>
              </a:rPr>
              <a:t>Where are we?</a:t>
            </a:r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</p:spPr>
      </p:pic>
      <p:cxnSp>
        <p:nvCxnSpPr>
          <p:cNvPr id="5" name="Straight Connector 4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63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itle 3"/>
          <p:cNvSpPr>
            <a:spLocks noGrp="1"/>
          </p:cNvSpPr>
          <p:nvPr>
            <p:ph type="title"/>
          </p:nvPr>
        </p:nvSpPr>
        <p:spPr>
          <a:xfrm>
            <a:off x="149643" y="119290"/>
            <a:ext cx="7886700" cy="505593"/>
          </a:xfrm>
        </p:spPr>
        <p:txBody>
          <a:bodyPr>
            <a:normAutofit/>
          </a:bodyPr>
          <a:lstStyle/>
          <a:p>
            <a:r>
              <a:rPr lang="en-GB" altLang="en-US" sz="2800" b="1" dirty="0" smtClean="0">
                <a:solidFill>
                  <a:srgbClr val="2C3E72"/>
                </a:solidFill>
                <a:latin typeface="+mn-lt"/>
              </a:rPr>
              <a:t>Swansea</a:t>
            </a:r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</p:spPr>
      </p:pic>
      <p:cxnSp>
        <p:nvCxnSpPr>
          <p:cNvPr id="5" name="Straight Connector 4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3904" y="2038971"/>
            <a:ext cx="4322439" cy="323725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68630" y="2062901"/>
            <a:ext cx="24460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2C3E72"/>
                </a:solidFill>
              </a:rPr>
              <a:t>NWIS West Wales has moved into the Technium 2 building in SA1</a:t>
            </a:r>
          </a:p>
        </p:txBody>
      </p:sp>
    </p:spTree>
    <p:extLst>
      <p:ext uri="{BB962C8B-B14F-4D97-AF65-F5344CB8AC3E}">
        <p14:creationId xmlns:p14="http://schemas.microsoft.com/office/powerpoint/2010/main" val="352977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itle 3"/>
          <p:cNvSpPr>
            <a:spLocks noGrp="1"/>
          </p:cNvSpPr>
          <p:nvPr>
            <p:ph type="title"/>
          </p:nvPr>
        </p:nvSpPr>
        <p:spPr>
          <a:xfrm>
            <a:off x="149643" y="119290"/>
            <a:ext cx="7886700" cy="505593"/>
          </a:xfrm>
        </p:spPr>
        <p:txBody>
          <a:bodyPr>
            <a:normAutofit/>
          </a:bodyPr>
          <a:lstStyle/>
          <a:p>
            <a:r>
              <a:rPr lang="en-GB" altLang="en-US" sz="2800" b="1" dirty="0" smtClean="0">
                <a:solidFill>
                  <a:srgbClr val="2C3E72"/>
                </a:solidFill>
                <a:latin typeface="+mn-lt"/>
              </a:rPr>
              <a:t>Wales Institute of Digital Information</a:t>
            </a:r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</p:spPr>
      </p:pic>
      <p:cxnSp>
        <p:nvCxnSpPr>
          <p:cNvPr id="5" name="Straight Connector 4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61122" y="894039"/>
            <a:ext cx="827426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2C3E72"/>
                </a:solidFill>
              </a:rPr>
              <a:t>The Wales Institute of Digital Information (WIDI) is a strategic partnership between: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C3E72"/>
                </a:solidFill>
              </a:rPr>
              <a:t>NHS Wales Informatics Service (NWIS);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C3E72"/>
                </a:solidFill>
              </a:rPr>
              <a:t>University of Wales Trinity Saint David (UWTSD);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C3E72"/>
                </a:solidFill>
              </a:rPr>
              <a:t>UWTSD’s School of Applied Computing (SOAC);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C3E72"/>
                </a:solidFill>
              </a:rPr>
              <a:t>Wales Institute for Work-based Learning (WIWBL);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C3E72"/>
                </a:solidFill>
              </a:rPr>
              <a:t>Other partners</a:t>
            </a:r>
            <a:r>
              <a:rPr lang="en-GB" sz="2400" dirty="0" smtClean="0">
                <a:solidFill>
                  <a:srgbClr val="2C3E72"/>
                </a:solidFill>
              </a:rPr>
              <a:t>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rgbClr val="2C3E72"/>
              </a:solidFill>
            </a:endParaRPr>
          </a:p>
          <a:p>
            <a:r>
              <a:rPr lang="en-GB" sz="2400" b="1" dirty="0">
                <a:solidFill>
                  <a:srgbClr val="2C3E72"/>
                </a:solidFill>
              </a:rPr>
              <a:t>WIDI will develop: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C3E72"/>
                </a:solidFill>
              </a:rPr>
              <a:t>Continuing Professional Development (CPD):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C3E72"/>
                </a:solidFill>
              </a:rPr>
              <a:t>Industry </a:t>
            </a:r>
            <a:r>
              <a:rPr lang="en-GB" sz="2400" dirty="0">
                <a:solidFill>
                  <a:srgbClr val="2C3E72"/>
                </a:solidFill>
              </a:rPr>
              <a:t>focussed academic programmes;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C3E72"/>
                </a:solidFill>
              </a:rPr>
              <a:t>Student </a:t>
            </a:r>
            <a:r>
              <a:rPr lang="en-GB" sz="2400" dirty="0">
                <a:solidFill>
                  <a:srgbClr val="2C3E72"/>
                </a:solidFill>
              </a:rPr>
              <a:t>employability experiences: </a:t>
            </a:r>
          </a:p>
        </p:txBody>
      </p:sp>
    </p:spTree>
    <p:extLst>
      <p:ext uri="{BB962C8B-B14F-4D97-AF65-F5344CB8AC3E}">
        <p14:creationId xmlns:p14="http://schemas.microsoft.com/office/powerpoint/2010/main" val="226031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228600" y="206803"/>
            <a:ext cx="7886700" cy="418080"/>
          </a:xfrm>
        </p:spPr>
        <p:txBody>
          <a:bodyPr>
            <a:noAutofit/>
          </a:bodyPr>
          <a:lstStyle/>
          <a:p>
            <a:r>
              <a:rPr lang="en-GB" altLang="en-US" sz="2800" b="1" dirty="0" smtClean="0">
                <a:solidFill>
                  <a:srgbClr val="2C3E72"/>
                </a:solidFill>
                <a:latin typeface="+mn-lt"/>
              </a:rPr>
              <a:t>Opportunities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381000" y="958850"/>
            <a:ext cx="78867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 smtClean="0">
                <a:solidFill>
                  <a:srgbClr val="2C3E72"/>
                </a:solidFill>
              </a:rPr>
              <a:t>Networking</a:t>
            </a:r>
          </a:p>
          <a:p>
            <a:r>
              <a:rPr lang="en-GB" altLang="en-US" dirty="0" smtClean="0">
                <a:solidFill>
                  <a:srgbClr val="2C3E72"/>
                </a:solidFill>
              </a:rPr>
              <a:t>Multimedia</a:t>
            </a:r>
          </a:p>
          <a:p>
            <a:r>
              <a:rPr lang="en-GB" altLang="en-US" dirty="0" smtClean="0">
                <a:solidFill>
                  <a:srgbClr val="2C3E72"/>
                </a:solidFill>
              </a:rPr>
              <a:t>Data Centre Services</a:t>
            </a:r>
          </a:p>
          <a:p>
            <a:r>
              <a:rPr lang="en-GB" altLang="en-US" dirty="0" smtClean="0">
                <a:solidFill>
                  <a:srgbClr val="2C3E72"/>
                </a:solidFill>
              </a:rPr>
              <a:t>Testing</a:t>
            </a:r>
          </a:p>
          <a:p>
            <a:r>
              <a:rPr lang="en-GB" altLang="en-US" dirty="0" smtClean="0">
                <a:solidFill>
                  <a:srgbClr val="2C3E72"/>
                </a:solidFill>
              </a:rPr>
              <a:t>Development</a:t>
            </a:r>
          </a:p>
          <a:p>
            <a:r>
              <a:rPr lang="en-GB" altLang="en-US" dirty="0" smtClean="0">
                <a:solidFill>
                  <a:srgbClr val="2C3E72"/>
                </a:solidFill>
              </a:rPr>
              <a:t>Support and Business Analysts</a:t>
            </a:r>
          </a:p>
          <a:p>
            <a:r>
              <a:rPr lang="en-GB" altLang="en-US" dirty="0" smtClean="0">
                <a:solidFill>
                  <a:srgbClr val="2C3E72"/>
                </a:solidFill>
              </a:rPr>
              <a:t>Service Desk</a:t>
            </a:r>
          </a:p>
          <a:p>
            <a:r>
              <a:rPr lang="en-GB" altLang="en-US" dirty="0" smtClean="0">
                <a:solidFill>
                  <a:srgbClr val="2C3E72"/>
                </a:solidFill>
              </a:rPr>
              <a:t>Information</a:t>
            </a:r>
          </a:p>
          <a:p>
            <a:r>
              <a:rPr lang="en-GB" altLang="en-US" dirty="0" smtClean="0">
                <a:solidFill>
                  <a:srgbClr val="2C3E72"/>
                </a:solidFill>
              </a:rPr>
              <a:t>Desktop Support</a:t>
            </a:r>
          </a:p>
          <a:p>
            <a:r>
              <a:rPr lang="en-GB" altLang="en-US" dirty="0" smtClean="0">
                <a:solidFill>
                  <a:srgbClr val="2C3E72"/>
                </a:solidFill>
              </a:rPr>
              <a:t>Project Management</a:t>
            </a:r>
          </a:p>
          <a:p>
            <a:pPr lvl="1"/>
            <a:endParaRPr lang="en-GB" altLang="en-US" dirty="0" smtClean="0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7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/>
          <p:cNvSpPr>
            <a:spLocks noGrp="1"/>
          </p:cNvSpPr>
          <p:nvPr>
            <p:ph idx="1"/>
          </p:nvPr>
        </p:nvSpPr>
        <p:spPr>
          <a:xfrm>
            <a:off x="271988" y="983793"/>
            <a:ext cx="8556480" cy="4769280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ü"/>
            </a:pPr>
            <a:r>
              <a:rPr lang="en-GB" altLang="en-US" dirty="0" smtClean="0">
                <a:solidFill>
                  <a:srgbClr val="0070C0"/>
                </a:solidFill>
              </a:rPr>
              <a:t>Competitive Annual Leave</a:t>
            </a: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en-GB" altLang="en-US" dirty="0" smtClean="0">
                <a:solidFill>
                  <a:srgbClr val="0070C0"/>
                </a:solidFill>
              </a:rPr>
              <a:t>Flexible Working</a:t>
            </a: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en-GB" altLang="en-US" dirty="0" smtClean="0">
                <a:solidFill>
                  <a:srgbClr val="0070C0"/>
                </a:solidFill>
              </a:rPr>
              <a:t>Learning &amp; Development Opportunities</a:t>
            </a: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en-GB" altLang="en-US" dirty="0" smtClean="0">
                <a:solidFill>
                  <a:srgbClr val="0070C0"/>
                </a:solidFill>
              </a:rPr>
              <a:t>Automatic membership of NHS Pension Scheme</a:t>
            </a: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en-GB" altLang="en-US" dirty="0" smtClean="0">
                <a:solidFill>
                  <a:srgbClr val="0070C0"/>
                </a:solidFill>
              </a:rPr>
              <a:t>NHS Discounts</a:t>
            </a: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en-GB" altLang="en-US" dirty="0" smtClean="0">
                <a:solidFill>
                  <a:srgbClr val="0070C0"/>
                </a:solidFill>
              </a:rPr>
              <a:t>Sport &amp; Social Clubs</a:t>
            </a: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en-GB" altLang="en-US" dirty="0" smtClean="0">
                <a:solidFill>
                  <a:srgbClr val="0070C0"/>
                </a:solidFill>
              </a:rPr>
              <a:t>Career Progression Opportunities</a:t>
            </a:r>
          </a:p>
        </p:txBody>
      </p:sp>
      <p:sp>
        <p:nvSpPr>
          <p:cNvPr id="21507" name="Title 1"/>
          <p:cNvSpPr>
            <a:spLocks noGrp="1"/>
          </p:cNvSpPr>
          <p:nvPr>
            <p:ph type="title"/>
          </p:nvPr>
        </p:nvSpPr>
        <p:spPr>
          <a:xfrm>
            <a:off x="137886" y="150245"/>
            <a:ext cx="7997760" cy="456480"/>
          </a:xfrm>
        </p:spPr>
        <p:txBody>
          <a:bodyPr>
            <a:noAutofit/>
          </a:bodyPr>
          <a:lstStyle/>
          <a:p>
            <a:r>
              <a:rPr lang="en-GB" altLang="en-US" sz="2800" b="1" dirty="0">
                <a:solidFill>
                  <a:srgbClr val="2C3E72"/>
                </a:solidFill>
                <a:latin typeface="+mn-lt"/>
              </a:rPr>
              <a:t>Why work for the Informatics Service?</a:t>
            </a:r>
          </a:p>
        </p:txBody>
      </p:sp>
      <p:pic>
        <p:nvPicPr>
          <p:cNvPr id="21508" name="Picture 6" descr="http://nexusstaff.com/wp-content/uploads/2015/04/worklifebalanc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461" y="3550516"/>
            <a:ext cx="2567520" cy="1926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Content Placeholder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04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260641" y="205598"/>
            <a:ext cx="7997760" cy="374400"/>
          </a:xfrm>
        </p:spPr>
        <p:txBody>
          <a:bodyPr>
            <a:noAutofit/>
          </a:bodyPr>
          <a:lstStyle/>
          <a:p>
            <a:r>
              <a:rPr lang="en-GB" altLang="en-US" sz="2800" b="1" dirty="0" smtClean="0">
                <a:solidFill>
                  <a:srgbClr val="2C3E72"/>
                </a:solidFill>
                <a:latin typeface="+mn-lt"/>
              </a:rPr>
              <a:t>Pay scale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508291" y="1117891"/>
            <a:ext cx="5552640" cy="398448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2735" rIns="0" bIns="0"/>
          <a:lstStyle/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1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ea typeface="SimSun" charset="-122"/>
                <a:cs typeface="Arial" charset="0"/>
              </a:rPr>
              <a:t> –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£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15,251- £15,516</a:t>
            </a: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2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– 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£15,251 – £17,978</a:t>
            </a: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3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– 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£16,800 - £19,655</a:t>
            </a: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4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– 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£19,217 - £22,458</a:t>
            </a: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5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– 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£21,509 - £28,462</a:t>
            </a: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6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– 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£26,302 - £35,225</a:t>
            </a: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7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– 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£31,383 – £41, 373</a:t>
            </a: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</a:t>
            </a:r>
            <a:r>
              <a:rPr lang="en-US" altLang="en-US" sz="2177" b="1" kern="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8a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– £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40,028 - £48, 034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</a:t>
            </a:r>
            <a:r>
              <a:rPr lang="en-US" altLang="en-US" sz="2177" b="1" kern="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8b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– £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46,625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- 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£57,640</a:t>
            </a: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r>
              <a:rPr lang="en-US" altLang="en-US" sz="2177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Band </a:t>
            </a:r>
            <a:r>
              <a:rPr lang="en-US" altLang="en-US" sz="2177" b="1" kern="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8c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– 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£56,104 </a:t>
            </a:r>
            <a:r>
              <a:rPr lang="en-US" altLang="en-US" sz="2177" b="1" kern="0" dirty="0">
                <a:solidFill>
                  <a:srgbClr val="004586"/>
                </a:solidFill>
                <a:latin typeface="Arial" charset="0"/>
                <a:cs typeface="Arial" charset="0"/>
              </a:rPr>
              <a:t>- </a:t>
            </a:r>
            <a:r>
              <a:rPr lang="en-US" altLang="en-US" sz="2177" b="1" kern="0" dirty="0" smtClean="0">
                <a:solidFill>
                  <a:srgbClr val="004586"/>
                </a:solidFill>
                <a:latin typeface="Arial" charset="0"/>
                <a:cs typeface="Arial" charset="0"/>
              </a:rPr>
              <a:t>£68,484</a:t>
            </a: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defRPr/>
            </a:pP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endParaRPr lang="en-US" altLang="en-US" sz="2177" b="1" kern="0" dirty="0">
              <a:solidFill>
                <a:srgbClr val="004586"/>
              </a:solidFill>
              <a:latin typeface="Arial" charset="0"/>
              <a:cs typeface="Arial" charset="0"/>
            </a:endParaRPr>
          </a:p>
        </p:txBody>
      </p:sp>
      <p:pic>
        <p:nvPicPr>
          <p:cNvPr id="23556" name="Picture 9" descr="http://b-i.forbesimg.com/alanhall/files/2013/04/Corporate-Ladder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921" y="1320906"/>
            <a:ext cx="2771054" cy="4161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Content Placeholder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</p:spPr>
      </p:pic>
      <p:cxnSp>
        <p:nvCxnSpPr>
          <p:cNvPr id="6" name="Straight Connector 5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87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149643" y="245707"/>
            <a:ext cx="7997760" cy="374400"/>
          </a:xfrm>
        </p:spPr>
        <p:txBody>
          <a:bodyPr>
            <a:noAutofit/>
          </a:bodyPr>
          <a:lstStyle/>
          <a:p>
            <a:r>
              <a:rPr lang="en-GB" altLang="en-US" sz="2800" b="1" dirty="0" smtClean="0">
                <a:solidFill>
                  <a:srgbClr val="2C3E72"/>
                </a:solidFill>
                <a:latin typeface="+mn-lt"/>
              </a:rPr>
              <a:t>Health Informatics Career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5480" y="1156431"/>
            <a:ext cx="3265920" cy="1889280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 smtClean="0">
                <a:solidFill>
                  <a:srgbClr val="2C3E72"/>
                </a:solidFill>
              </a:rPr>
              <a:t>A career in the NHS allows staff to progress into different roles</a:t>
            </a:r>
          </a:p>
          <a:p>
            <a:endParaRPr lang="en-GB" altLang="en-US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91" r="31100" b="2924"/>
          <a:stretch>
            <a:fillRect/>
          </a:stretch>
        </p:blipFill>
        <p:spPr bwMode="auto">
          <a:xfrm>
            <a:off x="4722530" y="959523"/>
            <a:ext cx="3676137" cy="4834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384481" y="3820681"/>
            <a:ext cx="3265920" cy="162144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2735" rIns="0" bIns="0"/>
          <a:lstStyle/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defRPr/>
            </a:pPr>
            <a:endParaRPr lang="en-GB" sz="2540" b="1" kern="0" dirty="0">
              <a:solidFill>
                <a:srgbClr val="004586"/>
              </a:solidFill>
            </a:endParaRP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defRPr/>
            </a:pPr>
            <a:endParaRPr lang="en-GB" sz="2540" b="1" kern="0" dirty="0">
              <a:solidFill>
                <a:srgbClr val="004586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00" y="3114165"/>
            <a:ext cx="2918880" cy="2679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7" name="Content Placeholder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84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2" name="Group 35"/>
          <p:cNvGrpSpPr>
            <a:grpSpLocks/>
          </p:cNvGrpSpPr>
          <p:nvPr/>
        </p:nvGrpSpPr>
        <p:grpSpPr bwMode="auto">
          <a:xfrm>
            <a:off x="89281" y="997561"/>
            <a:ext cx="8930880" cy="4390560"/>
            <a:chOff x="214282" y="428604"/>
            <a:chExt cx="8929718" cy="4390491"/>
          </a:xfrm>
        </p:grpSpPr>
        <p:sp>
          <p:nvSpPr>
            <p:cNvPr id="25619" name="Rectangle 3"/>
            <p:cNvSpPr>
              <a:spLocks noChangeArrowheads="1"/>
            </p:cNvSpPr>
            <p:nvPr/>
          </p:nvSpPr>
          <p:spPr bwMode="auto">
            <a:xfrm>
              <a:off x="214282" y="3687805"/>
              <a:ext cx="1063061" cy="1131290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Assistant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633">
                  <a:latin typeface="Calibri" panose="020F0502020204030204" pitchFamily="34" charset="0"/>
                </a:rPr>
                <a:t>1-2</a:t>
              </a:r>
            </a:p>
          </p:txBody>
        </p:sp>
        <p:sp>
          <p:nvSpPr>
            <p:cNvPr id="25620" name="Rectangle 4"/>
            <p:cNvSpPr>
              <a:spLocks noChangeArrowheads="1"/>
            </p:cNvSpPr>
            <p:nvPr/>
          </p:nvSpPr>
          <p:spPr bwMode="auto">
            <a:xfrm>
              <a:off x="1277343" y="3190474"/>
              <a:ext cx="1138396" cy="1215090"/>
            </a:xfrm>
            <a:prstGeom prst="rect">
              <a:avLst/>
            </a:prstGeom>
            <a:solidFill>
              <a:srgbClr val="66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Senior 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Assistant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633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25621" name="Rectangle 5"/>
            <p:cNvSpPr>
              <a:spLocks noChangeArrowheads="1"/>
            </p:cNvSpPr>
            <p:nvPr/>
          </p:nvSpPr>
          <p:spPr bwMode="auto">
            <a:xfrm>
              <a:off x="2415739" y="2778765"/>
              <a:ext cx="1140069" cy="1213268"/>
            </a:xfrm>
            <a:prstGeom prst="rect">
              <a:avLst/>
            </a:prstGeom>
            <a:solidFill>
              <a:srgbClr val="0066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Associate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Practitioner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633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25622" name="Rectangle 6"/>
            <p:cNvSpPr>
              <a:spLocks noChangeArrowheads="1"/>
            </p:cNvSpPr>
            <p:nvPr/>
          </p:nvSpPr>
          <p:spPr bwMode="auto">
            <a:xfrm>
              <a:off x="3555808" y="2283256"/>
              <a:ext cx="1138396" cy="1156795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Practitioner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633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25623" name="Rectangle 7"/>
            <p:cNvSpPr>
              <a:spLocks noChangeArrowheads="1"/>
            </p:cNvSpPr>
            <p:nvPr/>
          </p:nvSpPr>
          <p:spPr bwMode="auto">
            <a:xfrm>
              <a:off x="4685841" y="1785926"/>
              <a:ext cx="1063061" cy="1133112"/>
            </a:xfrm>
            <a:prstGeom prst="rect">
              <a:avLst/>
            </a:prstGeom>
            <a:solidFill>
              <a:srgbClr val="33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Specialist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Practitioner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633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25624" name="Rectangle 8"/>
            <p:cNvSpPr>
              <a:spLocks noChangeArrowheads="1"/>
            </p:cNvSpPr>
            <p:nvPr/>
          </p:nvSpPr>
          <p:spPr bwMode="auto">
            <a:xfrm>
              <a:off x="5748903" y="1344923"/>
              <a:ext cx="1138396" cy="1133112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Advanced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Practitioner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633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5625" name="Rectangle 9"/>
            <p:cNvSpPr>
              <a:spLocks noChangeArrowheads="1"/>
            </p:cNvSpPr>
            <p:nvPr/>
          </p:nvSpPr>
          <p:spPr bwMode="auto">
            <a:xfrm>
              <a:off x="6887298" y="849415"/>
              <a:ext cx="1138396" cy="1131290"/>
            </a:xfrm>
            <a:prstGeom prst="rect">
              <a:avLst/>
            </a:pr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Consultant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361">
                  <a:latin typeface="Calibri" panose="020F0502020204030204" pitchFamily="34" charset="0"/>
                </a:rPr>
                <a:t>Practitioner</a:t>
              </a:r>
            </a:p>
            <a:p>
              <a:pPr algn="ctr" eaLnBrk="1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</a:pPr>
              <a:r>
                <a:rPr lang="en-GB" altLang="en-US" sz="1633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17" name="Rectangle 10"/>
            <p:cNvSpPr>
              <a:spLocks noChangeArrowheads="1"/>
            </p:cNvSpPr>
            <p:nvPr/>
          </p:nvSpPr>
          <p:spPr bwMode="auto">
            <a:xfrm>
              <a:off x="8028146" y="428604"/>
              <a:ext cx="1115854" cy="1157742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361" dirty="0">
                  <a:ea typeface="SimSun" charset="-122"/>
                </a:rPr>
                <a:t>Consultant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361" dirty="0">
                  <a:ea typeface="SimSun" charset="-122"/>
                </a:rPr>
                <a:t>Director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633" dirty="0">
                  <a:ea typeface="SimSun" charset="-122"/>
                </a:rPr>
                <a:t>9</a:t>
              </a:r>
            </a:p>
          </p:txBody>
        </p:sp>
      </p:grpSp>
      <p:grpSp>
        <p:nvGrpSpPr>
          <p:cNvPr id="25603" name="Group 48"/>
          <p:cNvGrpSpPr>
            <a:grpSpLocks/>
          </p:cNvGrpSpPr>
          <p:nvPr/>
        </p:nvGrpSpPr>
        <p:grpSpPr bwMode="auto">
          <a:xfrm>
            <a:off x="81971" y="1079720"/>
            <a:ext cx="3785760" cy="2862720"/>
            <a:chOff x="-32" y="779681"/>
            <a:chExt cx="3786208" cy="2863633"/>
          </a:xfrm>
        </p:grpSpPr>
        <p:sp>
          <p:nvSpPr>
            <p:cNvPr id="45" name="Down Arrow Callout 44"/>
            <p:cNvSpPr/>
            <p:nvPr/>
          </p:nvSpPr>
          <p:spPr>
            <a:xfrm>
              <a:off x="-32" y="2143795"/>
              <a:ext cx="999478" cy="1499519"/>
            </a:xfrm>
            <a:prstGeom prst="downArrowCallou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Informatics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Work 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Experience </a:t>
              </a:r>
            </a:p>
          </p:txBody>
        </p:sp>
        <p:sp>
          <p:nvSpPr>
            <p:cNvPr id="31" name="Down Arrow Callout 30"/>
            <p:cNvSpPr/>
            <p:nvPr/>
          </p:nvSpPr>
          <p:spPr>
            <a:xfrm>
              <a:off x="714292" y="779681"/>
              <a:ext cx="928910" cy="2006559"/>
            </a:xfrm>
            <a:prstGeom prst="downArrowCallou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HI, IT &amp; Bus Admin, </a:t>
              </a:r>
              <a:endParaRPr lang="en-GB" sz="1089" b="1" dirty="0">
                <a:solidFill>
                  <a:srgbClr val="FF0000"/>
                </a:solidFill>
              </a:endParaRP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rgbClr val="FF0000"/>
                  </a:solidFill>
                </a:rPr>
                <a:t> Level 2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rgbClr val="FF0000"/>
                  </a:solidFill>
                </a:rPr>
                <a:t>App’ships</a:t>
              </a:r>
            </a:p>
          </p:txBody>
        </p:sp>
        <p:sp>
          <p:nvSpPr>
            <p:cNvPr id="32" name="Down Arrow Callout 31"/>
            <p:cNvSpPr/>
            <p:nvPr/>
          </p:nvSpPr>
          <p:spPr>
            <a:xfrm>
              <a:off x="1643203" y="779681"/>
              <a:ext cx="999478" cy="2006559"/>
            </a:xfrm>
            <a:prstGeom prst="downArrowCallou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Informatics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Undergrad student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Placements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rgbClr val="FF0000"/>
                  </a:solidFill>
                </a:rPr>
                <a:t>Degree sandwich courses</a:t>
              </a:r>
            </a:p>
          </p:txBody>
        </p:sp>
        <p:sp>
          <p:nvSpPr>
            <p:cNvPr id="33" name="Down Arrow Callout 32"/>
            <p:cNvSpPr/>
            <p:nvPr/>
          </p:nvSpPr>
          <p:spPr>
            <a:xfrm>
              <a:off x="2642681" y="779681"/>
              <a:ext cx="1143495" cy="2006559"/>
            </a:xfrm>
            <a:prstGeom prst="downArrowCallou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Informatics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Graduate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chemeClr val="tx1"/>
                  </a:solidFill>
                </a:rPr>
                <a:t>Internships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rgbClr val="FF0000"/>
                  </a:solidFill>
                </a:rPr>
                <a:t>(IT/Maths</a:t>
              </a:r>
            </a:p>
            <a:p>
              <a:pPr algn="ctr">
                <a:lnSpc>
                  <a:spcPct val="93000"/>
                </a:lnSpc>
                <a:buClr>
                  <a:srgbClr val="000000"/>
                </a:buClr>
                <a:buSzPct val="100000"/>
                <a:defRPr/>
              </a:pPr>
              <a:r>
                <a:rPr lang="en-GB" sz="1089" b="1" dirty="0">
                  <a:solidFill>
                    <a:srgbClr val="FF0000"/>
                  </a:solidFill>
                </a:rPr>
                <a:t>/Engineering)</a:t>
              </a:r>
            </a:p>
          </p:txBody>
        </p:sp>
      </p:grpSp>
      <p:sp>
        <p:nvSpPr>
          <p:cNvPr id="34" name="Up Arrow Callout 33"/>
          <p:cNvSpPr/>
          <p:nvPr/>
        </p:nvSpPr>
        <p:spPr>
          <a:xfrm>
            <a:off x="1764001" y="4997160"/>
            <a:ext cx="1152000" cy="1762560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29" tIns="45714" rIns="91429" bIns="45714" anchor="ctr"/>
          <a:lstStyle/>
          <a:p>
            <a:pPr algn="ctr">
              <a:lnSpc>
                <a:spcPct val="93000"/>
              </a:lnSpc>
              <a:buClr>
                <a:srgbClr val="000000"/>
              </a:buClr>
              <a:buSzPct val="100000"/>
              <a:defRPr/>
            </a:pPr>
            <a:endParaRPr lang="en-GB" sz="1633" dirty="0"/>
          </a:p>
        </p:txBody>
      </p:sp>
      <p:sp>
        <p:nvSpPr>
          <p:cNvPr id="35" name="Up Arrow Callout 34"/>
          <p:cNvSpPr/>
          <p:nvPr/>
        </p:nvSpPr>
        <p:spPr>
          <a:xfrm>
            <a:off x="3043721" y="4285278"/>
            <a:ext cx="1078560" cy="2351520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29" tIns="45714" rIns="91429" bIns="45714" anchor="ctr"/>
          <a:lstStyle/>
          <a:p>
            <a:pPr algn="ctr">
              <a:lnSpc>
                <a:spcPct val="93000"/>
              </a:lnSpc>
              <a:buClr>
                <a:srgbClr val="000000"/>
              </a:buClr>
              <a:buSzPct val="100000"/>
              <a:defRPr/>
            </a:pPr>
            <a:endParaRPr lang="en-GB" sz="1633" dirty="0"/>
          </a:p>
        </p:txBody>
      </p:sp>
      <p:sp>
        <p:nvSpPr>
          <p:cNvPr id="36" name="Up Arrow Callout 35"/>
          <p:cNvSpPr/>
          <p:nvPr/>
        </p:nvSpPr>
        <p:spPr>
          <a:xfrm>
            <a:off x="5431241" y="3430648"/>
            <a:ext cx="1152000" cy="2429280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29" tIns="45714" rIns="91429" bIns="45714" anchor="ctr"/>
          <a:lstStyle/>
          <a:p>
            <a:pPr algn="ctr">
              <a:lnSpc>
                <a:spcPct val="93000"/>
              </a:lnSpc>
              <a:buClr>
                <a:srgbClr val="000000"/>
              </a:buClr>
              <a:buSzPct val="100000"/>
              <a:defRPr/>
            </a:pPr>
            <a:endParaRPr lang="en-GB" sz="1633" dirty="0"/>
          </a:p>
        </p:txBody>
      </p:sp>
      <p:sp>
        <p:nvSpPr>
          <p:cNvPr id="25607" name="TextBox 22"/>
          <p:cNvSpPr txBox="1">
            <a:spLocks noChangeArrowheads="1"/>
          </p:cNvSpPr>
          <p:nvPr/>
        </p:nvSpPr>
        <p:spPr bwMode="auto">
          <a:xfrm>
            <a:off x="1692001" y="5571721"/>
            <a:ext cx="1224000" cy="936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179" b="1">
                <a:latin typeface="Calibri" panose="020F0502020204030204" pitchFamily="34" charset="0"/>
              </a:rPr>
              <a:t>Foundation Apprenticeships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179" b="1">
                <a:solidFill>
                  <a:srgbClr val="FF0000"/>
                </a:solidFill>
                <a:latin typeface="Calibri" panose="020F0502020204030204" pitchFamily="34" charset="0"/>
              </a:rPr>
              <a:t>Health Informatics/IT/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179" b="1">
                <a:solidFill>
                  <a:srgbClr val="FF0000"/>
                </a:solidFill>
                <a:latin typeface="Calibri" panose="020F0502020204030204" pitchFamily="34" charset="0"/>
              </a:rPr>
              <a:t>Business Admin</a:t>
            </a:r>
          </a:p>
        </p:txBody>
      </p:sp>
      <p:sp>
        <p:nvSpPr>
          <p:cNvPr id="25608" name="TextBox 23"/>
          <p:cNvSpPr txBox="1">
            <a:spLocks noChangeArrowheads="1"/>
          </p:cNvSpPr>
          <p:nvPr/>
        </p:nvSpPr>
        <p:spPr bwMode="auto">
          <a:xfrm>
            <a:off x="2995411" y="5052899"/>
            <a:ext cx="1215360" cy="1651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089" b="1" dirty="0">
                <a:latin typeface="Calibri" panose="020F0502020204030204" pitchFamily="34" charset="0"/>
              </a:rPr>
              <a:t>Apprenticeships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089" b="1" dirty="0">
                <a:solidFill>
                  <a:srgbClr val="FF0000"/>
                </a:solidFill>
                <a:latin typeface="Calibri" panose="020F0502020204030204" pitchFamily="34" charset="0"/>
              </a:rPr>
              <a:t>Health Informatics/IT/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089" b="1" dirty="0">
                <a:solidFill>
                  <a:srgbClr val="FF0000"/>
                </a:solidFill>
                <a:latin typeface="Calibri" panose="020F0502020204030204" pitchFamily="34" charset="0"/>
              </a:rPr>
              <a:t>Business Admin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1089" b="1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089" b="1" dirty="0">
                <a:latin typeface="Calibri" panose="020F0502020204030204" pitchFamily="34" charset="0"/>
              </a:rPr>
              <a:t>Higher Education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089" b="1" dirty="0">
                <a:solidFill>
                  <a:srgbClr val="FF0000"/>
                </a:solidFill>
                <a:latin typeface="Calibri" panose="020F0502020204030204" pitchFamily="34" charset="0"/>
              </a:rPr>
              <a:t>Health Informatics Cert in HE/Foundation Degree</a:t>
            </a:r>
          </a:p>
        </p:txBody>
      </p:sp>
      <p:sp>
        <p:nvSpPr>
          <p:cNvPr id="25609" name="TextBox 24"/>
          <p:cNvSpPr txBox="1">
            <a:spLocks noChangeArrowheads="1"/>
          </p:cNvSpPr>
          <p:nvPr/>
        </p:nvSpPr>
        <p:spPr bwMode="auto">
          <a:xfrm>
            <a:off x="5364001" y="4369321"/>
            <a:ext cx="1213920" cy="1104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179" b="1">
                <a:latin typeface="Calibri" panose="020F0502020204030204" pitchFamily="34" charset="0"/>
              </a:rPr>
              <a:t>Management Development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179" b="1">
                <a:solidFill>
                  <a:srgbClr val="FF0000"/>
                </a:solidFill>
                <a:latin typeface="Calibri" panose="020F0502020204030204" pitchFamily="34" charset="0"/>
              </a:rPr>
              <a:t>Informatics Management Development Programme </a:t>
            </a:r>
          </a:p>
        </p:txBody>
      </p:sp>
      <p:sp>
        <p:nvSpPr>
          <p:cNvPr id="25" name="Up Arrow Callout 24"/>
          <p:cNvSpPr/>
          <p:nvPr/>
        </p:nvSpPr>
        <p:spPr>
          <a:xfrm>
            <a:off x="6715721" y="3001124"/>
            <a:ext cx="1213920" cy="2427840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29" tIns="45714" rIns="91429" bIns="45714" anchor="ctr"/>
          <a:lstStyle/>
          <a:p>
            <a:pPr algn="ctr">
              <a:lnSpc>
                <a:spcPct val="93000"/>
              </a:lnSpc>
              <a:buClr>
                <a:srgbClr val="000000"/>
              </a:buClr>
              <a:buSzPct val="100000"/>
              <a:defRPr/>
            </a:pPr>
            <a:endParaRPr lang="en-GB" sz="1633" dirty="0"/>
          </a:p>
        </p:txBody>
      </p:sp>
      <p:sp>
        <p:nvSpPr>
          <p:cNvPr id="25611" name="TextBox 24"/>
          <p:cNvSpPr txBox="1">
            <a:spLocks noChangeArrowheads="1"/>
          </p:cNvSpPr>
          <p:nvPr/>
        </p:nvSpPr>
        <p:spPr bwMode="auto">
          <a:xfrm>
            <a:off x="6732001" y="4069801"/>
            <a:ext cx="1215360" cy="936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179" b="1" dirty="0">
                <a:latin typeface="Calibri" panose="020F0502020204030204" pitchFamily="34" charset="0"/>
              </a:rPr>
              <a:t>Institute of Leadership and Management Qualification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179" b="1" dirty="0">
                <a:solidFill>
                  <a:srgbClr val="FF0000"/>
                </a:solidFill>
                <a:latin typeface="Calibri" panose="020F0502020204030204" pitchFamily="34" charset="0"/>
              </a:rPr>
              <a:t>ILM Level 5</a:t>
            </a:r>
          </a:p>
        </p:txBody>
      </p:sp>
      <p:sp>
        <p:nvSpPr>
          <p:cNvPr id="27" name="Up Arrow Callout 26"/>
          <p:cNvSpPr/>
          <p:nvPr/>
        </p:nvSpPr>
        <p:spPr>
          <a:xfrm>
            <a:off x="4219921" y="3942440"/>
            <a:ext cx="1152000" cy="2167200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29" tIns="45714" rIns="91429" bIns="45714" anchor="ctr"/>
          <a:lstStyle/>
          <a:p>
            <a:pPr algn="ctr">
              <a:lnSpc>
                <a:spcPct val="93000"/>
              </a:lnSpc>
              <a:buClr>
                <a:srgbClr val="000000"/>
              </a:buClr>
              <a:buSzPct val="100000"/>
              <a:defRPr/>
            </a:pPr>
            <a:endParaRPr lang="en-GB" sz="1633" dirty="0"/>
          </a:p>
        </p:txBody>
      </p:sp>
      <p:sp>
        <p:nvSpPr>
          <p:cNvPr id="25613" name="TextBox 24"/>
          <p:cNvSpPr txBox="1">
            <a:spLocks noChangeArrowheads="1"/>
          </p:cNvSpPr>
          <p:nvPr/>
        </p:nvSpPr>
        <p:spPr bwMode="auto">
          <a:xfrm>
            <a:off x="4140001" y="4831561"/>
            <a:ext cx="1153440" cy="936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9" tIns="45714" rIns="91429" bIns="45714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179" b="1" dirty="0">
                <a:latin typeface="Calibri" panose="020F0502020204030204" pitchFamily="34" charset="0"/>
              </a:rPr>
              <a:t>Institute of Leadership and Management Qualification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1179" b="1" dirty="0">
                <a:solidFill>
                  <a:srgbClr val="FF0000"/>
                </a:solidFill>
                <a:latin typeface="Calibri" panose="020F0502020204030204" pitchFamily="34" charset="0"/>
              </a:rPr>
              <a:t>ILM Level 3</a:t>
            </a:r>
          </a:p>
        </p:txBody>
      </p:sp>
      <p:sp>
        <p:nvSpPr>
          <p:cNvPr id="28" name="Title 1"/>
          <p:cNvSpPr txBox="1">
            <a:spLocks/>
          </p:cNvSpPr>
          <p:nvPr/>
        </p:nvSpPr>
        <p:spPr>
          <a:xfrm>
            <a:off x="326281" y="224844"/>
            <a:ext cx="7997760" cy="3744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en-US" sz="2800" b="1" kern="0" dirty="0">
                <a:solidFill>
                  <a:srgbClr val="2C3E72"/>
                </a:solidFill>
                <a:ea typeface="+mj-ea"/>
                <a:cs typeface="+mj-cs"/>
              </a:rPr>
              <a:t>Career </a:t>
            </a:r>
            <a:r>
              <a:rPr lang="en-US" sz="2800" b="1" kern="0" dirty="0" smtClean="0">
                <a:solidFill>
                  <a:srgbClr val="2C3E72"/>
                </a:solidFill>
                <a:ea typeface="+mj-ea"/>
                <a:cs typeface="+mj-cs"/>
              </a:rPr>
              <a:t>Pathways </a:t>
            </a:r>
            <a:endParaRPr lang="en-US" sz="2800" b="1" kern="0" dirty="0">
              <a:solidFill>
                <a:srgbClr val="2C3E72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0500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Up Arrow Callout 27"/>
          <p:cNvSpPr/>
          <p:nvPr/>
        </p:nvSpPr>
        <p:spPr>
          <a:xfrm>
            <a:off x="2718335" y="4073734"/>
            <a:ext cx="1057965" cy="2214562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r>
              <a:rPr lang="en-GB" sz="1100" b="1" dirty="0" smtClean="0">
                <a:latin typeface="Calibri" pitchFamily="34" charset="0"/>
              </a:rPr>
              <a:t>WBL Degree Level 4</a:t>
            </a:r>
          </a:p>
          <a:p>
            <a:endParaRPr lang="en-GB" sz="1100" b="1" dirty="0">
              <a:latin typeface="Calibri" pitchFamily="34" charset="0"/>
            </a:endParaRPr>
          </a:p>
          <a:p>
            <a:r>
              <a:rPr lang="en-GB" sz="1100" b="1" dirty="0" smtClean="0">
                <a:latin typeface="Calibri" pitchFamily="34" charset="0"/>
              </a:rPr>
              <a:t>HNC Computing</a:t>
            </a:r>
            <a:endParaRPr lang="en-GB" sz="1100" b="1" dirty="0">
              <a:latin typeface="Calibri" pitchFamily="34" charset="0"/>
            </a:endParaRPr>
          </a:p>
          <a:p>
            <a:endParaRPr lang="en-GB" sz="1100" b="1" dirty="0">
              <a:solidFill>
                <a:srgbClr val="FF0000"/>
              </a:solidFill>
              <a:latin typeface="Calibri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100" dirty="0"/>
          </a:p>
        </p:txBody>
      </p:sp>
      <p:grpSp>
        <p:nvGrpSpPr>
          <p:cNvPr id="2" name="Group 35"/>
          <p:cNvGrpSpPr>
            <a:grpSpLocks/>
          </p:cNvGrpSpPr>
          <p:nvPr/>
        </p:nvGrpSpPr>
        <p:grpSpPr bwMode="auto">
          <a:xfrm>
            <a:off x="213108" y="273275"/>
            <a:ext cx="8751197" cy="4262945"/>
            <a:chOff x="213370" y="849415"/>
            <a:chExt cx="7812324" cy="3946877"/>
          </a:xfrm>
        </p:grpSpPr>
        <p:sp>
          <p:nvSpPr>
            <p:cNvPr id="2068" name="Rectangle 3"/>
            <p:cNvSpPr>
              <a:spLocks noChangeArrowheads="1"/>
            </p:cNvSpPr>
            <p:nvPr/>
          </p:nvSpPr>
          <p:spPr bwMode="auto">
            <a:xfrm>
              <a:off x="213370" y="3385399"/>
              <a:ext cx="1063061" cy="1410893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tx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tx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alibri" pitchFamily="34" charset="0"/>
                </a:rPr>
                <a:t>Entry Level </a:t>
              </a:r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 IT</a:t>
              </a:r>
              <a:endParaRPr lang="en-GB" sz="1400" b="1" dirty="0">
                <a:solidFill>
                  <a:schemeClr val="bg1"/>
                </a:solidFill>
                <a:latin typeface="Calibri" pitchFamily="34" charset="0"/>
              </a:endParaRP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Apprentice/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Health Records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 Clerk/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Ward Clerk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Band </a:t>
              </a:r>
              <a:endParaRPr lang="en-GB" sz="1400" b="1" dirty="0">
                <a:solidFill>
                  <a:schemeClr val="bg1"/>
                </a:solidFill>
                <a:latin typeface="Calibri" pitchFamily="34" charset="0"/>
              </a:endParaRPr>
            </a:p>
          </p:txBody>
        </p:sp>
        <p:sp>
          <p:nvSpPr>
            <p:cNvPr id="2069" name="Rectangle 4"/>
            <p:cNvSpPr>
              <a:spLocks noChangeArrowheads="1"/>
            </p:cNvSpPr>
            <p:nvPr/>
          </p:nvSpPr>
          <p:spPr bwMode="auto">
            <a:xfrm>
              <a:off x="1277343" y="3190474"/>
              <a:ext cx="1138396" cy="1215090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tx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tx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alibri" pitchFamily="34" charset="0"/>
                </a:rPr>
                <a:t>IT 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alibri" pitchFamily="34" charset="0"/>
                </a:rPr>
                <a:t>Support 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Officer</a:t>
              </a:r>
              <a:endParaRPr lang="en-GB" sz="1400" b="1" dirty="0">
                <a:solidFill>
                  <a:schemeClr val="bg1"/>
                </a:solidFill>
                <a:latin typeface="Calibri" pitchFamily="34" charset="0"/>
              </a:endParaRPr>
            </a:p>
          </p:txBody>
        </p:sp>
        <p:sp>
          <p:nvSpPr>
            <p:cNvPr id="2070" name="Rectangle 5"/>
            <p:cNvSpPr>
              <a:spLocks noChangeArrowheads="1"/>
            </p:cNvSpPr>
            <p:nvPr/>
          </p:nvSpPr>
          <p:spPr bwMode="auto">
            <a:xfrm>
              <a:off x="2415739" y="2778765"/>
              <a:ext cx="1140069" cy="1213268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tx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tx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alibri" pitchFamily="34" charset="0"/>
                </a:rPr>
                <a:t>IT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alibri" pitchFamily="34" charset="0"/>
                </a:rPr>
                <a:t>Support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Technician</a:t>
              </a:r>
              <a:endParaRPr lang="en-GB" sz="1400" b="1" dirty="0">
                <a:solidFill>
                  <a:schemeClr val="bg1"/>
                </a:solidFill>
                <a:latin typeface="Calibri" pitchFamily="34" charset="0"/>
              </a:endParaRPr>
            </a:p>
          </p:txBody>
        </p:sp>
        <p:sp>
          <p:nvSpPr>
            <p:cNvPr id="2071" name="Rectangle 6"/>
            <p:cNvSpPr>
              <a:spLocks noChangeArrowheads="1"/>
            </p:cNvSpPr>
            <p:nvPr/>
          </p:nvSpPr>
          <p:spPr bwMode="auto">
            <a:xfrm>
              <a:off x="3555808" y="2283256"/>
              <a:ext cx="1138396" cy="1156795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tx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tx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Senior Network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 Support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 Technician</a:t>
              </a:r>
              <a:endParaRPr lang="en-GB" sz="1400" b="1" dirty="0">
                <a:solidFill>
                  <a:schemeClr val="bg1"/>
                </a:solidFill>
                <a:latin typeface="Calibri" pitchFamily="34" charset="0"/>
              </a:endParaRPr>
            </a:p>
          </p:txBody>
        </p:sp>
        <p:sp>
          <p:nvSpPr>
            <p:cNvPr id="2072" name="Rectangle 7"/>
            <p:cNvSpPr>
              <a:spLocks noChangeArrowheads="1"/>
            </p:cNvSpPr>
            <p:nvPr/>
          </p:nvSpPr>
          <p:spPr bwMode="auto">
            <a:xfrm>
              <a:off x="4685841" y="1785926"/>
              <a:ext cx="1063061" cy="1133112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tx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tx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Network</a:t>
              </a:r>
              <a:endParaRPr lang="en-GB" sz="1400" b="1" dirty="0">
                <a:solidFill>
                  <a:schemeClr val="bg1"/>
                </a:solidFill>
                <a:latin typeface="Calibri" pitchFamily="34" charset="0"/>
              </a:endParaRP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Product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Specialist</a:t>
              </a:r>
              <a:endParaRPr lang="en-GB" sz="1400" b="1" dirty="0">
                <a:solidFill>
                  <a:schemeClr val="bg1"/>
                </a:solidFill>
                <a:latin typeface="Calibri" pitchFamily="34" charset="0"/>
              </a:endParaRPr>
            </a:p>
          </p:txBody>
        </p:sp>
        <p:sp>
          <p:nvSpPr>
            <p:cNvPr id="2073" name="Rectangle 8"/>
            <p:cNvSpPr>
              <a:spLocks noChangeArrowheads="1"/>
            </p:cNvSpPr>
            <p:nvPr/>
          </p:nvSpPr>
          <p:spPr bwMode="auto">
            <a:xfrm>
              <a:off x="5748903" y="1344923"/>
              <a:ext cx="1138396" cy="1133112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tx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tx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Network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 Services</a:t>
              </a:r>
            </a:p>
            <a:p>
              <a:pPr algn="ctr"/>
              <a:r>
                <a:rPr lang="en-GB" sz="1400" b="1" dirty="0" smtClean="0">
                  <a:solidFill>
                    <a:schemeClr val="bg1"/>
                  </a:solidFill>
                  <a:latin typeface="Calibri" pitchFamily="34" charset="0"/>
                </a:rPr>
                <a:t> Manager</a:t>
              </a:r>
              <a:endParaRPr lang="en-GB" sz="1400" b="1" dirty="0">
                <a:solidFill>
                  <a:schemeClr val="bg1"/>
                </a:solidFill>
                <a:latin typeface="Calibri" pitchFamily="34" charset="0"/>
              </a:endParaRPr>
            </a:p>
          </p:txBody>
        </p:sp>
        <p:sp>
          <p:nvSpPr>
            <p:cNvPr id="2074" name="Rectangle 9"/>
            <p:cNvSpPr>
              <a:spLocks noChangeArrowheads="1"/>
            </p:cNvSpPr>
            <p:nvPr/>
          </p:nvSpPr>
          <p:spPr bwMode="auto">
            <a:xfrm>
              <a:off x="6887298" y="849415"/>
              <a:ext cx="1138396" cy="1131290"/>
            </a:xfrm>
            <a:prstGeom prst="rect">
              <a:avLst/>
            </a:prstGeom>
            <a:gradFill flip="none" rotWithShape="1">
              <a:gsLst>
                <a:gs pos="0">
                  <a:schemeClr val="tx2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tx2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tx2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  <a:ln w="2857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alibri" pitchFamily="34" charset="0"/>
                </a:rPr>
                <a:t>Head of ICT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alibri" pitchFamily="34" charset="0"/>
                </a:rPr>
                <a:t>Support 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Calibri" pitchFamily="34" charset="0"/>
                </a:rPr>
                <a:t>Services</a:t>
              </a:r>
            </a:p>
          </p:txBody>
        </p:sp>
      </p:grpSp>
      <p:sp>
        <p:nvSpPr>
          <p:cNvPr id="34" name="Up Arrow Callout 33"/>
          <p:cNvSpPr/>
          <p:nvPr/>
        </p:nvSpPr>
        <p:spPr>
          <a:xfrm>
            <a:off x="204778" y="4660900"/>
            <a:ext cx="1152525" cy="2091290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5" name="Up Arrow Callout 34"/>
          <p:cNvSpPr/>
          <p:nvPr/>
        </p:nvSpPr>
        <p:spPr>
          <a:xfrm>
            <a:off x="1423016" y="4414288"/>
            <a:ext cx="1220172" cy="2073032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6" name="Up Arrow Callout 35"/>
          <p:cNvSpPr/>
          <p:nvPr/>
        </p:nvSpPr>
        <p:spPr>
          <a:xfrm>
            <a:off x="5299472" y="3001185"/>
            <a:ext cx="1152525" cy="2428875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056" name="TextBox 21"/>
          <p:cNvSpPr txBox="1">
            <a:spLocks noChangeArrowheads="1"/>
          </p:cNvSpPr>
          <p:nvPr/>
        </p:nvSpPr>
        <p:spPr bwMode="auto">
          <a:xfrm rot="20321628">
            <a:off x="52943" y="1121725"/>
            <a:ext cx="54403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400" b="1" i="1" u="sng" dirty="0" smtClean="0">
                <a:latin typeface="Calibri" pitchFamily="34" charset="0"/>
              </a:rPr>
              <a:t>Career Development</a:t>
            </a:r>
            <a:endParaRPr lang="en-GB" sz="2400" b="1" i="1" u="sng" dirty="0">
              <a:latin typeface="Calibri" pitchFamily="34" charset="0"/>
            </a:endParaRPr>
          </a:p>
        </p:txBody>
      </p:sp>
      <p:sp>
        <p:nvSpPr>
          <p:cNvPr id="2057" name="TextBox 22"/>
          <p:cNvSpPr txBox="1">
            <a:spLocks noChangeArrowheads="1"/>
          </p:cNvSpPr>
          <p:nvPr/>
        </p:nvSpPr>
        <p:spPr bwMode="auto">
          <a:xfrm>
            <a:off x="169058" y="5471319"/>
            <a:ext cx="122396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b="1" dirty="0" smtClean="0">
                <a:latin typeface="Calibri" pitchFamily="34" charset="0"/>
              </a:rPr>
              <a:t>Foundation Apprenticeships</a:t>
            </a:r>
          </a:p>
          <a:p>
            <a:r>
              <a:rPr lang="en-GB" sz="1200" b="1" dirty="0" smtClean="0">
                <a:latin typeface="Calibri" pitchFamily="34" charset="0"/>
              </a:rPr>
              <a:t>Level 2</a:t>
            </a:r>
          </a:p>
          <a:p>
            <a:r>
              <a:rPr lang="en-GB" sz="1200" b="1" dirty="0" smtClean="0">
                <a:latin typeface="Calibri" pitchFamily="34" charset="0"/>
              </a:rPr>
              <a:t>Health Informatics/IT/</a:t>
            </a:r>
          </a:p>
          <a:p>
            <a:r>
              <a:rPr lang="en-GB" sz="1200" b="1" dirty="0" smtClean="0">
                <a:latin typeface="Calibri" pitchFamily="34" charset="0"/>
              </a:rPr>
              <a:t>Business Admin</a:t>
            </a:r>
            <a:endParaRPr lang="en-GB" sz="1200" b="1" dirty="0">
              <a:latin typeface="Calibri" pitchFamily="34" charset="0"/>
            </a:endParaRPr>
          </a:p>
        </p:txBody>
      </p:sp>
      <p:sp>
        <p:nvSpPr>
          <p:cNvPr id="2058" name="TextBox 23"/>
          <p:cNvSpPr txBox="1">
            <a:spLocks noChangeArrowheads="1"/>
          </p:cNvSpPr>
          <p:nvPr/>
        </p:nvSpPr>
        <p:spPr bwMode="auto">
          <a:xfrm>
            <a:off x="1442071" y="5353050"/>
            <a:ext cx="1214437" cy="938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100" b="1" dirty="0" smtClean="0">
                <a:latin typeface="Calibri" pitchFamily="34" charset="0"/>
              </a:rPr>
              <a:t>Apprenticeships</a:t>
            </a:r>
          </a:p>
          <a:p>
            <a:r>
              <a:rPr lang="en-GB" sz="1100" b="1" dirty="0" smtClean="0">
                <a:latin typeface="Calibri" pitchFamily="34" charset="0"/>
              </a:rPr>
              <a:t>Level 3</a:t>
            </a:r>
            <a:endParaRPr lang="en-GB" sz="1100" b="1" dirty="0">
              <a:latin typeface="Calibri" pitchFamily="34" charset="0"/>
            </a:endParaRPr>
          </a:p>
          <a:p>
            <a:r>
              <a:rPr lang="en-GB" sz="1100" b="1" dirty="0" smtClean="0">
                <a:latin typeface="Calibri" pitchFamily="34" charset="0"/>
              </a:rPr>
              <a:t>IT Practitioner/</a:t>
            </a:r>
          </a:p>
          <a:p>
            <a:r>
              <a:rPr lang="en-GB" sz="1100" b="1" dirty="0" smtClean="0">
                <a:latin typeface="Calibri" pitchFamily="34" charset="0"/>
              </a:rPr>
              <a:t>Heath Informatics</a:t>
            </a:r>
            <a:endParaRPr lang="en-GB" sz="1100" b="1" dirty="0">
              <a:latin typeface="Calibri" pitchFamily="34" charset="0"/>
            </a:endParaRPr>
          </a:p>
        </p:txBody>
      </p:sp>
      <p:sp>
        <p:nvSpPr>
          <p:cNvPr id="2059" name="TextBox 24"/>
          <p:cNvSpPr txBox="1">
            <a:spLocks noChangeArrowheads="1"/>
          </p:cNvSpPr>
          <p:nvPr/>
        </p:nvSpPr>
        <p:spPr bwMode="auto">
          <a:xfrm>
            <a:off x="5364163" y="3860800"/>
            <a:ext cx="12144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b="1" dirty="0">
                <a:latin typeface="Calibri" pitchFamily="34" charset="0"/>
              </a:rPr>
              <a:t>WBL Degree Level </a:t>
            </a:r>
            <a:r>
              <a:rPr lang="en-GB" sz="1200" b="1" dirty="0" smtClean="0">
                <a:latin typeface="Calibri" pitchFamily="34" charset="0"/>
              </a:rPr>
              <a:t>6</a:t>
            </a:r>
          </a:p>
          <a:p>
            <a:endParaRPr lang="en-GB" sz="1200" b="1" dirty="0">
              <a:latin typeface="Calibri" pitchFamily="34" charset="0"/>
            </a:endParaRPr>
          </a:p>
          <a:p>
            <a:r>
              <a:rPr lang="en-GB" sz="1200" b="1" dirty="0" smtClean="0">
                <a:latin typeface="Calibri" pitchFamily="34" charset="0"/>
              </a:rPr>
              <a:t>BSc HI</a:t>
            </a:r>
          </a:p>
          <a:p>
            <a:r>
              <a:rPr lang="en-GB" sz="1200" b="1" dirty="0">
                <a:latin typeface="Calibri" pitchFamily="34" charset="0"/>
              </a:rPr>
              <a:t> </a:t>
            </a:r>
            <a:r>
              <a:rPr lang="en-GB" sz="1200" b="1" dirty="0" smtClean="0">
                <a:latin typeface="Calibri" pitchFamily="34" charset="0"/>
              </a:rPr>
              <a:t>BSc Computing</a:t>
            </a:r>
          </a:p>
          <a:p>
            <a:endParaRPr lang="en-GB" sz="1200" b="1" dirty="0">
              <a:latin typeface="Calibri" pitchFamily="34" charset="0"/>
            </a:endParaRPr>
          </a:p>
          <a:p>
            <a:r>
              <a:rPr lang="en-GB" sz="1200" b="1" dirty="0" smtClean="0">
                <a:latin typeface="Calibri" pitchFamily="34" charset="0"/>
              </a:rPr>
              <a:t>Management Development</a:t>
            </a:r>
            <a:endParaRPr lang="en-GB" sz="1200" b="1" dirty="0">
              <a:latin typeface="Calibri" pitchFamily="34" charset="0"/>
            </a:endParaRPr>
          </a:p>
        </p:txBody>
      </p:sp>
      <p:sp>
        <p:nvSpPr>
          <p:cNvPr id="25" name="Up Arrow Callout 24"/>
          <p:cNvSpPr/>
          <p:nvPr/>
        </p:nvSpPr>
        <p:spPr>
          <a:xfrm>
            <a:off x="6551840" y="2511388"/>
            <a:ext cx="1214437" cy="2428875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061" name="TextBox 24"/>
          <p:cNvSpPr txBox="1">
            <a:spLocks noChangeArrowheads="1"/>
          </p:cNvSpPr>
          <p:nvPr/>
        </p:nvSpPr>
        <p:spPr bwMode="auto">
          <a:xfrm>
            <a:off x="6575845" y="3566975"/>
            <a:ext cx="1214437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b="1" dirty="0">
                <a:latin typeface="Calibri" pitchFamily="34" charset="0"/>
              </a:rPr>
              <a:t>WBL Degree Level 7</a:t>
            </a:r>
          </a:p>
          <a:p>
            <a:endParaRPr lang="en-GB" sz="1200" b="1" dirty="0" smtClean="0">
              <a:latin typeface="Calibri" pitchFamily="34" charset="0"/>
            </a:endParaRPr>
          </a:p>
          <a:p>
            <a:r>
              <a:rPr lang="en-GB" sz="1200" b="1" dirty="0" smtClean="0">
                <a:latin typeface="Calibri" pitchFamily="34" charset="0"/>
              </a:rPr>
              <a:t>MSc HI</a:t>
            </a:r>
          </a:p>
          <a:p>
            <a:endParaRPr lang="en-GB" sz="1200" b="1" dirty="0" smtClean="0">
              <a:latin typeface="Calibri" pitchFamily="34" charset="0"/>
            </a:endParaRPr>
          </a:p>
          <a:p>
            <a:r>
              <a:rPr lang="en-GB" sz="1200" b="1" dirty="0" smtClean="0">
                <a:latin typeface="Calibri" pitchFamily="34" charset="0"/>
              </a:rPr>
              <a:t>Leadership Development</a:t>
            </a:r>
            <a:endParaRPr lang="en-GB" sz="1200" b="1" dirty="0">
              <a:latin typeface="Calibri" pitchFamily="34" charset="0"/>
            </a:endParaRPr>
          </a:p>
        </p:txBody>
      </p:sp>
      <p:sp>
        <p:nvSpPr>
          <p:cNvPr id="27" name="Up Arrow Callout 26"/>
          <p:cNvSpPr/>
          <p:nvPr/>
        </p:nvSpPr>
        <p:spPr>
          <a:xfrm>
            <a:off x="3978536" y="3483251"/>
            <a:ext cx="1140001" cy="2610045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063" name="TextBox 24"/>
          <p:cNvSpPr txBox="1">
            <a:spLocks noChangeArrowheads="1"/>
          </p:cNvSpPr>
          <p:nvPr/>
        </p:nvSpPr>
        <p:spPr bwMode="auto">
          <a:xfrm>
            <a:off x="3966012" y="4377809"/>
            <a:ext cx="115252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b="1" dirty="0">
                <a:latin typeface="Calibri" pitchFamily="34" charset="0"/>
              </a:rPr>
              <a:t>WBL Degree Level </a:t>
            </a:r>
            <a:r>
              <a:rPr lang="en-GB" sz="1200" b="1" dirty="0" smtClean="0">
                <a:latin typeface="Calibri" pitchFamily="34" charset="0"/>
              </a:rPr>
              <a:t>5</a:t>
            </a:r>
          </a:p>
          <a:p>
            <a:endParaRPr lang="en-GB" sz="1200" b="1" dirty="0">
              <a:latin typeface="Calibri" pitchFamily="34" charset="0"/>
            </a:endParaRPr>
          </a:p>
          <a:p>
            <a:r>
              <a:rPr lang="en-GB" sz="1200" b="1" dirty="0" smtClean="0">
                <a:latin typeface="Calibri" pitchFamily="34" charset="0"/>
              </a:rPr>
              <a:t>HND</a:t>
            </a:r>
          </a:p>
          <a:p>
            <a:r>
              <a:rPr lang="en-GB" sz="1200" b="1" dirty="0" err="1" smtClean="0">
                <a:latin typeface="Calibri" pitchFamily="34" charset="0"/>
              </a:rPr>
              <a:t>Fd</a:t>
            </a:r>
            <a:r>
              <a:rPr lang="en-GB" sz="1200" b="1" dirty="0" smtClean="0">
                <a:latin typeface="Calibri" pitchFamily="34" charset="0"/>
              </a:rPr>
              <a:t> Computing</a:t>
            </a:r>
            <a:endParaRPr lang="en-GB" sz="1200" b="1" dirty="0">
              <a:latin typeface="Calibri" pitchFamily="34" charset="0"/>
            </a:endParaRPr>
          </a:p>
          <a:p>
            <a:r>
              <a:rPr lang="en-GB" sz="1200" b="1" dirty="0" smtClean="0">
                <a:latin typeface="Calibri" pitchFamily="34" charset="0"/>
              </a:rPr>
              <a:t>Service Improvement – IQT Silver</a:t>
            </a:r>
            <a:endParaRPr lang="en-GB" sz="1200" b="1" dirty="0">
              <a:latin typeface="Calibri" pitchFamily="34" charset="0"/>
            </a:endParaRPr>
          </a:p>
          <a:p>
            <a:endParaRPr lang="en-GB" sz="1200" b="1" dirty="0" smtClean="0">
              <a:latin typeface="Calibri" pitchFamily="34" charset="0"/>
            </a:endParaRPr>
          </a:p>
          <a:p>
            <a:endParaRPr lang="en-GB" sz="1200" b="1" dirty="0">
              <a:latin typeface="Calibri" pitchFamily="34" charset="0"/>
            </a:endParaRPr>
          </a:p>
        </p:txBody>
      </p:sp>
      <p:sp>
        <p:nvSpPr>
          <p:cNvPr id="29" name="Up Arrow Callout 28"/>
          <p:cNvSpPr/>
          <p:nvPr/>
        </p:nvSpPr>
        <p:spPr>
          <a:xfrm>
            <a:off x="7843271" y="1820606"/>
            <a:ext cx="1154204" cy="2428875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r>
              <a:rPr lang="en-GB" sz="1200" b="1" dirty="0" err="1" smtClean="0">
                <a:latin typeface="Calibri" pitchFamily="34" charset="0"/>
              </a:rPr>
              <a:t>Phd</a:t>
            </a:r>
            <a:r>
              <a:rPr lang="en-GB" sz="1200" b="1" dirty="0" smtClean="0">
                <a:latin typeface="Calibri" pitchFamily="34" charset="0"/>
              </a:rPr>
              <a:t> Level 8</a:t>
            </a:r>
          </a:p>
          <a:p>
            <a:endParaRPr lang="en-GB" sz="1200" b="1" dirty="0">
              <a:latin typeface="Calibri" pitchFamily="34" charset="0"/>
            </a:endParaRPr>
          </a:p>
          <a:p>
            <a:r>
              <a:rPr lang="en-GB" sz="1200" b="1" dirty="0" smtClean="0">
                <a:latin typeface="Calibri" pitchFamily="34" charset="0"/>
              </a:rPr>
              <a:t>Leadership Development</a:t>
            </a:r>
            <a:endParaRPr lang="en-GB" sz="12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483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37886" y="221787"/>
            <a:ext cx="8491764" cy="374400"/>
          </a:xfrm>
        </p:spPr>
        <p:txBody>
          <a:bodyPr>
            <a:noAutofit/>
          </a:bodyPr>
          <a:lstStyle/>
          <a:p>
            <a:r>
              <a:rPr lang="en-GB" altLang="en-US" sz="2800" b="1" dirty="0">
                <a:solidFill>
                  <a:srgbClr val="2C3E72"/>
                </a:solidFill>
                <a:latin typeface="+mn-lt"/>
              </a:rPr>
              <a:t>Recruitment Process – What we look for in a candidate?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522721" y="1049276"/>
            <a:ext cx="7902720" cy="476784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2735" rIns="0" bIns="0"/>
          <a:lstStyle/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2C3E72"/>
              </a:buClr>
              <a:buSzPct val="100000"/>
              <a:buFont typeface="Arial" charset="0"/>
              <a:buChar char="•"/>
              <a:defRPr/>
            </a:pPr>
            <a:r>
              <a:rPr lang="en-GB" sz="2540" kern="0" dirty="0">
                <a:solidFill>
                  <a:srgbClr val="004586"/>
                </a:solidFill>
              </a:rPr>
              <a:t>Relevant experience/qualifications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2C3E72"/>
              </a:buClr>
              <a:buSzPct val="100000"/>
              <a:buFont typeface="Arial" charset="0"/>
              <a:buChar char="•"/>
              <a:defRPr/>
            </a:pPr>
            <a:r>
              <a:rPr lang="en-GB" sz="2540" kern="0" dirty="0">
                <a:solidFill>
                  <a:srgbClr val="004586"/>
                </a:solidFill>
              </a:rPr>
              <a:t>Flexibility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2C3E72"/>
              </a:buClr>
              <a:buSzPct val="100000"/>
              <a:buFont typeface="Arial" charset="0"/>
              <a:buChar char="•"/>
              <a:defRPr/>
            </a:pPr>
            <a:r>
              <a:rPr lang="en-GB" sz="2540" kern="0" dirty="0">
                <a:solidFill>
                  <a:srgbClr val="004586"/>
                </a:solidFill>
              </a:rPr>
              <a:t>Professionalism &amp; enthusiasm 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2C3E72"/>
              </a:buClr>
              <a:buSzPct val="100000"/>
              <a:buFont typeface="Arial" charset="0"/>
              <a:buChar char="•"/>
              <a:defRPr/>
            </a:pPr>
            <a:r>
              <a:rPr lang="en-GB" sz="2540" kern="0" dirty="0">
                <a:solidFill>
                  <a:srgbClr val="004586"/>
                </a:solidFill>
              </a:rPr>
              <a:t>Customer service skills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2C3E72"/>
              </a:buClr>
              <a:buSzPct val="100000"/>
              <a:buFont typeface="Arial" charset="0"/>
              <a:buChar char="•"/>
              <a:defRPr/>
            </a:pPr>
            <a:r>
              <a:rPr lang="en-GB" sz="2540" kern="0" dirty="0">
                <a:solidFill>
                  <a:srgbClr val="004586"/>
                </a:solidFill>
              </a:rPr>
              <a:t>Communication skills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2C3E72"/>
              </a:buClr>
              <a:buSzPct val="100000"/>
              <a:buFont typeface="Arial" charset="0"/>
              <a:buChar char="•"/>
              <a:defRPr/>
            </a:pPr>
            <a:r>
              <a:rPr lang="en-GB" sz="2540" kern="0" dirty="0">
                <a:solidFill>
                  <a:srgbClr val="004586"/>
                </a:solidFill>
              </a:rPr>
              <a:t>Potential to develop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2C3E72"/>
              </a:buClr>
              <a:buSzPct val="100000"/>
              <a:buFont typeface="Arial" charset="0"/>
              <a:buChar char="•"/>
              <a:defRPr/>
            </a:pPr>
            <a:r>
              <a:rPr lang="en-GB" sz="2540" kern="0" dirty="0">
                <a:solidFill>
                  <a:srgbClr val="004586"/>
                </a:solidFill>
              </a:rPr>
              <a:t>Commitment to develop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2C3E72"/>
              </a:buClr>
              <a:buSzPct val="100000"/>
              <a:buFont typeface="Arial" charset="0"/>
              <a:buChar char="•"/>
              <a:defRPr/>
            </a:pPr>
            <a:r>
              <a:rPr lang="en-GB" sz="2540" kern="0" dirty="0">
                <a:solidFill>
                  <a:srgbClr val="004586"/>
                </a:solidFill>
              </a:rPr>
              <a:t>Proactive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defRPr/>
            </a:pPr>
            <a:r>
              <a:rPr lang="en-GB" sz="2540" kern="0" dirty="0">
                <a:solidFill>
                  <a:srgbClr val="004586"/>
                </a:solidFill>
              </a:rPr>
              <a:t>  </a:t>
            </a:r>
          </a:p>
          <a:p>
            <a:pPr marL="311045" indent="-311045">
              <a:lnSpc>
                <a:spcPct val="93000"/>
              </a:lnSpc>
              <a:spcAft>
                <a:spcPts val="1293"/>
              </a:spcAft>
              <a:buClr>
                <a:srgbClr val="000000"/>
              </a:buClr>
              <a:buSzPct val="100000"/>
              <a:buFont typeface="Arial" charset="0"/>
              <a:buChar char="•"/>
              <a:defRPr/>
            </a:pPr>
            <a:endParaRPr lang="en-GB" sz="2540" kern="0" dirty="0">
              <a:solidFill>
                <a:srgbClr val="004586"/>
              </a:solidFill>
            </a:endParaRPr>
          </a:p>
        </p:txBody>
      </p:sp>
      <p:pic>
        <p:nvPicPr>
          <p:cNvPr id="5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</p:spPr>
      </p:pic>
      <p:cxnSp>
        <p:nvCxnSpPr>
          <p:cNvPr id="6" name="Straight Connector 5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973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266700" y="242505"/>
            <a:ext cx="7886700" cy="360588"/>
          </a:xfrm>
        </p:spPr>
        <p:txBody>
          <a:bodyPr>
            <a:normAutofit fontScale="90000"/>
          </a:bodyPr>
          <a:lstStyle/>
          <a:p>
            <a:r>
              <a:rPr lang="en-GB" altLang="en-US" sz="2800" b="1" dirty="0" smtClean="0">
                <a:solidFill>
                  <a:srgbClr val="2C3E72"/>
                </a:solidFill>
                <a:latin typeface="+mn-lt"/>
              </a:rPr>
              <a:t>How can I be involved?</a:t>
            </a:r>
          </a:p>
        </p:txBody>
      </p:sp>
      <p:pic>
        <p:nvPicPr>
          <p:cNvPr id="30723" name="Picture 4" descr="http://asiasociety.org/files/systems-thinking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331" y="1183113"/>
            <a:ext cx="5999785" cy="4500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</p:spPr>
      </p:pic>
      <p:cxnSp>
        <p:nvCxnSpPr>
          <p:cNvPr id="5" name="Straight Connector 4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48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323850" y="231619"/>
            <a:ext cx="7886700" cy="367845"/>
          </a:xfrm>
        </p:spPr>
        <p:txBody>
          <a:bodyPr>
            <a:normAutofit fontScale="90000"/>
          </a:bodyPr>
          <a:lstStyle/>
          <a:p>
            <a:r>
              <a:rPr lang="en-GB" altLang="en-US" sz="2800" b="1" dirty="0" smtClean="0">
                <a:solidFill>
                  <a:srgbClr val="2C3E72"/>
                </a:solidFill>
                <a:latin typeface="+mn-lt"/>
              </a:rPr>
              <a:t>Contact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sz="3628" dirty="0" smtClean="0">
                <a:hlinkClick r:id=""/>
              </a:rPr>
              <a:t>Email</a:t>
            </a:r>
            <a:r>
              <a:rPr lang="en-GB" altLang="en-US" sz="3628" dirty="0">
                <a:hlinkClick r:id=""/>
              </a:rPr>
              <a:t>: ITJobs@wales.nhs.uk</a:t>
            </a:r>
            <a:endParaRPr lang="en-GB" altLang="en-US" sz="3628" dirty="0"/>
          </a:p>
          <a:p>
            <a:pPr marL="0" indent="0">
              <a:buNone/>
            </a:pPr>
            <a:r>
              <a:rPr lang="en-GB" altLang="en-US" sz="3628" dirty="0"/>
              <a:t> </a:t>
            </a:r>
          </a:p>
          <a:p>
            <a:pPr marL="0" indent="0">
              <a:buNone/>
            </a:pPr>
            <a:r>
              <a:rPr lang="en-GB" altLang="en-US" sz="3628" dirty="0">
                <a:hlinkClick r:id="rId2"/>
              </a:rPr>
              <a:t>www.wales.nhs.uk/informatics</a:t>
            </a:r>
            <a:r>
              <a:rPr lang="en-GB" altLang="en-US" dirty="0" smtClean="0"/>
              <a:t> </a:t>
            </a:r>
          </a:p>
          <a:p>
            <a:pPr marL="0" indent="0">
              <a:buNone/>
            </a:pPr>
            <a:endParaRPr lang="en-GB" altLang="en-US" dirty="0" smtClean="0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549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thumbs.dreamstime.com/z/finger-pressing-thank-you-button-hand-woman-blue-interactive-screen-3527859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589"/>
          <a:stretch>
            <a:fillRect/>
          </a:stretch>
        </p:blipFill>
        <p:spPr bwMode="auto">
          <a:xfrm>
            <a:off x="958148" y="1029116"/>
            <a:ext cx="7184160" cy="4808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Content Placeholder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43" y="6209132"/>
            <a:ext cx="1971909" cy="612000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37886" y="725714"/>
            <a:ext cx="8824685" cy="7257"/>
          </a:xfrm>
          <a:prstGeom prst="line">
            <a:avLst/>
          </a:prstGeom>
          <a:ln w="38100">
            <a:solidFill>
              <a:srgbClr val="97CC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137886" y="6133421"/>
            <a:ext cx="8824685" cy="7257"/>
          </a:xfrm>
          <a:prstGeom prst="line">
            <a:avLst/>
          </a:prstGeom>
          <a:ln w="38100">
            <a:solidFill>
              <a:srgbClr val="CB1C1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256" y="6241509"/>
            <a:ext cx="2326351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55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1516</TotalTime>
  <Words>905</Words>
  <Application>Microsoft Office PowerPoint</Application>
  <PresentationFormat>On-screen Show (4:3)</PresentationFormat>
  <Paragraphs>235</Paragraphs>
  <Slides>20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SimSun</vt:lpstr>
      <vt:lpstr>Arial</vt:lpstr>
      <vt:lpstr>Calibri</vt:lpstr>
      <vt:lpstr>Calibri Light</vt:lpstr>
      <vt:lpstr>Times New Roman</vt:lpstr>
      <vt:lpstr>Wingdings</vt:lpstr>
      <vt:lpstr>Office Theme</vt:lpstr>
      <vt:lpstr>Career Opportunities in NHS Wales Informatics Service</vt:lpstr>
      <vt:lpstr>What is the NHS?</vt:lpstr>
      <vt:lpstr>Do you recognise these?</vt:lpstr>
      <vt:lpstr>PowerPoint Presentation</vt:lpstr>
      <vt:lpstr>PowerPoint Presentation</vt:lpstr>
      <vt:lpstr> What is the Informatics Service?</vt:lpstr>
      <vt:lpstr> NHS Wales Informatics Service is. . .</vt:lpstr>
      <vt:lpstr>Where are we?</vt:lpstr>
      <vt:lpstr>Swansea</vt:lpstr>
      <vt:lpstr>Wales Institute of Digital Information</vt:lpstr>
      <vt:lpstr>Opportunities</vt:lpstr>
      <vt:lpstr>Why work for the Informatics Service?</vt:lpstr>
      <vt:lpstr>Pay scale </vt:lpstr>
      <vt:lpstr>Health Informatics Career Framework</vt:lpstr>
      <vt:lpstr>PowerPoint Presentation</vt:lpstr>
      <vt:lpstr>PowerPoint Presentation</vt:lpstr>
      <vt:lpstr>Recruitment Process – What we look for in a candidate?</vt:lpstr>
      <vt:lpstr>How can I be involved?</vt:lpstr>
      <vt:lpstr>Contact</vt:lpstr>
      <vt:lpstr>PowerPoint Presentation</vt:lpstr>
    </vt:vector>
  </TitlesOfParts>
  <Company>NHS Wales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Sarah-ann Davies (NWIS - Software Development)</dc:creator>
  <cp:lastModifiedBy>Julia Denyer</cp:lastModifiedBy>
  <cp:revision>10</cp:revision>
  <dcterms:created xsi:type="dcterms:W3CDTF">2016-08-18T08:30:48Z</dcterms:created>
  <dcterms:modified xsi:type="dcterms:W3CDTF">2016-09-28T11:04:15Z</dcterms:modified>
</cp:coreProperties>
</file>