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8" r:id="rId2"/>
    <p:sldId id="312" r:id="rId3"/>
    <p:sldId id="340" r:id="rId4"/>
    <p:sldId id="291" r:id="rId5"/>
    <p:sldId id="292" r:id="rId6"/>
    <p:sldId id="305" r:id="rId7"/>
    <p:sldId id="313" r:id="rId8"/>
    <p:sldId id="314" r:id="rId9"/>
    <p:sldId id="324" r:id="rId10"/>
    <p:sldId id="318" r:id="rId11"/>
    <p:sldId id="319" r:id="rId12"/>
    <p:sldId id="325" r:id="rId13"/>
    <p:sldId id="326" r:id="rId14"/>
    <p:sldId id="328" r:id="rId15"/>
    <p:sldId id="329" r:id="rId16"/>
    <p:sldId id="330" r:id="rId17"/>
    <p:sldId id="331" r:id="rId18"/>
    <p:sldId id="332" r:id="rId19"/>
    <p:sldId id="335" r:id="rId20"/>
    <p:sldId id="336" r:id="rId21"/>
    <p:sldId id="337" r:id="rId22"/>
    <p:sldId id="333" r:id="rId23"/>
    <p:sldId id="334" r:id="rId24"/>
    <p:sldId id="338" r:id="rId25"/>
    <p:sldId id="339" r:id="rId26"/>
    <p:sldId id="311" r:id="rId27"/>
    <p:sldId id="307"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4121" autoAdjust="0"/>
  </p:normalViewPr>
  <p:slideViewPr>
    <p:cSldViewPr>
      <p:cViewPr varScale="1">
        <p:scale>
          <a:sx n="58" d="100"/>
          <a:sy n="58" d="100"/>
        </p:scale>
        <p:origin x="1524"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30/04/2019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06D7123D-D547-4A6B-961C-92C914327936}" type="datetimeFigureOut">
              <a:rPr lang="en-GB" smtClean="0"/>
              <a:t>30/04/2019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98B847-40C5-48C5-93F3-4430E974E71B}" type="slidenum">
              <a:rPr lang="en-GB" altLang="en-US" smtClean="0"/>
              <a:pPr>
                <a:spcBef>
                  <a:spcPct val="0"/>
                </a:spcBef>
                <a:defRPr/>
              </a:pPr>
              <a:t>1</a:t>
            </a:fld>
            <a:endParaRPr lang="en-GB" altLang="en-US" smtClean="0"/>
          </a:p>
        </p:txBody>
      </p:sp>
      <p:sp>
        <p:nvSpPr>
          <p:cNvPr id="19459" name="Rectangle 2"/>
          <p:cNvSpPr>
            <a:spLocks noGrp="1" noRot="1" noChangeAspect="1" noChangeArrowheads="1" noTextEdit="1"/>
          </p:cNvSpPr>
          <p:nvPr>
            <p:ph type="sldImg"/>
          </p:nvPr>
        </p:nvSpPr>
        <p:spPr>
          <a:xfrm>
            <a:off x="896938" y="731838"/>
            <a:ext cx="4875212" cy="3657600"/>
          </a:xfrm>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1571716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152679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a:t>
            </a:fld>
            <a:endParaRPr lang="en-GB"/>
          </a:p>
        </p:txBody>
      </p:sp>
    </p:spTree>
    <p:extLst>
      <p:ext uri="{BB962C8B-B14F-4D97-AF65-F5344CB8AC3E}">
        <p14:creationId xmlns:p14="http://schemas.microsoft.com/office/powerpoint/2010/main" val="884258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4</a:t>
            </a:fld>
            <a:endParaRPr lang="en-GB"/>
          </a:p>
        </p:txBody>
      </p:sp>
    </p:spTree>
    <p:extLst>
      <p:ext uri="{BB962C8B-B14F-4D97-AF65-F5344CB8AC3E}">
        <p14:creationId xmlns:p14="http://schemas.microsoft.com/office/powerpoint/2010/main" val="2141714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DB363345-414F-4955-8F6F-7C5A7E1CD6B1}" type="slidenum">
              <a:rPr lang="en-GB" altLang="en-US"/>
              <a:pPr eaLnBrk="1" hangingPunct="1">
                <a:spcBef>
                  <a:spcPct val="0"/>
                </a:spcBef>
              </a:pPr>
              <a:t>5</a:t>
            </a:fld>
            <a:endParaRPr lang="en-GB" altLang="en-US"/>
          </a:p>
        </p:txBody>
      </p:sp>
      <p:sp>
        <p:nvSpPr>
          <p:cNvPr id="38915" name="Rectangle 2"/>
          <p:cNvSpPr>
            <a:spLocks noGrp="1" noRot="1" noChangeAspect="1" noChangeArrowheads="1" noTextEdit="1"/>
          </p:cNvSpPr>
          <p:nvPr>
            <p:ph type="sldImg"/>
          </p:nvPr>
        </p:nvSpPr>
        <p:spPr>
          <a:xfrm>
            <a:off x="896938" y="731838"/>
            <a:ext cx="4875212" cy="3657600"/>
          </a:xfrm>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cy-GB" altLang="en-US" i="1"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934853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6</a:t>
            </a:fld>
            <a:endParaRPr lang="en-GB"/>
          </a:p>
        </p:txBody>
      </p:sp>
    </p:spTree>
    <p:extLst>
      <p:ext uri="{BB962C8B-B14F-4D97-AF65-F5344CB8AC3E}">
        <p14:creationId xmlns:p14="http://schemas.microsoft.com/office/powerpoint/2010/main" val="3196282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2998115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8</a:t>
            </a:fld>
            <a:endParaRPr lang="en-GB"/>
          </a:p>
        </p:txBody>
      </p:sp>
    </p:spTree>
    <p:extLst>
      <p:ext uri="{BB962C8B-B14F-4D97-AF65-F5344CB8AC3E}">
        <p14:creationId xmlns:p14="http://schemas.microsoft.com/office/powerpoint/2010/main" val="28206771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9</a:t>
            </a:fld>
            <a:endParaRPr lang="en-GB"/>
          </a:p>
        </p:txBody>
      </p:sp>
    </p:spTree>
    <p:extLst>
      <p:ext uri="{BB962C8B-B14F-4D97-AF65-F5344CB8AC3E}">
        <p14:creationId xmlns:p14="http://schemas.microsoft.com/office/powerpoint/2010/main" val="2879083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10</a:t>
            </a:fld>
            <a:endParaRPr lang="en-GB"/>
          </a:p>
        </p:txBody>
      </p:sp>
    </p:spTree>
    <p:extLst>
      <p:ext uri="{BB962C8B-B14F-4D97-AF65-F5344CB8AC3E}">
        <p14:creationId xmlns:p14="http://schemas.microsoft.com/office/powerpoint/2010/main" val="7411534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11</a:t>
            </a:fld>
            <a:endParaRPr lang="en-GB"/>
          </a:p>
        </p:txBody>
      </p:sp>
    </p:spTree>
    <p:extLst>
      <p:ext uri="{BB962C8B-B14F-4D97-AF65-F5344CB8AC3E}">
        <p14:creationId xmlns:p14="http://schemas.microsoft.com/office/powerpoint/2010/main" val="37957533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3295658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13</a:t>
            </a:fld>
            <a:endParaRPr lang="en-GB"/>
          </a:p>
        </p:txBody>
      </p:sp>
    </p:spTree>
    <p:extLst>
      <p:ext uri="{BB962C8B-B14F-4D97-AF65-F5344CB8AC3E}">
        <p14:creationId xmlns:p14="http://schemas.microsoft.com/office/powerpoint/2010/main" val="34475730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14</a:t>
            </a:fld>
            <a:endParaRPr lang="en-GB"/>
          </a:p>
        </p:txBody>
      </p:sp>
    </p:spTree>
    <p:extLst>
      <p:ext uri="{BB962C8B-B14F-4D97-AF65-F5344CB8AC3E}">
        <p14:creationId xmlns:p14="http://schemas.microsoft.com/office/powerpoint/2010/main" val="11100163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DAE8B01-13C1-4097-A78E-AF3C4D3B43B9}" type="slidenum">
              <a:rPr lang="en-GB" altLang="en-US"/>
              <a:pPr eaLnBrk="1" hangingPunct="1">
                <a:spcBef>
                  <a:spcPct val="0"/>
                </a:spcBef>
              </a:pPr>
              <a:t>15</a:t>
            </a:fld>
            <a:endParaRPr lang="en-GB" altLang="en-US"/>
          </a:p>
        </p:txBody>
      </p:sp>
      <p:sp>
        <p:nvSpPr>
          <p:cNvPr id="37891" name="Rectangle 2"/>
          <p:cNvSpPr>
            <a:spLocks noGrp="1" noRot="1" noChangeAspect="1" noChangeArrowheads="1" noTextEdit="1"/>
          </p:cNvSpPr>
          <p:nvPr>
            <p:ph type="sldImg"/>
          </p:nvPr>
        </p:nvSpPr>
        <p:spPr>
          <a:xfrm>
            <a:off x="896938" y="731838"/>
            <a:ext cx="4875212" cy="3657600"/>
          </a:xfrm>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781069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248B50B-5EA3-4F44-9908-616282DA8DC3}" type="slidenum">
              <a:rPr lang="en-GB" altLang="en-US"/>
              <a:pPr eaLnBrk="1" hangingPunct="1">
                <a:spcBef>
                  <a:spcPct val="0"/>
                </a:spcBef>
              </a:pPr>
              <a:t>16</a:t>
            </a:fld>
            <a:endParaRPr lang="en-GB" altLang="en-US"/>
          </a:p>
        </p:txBody>
      </p:sp>
      <p:sp>
        <p:nvSpPr>
          <p:cNvPr id="39939" name="Rectangle 2"/>
          <p:cNvSpPr>
            <a:spLocks noGrp="1" noRot="1" noChangeAspect="1" noChangeArrowheads="1" noTextEdit="1"/>
          </p:cNvSpPr>
          <p:nvPr>
            <p:ph type="sldImg"/>
          </p:nvPr>
        </p:nvSpPr>
        <p:spPr>
          <a:xfrm>
            <a:off x="896938" y="731838"/>
            <a:ext cx="4875212" cy="3657600"/>
          </a:xfrm>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8354442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17</a:t>
            </a:fld>
            <a:endParaRPr lang="en-GB"/>
          </a:p>
        </p:txBody>
      </p:sp>
    </p:spTree>
    <p:extLst>
      <p:ext uri="{BB962C8B-B14F-4D97-AF65-F5344CB8AC3E}">
        <p14:creationId xmlns:p14="http://schemas.microsoft.com/office/powerpoint/2010/main" val="40791240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18</a:t>
            </a:fld>
            <a:endParaRPr lang="en-GB"/>
          </a:p>
        </p:txBody>
      </p:sp>
    </p:spTree>
    <p:extLst>
      <p:ext uri="{BB962C8B-B14F-4D97-AF65-F5344CB8AC3E}">
        <p14:creationId xmlns:p14="http://schemas.microsoft.com/office/powerpoint/2010/main" val="38632848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19</a:t>
            </a:fld>
            <a:endParaRPr lang="en-GB"/>
          </a:p>
        </p:txBody>
      </p:sp>
    </p:spTree>
    <p:extLst>
      <p:ext uri="{BB962C8B-B14F-4D97-AF65-F5344CB8AC3E}">
        <p14:creationId xmlns:p14="http://schemas.microsoft.com/office/powerpoint/2010/main" val="3727776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20</a:t>
            </a:fld>
            <a:endParaRPr lang="en-GB"/>
          </a:p>
        </p:txBody>
      </p:sp>
    </p:spTree>
    <p:extLst>
      <p:ext uri="{BB962C8B-B14F-4D97-AF65-F5344CB8AC3E}">
        <p14:creationId xmlns:p14="http://schemas.microsoft.com/office/powerpoint/2010/main" val="27631167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21</a:t>
            </a:fld>
            <a:endParaRPr lang="en-GB"/>
          </a:p>
        </p:txBody>
      </p:sp>
    </p:spTree>
    <p:extLst>
      <p:ext uri="{BB962C8B-B14F-4D97-AF65-F5344CB8AC3E}">
        <p14:creationId xmlns:p14="http://schemas.microsoft.com/office/powerpoint/2010/main" val="17213865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22</a:t>
            </a:fld>
            <a:endParaRPr lang="en-GB"/>
          </a:p>
        </p:txBody>
      </p:sp>
    </p:spTree>
    <p:extLst>
      <p:ext uri="{BB962C8B-B14F-4D97-AF65-F5344CB8AC3E}">
        <p14:creationId xmlns:p14="http://schemas.microsoft.com/office/powerpoint/2010/main" val="13317229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https://www.bing.com/images/search?view=detailV2&amp;ccid=P0zZJwuW&amp;id=DF8A314F7CB7A436FE7959E103EF07E99AA9FA7F&amp;thid=OIP.P0zZJwuWdZownM6Pcob5GAEsDB&amp;q=six+thinking+hats+image&amp;simid=607997225527935411&amp;selectedIndex=18</a:t>
            </a:r>
          </a:p>
          <a:p>
            <a:endParaRPr lang="en-GB"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23</a:t>
            </a:fld>
            <a:endParaRPr lang="en-GB"/>
          </a:p>
        </p:txBody>
      </p:sp>
    </p:spTree>
    <p:extLst>
      <p:ext uri="{BB962C8B-B14F-4D97-AF65-F5344CB8AC3E}">
        <p14:creationId xmlns:p14="http://schemas.microsoft.com/office/powerpoint/2010/main" val="33217275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24</a:t>
            </a:fld>
            <a:endParaRPr lang="en-GB"/>
          </a:p>
        </p:txBody>
      </p:sp>
    </p:spTree>
    <p:extLst>
      <p:ext uri="{BB962C8B-B14F-4D97-AF65-F5344CB8AC3E}">
        <p14:creationId xmlns:p14="http://schemas.microsoft.com/office/powerpoint/2010/main" val="3245414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25</a:t>
            </a:fld>
            <a:endParaRPr lang="en-GB"/>
          </a:p>
        </p:txBody>
      </p:sp>
    </p:spTree>
    <p:extLst>
      <p:ext uri="{BB962C8B-B14F-4D97-AF65-F5344CB8AC3E}">
        <p14:creationId xmlns:p14="http://schemas.microsoft.com/office/powerpoint/2010/main" val="25203337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26</a:t>
            </a:fld>
            <a:endParaRPr lang="en-GB"/>
          </a:p>
        </p:txBody>
      </p:sp>
    </p:spTree>
    <p:extLst>
      <p:ext uri="{BB962C8B-B14F-4D97-AF65-F5344CB8AC3E}">
        <p14:creationId xmlns:p14="http://schemas.microsoft.com/office/powerpoint/2010/main" val="31264454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27</a:t>
            </a:fld>
            <a:endParaRPr lang="en-GB"/>
          </a:p>
        </p:txBody>
      </p:sp>
    </p:spTree>
    <p:extLst>
      <p:ext uri="{BB962C8B-B14F-4D97-AF65-F5344CB8AC3E}">
        <p14:creationId xmlns:p14="http://schemas.microsoft.com/office/powerpoint/2010/main" val="28147972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30/04/2019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30/04/2019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30/04/2019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30/04/2019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30/04/2019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30/04/2019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ig3oAzod6X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GSR8PIGLkZY"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oHiwpz7r4wY"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1"/>
          <p:cNvSpPr>
            <a:spLocks noGrp="1" noChangeArrowheads="1"/>
          </p:cNvSpPr>
          <p:nvPr>
            <p:ph type="sldNum" sz="quarter" idx="12"/>
          </p:nvPr>
        </p:nvSpPr>
        <p:spPr>
          <a:xfrm>
            <a:off x="6553200" y="6248400"/>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C2952CC6-0338-4DB3-B5BB-416EA4BE2AAF}" type="slidenum">
              <a:rPr lang="en-GB" altLang="en-US" sz="1400" smtClean="0">
                <a:ea typeface="ＭＳ Ｐゴシック" pitchFamily="34" charset="-128"/>
              </a:rPr>
              <a:pPr eaLnBrk="1" hangingPunct="1">
                <a:spcBef>
                  <a:spcPct val="0"/>
                </a:spcBef>
                <a:buFontTx/>
                <a:buNone/>
                <a:defRPr/>
              </a:pPr>
              <a:t>1</a:t>
            </a:fld>
            <a:endParaRPr lang="en-GB" altLang="en-US" sz="1400" smtClean="0">
              <a:ea typeface="ＭＳ Ｐゴシック" pitchFamily="34" charset="-128"/>
            </a:endParaRPr>
          </a:p>
        </p:txBody>
      </p:sp>
      <p:sp>
        <p:nvSpPr>
          <p:cNvPr id="3075" name="Rectangle 2"/>
          <p:cNvSpPr>
            <a:spLocks noGrp="1" noChangeArrowheads="1"/>
          </p:cNvSpPr>
          <p:nvPr>
            <p:ph type="ctrTitle"/>
          </p:nvPr>
        </p:nvSpPr>
        <p:spPr>
          <a:xfrm>
            <a:off x="611188" y="1989138"/>
            <a:ext cx="7772400" cy="1470025"/>
          </a:xfrm>
        </p:spPr>
        <p:txBody>
          <a:bodyPr>
            <a:normAutofit fontScale="90000"/>
          </a:bodyPr>
          <a:lstStyle/>
          <a:p>
            <a:r>
              <a:rPr lang="cy-GB" b="1" dirty="0" smtClean="0"/>
              <a:t/>
            </a:r>
            <a:br>
              <a:rPr lang="cy-GB" b="1" dirty="0" smtClean="0"/>
            </a:br>
            <a:r>
              <a:rPr lang="cy-GB" b="1" dirty="0"/>
              <a:t/>
            </a:r>
            <a:br>
              <a:rPr lang="cy-GB" b="1" dirty="0"/>
            </a:br>
            <a:r>
              <a:rPr lang="cy-GB" b="1" dirty="0" smtClean="0"/>
              <a:t/>
            </a:r>
            <a:br>
              <a:rPr lang="cy-GB" b="1" dirty="0" smtClean="0"/>
            </a:br>
            <a:r>
              <a:rPr lang="cy-GB" b="1" dirty="0" smtClean="0">
                <a:solidFill>
                  <a:schemeClr val="bg1"/>
                </a:solidFill>
              </a:rPr>
              <a:t>EAEE5002C/EAEE5007C: </a:t>
            </a:r>
            <a:r>
              <a:rPr lang="cy-GB" b="1" dirty="0">
                <a:solidFill>
                  <a:schemeClr val="bg1"/>
                </a:solidFill>
              </a:rPr>
              <a:t>Adfyfyrio ar ddarpariaeth blynyddoedd </a:t>
            </a:r>
            <a:r>
              <a:rPr lang="cy-GB" b="1" dirty="0" smtClean="0">
                <a:solidFill>
                  <a:schemeClr val="bg1"/>
                </a:solidFill>
              </a:rPr>
              <a:t>cynnar</a:t>
            </a: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cy-GB" b="1" dirty="0" smtClean="0">
                <a:solidFill>
                  <a:schemeClr val="bg1"/>
                </a:solidFill>
              </a:rPr>
              <a:t>EAEE5002/EAEE5007: </a:t>
            </a:r>
            <a:r>
              <a:rPr lang="cy-GB" b="1" dirty="0">
                <a:solidFill>
                  <a:schemeClr val="bg1"/>
                </a:solidFill>
              </a:rPr>
              <a:t>Reflections on early years provision</a:t>
            </a:r>
            <a:r>
              <a:rPr lang="en-GB" dirty="0">
                <a:solidFill>
                  <a:schemeClr val="bg1"/>
                </a:solidFill>
              </a:rPr>
              <a:t/>
            </a:r>
            <a:br>
              <a:rPr lang="en-GB" dirty="0">
                <a:solidFill>
                  <a:schemeClr val="bg1"/>
                </a:solidFill>
              </a:rPr>
            </a:br>
            <a:r>
              <a:rPr lang="en-GB" b="1" dirty="0">
                <a:solidFill>
                  <a:schemeClr val="bg1"/>
                </a:solidFill>
              </a:rPr>
              <a:t> </a:t>
            </a:r>
            <a:r>
              <a:rPr lang="en-GB" dirty="0">
                <a:solidFill>
                  <a:schemeClr val="bg1"/>
                </a:solidFill>
              </a:rPr>
              <a:t/>
            </a:r>
            <a:br>
              <a:rPr lang="en-GB" dirty="0">
                <a:solidFill>
                  <a:schemeClr val="bg1"/>
                </a:solidFill>
              </a:rPr>
            </a:br>
            <a:endParaRPr lang="en-GB" altLang="en-US" dirty="0" smtClean="0">
              <a:solidFill>
                <a:schemeClr val="bg1"/>
              </a:solidFill>
            </a:endParaRPr>
          </a:p>
        </p:txBody>
      </p:sp>
      <p:sp>
        <p:nvSpPr>
          <p:cNvPr id="3076" name="Rectangle 3"/>
          <p:cNvSpPr>
            <a:spLocks noGrp="1" noChangeArrowheads="1"/>
          </p:cNvSpPr>
          <p:nvPr>
            <p:ph type="subTitle" idx="1"/>
          </p:nvPr>
        </p:nvSpPr>
        <p:spPr>
          <a:xfrm>
            <a:off x="1357313" y="5013175"/>
            <a:ext cx="6400800" cy="1080121"/>
          </a:xfrm>
        </p:spPr>
        <p:txBody>
          <a:bodyPr/>
          <a:lstStyle/>
          <a:p>
            <a:pPr eaLnBrk="1" hangingPunct="1">
              <a:lnSpc>
                <a:spcPct val="80000"/>
              </a:lnSpc>
            </a:pPr>
            <a:endParaRPr lang="en-GB" altLang="en-US" sz="2800" dirty="0" smtClean="0">
              <a:solidFill>
                <a:schemeClr val="bg1"/>
              </a:solidFill>
            </a:endParaRPr>
          </a:p>
          <a:p>
            <a:pPr eaLnBrk="1" hangingPunct="1">
              <a:lnSpc>
                <a:spcPct val="80000"/>
              </a:lnSpc>
            </a:pPr>
            <a:r>
              <a:rPr lang="en-GB" altLang="en-US" sz="2800" b="1" dirty="0" err="1" smtClean="0">
                <a:solidFill>
                  <a:schemeClr val="bg1"/>
                </a:solidFill>
              </a:rPr>
              <a:t>Wythnos</a:t>
            </a:r>
            <a:r>
              <a:rPr lang="en-GB" altLang="en-US" sz="2800" b="1" dirty="0" smtClean="0">
                <a:solidFill>
                  <a:schemeClr val="bg1"/>
                </a:solidFill>
              </a:rPr>
              <a:t> 3 Week 3</a:t>
            </a:r>
          </a:p>
        </p:txBody>
      </p:sp>
    </p:spTree>
    <p:extLst>
      <p:ext uri="{BB962C8B-B14F-4D97-AF65-F5344CB8AC3E}">
        <p14:creationId xmlns:p14="http://schemas.microsoft.com/office/powerpoint/2010/main" val="29637961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NOS </a:t>
            </a:r>
            <a:endParaRPr lang="en-GB" dirty="0"/>
          </a:p>
        </p:txBody>
      </p:sp>
      <p:sp>
        <p:nvSpPr>
          <p:cNvPr id="3" name="Content Placeholder 2"/>
          <p:cNvSpPr>
            <a:spLocks noGrp="1"/>
          </p:cNvSpPr>
          <p:nvPr>
            <p:ph idx="1"/>
          </p:nvPr>
        </p:nvSpPr>
        <p:spPr/>
        <p:txBody>
          <a:bodyPr>
            <a:normAutofit/>
          </a:bodyPr>
          <a:lstStyle/>
          <a:p>
            <a:r>
              <a:rPr lang="en-GB" dirty="0"/>
              <a:t>SCH32 3, 4</a:t>
            </a:r>
          </a:p>
          <a:p>
            <a:r>
              <a:rPr lang="en-GB" dirty="0"/>
              <a:t>CCLD0407 P6, P27, P28</a:t>
            </a:r>
          </a:p>
          <a:p>
            <a:r>
              <a:rPr lang="en-GB" dirty="0"/>
              <a:t>CCLD0409 P8, P9, P17, P18, P19, P20, P23</a:t>
            </a:r>
          </a:p>
          <a:p>
            <a:r>
              <a:rPr lang="en-GB" dirty="0"/>
              <a:t>CCLD0417 P20</a:t>
            </a:r>
          </a:p>
          <a:p>
            <a:r>
              <a:rPr lang="en-GB" dirty="0"/>
              <a:t>SCDHSC0044 P11</a:t>
            </a:r>
          </a:p>
          <a:p>
            <a:endParaRPr lang="en-GB" dirty="0"/>
          </a:p>
        </p:txBody>
      </p:sp>
    </p:spTree>
    <p:extLst>
      <p:ext uri="{BB962C8B-B14F-4D97-AF65-F5344CB8AC3E}">
        <p14:creationId xmlns:p14="http://schemas.microsoft.com/office/powerpoint/2010/main" val="437584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Elfen</a:t>
            </a:r>
            <a:r>
              <a:rPr lang="en-GB" dirty="0"/>
              <a:t> </a:t>
            </a:r>
            <a:r>
              <a:rPr lang="en-GB" dirty="0" smtClean="0"/>
              <a:t>2     </a:t>
            </a:r>
            <a:r>
              <a:rPr lang="en-GB" dirty="0"/>
              <a:t>Element </a:t>
            </a:r>
            <a:r>
              <a:rPr lang="en-GB" dirty="0" smtClean="0"/>
              <a:t>2</a:t>
            </a:r>
            <a:endParaRPr lang="en-GB" dirty="0"/>
          </a:p>
        </p:txBody>
      </p:sp>
      <p:sp>
        <p:nvSpPr>
          <p:cNvPr id="3" name="Content Placeholder 2"/>
          <p:cNvSpPr>
            <a:spLocks noGrp="1"/>
          </p:cNvSpPr>
          <p:nvPr>
            <p:ph sz="half" idx="1"/>
          </p:nvPr>
        </p:nvSpPr>
        <p:spPr/>
        <p:txBody>
          <a:bodyPr>
            <a:normAutofit fontScale="92500" lnSpcReduction="10000"/>
          </a:bodyPr>
          <a:lstStyle/>
          <a:p>
            <a:pPr lvl="0"/>
            <a:r>
              <a:rPr lang="cy-GB" dirty="0"/>
              <a:t>Log adfyfyriol yn manylu eich cyfraniad tuag at weithgaredd yn eich lleoliad; adnabyddwch sut mae’r gweithgaredd hyn wedi helpu datblygu sgiliau, gwerthoedd a gwybodaeth benodol </a:t>
            </a:r>
            <a:r>
              <a:rPr lang="en-GB" dirty="0"/>
              <a:t>(1000 o </a:t>
            </a:r>
            <a:r>
              <a:rPr lang="en-GB" dirty="0" err="1"/>
              <a:t>eiriau</a:t>
            </a:r>
            <a:r>
              <a:rPr lang="en-GB" dirty="0"/>
              <a:t>);</a:t>
            </a:r>
          </a:p>
          <a:p>
            <a:endParaRPr lang="en-GB" dirty="0"/>
          </a:p>
        </p:txBody>
      </p:sp>
      <p:sp>
        <p:nvSpPr>
          <p:cNvPr id="4" name="Content Placeholder 3"/>
          <p:cNvSpPr>
            <a:spLocks noGrp="1"/>
          </p:cNvSpPr>
          <p:nvPr>
            <p:ph sz="half" idx="2"/>
          </p:nvPr>
        </p:nvSpPr>
        <p:spPr/>
        <p:txBody>
          <a:bodyPr>
            <a:normAutofit fontScale="92500" lnSpcReduction="10000"/>
          </a:bodyPr>
          <a:lstStyle/>
          <a:p>
            <a:pPr lvl="0"/>
            <a:r>
              <a:rPr lang="en-GB" dirty="0"/>
              <a:t>A reflective log detailing your contribution to an activity within your placement; identifying how this activity helped you to develop specific skills, values and knowledge. (1000 words)</a:t>
            </a:r>
          </a:p>
          <a:p>
            <a:endParaRPr lang="en-GB" dirty="0"/>
          </a:p>
        </p:txBody>
      </p:sp>
    </p:spTree>
    <p:extLst>
      <p:ext uri="{BB962C8B-B14F-4D97-AF65-F5344CB8AC3E}">
        <p14:creationId xmlns:p14="http://schemas.microsoft.com/office/powerpoint/2010/main" val="4183038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Adfyfyrio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rol</a:t>
            </a:r>
            <a:r>
              <a:rPr lang="en-GB" dirty="0" smtClean="0"/>
              <a:t/>
            </a:r>
            <a:br>
              <a:rPr lang="en-GB" dirty="0" smtClean="0"/>
            </a:br>
            <a:r>
              <a:rPr lang="en-GB" dirty="0" smtClean="0"/>
              <a:t>Reflecting on your role</a:t>
            </a:r>
            <a:endParaRPr lang="en-GB" dirty="0"/>
          </a:p>
        </p:txBody>
      </p:sp>
      <p:sp>
        <p:nvSpPr>
          <p:cNvPr id="3" name="Content Placeholder 2"/>
          <p:cNvSpPr>
            <a:spLocks noGrp="1"/>
          </p:cNvSpPr>
          <p:nvPr>
            <p:ph sz="half" idx="1"/>
          </p:nvPr>
        </p:nvSpPr>
        <p:spPr/>
        <p:txBody>
          <a:bodyPr/>
          <a:lstStyle/>
          <a:p>
            <a:r>
              <a:rPr lang="en-GB" dirty="0" err="1" smtClean="0"/>
              <a:t>Sut</a:t>
            </a:r>
            <a:r>
              <a:rPr lang="en-GB" dirty="0" smtClean="0"/>
              <a:t> </a:t>
            </a:r>
            <a:r>
              <a:rPr lang="en-GB" dirty="0" err="1" smtClean="0"/>
              <a:t>gallwch</a:t>
            </a:r>
            <a:r>
              <a:rPr lang="en-GB" dirty="0" smtClean="0"/>
              <a:t> </a:t>
            </a:r>
            <a:r>
              <a:rPr lang="en-GB" dirty="0" err="1" smtClean="0"/>
              <a:t>gwneud</a:t>
            </a:r>
            <a:r>
              <a:rPr lang="en-GB" dirty="0" smtClean="0"/>
              <a:t> </a:t>
            </a:r>
            <a:r>
              <a:rPr lang="en-GB" dirty="0" err="1" smtClean="0"/>
              <a:t>hyn</a:t>
            </a:r>
            <a:r>
              <a:rPr lang="en-GB" dirty="0" smtClean="0"/>
              <a:t> </a:t>
            </a:r>
            <a:r>
              <a:rPr lang="en-GB" dirty="0" err="1" smtClean="0"/>
              <a:t>yn</a:t>
            </a:r>
            <a:r>
              <a:rPr lang="en-GB" dirty="0" smtClean="0"/>
              <a:t> </a:t>
            </a:r>
            <a:r>
              <a:rPr lang="en-GB" dirty="0" err="1" smtClean="0"/>
              <a:t>effeithiol</a:t>
            </a:r>
            <a:r>
              <a:rPr lang="en-GB" dirty="0" smtClean="0"/>
              <a:t>?</a:t>
            </a:r>
            <a:endParaRPr lang="en-GB" dirty="0"/>
          </a:p>
          <a:p>
            <a:pPr lvl="1"/>
            <a:r>
              <a:rPr lang="en-GB" dirty="0" err="1" smtClean="0"/>
              <a:t>Meddwl</a:t>
            </a:r>
            <a:r>
              <a:rPr lang="en-GB" dirty="0" smtClean="0"/>
              <a:t> </a:t>
            </a:r>
            <a:r>
              <a:rPr lang="en-GB" dirty="0" err="1" smtClean="0"/>
              <a:t>yn</a:t>
            </a:r>
            <a:r>
              <a:rPr lang="en-GB" dirty="0" smtClean="0"/>
              <a:t> </a:t>
            </a:r>
            <a:r>
              <a:rPr lang="en-GB" dirty="0" err="1" smtClean="0"/>
              <a:t>ol</a:t>
            </a:r>
            <a:endParaRPr lang="en-GB" dirty="0" smtClean="0"/>
          </a:p>
          <a:p>
            <a:pPr lvl="1"/>
            <a:r>
              <a:rPr lang="en-GB" dirty="0" err="1" smtClean="0"/>
              <a:t>Siarad</a:t>
            </a:r>
            <a:r>
              <a:rPr lang="en-GB" dirty="0" smtClean="0"/>
              <a:t> ag </a:t>
            </a:r>
            <a:r>
              <a:rPr lang="en-GB" dirty="0" err="1" smtClean="0"/>
              <a:t>eraill</a:t>
            </a:r>
            <a:endParaRPr lang="en-GB" dirty="0" smtClean="0"/>
          </a:p>
          <a:p>
            <a:pPr lvl="1"/>
            <a:r>
              <a:rPr lang="en-GB" dirty="0" err="1" smtClean="0"/>
              <a:t>Ystyried</a:t>
            </a:r>
            <a:r>
              <a:rPr lang="en-GB" dirty="0" smtClean="0"/>
              <a:t> </a:t>
            </a:r>
            <a:r>
              <a:rPr lang="en-GB" dirty="0" err="1" smtClean="0"/>
              <a:t>perspectifau</a:t>
            </a:r>
            <a:r>
              <a:rPr lang="en-GB" dirty="0" smtClean="0"/>
              <a:t> </a:t>
            </a:r>
            <a:r>
              <a:rPr lang="en-GB" dirty="0" err="1" smtClean="0"/>
              <a:t>eraill</a:t>
            </a:r>
            <a:endParaRPr lang="en-GB" dirty="0"/>
          </a:p>
        </p:txBody>
      </p:sp>
      <p:sp>
        <p:nvSpPr>
          <p:cNvPr id="4" name="Content Placeholder 3"/>
          <p:cNvSpPr>
            <a:spLocks noGrp="1"/>
          </p:cNvSpPr>
          <p:nvPr>
            <p:ph sz="half" idx="2"/>
          </p:nvPr>
        </p:nvSpPr>
        <p:spPr/>
        <p:txBody>
          <a:bodyPr/>
          <a:lstStyle/>
          <a:p>
            <a:r>
              <a:rPr lang="en-GB" dirty="0" smtClean="0"/>
              <a:t>How can you do this effectively?</a:t>
            </a:r>
          </a:p>
          <a:p>
            <a:pPr lvl="1"/>
            <a:r>
              <a:rPr lang="en-GB" dirty="0" smtClean="0"/>
              <a:t>Thinking back</a:t>
            </a:r>
          </a:p>
          <a:p>
            <a:pPr lvl="1"/>
            <a:r>
              <a:rPr lang="en-GB" dirty="0" smtClean="0"/>
              <a:t>Talking to others</a:t>
            </a:r>
          </a:p>
          <a:p>
            <a:pPr lvl="1"/>
            <a:r>
              <a:rPr lang="en-GB" dirty="0" smtClean="0"/>
              <a:t>Considering different perspectives</a:t>
            </a:r>
          </a:p>
          <a:p>
            <a:pPr lvl="1"/>
            <a:endParaRPr lang="en-GB" dirty="0"/>
          </a:p>
        </p:txBody>
      </p:sp>
    </p:spTree>
    <p:extLst>
      <p:ext uri="{BB962C8B-B14F-4D97-AF65-F5344CB8AC3E}">
        <p14:creationId xmlns:p14="http://schemas.microsoft.com/office/powerpoint/2010/main" val="205019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title"/>
          </p:nvPr>
        </p:nvSpPr>
        <p:spPr/>
        <p:txBody>
          <a:bodyPr/>
          <a:lstStyle/>
          <a:p>
            <a:pPr eaLnBrk="1" hangingPunct="1"/>
            <a:r>
              <a:rPr lang="cy-GB" altLang="en-US" smtClean="0"/>
              <a:t>Gwerthoedd        </a:t>
            </a:r>
            <a:r>
              <a:rPr lang="cy-GB" altLang="en-US" i="1" smtClean="0"/>
              <a:t>Values</a:t>
            </a:r>
            <a:endParaRPr lang="cy-GB" altLang="en-US" smtClean="0"/>
          </a:p>
        </p:txBody>
      </p:sp>
      <p:sp>
        <p:nvSpPr>
          <p:cNvPr id="24579" name="Rectangle 5"/>
          <p:cNvSpPr>
            <a:spLocks noGrp="1" noChangeArrowheads="1"/>
          </p:cNvSpPr>
          <p:nvPr>
            <p:ph type="body" sz="half" idx="1"/>
          </p:nvPr>
        </p:nvSpPr>
        <p:spPr>
          <a:xfrm>
            <a:off x="457200" y="1989138"/>
            <a:ext cx="4027488" cy="4137025"/>
          </a:xfrm>
        </p:spPr>
        <p:txBody>
          <a:bodyPr/>
          <a:lstStyle/>
          <a:p>
            <a:pPr eaLnBrk="1" hangingPunct="1"/>
            <a:r>
              <a:rPr lang="en-GB" altLang="en-US" noProof="1" smtClean="0"/>
              <a:t>Gwrthwahaniaethol</a:t>
            </a:r>
          </a:p>
          <a:p>
            <a:pPr eaLnBrk="1" hangingPunct="1"/>
            <a:r>
              <a:rPr lang="cy-GB" altLang="en-US" smtClean="0"/>
              <a:t>Cydraddoldeb a thegwch</a:t>
            </a:r>
          </a:p>
          <a:p>
            <a:pPr eaLnBrk="1" hangingPunct="1"/>
            <a:r>
              <a:rPr lang="cy-GB" altLang="en-US" smtClean="0"/>
              <a:t>Anfeirniadol</a:t>
            </a:r>
          </a:p>
          <a:p>
            <a:pPr eaLnBrk="1" hangingPunct="1"/>
            <a:r>
              <a:rPr lang="cy-GB" altLang="en-US" smtClean="0"/>
              <a:t>Rhannu p</a:t>
            </a:r>
            <a:r>
              <a:rPr lang="cy-GB" altLang="en-US" noProof="1" smtClean="0"/>
              <a:t>ŵer</a:t>
            </a:r>
          </a:p>
          <a:p>
            <a:pPr eaLnBrk="1" hangingPunct="1"/>
            <a:endParaRPr lang="en-US" altLang="en-US" smtClean="0"/>
          </a:p>
        </p:txBody>
      </p:sp>
      <p:sp>
        <p:nvSpPr>
          <p:cNvPr id="24580" name="Rectangle 6"/>
          <p:cNvSpPr>
            <a:spLocks noGrp="1" noChangeArrowheads="1"/>
          </p:cNvSpPr>
          <p:nvPr>
            <p:ph type="body" sz="half" idx="2"/>
          </p:nvPr>
        </p:nvSpPr>
        <p:spPr>
          <a:xfrm>
            <a:off x="5102225" y="1916113"/>
            <a:ext cx="3790950" cy="4025900"/>
          </a:xfrm>
        </p:spPr>
        <p:txBody>
          <a:bodyPr/>
          <a:lstStyle/>
          <a:p>
            <a:pPr eaLnBrk="1" hangingPunct="1"/>
            <a:r>
              <a:rPr lang="en-GB" altLang="en-US" i="1" smtClean="0"/>
              <a:t>Anti-discriminatory</a:t>
            </a:r>
          </a:p>
          <a:p>
            <a:pPr eaLnBrk="1" hangingPunct="1"/>
            <a:r>
              <a:rPr lang="en-GB" altLang="en-US" i="1" smtClean="0"/>
              <a:t>Equality and fairness</a:t>
            </a:r>
          </a:p>
          <a:p>
            <a:pPr eaLnBrk="1" hangingPunct="1"/>
            <a:r>
              <a:rPr lang="en-GB" altLang="en-US" i="1" smtClean="0"/>
              <a:t>Non-judgemental</a:t>
            </a:r>
          </a:p>
          <a:p>
            <a:pPr eaLnBrk="1" hangingPunct="1"/>
            <a:r>
              <a:rPr lang="en-GB" altLang="en-US" i="1" smtClean="0"/>
              <a:t>Power sharing</a:t>
            </a:r>
            <a:endParaRPr lang="en-US" altLang="en-US" i="1" smtClean="0"/>
          </a:p>
          <a:p>
            <a:pPr eaLnBrk="1" hangingPunct="1"/>
            <a:endParaRPr lang="en-US" altLang="en-US" noProof="1" smtClean="0"/>
          </a:p>
          <a:p>
            <a:pPr eaLnBrk="1" hangingPunct="1"/>
            <a:endParaRPr lang="cy-GB" altLang="en-US" smtClean="0"/>
          </a:p>
        </p:txBody>
      </p:sp>
    </p:spTree>
    <p:extLst>
      <p:ext uri="{BB962C8B-B14F-4D97-AF65-F5344CB8AC3E}">
        <p14:creationId xmlns:p14="http://schemas.microsoft.com/office/powerpoint/2010/main" val="137481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Arsylwi</a:t>
            </a:r>
            <a:r>
              <a:rPr lang="en-GB" dirty="0" smtClean="0"/>
              <a:t> ac </a:t>
            </a:r>
            <a:r>
              <a:rPr lang="en-GB" dirty="0" err="1" smtClean="0"/>
              <a:t>adfyfyrio</a:t>
            </a:r>
            <a:r>
              <a:rPr lang="en-GB" dirty="0" smtClean="0"/>
              <a:t/>
            </a:r>
            <a:br>
              <a:rPr lang="en-GB" dirty="0" smtClean="0"/>
            </a:br>
            <a:r>
              <a:rPr lang="en-GB" dirty="0" smtClean="0"/>
              <a:t>Observation and reflection</a:t>
            </a:r>
            <a:endParaRPr lang="en-GB" dirty="0"/>
          </a:p>
        </p:txBody>
      </p:sp>
      <p:sp>
        <p:nvSpPr>
          <p:cNvPr id="3" name="Content Placeholder 2"/>
          <p:cNvSpPr>
            <a:spLocks noGrp="1"/>
          </p:cNvSpPr>
          <p:nvPr>
            <p:ph sz="half" idx="1"/>
          </p:nvPr>
        </p:nvSpPr>
        <p:spPr/>
        <p:txBody>
          <a:bodyPr/>
          <a:lstStyle/>
          <a:p>
            <a:r>
              <a:rPr lang="en-GB" dirty="0" err="1" smtClean="0"/>
              <a:t>Gweld</a:t>
            </a:r>
            <a:endParaRPr lang="en-GB" dirty="0" smtClean="0"/>
          </a:p>
          <a:p>
            <a:r>
              <a:rPr lang="en-GB" dirty="0" err="1" smtClean="0"/>
              <a:t>Arsylwi</a:t>
            </a:r>
            <a:endParaRPr lang="en-GB" dirty="0" smtClean="0"/>
          </a:p>
          <a:p>
            <a:r>
              <a:rPr lang="en-GB" dirty="0" err="1" smtClean="0"/>
              <a:t>Bwriad</a:t>
            </a:r>
            <a:endParaRPr lang="en-GB" dirty="0" smtClean="0"/>
          </a:p>
          <a:p>
            <a:r>
              <a:rPr lang="en-GB" dirty="0" err="1" smtClean="0"/>
              <a:t>Dysgu</a:t>
            </a:r>
            <a:endParaRPr lang="en-GB" dirty="0" smtClean="0"/>
          </a:p>
          <a:p>
            <a:r>
              <a:rPr lang="en-GB" dirty="0" err="1" smtClean="0"/>
              <a:t>Adfyfyrio</a:t>
            </a:r>
            <a:endParaRPr lang="en-GB" dirty="0" smtClean="0"/>
          </a:p>
          <a:p>
            <a:r>
              <a:rPr lang="en-GB" dirty="0" err="1" smtClean="0"/>
              <a:t>Gweithredu</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Seeing</a:t>
            </a:r>
          </a:p>
          <a:p>
            <a:r>
              <a:rPr lang="en-GB" dirty="0" smtClean="0"/>
              <a:t>Observing</a:t>
            </a:r>
          </a:p>
          <a:p>
            <a:r>
              <a:rPr lang="en-GB" dirty="0" smtClean="0"/>
              <a:t>Intention</a:t>
            </a:r>
          </a:p>
          <a:p>
            <a:r>
              <a:rPr lang="en-GB" dirty="0" smtClean="0"/>
              <a:t>Learning</a:t>
            </a:r>
          </a:p>
          <a:p>
            <a:r>
              <a:rPr lang="en-GB" dirty="0" smtClean="0"/>
              <a:t>Reflection</a:t>
            </a:r>
          </a:p>
          <a:p>
            <a:r>
              <a:rPr lang="en-GB" dirty="0" smtClean="0"/>
              <a:t>Action </a:t>
            </a:r>
            <a:endParaRPr lang="en-GB" dirty="0"/>
          </a:p>
        </p:txBody>
      </p:sp>
    </p:spTree>
    <p:extLst>
      <p:ext uri="{BB962C8B-B14F-4D97-AF65-F5344CB8AC3E}">
        <p14:creationId xmlns:p14="http://schemas.microsoft.com/office/powerpoint/2010/main" val="2569309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Arsylwad</a:t>
            </a:r>
            <a:r>
              <a:rPr lang="en-GB" dirty="0" smtClean="0"/>
              <a:t> 1     Observation 1</a:t>
            </a:r>
            <a:endParaRPr lang="en-GB" dirty="0"/>
          </a:p>
        </p:txBody>
      </p:sp>
      <p:sp>
        <p:nvSpPr>
          <p:cNvPr id="5" name="Content Placeholder 4"/>
          <p:cNvSpPr>
            <a:spLocks noGrp="1"/>
          </p:cNvSpPr>
          <p:nvPr>
            <p:ph idx="1"/>
          </p:nvPr>
        </p:nvSpPr>
        <p:spPr/>
        <p:txBody>
          <a:bodyPr/>
          <a:lstStyle/>
          <a:p>
            <a:r>
              <a:rPr lang="en-GB" dirty="0">
                <a:hlinkClick r:id="rId3"/>
              </a:rPr>
              <a:t>https://</a:t>
            </a:r>
            <a:r>
              <a:rPr lang="en-GB" dirty="0" smtClean="0">
                <a:hlinkClick r:id="rId3"/>
              </a:rPr>
              <a:t>www.youtube.com/watch?v=ig3oAzod6Xk</a:t>
            </a:r>
            <a:r>
              <a:rPr lang="en-GB" dirty="0" smtClean="0"/>
              <a:t> </a:t>
            </a:r>
            <a:endParaRPr lang="en-GB" dirty="0"/>
          </a:p>
          <a:p>
            <a:r>
              <a:rPr lang="en-GB" dirty="0" err="1" smtClean="0"/>
              <a:t>Arsylwch</a:t>
            </a:r>
            <a:r>
              <a:rPr lang="en-GB" dirty="0" smtClean="0"/>
              <a:t> ac </a:t>
            </a:r>
            <a:r>
              <a:rPr lang="en-GB" dirty="0" err="1" smtClean="0"/>
              <a:t>yna</a:t>
            </a:r>
            <a:r>
              <a:rPr lang="en-GB" dirty="0" smtClean="0"/>
              <a:t> </a:t>
            </a:r>
            <a:r>
              <a:rPr lang="en-GB" dirty="0" err="1" smtClean="0"/>
              <a:t>trafodwch</a:t>
            </a:r>
            <a:endParaRPr lang="en-GB" dirty="0" smtClean="0"/>
          </a:p>
          <a:p>
            <a:r>
              <a:rPr lang="en-GB" i="1" dirty="0" smtClean="0"/>
              <a:t>Observe and then discuss</a:t>
            </a:r>
            <a:endParaRPr lang="en-GB" i="1" dirty="0"/>
          </a:p>
        </p:txBody>
      </p:sp>
    </p:spTree>
    <p:extLst>
      <p:ext uri="{BB962C8B-B14F-4D97-AF65-F5344CB8AC3E}">
        <p14:creationId xmlns:p14="http://schemas.microsoft.com/office/powerpoint/2010/main" val="3866384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Arsylwad</a:t>
            </a:r>
            <a:r>
              <a:rPr lang="en-GB" dirty="0" smtClean="0"/>
              <a:t> 2    Observation 2</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www.youtube.com/watch?v=GSR8PIGLkZY</a:t>
            </a:r>
            <a:endParaRPr lang="en-GB" dirty="0" smtClean="0"/>
          </a:p>
          <a:p>
            <a:r>
              <a:rPr lang="en-GB" dirty="0" smtClean="0"/>
              <a:t>Engaging with babies and toddlers</a:t>
            </a:r>
            <a:endParaRPr lang="en-GB" dirty="0"/>
          </a:p>
        </p:txBody>
      </p:sp>
    </p:spTree>
    <p:extLst>
      <p:ext uri="{BB962C8B-B14F-4D97-AF65-F5344CB8AC3E}">
        <p14:creationId xmlns:p14="http://schemas.microsoft.com/office/powerpoint/2010/main" val="1833390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nvPr>
        </p:nvGraphicFramePr>
        <p:xfrm>
          <a:off x="1259632" y="830559"/>
          <a:ext cx="5976664" cy="4686005"/>
        </p:xfrm>
        <a:graphic>
          <a:graphicData uri="http://schemas.openxmlformats.org/drawingml/2006/table">
            <a:tbl>
              <a:tblPr firstRow="1" firstCol="1" bandRow="1"/>
              <a:tblGrid>
                <a:gridCol w="5976664">
                  <a:extLst>
                    <a:ext uri="{9D8B030D-6E8A-4147-A177-3AD203B41FA5}">
                      <a16:colId xmlns:a16="http://schemas.microsoft.com/office/drawing/2014/main" val="20000"/>
                    </a:ext>
                  </a:extLst>
                </a:gridCol>
              </a:tblGrid>
              <a:tr h="323173">
                <a:tc>
                  <a:txBody>
                    <a:bodyPr/>
                    <a:lstStyle/>
                    <a:p>
                      <a:pPr>
                        <a:lnSpc>
                          <a:spcPct val="107000"/>
                        </a:lnSpc>
                        <a:spcAft>
                          <a:spcPts val="0"/>
                        </a:spcAft>
                      </a:pPr>
                      <a:r>
                        <a:rPr lang="en-GB" sz="800" dirty="0" err="1">
                          <a:effectLst/>
                          <a:latin typeface="Arial" panose="020B0604020202020204" pitchFamily="34" charset="0"/>
                          <a:ea typeface="Calibri" panose="020F0502020204030204" pitchFamily="34" charset="0"/>
                          <a:cs typeface="Times New Roman" panose="02020603050405020304" pitchFamily="18" charset="0"/>
                        </a:rPr>
                        <a:t>Disgrifiad</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dirty="0" err="1">
                          <a:effectLst/>
                          <a:latin typeface="Arial" panose="020B0604020202020204" pitchFamily="34" charset="0"/>
                          <a:ea typeface="Calibri" panose="020F0502020204030204" pitchFamily="34" charset="0"/>
                          <a:cs typeface="Times New Roman" panose="02020603050405020304" pitchFamily="18" charset="0"/>
                        </a:rPr>
                        <a:t>byr</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dirty="0" err="1">
                          <a:effectLst/>
                          <a:latin typeface="Arial" panose="020B0604020202020204" pitchFamily="34" charset="0"/>
                          <a:ea typeface="Calibri" panose="020F0502020204030204" pitchFamily="34" charset="0"/>
                          <a:cs typeface="Times New Roman" panose="02020603050405020304" pitchFamily="18" charset="0"/>
                        </a:rPr>
                        <a:t>o’r</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dirty="0" err="1">
                          <a:effectLst/>
                          <a:latin typeface="Arial" panose="020B0604020202020204" pitchFamily="34" charset="0"/>
                          <a:ea typeface="Calibri" panose="020F0502020204030204" pitchFamily="34" charset="0"/>
                          <a:cs typeface="Times New Roman" panose="02020603050405020304" pitchFamily="18" charset="0"/>
                        </a:rPr>
                        <a:t>gweithgaredd</a:t>
                      </a:r>
                      <a:r>
                        <a:rPr lang="en-GB" sz="800" dirty="0">
                          <a:effectLst/>
                          <a:latin typeface="Arial" panose="020B0604020202020204" pitchFamily="34" charset="0"/>
                          <a:ea typeface="Calibri" panose="020F0502020204030204" pitchFamily="34" charset="0"/>
                          <a:cs typeface="Times New Roman" panose="02020603050405020304" pitchFamily="18" charset="0"/>
                        </a:rPr>
                        <a:t> (dim </a:t>
                      </a:r>
                      <a:r>
                        <a:rPr lang="en-GB" sz="800" dirty="0" err="1">
                          <a:effectLst/>
                          <a:latin typeface="Arial" panose="020B0604020202020204" pitchFamily="34" charset="0"/>
                          <a:ea typeface="Calibri" panose="020F0502020204030204" pitchFamily="34" charset="0"/>
                          <a:cs typeface="Times New Roman" panose="02020603050405020304" pitchFamily="18" charset="0"/>
                        </a:rPr>
                        <a:t>mwy</a:t>
                      </a: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800" dirty="0" err="1">
                          <a:effectLst/>
                          <a:latin typeface="Arial" panose="020B0604020202020204" pitchFamily="34" charset="0"/>
                          <a:ea typeface="Calibri" panose="020F0502020204030204" pitchFamily="34" charset="0"/>
                          <a:cs typeface="Times New Roman" panose="02020603050405020304" pitchFamily="18" charset="0"/>
                        </a:rPr>
                        <a:t>na</a:t>
                      </a:r>
                      <a:r>
                        <a:rPr lang="en-GB" sz="800" dirty="0">
                          <a:effectLst/>
                          <a:latin typeface="Arial" panose="020B0604020202020204" pitchFamily="34" charset="0"/>
                          <a:ea typeface="Calibri" panose="020F0502020204030204" pitchFamily="34" charset="0"/>
                          <a:cs typeface="Times New Roman" panose="02020603050405020304" pitchFamily="18" charset="0"/>
                        </a:rPr>
                        <a:t> 50 o </a:t>
                      </a:r>
                      <a:r>
                        <a:rPr lang="en-GB" sz="800" dirty="0" err="1">
                          <a:effectLst/>
                          <a:latin typeface="Arial" panose="020B0604020202020204" pitchFamily="34" charset="0"/>
                          <a:ea typeface="Calibri" panose="020F0502020204030204" pitchFamily="34" charset="0"/>
                          <a:cs typeface="Times New Roman" panose="02020603050405020304" pitchFamily="18" charset="0"/>
                        </a:rPr>
                        <a:t>eiriau</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Brief description of the activity (no more than 50 words)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23173">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61586">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Nod/Amcan y gweithgaredd                                          Aim/Objective of the activity</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23173">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61586">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Eich rôl chi                                                                   Your role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23173">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61586">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Agweddau cadarnhaol – pam?                                    Positive aspects – why?</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23173">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161586">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Agweddau heriol – pam?                                             Challenging aspects – why?</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23173">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161586">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Pa wybodaeth arddangoswyd?                              What knowledge was demonstrated?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323173">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161586">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Pa sgiliau arddangoswyd?                                       What skills were demonstrated?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323173">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161586">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Pa werthoedd arddangoswyd?                                 Which values were demonstrated?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323173">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r h="323173">
                <a:tc>
                  <a:txBody>
                    <a:bodyPr/>
                    <a:lstStyle/>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Beth allai cael ei wneud yn wahanol?  Pam?</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a:effectLst/>
                          <a:latin typeface="Arial" panose="020B0604020202020204" pitchFamily="34" charset="0"/>
                          <a:ea typeface="Calibri" panose="020F0502020204030204" pitchFamily="34" charset="0"/>
                          <a:cs typeface="Times New Roman" panose="02020603050405020304" pitchFamily="18" charset="0"/>
                        </a:rPr>
                        <a:t>What could have been done differently?  Why?</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6"/>
                  </a:ext>
                </a:extLst>
              </a:tr>
              <a:tr h="323173">
                <a:tc>
                  <a:txBody>
                    <a:bodyPr/>
                    <a:lstStyle/>
                    <a:p>
                      <a:pPr>
                        <a:lnSpc>
                          <a:spcPct val="107000"/>
                        </a:lnSpc>
                        <a:spcAft>
                          <a:spcPts val="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629" marR="5162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7"/>
                  </a:ext>
                </a:extLst>
              </a:tr>
            </a:tbl>
          </a:graphicData>
        </a:graphic>
      </p:graphicFrame>
      <p:sp>
        <p:nvSpPr>
          <p:cNvPr id="6" name="Rectangle 1"/>
          <p:cNvSpPr>
            <a:spLocks noChangeArrowheads="1"/>
          </p:cNvSpPr>
          <p:nvPr/>
        </p:nvSpPr>
        <p:spPr bwMode="auto">
          <a:xfrm>
            <a:off x="2267744" y="291952"/>
            <a:ext cx="3456384"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err="1"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Elfen</a:t>
            </a:r>
            <a:r>
              <a:rPr kumimoji="0" lang="en-GB" altLang="en-US" sz="1100" b="1"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 Log </a:t>
            </a:r>
            <a:r>
              <a:rPr kumimoji="0" lang="en-GB" altLang="en-US" sz="1100" b="1" i="0" u="none" strike="noStrike" cap="none" normalizeH="0" baseline="0" dirty="0" err="1"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adfyfyriol</a:t>
            </a:r>
            <a:r>
              <a:rPr kumimoji="0" lang="en-GB" altLang="en-US" sz="1100" b="1"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GB" altLang="en-US" sz="1100" b="1"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kumimoji="0" lang="en-GB" altLang="en-US" sz="1100" b="1"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Element 2 Reflective log</a:t>
            </a:r>
            <a:endParaRPr kumimoji="0" lang="en-GB" altLang="en-US" sz="9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56704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Cwestiynau</a:t>
            </a:r>
            <a:r>
              <a:rPr lang="en-GB" dirty="0" smtClean="0"/>
              <a:t> </a:t>
            </a:r>
            <a:r>
              <a:rPr lang="en-GB" dirty="0" err="1" smtClean="0"/>
              <a:t>adfyfyriol</a:t>
            </a:r>
            <a:r>
              <a:rPr lang="en-GB" dirty="0" smtClean="0"/>
              <a:t/>
            </a:r>
            <a:br>
              <a:rPr lang="en-GB" dirty="0" smtClean="0"/>
            </a:br>
            <a:r>
              <a:rPr lang="en-GB" dirty="0" smtClean="0"/>
              <a:t>Reflective questions</a:t>
            </a:r>
            <a:endParaRPr lang="en-GB" dirty="0"/>
          </a:p>
        </p:txBody>
      </p:sp>
      <p:sp>
        <p:nvSpPr>
          <p:cNvPr id="5" name="Content Placeholder 4"/>
          <p:cNvSpPr>
            <a:spLocks noGrp="1"/>
          </p:cNvSpPr>
          <p:nvPr>
            <p:ph sz="half" idx="1"/>
          </p:nvPr>
        </p:nvSpPr>
        <p:spPr/>
        <p:txBody>
          <a:bodyPr>
            <a:normAutofit/>
          </a:bodyPr>
          <a:lstStyle/>
          <a:p>
            <a:r>
              <a:rPr lang="en-GB" dirty="0" err="1" smtClean="0"/>
              <a:t>Sut</a:t>
            </a:r>
            <a:r>
              <a:rPr lang="en-GB" dirty="0" smtClean="0"/>
              <a:t> </a:t>
            </a:r>
            <a:r>
              <a:rPr lang="en-GB" dirty="0" err="1" smtClean="0"/>
              <a:t>mae</a:t>
            </a:r>
            <a:r>
              <a:rPr lang="en-GB" dirty="0" smtClean="0"/>
              <a:t> </a:t>
            </a:r>
            <a:r>
              <a:rPr lang="en-GB" dirty="0" err="1" smtClean="0"/>
              <a:t>adfyfyrio</a:t>
            </a:r>
            <a:r>
              <a:rPr lang="en-GB" dirty="0" smtClean="0"/>
              <a:t> </a:t>
            </a:r>
            <a:r>
              <a:rPr lang="en-GB" dirty="0" err="1" smtClean="0"/>
              <a:t>wedi</a:t>
            </a:r>
            <a:r>
              <a:rPr lang="en-GB" dirty="0" smtClean="0"/>
              <a:t> </a:t>
            </a:r>
            <a:r>
              <a:rPr lang="en-GB" dirty="0" err="1" smtClean="0"/>
              <a:t>gwella</a:t>
            </a:r>
            <a:r>
              <a:rPr lang="en-GB" dirty="0" smtClean="0"/>
              <a:t> </a:t>
            </a:r>
            <a:r>
              <a:rPr lang="en-GB" dirty="0" err="1" smtClean="0"/>
              <a:t>arfer</a:t>
            </a:r>
            <a:r>
              <a:rPr lang="en-GB" dirty="0" smtClean="0"/>
              <a:t>?</a:t>
            </a:r>
          </a:p>
          <a:p>
            <a:r>
              <a:rPr lang="en-GB" dirty="0" err="1" smtClean="0"/>
              <a:t>Sut</a:t>
            </a:r>
            <a:r>
              <a:rPr lang="en-GB" dirty="0" smtClean="0"/>
              <a:t> </a:t>
            </a:r>
            <a:r>
              <a:rPr lang="en-GB" dirty="0" err="1" smtClean="0"/>
              <a:t>mae</a:t>
            </a:r>
            <a:r>
              <a:rPr lang="en-GB" dirty="0" smtClean="0"/>
              <a:t> plant, </a:t>
            </a:r>
            <a:r>
              <a:rPr lang="en-GB" dirty="0" err="1" smtClean="0"/>
              <a:t>teuluoedd</a:t>
            </a:r>
            <a:r>
              <a:rPr lang="en-GB" dirty="0" smtClean="0"/>
              <a:t>, </a:t>
            </a:r>
            <a:r>
              <a:rPr lang="en-GB" dirty="0" err="1" smtClean="0"/>
              <a:t>cydweithwyr</a:t>
            </a:r>
            <a:r>
              <a:rPr lang="en-GB" dirty="0" smtClean="0"/>
              <a:t> </a:t>
            </a:r>
            <a:r>
              <a:rPr lang="en-GB" dirty="0" err="1" smtClean="0"/>
              <a:t>wedi</a:t>
            </a:r>
            <a:r>
              <a:rPr lang="en-GB" dirty="0" smtClean="0"/>
              <a:t> </a:t>
            </a:r>
            <a:r>
              <a:rPr lang="en-GB" dirty="0" err="1" smtClean="0"/>
              <a:t>elwa</a:t>
            </a:r>
            <a:r>
              <a:rPr lang="en-GB" dirty="0" smtClean="0"/>
              <a:t>?</a:t>
            </a:r>
          </a:p>
          <a:p>
            <a:r>
              <a:rPr lang="en-GB" dirty="0" err="1" smtClean="0"/>
              <a:t>Sut</a:t>
            </a:r>
            <a:r>
              <a:rPr lang="en-GB" dirty="0" smtClean="0"/>
              <a:t> </a:t>
            </a:r>
            <a:r>
              <a:rPr lang="en-GB" dirty="0" err="1" smtClean="0"/>
              <a:t>ydych</a:t>
            </a:r>
            <a:r>
              <a:rPr lang="en-GB" dirty="0" smtClean="0"/>
              <a:t> chi </a:t>
            </a:r>
            <a:r>
              <a:rPr lang="en-GB" dirty="0" err="1" smtClean="0"/>
              <a:t>wedi</a:t>
            </a:r>
            <a:r>
              <a:rPr lang="en-GB" dirty="0" smtClean="0"/>
              <a:t> </a:t>
            </a:r>
            <a:r>
              <a:rPr lang="en-GB" dirty="0" err="1" smtClean="0"/>
              <a:t>elwa</a:t>
            </a:r>
            <a:r>
              <a:rPr lang="en-GB" dirty="0" smtClean="0"/>
              <a:t>?</a:t>
            </a:r>
            <a:endParaRPr lang="en-GB" dirty="0"/>
          </a:p>
        </p:txBody>
      </p:sp>
      <p:sp>
        <p:nvSpPr>
          <p:cNvPr id="6" name="Content Placeholder 5"/>
          <p:cNvSpPr>
            <a:spLocks noGrp="1"/>
          </p:cNvSpPr>
          <p:nvPr>
            <p:ph sz="half" idx="2"/>
          </p:nvPr>
        </p:nvSpPr>
        <p:spPr/>
        <p:txBody>
          <a:bodyPr>
            <a:normAutofit/>
          </a:bodyPr>
          <a:lstStyle/>
          <a:p>
            <a:r>
              <a:rPr lang="en-GB" dirty="0" smtClean="0"/>
              <a:t>How has reflection improved practice?</a:t>
            </a:r>
          </a:p>
          <a:p>
            <a:r>
              <a:rPr lang="en-GB" dirty="0" smtClean="0"/>
              <a:t>How have children, families, colleagues benefited?</a:t>
            </a:r>
          </a:p>
          <a:p>
            <a:r>
              <a:rPr lang="en-GB" dirty="0" smtClean="0"/>
              <a:t>How have you benefited?</a:t>
            </a:r>
            <a:endParaRPr lang="en-GB" dirty="0"/>
          </a:p>
        </p:txBody>
      </p:sp>
    </p:spTree>
    <p:extLst>
      <p:ext uri="{BB962C8B-B14F-4D97-AF65-F5344CB8AC3E}">
        <p14:creationId xmlns:p14="http://schemas.microsoft.com/office/powerpoint/2010/main" val="385755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Cwestiynau</a:t>
            </a:r>
            <a:r>
              <a:rPr lang="en-GB" dirty="0"/>
              <a:t> </a:t>
            </a:r>
            <a:r>
              <a:rPr lang="en-GB" dirty="0" err="1"/>
              <a:t>adfyfyriol</a:t>
            </a:r>
            <a:r>
              <a:rPr lang="en-GB" dirty="0"/>
              <a:t/>
            </a:r>
            <a:br>
              <a:rPr lang="en-GB" dirty="0"/>
            </a:br>
            <a:r>
              <a:rPr lang="en-GB" dirty="0"/>
              <a:t>Reflective questions</a:t>
            </a:r>
          </a:p>
        </p:txBody>
      </p:sp>
      <p:sp>
        <p:nvSpPr>
          <p:cNvPr id="3" name="Content Placeholder 2"/>
          <p:cNvSpPr>
            <a:spLocks noGrp="1"/>
          </p:cNvSpPr>
          <p:nvPr>
            <p:ph sz="half" idx="1"/>
          </p:nvPr>
        </p:nvSpPr>
        <p:spPr/>
        <p:txBody>
          <a:bodyPr/>
          <a:lstStyle/>
          <a:p>
            <a:r>
              <a:rPr lang="en-GB" dirty="0" smtClean="0"/>
              <a:t>Beth?</a:t>
            </a:r>
          </a:p>
          <a:p>
            <a:r>
              <a:rPr lang="en-GB" dirty="0" err="1" smtClean="0"/>
              <a:t>Sut</a:t>
            </a:r>
            <a:r>
              <a:rPr lang="en-GB" dirty="0" smtClean="0"/>
              <a:t>?</a:t>
            </a:r>
          </a:p>
          <a:p>
            <a:r>
              <a:rPr lang="en-GB" dirty="0" err="1" smtClean="0"/>
              <a:t>Pwy</a:t>
            </a:r>
            <a:r>
              <a:rPr lang="en-GB" dirty="0" smtClean="0"/>
              <a:t>?</a:t>
            </a:r>
          </a:p>
          <a:p>
            <a:r>
              <a:rPr lang="en-GB" dirty="0" err="1" smtClean="0"/>
              <a:t>Pryd</a:t>
            </a:r>
            <a:r>
              <a:rPr lang="en-GB" dirty="0" smtClean="0"/>
              <a:t>?</a:t>
            </a:r>
          </a:p>
          <a:p>
            <a:r>
              <a:rPr lang="en-GB" dirty="0" err="1" smtClean="0"/>
              <a:t>Ble</a:t>
            </a:r>
            <a:r>
              <a:rPr lang="en-GB" dirty="0" smtClean="0"/>
              <a:t>?</a:t>
            </a:r>
          </a:p>
          <a:p>
            <a:r>
              <a:rPr lang="en-GB" dirty="0" smtClean="0"/>
              <a:t>Pam?</a:t>
            </a:r>
            <a:endParaRPr lang="en-GB" dirty="0"/>
          </a:p>
        </p:txBody>
      </p:sp>
      <p:sp>
        <p:nvSpPr>
          <p:cNvPr id="4" name="Content Placeholder 3"/>
          <p:cNvSpPr>
            <a:spLocks noGrp="1"/>
          </p:cNvSpPr>
          <p:nvPr>
            <p:ph sz="half" idx="2"/>
          </p:nvPr>
        </p:nvSpPr>
        <p:spPr/>
        <p:txBody>
          <a:bodyPr/>
          <a:lstStyle/>
          <a:p>
            <a:r>
              <a:rPr lang="en-GB" dirty="0" smtClean="0"/>
              <a:t>What?</a:t>
            </a:r>
          </a:p>
          <a:p>
            <a:r>
              <a:rPr lang="en-GB" dirty="0" smtClean="0"/>
              <a:t>How?</a:t>
            </a:r>
          </a:p>
          <a:p>
            <a:r>
              <a:rPr lang="en-GB" dirty="0" smtClean="0"/>
              <a:t>Who?</a:t>
            </a:r>
          </a:p>
          <a:p>
            <a:r>
              <a:rPr lang="en-GB" dirty="0" smtClean="0"/>
              <a:t>When?</a:t>
            </a:r>
          </a:p>
          <a:p>
            <a:r>
              <a:rPr lang="en-GB" dirty="0" smtClean="0"/>
              <a:t>Where?</a:t>
            </a:r>
          </a:p>
          <a:p>
            <a:r>
              <a:rPr lang="en-GB" dirty="0" smtClean="0"/>
              <a:t>Why?</a:t>
            </a:r>
            <a:endParaRPr lang="en-GB" dirty="0"/>
          </a:p>
        </p:txBody>
      </p:sp>
    </p:spTree>
    <p:extLst>
      <p:ext uri="{BB962C8B-B14F-4D97-AF65-F5344CB8AC3E}">
        <p14:creationId xmlns:p14="http://schemas.microsoft.com/office/powerpoint/2010/main" val="781416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Adfyfyrio</a:t>
            </a:r>
            <a:r>
              <a:rPr lang="en-GB" smtClean="0"/>
              <a:t/>
            </a:r>
            <a:br>
              <a:rPr lang="en-GB" smtClean="0"/>
            </a:br>
            <a:r>
              <a:rPr lang="en-GB" smtClean="0"/>
              <a:t>Reflection</a:t>
            </a:r>
            <a:endParaRPr lang="en-GB" dirty="0"/>
          </a:p>
        </p:txBody>
      </p:sp>
      <p:sp>
        <p:nvSpPr>
          <p:cNvPr id="3" name="Content Placeholder 2"/>
          <p:cNvSpPr>
            <a:spLocks noGrp="1"/>
          </p:cNvSpPr>
          <p:nvPr>
            <p:ph sz="half" idx="1"/>
          </p:nvPr>
        </p:nvSpPr>
        <p:spPr/>
        <p:txBody>
          <a:bodyPr/>
          <a:lstStyle/>
          <a:p>
            <a:r>
              <a:rPr lang="en-GB" dirty="0" err="1"/>
              <a:t>Cryfderau</a:t>
            </a:r>
            <a:r>
              <a:rPr lang="en-GB" dirty="0"/>
              <a:t> </a:t>
            </a:r>
            <a:r>
              <a:rPr lang="en-GB" dirty="0" err="1"/>
              <a:t>academaidd</a:t>
            </a:r>
            <a:endParaRPr lang="en-GB" dirty="0"/>
          </a:p>
          <a:p>
            <a:r>
              <a:rPr lang="en-GB" dirty="0" err="1"/>
              <a:t>Heriau</a:t>
            </a:r>
            <a:r>
              <a:rPr lang="en-GB" dirty="0"/>
              <a:t> </a:t>
            </a:r>
            <a:r>
              <a:rPr lang="en-GB" dirty="0" err="1"/>
              <a:t>academaidd</a:t>
            </a:r>
            <a:endParaRPr lang="en-GB" dirty="0"/>
          </a:p>
          <a:p>
            <a:r>
              <a:rPr lang="en-GB" dirty="0" err="1"/>
              <a:t>Cryfderau</a:t>
            </a:r>
            <a:r>
              <a:rPr lang="en-GB" dirty="0"/>
              <a:t> </a:t>
            </a:r>
            <a:r>
              <a:rPr lang="en-GB" dirty="0" err="1"/>
              <a:t>proffesiynol</a:t>
            </a:r>
            <a:endParaRPr lang="en-GB" dirty="0"/>
          </a:p>
          <a:p>
            <a:r>
              <a:rPr lang="en-GB" dirty="0" err="1"/>
              <a:t>Heriau</a:t>
            </a:r>
            <a:r>
              <a:rPr lang="en-GB" dirty="0"/>
              <a:t> </a:t>
            </a:r>
            <a:r>
              <a:rPr lang="en-GB" dirty="0" err="1"/>
              <a:t>proffesiynol</a:t>
            </a:r>
            <a:endParaRPr lang="en-GB" dirty="0"/>
          </a:p>
          <a:p>
            <a:endParaRPr lang="en-GB" dirty="0"/>
          </a:p>
        </p:txBody>
      </p:sp>
      <p:sp>
        <p:nvSpPr>
          <p:cNvPr id="4" name="Content Placeholder 3"/>
          <p:cNvSpPr>
            <a:spLocks noGrp="1"/>
          </p:cNvSpPr>
          <p:nvPr>
            <p:ph sz="half" idx="2"/>
          </p:nvPr>
        </p:nvSpPr>
        <p:spPr/>
        <p:txBody>
          <a:bodyPr/>
          <a:lstStyle/>
          <a:p>
            <a:r>
              <a:rPr lang="en-GB" dirty="0" smtClean="0"/>
              <a:t>Academic strengths</a:t>
            </a:r>
          </a:p>
          <a:p>
            <a:r>
              <a:rPr lang="en-GB" dirty="0" smtClean="0"/>
              <a:t>Academic challenges</a:t>
            </a:r>
          </a:p>
          <a:p>
            <a:r>
              <a:rPr lang="en-GB" dirty="0" smtClean="0"/>
              <a:t>Professional strengths</a:t>
            </a:r>
          </a:p>
          <a:p>
            <a:r>
              <a:rPr lang="en-GB" dirty="0" smtClean="0"/>
              <a:t>Professional challenges </a:t>
            </a:r>
            <a:endParaRPr lang="en-GB" dirty="0"/>
          </a:p>
        </p:txBody>
      </p:sp>
    </p:spTree>
    <p:extLst>
      <p:ext uri="{BB962C8B-B14F-4D97-AF65-F5344CB8AC3E}">
        <p14:creationId xmlns:p14="http://schemas.microsoft.com/office/powerpoint/2010/main" val="3582908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a:t>
            </a:r>
            <a:endParaRPr lang="en-GB" dirty="0"/>
          </a:p>
        </p:txBody>
      </p:sp>
      <p:sp>
        <p:nvSpPr>
          <p:cNvPr id="3" name="Content Placeholder 2"/>
          <p:cNvSpPr>
            <a:spLocks noGrp="1"/>
          </p:cNvSpPr>
          <p:nvPr>
            <p:ph idx="1"/>
          </p:nvPr>
        </p:nvSpPr>
        <p:spPr/>
        <p:txBody>
          <a:bodyPr>
            <a:normAutofit/>
          </a:bodyPr>
          <a:lstStyle/>
          <a:p>
            <a:r>
              <a:rPr lang="en-GB" sz="4000" dirty="0" smtClean="0"/>
              <a:t>S = specific</a:t>
            </a:r>
          </a:p>
          <a:p>
            <a:r>
              <a:rPr lang="en-GB" sz="4000" dirty="0" smtClean="0"/>
              <a:t>M = meaningful  </a:t>
            </a:r>
          </a:p>
          <a:p>
            <a:r>
              <a:rPr lang="en-GB" sz="4000" dirty="0" smtClean="0"/>
              <a:t>A = achievable </a:t>
            </a:r>
          </a:p>
          <a:p>
            <a:r>
              <a:rPr lang="en-GB" sz="4000" dirty="0" smtClean="0"/>
              <a:t>R = realistic </a:t>
            </a:r>
          </a:p>
          <a:p>
            <a:r>
              <a:rPr lang="en-GB" sz="4000" dirty="0" smtClean="0"/>
              <a:t>T = timescale </a:t>
            </a:r>
            <a:endParaRPr lang="en-GB" sz="4000" dirty="0"/>
          </a:p>
          <a:p>
            <a:endParaRPr lang="en-GB" sz="2800" dirty="0"/>
          </a:p>
        </p:txBody>
      </p:sp>
    </p:spTree>
    <p:extLst>
      <p:ext uri="{BB962C8B-B14F-4D97-AF65-F5344CB8AC3E}">
        <p14:creationId xmlns:p14="http://schemas.microsoft.com/office/powerpoint/2010/main" val="1061585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Cymunedau</a:t>
            </a:r>
            <a:r>
              <a:rPr lang="en-GB" dirty="0" smtClean="0"/>
              <a:t> o </a:t>
            </a:r>
            <a:r>
              <a:rPr lang="en-GB" dirty="0" err="1" smtClean="0"/>
              <a:t>arfer</a:t>
            </a:r>
            <a:r>
              <a:rPr lang="en-GB" dirty="0" smtClean="0"/>
              <a:t/>
            </a:r>
            <a:br>
              <a:rPr lang="en-GB" dirty="0" smtClean="0"/>
            </a:br>
            <a:r>
              <a:rPr lang="en-GB" dirty="0" smtClean="0"/>
              <a:t>Communities of practice</a:t>
            </a:r>
            <a:endParaRPr lang="en-GB" dirty="0"/>
          </a:p>
        </p:txBody>
      </p:sp>
      <p:sp>
        <p:nvSpPr>
          <p:cNvPr id="5" name="Content Placeholder 4"/>
          <p:cNvSpPr>
            <a:spLocks noGrp="1"/>
          </p:cNvSpPr>
          <p:nvPr>
            <p:ph sz="half" idx="1"/>
          </p:nvPr>
        </p:nvSpPr>
        <p:spPr/>
        <p:txBody>
          <a:bodyPr/>
          <a:lstStyle/>
          <a:p>
            <a:r>
              <a:rPr lang="en-GB" dirty="0" err="1" smtClean="0"/>
              <a:t>Gwasanaethau</a:t>
            </a:r>
            <a:r>
              <a:rPr lang="en-GB" dirty="0" smtClean="0"/>
              <a:t> o </a:t>
            </a:r>
            <a:r>
              <a:rPr lang="en-GB" dirty="0" err="1" smtClean="0"/>
              <a:t>ansawdd</a:t>
            </a:r>
            <a:endParaRPr lang="en-GB" dirty="0" smtClean="0"/>
          </a:p>
          <a:p>
            <a:r>
              <a:rPr lang="en-GB" dirty="0" err="1" smtClean="0"/>
              <a:t>Cydweithredu</a:t>
            </a:r>
            <a:endParaRPr lang="en-GB" dirty="0" smtClean="0"/>
          </a:p>
          <a:p>
            <a:r>
              <a:rPr lang="en-GB" dirty="0" smtClean="0"/>
              <a:t>Y </a:t>
            </a:r>
            <a:r>
              <a:rPr lang="en-GB" dirty="0" err="1" smtClean="0"/>
              <a:t>plentyn</a:t>
            </a:r>
            <a:r>
              <a:rPr lang="en-GB" dirty="0" smtClean="0"/>
              <a:t> </a:t>
            </a:r>
            <a:r>
              <a:rPr lang="en-GB" dirty="0" err="1" smtClean="0"/>
              <a:t>a’r</a:t>
            </a:r>
            <a:r>
              <a:rPr lang="en-GB" dirty="0" smtClean="0"/>
              <a:t> </a:t>
            </a:r>
            <a:r>
              <a:rPr lang="en-GB" dirty="0" err="1"/>
              <a:t>t</a:t>
            </a:r>
            <a:r>
              <a:rPr lang="en-GB" dirty="0" err="1" smtClean="0"/>
              <a:t>eulu</a:t>
            </a:r>
            <a:endParaRPr lang="en-GB" dirty="0"/>
          </a:p>
        </p:txBody>
      </p:sp>
      <p:sp>
        <p:nvSpPr>
          <p:cNvPr id="6" name="Content Placeholder 5"/>
          <p:cNvSpPr>
            <a:spLocks noGrp="1"/>
          </p:cNvSpPr>
          <p:nvPr>
            <p:ph sz="half" idx="2"/>
          </p:nvPr>
        </p:nvSpPr>
        <p:spPr/>
        <p:txBody>
          <a:bodyPr/>
          <a:lstStyle/>
          <a:p>
            <a:r>
              <a:rPr lang="en-GB" dirty="0" smtClean="0"/>
              <a:t>Quality services</a:t>
            </a:r>
          </a:p>
          <a:p>
            <a:r>
              <a:rPr lang="en-GB" dirty="0" smtClean="0"/>
              <a:t>Collaboration</a:t>
            </a:r>
          </a:p>
          <a:p>
            <a:r>
              <a:rPr lang="en-GB" dirty="0" smtClean="0"/>
              <a:t>The child and the family</a:t>
            </a:r>
            <a:endParaRPr lang="en-GB" dirty="0"/>
          </a:p>
        </p:txBody>
      </p:sp>
    </p:spTree>
    <p:extLst>
      <p:ext uri="{BB962C8B-B14F-4D97-AF65-F5344CB8AC3E}">
        <p14:creationId xmlns:p14="http://schemas.microsoft.com/office/powerpoint/2010/main" val="3891086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title"/>
          </p:nvPr>
        </p:nvSpPr>
        <p:spPr/>
        <p:txBody>
          <a:bodyPr>
            <a:normAutofit fontScale="90000"/>
          </a:bodyPr>
          <a:lstStyle/>
          <a:p>
            <a:pPr eaLnBrk="1" hangingPunct="1"/>
            <a:r>
              <a:rPr lang="en-GB" altLang="en-US" sz="4000" smtClean="0"/>
              <a:t>Gw</a:t>
            </a:r>
            <a:r>
              <a:rPr lang="cy-GB" altLang="en-US" sz="4000" smtClean="0"/>
              <a:t>eithio mewn partneriaeth</a:t>
            </a:r>
            <a:br>
              <a:rPr lang="cy-GB" altLang="en-US" sz="4000" smtClean="0"/>
            </a:br>
            <a:r>
              <a:rPr lang="en-GB" altLang="en-US" sz="4000" i="1" smtClean="0"/>
              <a:t>Partnership working</a:t>
            </a:r>
            <a:endParaRPr lang="cy-GB" altLang="en-US" sz="4000" i="1" smtClean="0"/>
          </a:p>
        </p:txBody>
      </p:sp>
      <p:sp>
        <p:nvSpPr>
          <p:cNvPr id="23555" name="Rectangle 5"/>
          <p:cNvSpPr>
            <a:spLocks noGrp="1" noChangeArrowheads="1"/>
          </p:cNvSpPr>
          <p:nvPr>
            <p:ph type="body" sz="half" idx="1"/>
          </p:nvPr>
        </p:nvSpPr>
        <p:spPr>
          <a:xfrm>
            <a:off x="457200" y="2060575"/>
            <a:ext cx="4027488" cy="4065588"/>
          </a:xfrm>
        </p:spPr>
        <p:txBody>
          <a:bodyPr/>
          <a:lstStyle/>
          <a:p>
            <a:pPr eaLnBrk="1" hangingPunct="1"/>
            <a:r>
              <a:rPr lang="cy-GB" altLang="en-US" smtClean="0"/>
              <a:t>Rhannu gwybodaeth</a:t>
            </a:r>
          </a:p>
          <a:p>
            <a:pPr eaLnBrk="1" hangingPunct="1"/>
            <a:r>
              <a:rPr lang="cy-GB" altLang="en-US" smtClean="0"/>
              <a:t>Rhwng gweithwyr proffesiynol</a:t>
            </a:r>
          </a:p>
          <a:p>
            <a:pPr eaLnBrk="1" hangingPunct="1"/>
            <a:r>
              <a:rPr lang="cy-GB" altLang="en-US" smtClean="0"/>
              <a:t>Rhwng teuluoedd a gweithwyr proffesiynol</a:t>
            </a:r>
          </a:p>
          <a:p>
            <a:pPr eaLnBrk="1" hangingPunct="1"/>
            <a:endParaRPr lang="en-US" altLang="en-US" smtClean="0"/>
          </a:p>
        </p:txBody>
      </p:sp>
      <p:sp>
        <p:nvSpPr>
          <p:cNvPr id="23556" name="Rectangle 6"/>
          <p:cNvSpPr>
            <a:spLocks noGrp="1" noChangeArrowheads="1"/>
          </p:cNvSpPr>
          <p:nvPr>
            <p:ph type="body" sz="half" idx="2"/>
          </p:nvPr>
        </p:nvSpPr>
        <p:spPr>
          <a:xfrm>
            <a:off x="4656138" y="2133600"/>
            <a:ext cx="4030662" cy="3992563"/>
          </a:xfrm>
        </p:spPr>
        <p:txBody>
          <a:bodyPr/>
          <a:lstStyle/>
          <a:p>
            <a:pPr eaLnBrk="1" hangingPunct="1"/>
            <a:r>
              <a:rPr lang="en-GB" altLang="en-US" i="1" smtClean="0"/>
              <a:t>Sharing of information</a:t>
            </a:r>
            <a:endParaRPr lang="en-US" altLang="en-US" i="1" smtClean="0"/>
          </a:p>
          <a:p>
            <a:pPr eaLnBrk="1" hangingPunct="1"/>
            <a:r>
              <a:rPr lang="en-GB" altLang="en-US" i="1" smtClean="0"/>
              <a:t>Between professionals</a:t>
            </a:r>
          </a:p>
          <a:p>
            <a:pPr eaLnBrk="1" hangingPunct="1"/>
            <a:r>
              <a:rPr lang="en-GB" altLang="en-US" i="1" smtClean="0"/>
              <a:t>Between families and professionals</a:t>
            </a:r>
            <a:endParaRPr lang="en-US" altLang="en-US" i="1" smtClean="0"/>
          </a:p>
          <a:p>
            <a:pPr eaLnBrk="1" hangingPunct="1"/>
            <a:endParaRPr lang="cy-GB" altLang="en-US" smtClean="0"/>
          </a:p>
        </p:txBody>
      </p:sp>
    </p:spTree>
    <p:extLst>
      <p:ext uri="{BB962C8B-B14F-4D97-AF65-F5344CB8AC3E}">
        <p14:creationId xmlns:p14="http://schemas.microsoft.com/office/powerpoint/2010/main" val="2059487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a:xfrm>
            <a:off x="685800" y="609600"/>
            <a:ext cx="7772400" cy="658813"/>
          </a:xfrm>
        </p:spPr>
        <p:txBody>
          <a:bodyPr>
            <a:normAutofit fontScale="90000"/>
          </a:bodyPr>
          <a:lstStyle/>
          <a:p>
            <a:pPr eaLnBrk="1" hangingPunct="1"/>
            <a:r>
              <a:rPr lang="cy-GB" altLang="en-US" sz="4000" dirty="0" smtClean="0"/>
              <a:t>Cymunedau arfer </a:t>
            </a:r>
            <a:br>
              <a:rPr lang="cy-GB" altLang="en-US" sz="4000" dirty="0" smtClean="0"/>
            </a:br>
            <a:r>
              <a:rPr lang="en-GB" altLang="en-US" sz="4000" dirty="0" smtClean="0"/>
              <a:t>Communities of practice</a:t>
            </a:r>
            <a:br>
              <a:rPr lang="en-GB" altLang="en-US" sz="4000" dirty="0" smtClean="0"/>
            </a:br>
            <a:endParaRPr lang="cy-GB" altLang="en-US" sz="4000" dirty="0" smtClean="0"/>
          </a:p>
        </p:txBody>
      </p:sp>
      <p:sp>
        <p:nvSpPr>
          <p:cNvPr id="25603" name="Rectangle 7"/>
          <p:cNvSpPr>
            <a:spLocks noGrp="1" noChangeArrowheads="1"/>
          </p:cNvSpPr>
          <p:nvPr>
            <p:ph type="body" idx="1"/>
          </p:nvPr>
        </p:nvSpPr>
        <p:spPr>
          <a:xfrm>
            <a:off x="685800" y="1412875"/>
            <a:ext cx="7772400" cy="4683125"/>
          </a:xfrm>
        </p:spPr>
        <p:txBody>
          <a:bodyPr/>
          <a:lstStyle/>
          <a:p>
            <a:pPr eaLnBrk="1" hangingPunct="1">
              <a:buFontTx/>
              <a:buNone/>
            </a:pPr>
            <a:r>
              <a:rPr lang="en-GB" altLang="en-US" sz="2800" dirty="0" smtClean="0"/>
              <a:t>“Reflecting on how we perceive children’s experiences may depend on how we view the child. …..The ways in which we interpret our practice are also framed by our current view of practice as well as our awareness of relevant literature, or theories, case studies and research data related to a variety of early years settings”.</a:t>
            </a:r>
          </a:p>
          <a:p>
            <a:pPr algn="r" eaLnBrk="1" hangingPunct="1">
              <a:buFontTx/>
              <a:buNone/>
            </a:pPr>
            <a:r>
              <a:rPr lang="en-GB" altLang="en-US" sz="2800" smtClean="0"/>
              <a:t>(Paige-Smith and Craft, 2011:11)</a:t>
            </a:r>
            <a:endParaRPr lang="en-US" altLang="en-US" sz="2800" dirty="0" smtClean="0"/>
          </a:p>
          <a:p>
            <a:pPr eaLnBrk="1" hangingPunct="1">
              <a:buFontTx/>
              <a:buNone/>
            </a:pPr>
            <a:endParaRPr lang="en-US" altLang="en-US" sz="2800" dirty="0" smtClean="0"/>
          </a:p>
        </p:txBody>
      </p:sp>
    </p:spTree>
    <p:extLst>
      <p:ext uri="{BB962C8B-B14F-4D97-AF65-F5344CB8AC3E}">
        <p14:creationId xmlns:p14="http://schemas.microsoft.com/office/powerpoint/2010/main" val="1337332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Cymunedau</a:t>
            </a:r>
            <a:r>
              <a:rPr lang="en-GB" dirty="0"/>
              <a:t> </a:t>
            </a:r>
            <a:r>
              <a:rPr lang="en-GB" dirty="0" err="1"/>
              <a:t>arfer</a:t>
            </a:r>
            <a:r>
              <a:rPr lang="en-GB" dirty="0"/>
              <a:t> </a:t>
            </a:r>
            <a:br>
              <a:rPr lang="en-GB" dirty="0"/>
            </a:br>
            <a:r>
              <a:rPr lang="en-GB" dirty="0"/>
              <a:t>Communities of practice</a:t>
            </a:r>
            <a:br>
              <a:rPr lang="en-GB" dirty="0"/>
            </a:br>
            <a:endParaRPr lang="en-GB" dirty="0"/>
          </a:p>
        </p:txBody>
      </p:sp>
      <p:sp>
        <p:nvSpPr>
          <p:cNvPr id="3" name="Content Placeholder 2"/>
          <p:cNvSpPr>
            <a:spLocks noGrp="1"/>
          </p:cNvSpPr>
          <p:nvPr>
            <p:ph idx="1"/>
          </p:nvPr>
        </p:nvSpPr>
        <p:spPr/>
        <p:txBody>
          <a:bodyPr/>
          <a:lstStyle/>
          <a:p>
            <a:r>
              <a:rPr lang="en-GB" dirty="0" smtClean="0"/>
              <a:t>‘… formed by a group of practitioners who share common prior experiences, beliefs, principles and concerns and are working towards similar aims.’</a:t>
            </a:r>
          </a:p>
          <a:p>
            <a:pPr marL="0" indent="0" algn="r">
              <a:buNone/>
            </a:pPr>
            <a:endParaRPr lang="en-GB" dirty="0" smtClean="0"/>
          </a:p>
          <a:p>
            <a:pPr marL="0" indent="0" algn="r">
              <a:buNone/>
            </a:pPr>
            <a:r>
              <a:rPr lang="en-GB" dirty="0" smtClean="0"/>
              <a:t>(Gill and </a:t>
            </a:r>
            <a:r>
              <a:rPr lang="en-GB" dirty="0"/>
              <a:t>W</a:t>
            </a:r>
            <a:r>
              <a:rPr lang="en-GB" dirty="0" smtClean="0"/>
              <a:t>hitehouse, 2017: 62)</a:t>
            </a:r>
            <a:endParaRPr lang="en-GB" dirty="0"/>
          </a:p>
        </p:txBody>
      </p:sp>
    </p:spTree>
    <p:extLst>
      <p:ext uri="{BB962C8B-B14F-4D97-AF65-F5344CB8AC3E}">
        <p14:creationId xmlns:p14="http://schemas.microsoft.com/office/powerpoint/2010/main" val="2930270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Cymuned</a:t>
            </a:r>
            <a:r>
              <a:rPr lang="en-GB" dirty="0" smtClean="0"/>
              <a:t> </a:t>
            </a:r>
            <a:r>
              <a:rPr lang="en-GB" dirty="0" err="1" smtClean="0"/>
              <a:t>dysgu</a:t>
            </a:r>
            <a:r>
              <a:rPr lang="en-GB" dirty="0" smtClean="0"/>
              <a:t/>
            </a:r>
            <a:br>
              <a:rPr lang="en-GB" dirty="0" smtClean="0"/>
            </a:br>
            <a:r>
              <a:rPr lang="en-GB" dirty="0" smtClean="0"/>
              <a:t>A community of learners</a:t>
            </a:r>
            <a:endParaRPr lang="en-GB" dirty="0"/>
          </a:p>
        </p:txBody>
      </p:sp>
      <p:sp>
        <p:nvSpPr>
          <p:cNvPr id="3" name="Content Placeholder 2"/>
          <p:cNvSpPr>
            <a:spLocks noGrp="1"/>
          </p:cNvSpPr>
          <p:nvPr>
            <p:ph sz="half" idx="1"/>
          </p:nvPr>
        </p:nvSpPr>
        <p:spPr/>
        <p:txBody>
          <a:bodyPr/>
          <a:lstStyle/>
          <a:p>
            <a:r>
              <a:rPr lang="en-GB" dirty="0" err="1" smtClean="0"/>
              <a:t>Rhannu</a:t>
            </a:r>
            <a:r>
              <a:rPr lang="en-GB" dirty="0" smtClean="0"/>
              <a:t> </a:t>
            </a:r>
            <a:r>
              <a:rPr lang="en-GB" dirty="0" err="1" smtClean="0"/>
              <a:t>gwybodaeth</a:t>
            </a:r>
            <a:endParaRPr lang="en-GB" dirty="0" smtClean="0"/>
          </a:p>
          <a:p>
            <a:r>
              <a:rPr lang="en-GB" dirty="0" err="1" smtClean="0"/>
              <a:t>Cysondeb</a:t>
            </a:r>
            <a:endParaRPr lang="en-GB" dirty="0" smtClean="0"/>
          </a:p>
          <a:p>
            <a:r>
              <a:rPr lang="en-GB" dirty="0" err="1" smtClean="0"/>
              <a:t>Gwrando</a:t>
            </a:r>
            <a:r>
              <a:rPr lang="en-GB" dirty="0" smtClean="0"/>
              <a:t> </a:t>
            </a:r>
            <a:r>
              <a:rPr lang="en-GB" dirty="0" err="1" smtClean="0"/>
              <a:t>adfyfriol</a:t>
            </a:r>
            <a:endParaRPr lang="en-GB" dirty="0" smtClean="0"/>
          </a:p>
          <a:p>
            <a:r>
              <a:rPr lang="en-GB" dirty="0" err="1" smtClean="0"/>
              <a:t>Rhannu</a:t>
            </a:r>
            <a:r>
              <a:rPr lang="en-GB" dirty="0" smtClean="0"/>
              <a:t> </a:t>
            </a:r>
            <a:r>
              <a:rPr lang="en-GB" dirty="0" err="1" smtClean="0"/>
              <a:t>arfer</a:t>
            </a:r>
            <a:r>
              <a:rPr lang="en-GB" dirty="0" smtClean="0"/>
              <a:t> </a:t>
            </a:r>
            <a:r>
              <a:rPr lang="en-GB" dirty="0" err="1" smtClean="0"/>
              <a:t>gorau</a:t>
            </a:r>
            <a:endParaRPr lang="en-GB" dirty="0"/>
          </a:p>
        </p:txBody>
      </p:sp>
      <p:sp>
        <p:nvSpPr>
          <p:cNvPr id="4" name="Content Placeholder 3"/>
          <p:cNvSpPr>
            <a:spLocks noGrp="1"/>
          </p:cNvSpPr>
          <p:nvPr>
            <p:ph sz="half" idx="2"/>
          </p:nvPr>
        </p:nvSpPr>
        <p:spPr/>
        <p:txBody>
          <a:bodyPr/>
          <a:lstStyle/>
          <a:p>
            <a:r>
              <a:rPr lang="en-GB" dirty="0" smtClean="0"/>
              <a:t>Shared knowledge</a:t>
            </a:r>
          </a:p>
          <a:p>
            <a:r>
              <a:rPr lang="en-GB" dirty="0" smtClean="0"/>
              <a:t>Consistency</a:t>
            </a:r>
          </a:p>
          <a:p>
            <a:r>
              <a:rPr lang="en-GB" dirty="0" smtClean="0"/>
              <a:t>Reflective listening</a:t>
            </a:r>
          </a:p>
          <a:p>
            <a:r>
              <a:rPr lang="en-GB" dirty="0" smtClean="0"/>
              <a:t>Sharing best practice</a:t>
            </a:r>
          </a:p>
          <a:p>
            <a:endParaRPr lang="en-GB" dirty="0"/>
          </a:p>
        </p:txBody>
      </p:sp>
    </p:spTree>
    <p:extLst>
      <p:ext uri="{BB962C8B-B14F-4D97-AF65-F5344CB8AC3E}">
        <p14:creationId xmlns:p14="http://schemas.microsoft.com/office/powerpoint/2010/main" val="24574275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200" dirty="0" err="1" smtClean="0"/>
              <a:t>Ymateb</a:t>
            </a:r>
            <a:r>
              <a:rPr lang="en-GB" sz="3200" dirty="0" smtClean="0"/>
              <a:t> </a:t>
            </a:r>
            <a:r>
              <a:rPr lang="en-GB" sz="3200" dirty="0" err="1" smtClean="0"/>
              <a:t>i</a:t>
            </a:r>
            <a:r>
              <a:rPr lang="en-GB" sz="3200" dirty="0" smtClean="0"/>
              <a:t> </a:t>
            </a:r>
            <a:r>
              <a:rPr lang="en-GB" sz="3200" dirty="0" err="1" smtClean="0"/>
              <a:t>newid</a:t>
            </a:r>
            <a:r>
              <a:rPr lang="en-GB" sz="3200" dirty="0" smtClean="0"/>
              <a:t>      Responding to change</a:t>
            </a:r>
            <a:endParaRPr lang="en-GB" sz="3200" dirty="0"/>
          </a:p>
        </p:txBody>
      </p:sp>
      <p:sp>
        <p:nvSpPr>
          <p:cNvPr id="6" name="Content Placeholder 5"/>
          <p:cNvSpPr>
            <a:spLocks noGrp="1"/>
          </p:cNvSpPr>
          <p:nvPr>
            <p:ph sz="half" idx="1"/>
          </p:nvPr>
        </p:nvSpPr>
        <p:spPr/>
        <p:txBody>
          <a:bodyPr>
            <a:normAutofit lnSpcReduction="10000"/>
          </a:bodyPr>
          <a:lstStyle/>
          <a:p>
            <a:r>
              <a:rPr lang="en-GB" dirty="0" err="1" smtClean="0"/>
              <a:t>Rhesymu</a:t>
            </a:r>
            <a:endParaRPr lang="en-GB" dirty="0" smtClean="0"/>
          </a:p>
          <a:p>
            <a:r>
              <a:rPr lang="en-GB" dirty="0" err="1" smtClean="0"/>
              <a:t>Gwerthuso</a:t>
            </a:r>
            <a:endParaRPr lang="en-GB" dirty="0" smtClean="0"/>
          </a:p>
          <a:p>
            <a:r>
              <a:rPr lang="en-GB" dirty="0" err="1" smtClean="0"/>
              <a:t>Adborth</a:t>
            </a:r>
            <a:endParaRPr lang="en-GB" dirty="0" smtClean="0"/>
          </a:p>
          <a:p>
            <a:r>
              <a:rPr lang="en-GB" dirty="0" err="1" smtClean="0"/>
              <a:t>Dysgu</a:t>
            </a:r>
            <a:endParaRPr lang="en-GB" dirty="0" smtClean="0"/>
          </a:p>
          <a:p>
            <a:r>
              <a:rPr lang="en-GB" dirty="0" err="1" smtClean="0"/>
              <a:t>Esbonio</a:t>
            </a:r>
            <a:endParaRPr lang="en-GB" dirty="0" smtClean="0"/>
          </a:p>
          <a:p>
            <a:r>
              <a:rPr lang="en-GB" dirty="0" err="1" smtClean="0"/>
              <a:t>Ystyried</a:t>
            </a:r>
            <a:endParaRPr lang="en-GB" dirty="0" smtClean="0"/>
          </a:p>
          <a:p>
            <a:r>
              <a:rPr lang="en-GB" dirty="0" err="1" smtClean="0"/>
              <a:t>Meddwl</a:t>
            </a:r>
            <a:r>
              <a:rPr lang="en-GB" dirty="0" smtClean="0"/>
              <a:t> </a:t>
            </a:r>
          </a:p>
          <a:p>
            <a:pPr marL="0" indent="0">
              <a:buNone/>
            </a:pPr>
            <a:r>
              <a:rPr lang="en-GB" dirty="0"/>
              <a:t>	</a:t>
            </a:r>
            <a:r>
              <a:rPr lang="en-GB" dirty="0" smtClean="0"/>
              <a:t>(Hallett, 2013:28)</a:t>
            </a:r>
            <a:endParaRPr lang="en-GB" dirty="0"/>
          </a:p>
        </p:txBody>
      </p:sp>
      <p:sp>
        <p:nvSpPr>
          <p:cNvPr id="2" name="Content Placeholder 1"/>
          <p:cNvSpPr>
            <a:spLocks noGrp="1"/>
          </p:cNvSpPr>
          <p:nvPr>
            <p:ph sz="half" idx="2"/>
          </p:nvPr>
        </p:nvSpPr>
        <p:spPr/>
        <p:txBody>
          <a:bodyPr>
            <a:normAutofit lnSpcReduction="10000"/>
          </a:bodyPr>
          <a:lstStyle/>
          <a:p>
            <a:r>
              <a:rPr lang="en-GB" dirty="0"/>
              <a:t>R – reason</a:t>
            </a:r>
          </a:p>
          <a:p>
            <a:r>
              <a:rPr lang="en-GB" dirty="0"/>
              <a:t>E – evaluate</a:t>
            </a:r>
          </a:p>
          <a:p>
            <a:r>
              <a:rPr lang="en-GB" dirty="0"/>
              <a:t>F – feedback</a:t>
            </a:r>
          </a:p>
          <a:p>
            <a:r>
              <a:rPr lang="en-GB" dirty="0"/>
              <a:t>L – learn</a:t>
            </a:r>
          </a:p>
          <a:p>
            <a:r>
              <a:rPr lang="en-GB" dirty="0"/>
              <a:t>E – explain</a:t>
            </a:r>
          </a:p>
          <a:p>
            <a:r>
              <a:rPr lang="en-GB" dirty="0"/>
              <a:t>C – consider</a:t>
            </a:r>
          </a:p>
          <a:p>
            <a:r>
              <a:rPr lang="en-GB" dirty="0"/>
              <a:t>T – think</a:t>
            </a:r>
          </a:p>
          <a:p>
            <a:pPr marL="0" indent="0" algn="r">
              <a:buNone/>
            </a:pPr>
            <a:r>
              <a:rPr lang="en-GB" dirty="0"/>
              <a:t>(Hallett, 2013: 28)</a:t>
            </a:r>
          </a:p>
          <a:p>
            <a:endParaRPr lang="en-GB" dirty="0"/>
          </a:p>
        </p:txBody>
      </p:sp>
    </p:spTree>
    <p:extLst>
      <p:ext uri="{BB962C8B-B14F-4D97-AF65-F5344CB8AC3E}">
        <p14:creationId xmlns:p14="http://schemas.microsoft.com/office/powerpoint/2010/main" val="25276752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Rhwystrau</a:t>
            </a:r>
            <a:r>
              <a:rPr lang="en-GB" dirty="0" smtClean="0"/>
              <a:t>      Barriers</a:t>
            </a:r>
            <a:endParaRPr lang="en-GB" dirty="0"/>
          </a:p>
        </p:txBody>
      </p:sp>
      <p:sp>
        <p:nvSpPr>
          <p:cNvPr id="3" name="Content Placeholder 2"/>
          <p:cNvSpPr>
            <a:spLocks noGrp="1"/>
          </p:cNvSpPr>
          <p:nvPr>
            <p:ph sz="half" idx="1"/>
          </p:nvPr>
        </p:nvSpPr>
        <p:spPr/>
        <p:txBody>
          <a:bodyPr/>
          <a:lstStyle/>
          <a:p>
            <a:r>
              <a:rPr lang="en-GB" dirty="0" smtClean="0"/>
              <a:t>Pa </a:t>
            </a:r>
            <a:r>
              <a:rPr lang="en-GB" dirty="0" err="1" smtClean="0"/>
              <a:t>rwystrau</a:t>
            </a:r>
            <a:r>
              <a:rPr lang="en-GB" dirty="0" smtClean="0"/>
              <a:t> all </a:t>
            </a:r>
            <a:r>
              <a:rPr lang="en-GB" dirty="0" err="1" smtClean="0"/>
              <a:t>godi</a:t>
            </a:r>
            <a:r>
              <a:rPr lang="en-GB" dirty="0" smtClean="0"/>
              <a:t> </a:t>
            </a:r>
            <a:r>
              <a:rPr lang="en-GB" dirty="0" err="1" smtClean="0"/>
              <a:t>wrth</a:t>
            </a:r>
            <a:r>
              <a:rPr lang="en-GB" dirty="0" smtClean="0"/>
              <a:t> </a:t>
            </a:r>
            <a:r>
              <a:rPr lang="en-GB" dirty="0" err="1" smtClean="0"/>
              <a:t>adfyfyrio</a:t>
            </a:r>
            <a:r>
              <a:rPr lang="en-GB" dirty="0" smtClean="0"/>
              <a:t> </a:t>
            </a:r>
            <a:r>
              <a:rPr lang="en-GB" dirty="0" err="1" smtClean="0"/>
              <a:t>ar</a:t>
            </a:r>
            <a:r>
              <a:rPr lang="en-GB" dirty="0" smtClean="0"/>
              <a:t> y </a:t>
            </a:r>
            <a:r>
              <a:rPr lang="en-GB" dirty="0" err="1" smtClean="0"/>
              <a:t>cyd</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What barriers could arise when reflecting collaboratively?</a:t>
            </a:r>
            <a:endParaRPr lang="en-GB" dirty="0"/>
          </a:p>
        </p:txBody>
      </p:sp>
    </p:spTree>
    <p:extLst>
      <p:ext uri="{BB962C8B-B14F-4D97-AF65-F5344CB8AC3E}">
        <p14:creationId xmlns:p14="http://schemas.microsoft.com/office/powerpoint/2010/main" val="31629374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err="1" smtClean="0"/>
              <a:t>Goresgyn</a:t>
            </a:r>
            <a:r>
              <a:rPr lang="en-GB" dirty="0" smtClean="0"/>
              <a:t> </a:t>
            </a:r>
            <a:r>
              <a:rPr lang="en-GB" dirty="0" err="1" smtClean="0"/>
              <a:t>rhwystrau</a:t>
            </a:r>
            <a:endParaRPr lang="en-GB" dirty="0" smtClean="0"/>
          </a:p>
          <a:p>
            <a:pPr lvl="1"/>
            <a:r>
              <a:rPr lang="en-GB" dirty="0" err="1" smtClean="0"/>
              <a:t>Sut</a:t>
            </a:r>
            <a:r>
              <a:rPr lang="en-GB" dirty="0" smtClean="0"/>
              <a:t>?</a:t>
            </a:r>
          </a:p>
          <a:p>
            <a:pPr lvl="1"/>
            <a:r>
              <a:rPr lang="en-GB" dirty="0" err="1" smtClean="0"/>
              <a:t>Pryd</a:t>
            </a:r>
            <a:r>
              <a:rPr lang="en-GB" dirty="0" smtClean="0"/>
              <a:t>?</a:t>
            </a:r>
          </a:p>
          <a:p>
            <a:pPr lvl="1"/>
            <a:r>
              <a:rPr lang="en-GB" dirty="0" err="1" smtClean="0"/>
              <a:t>Pwy</a:t>
            </a:r>
            <a:r>
              <a:rPr lang="en-GB" dirty="0" smtClean="0"/>
              <a:t>?</a:t>
            </a:r>
          </a:p>
          <a:p>
            <a:pPr lvl="1"/>
            <a:r>
              <a:rPr lang="en-GB" dirty="0" err="1" smtClean="0"/>
              <a:t>Ble</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Overcoming barriers</a:t>
            </a:r>
          </a:p>
          <a:p>
            <a:pPr lvl="1"/>
            <a:r>
              <a:rPr lang="en-GB" dirty="0" smtClean="0"/>
              <a:t>How?</a:t>
            </a:r>
          </a:p>
          <a:p>
            <a:pPr lvl="1"/>
            <a:r>
              <a:rPr lang="en-GB" dirty="0" smtClean="0"/>
              <a:t>When?</a:t>
            </a:r>
          </a:p>
          <a:p>
            <a:pPr lvl="1"/>
            <a:r>
              <a:rPr lang="en-GB" dirty="0" smtClean="0"/>
              <a:t>Who?</a:t>
            </a:r>
          </a:p>
          <a:p>
            <a:pPr lvl="1"/>
            <a:r>
              <a:rPr lang="en-GB" dirty="0" smtClean="0"/>
              <a:t>Where?</a:t>
            </a:r>
            <a:endParaRPr lang="en-GB" dirty="0"/>
          </a:p>
        </p:txBody>
      </p:sp>
    </p:spTree>
    <p:extLst>
      <p:ext uri="{BB962C8B-B14F-4D97-AF65-F5344CB8AC3E}">
        <p14:creationId xmlns:p14="http://schemas.microsoft.com/office/powerpoint/2010/main" val="3229328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r>
              <a:rPr lang="en-GB" dirty="0">
                <a:hlinkClick r:id="rId3"/>
              </a:rPr>
              <a:t>https://</a:t>
            </a:r>
            <a:r>
              <a:rPr lang="en-GB" dirty="0" smtClean="0">
                <a:hlinkClick r:id="rId3"/>
              </a:rPr>
              <a:t>www.youtube.com/watch?v=oHiwpz7r4wY</a:t>
            </a:r>
            <a:r>
              <a:rPr lang="en-GB" dirty="0" smtClean="0"/>
              <a:t> </a:t>
            </a:r>
            <a:endParaRPr lang="en-GB" dirty="0"/>
          </a:p>
          <a:p>
            <a:r>
              <a:rPr lang="en-GB" dirty="0" smtClean="0"/>
              <a:t>Edward de Bono’s ‘Six </a:t>
            </a:r>
            <a:r>
              <a:rPr lang="en-GB" dirty="0"/>
              <a:t>thinking </a:t>
            </a:r>
            <a:r>
              <a:rPr lang="en-GB" dirty="0" smtClean="0"/>
              <a:t>hats’</a:t>
            </a:r>
            <a:endParaRPr lang="en-GB" dirty="0"/>
          </a:p>
          <a:p>
            <a:endParaRPr lang="en-GB" dirty="0"/>
          </a:p>
        </p:txBody>
      </p:sp>
    </p:spTree>
    <p:extLst>
      <p:ext uri="{BB962C8B-B14F-4D97-AF65-F5344CB8AC3E}">
        <p14:creationId xmlns:p14="http://schemas.microsoft.com/office/powerpoint/2010/main" val="3378472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6720" y="188640"/>
            <a:ext cx="8229600" cy="490066"/>
          </a:xfrm>
        </p:spPr>
        <p:txBody>
          <a:bodyPr>
            <a:noAutofit/>
          </a:bodyPr>
          <a:lstStyle/>
          <a:p>
            <a:r>
              <a:rPr lang="en-GB" sz="3200" dirty="0" err="1" smtClean="0"/>
              <a:t>Chwe</a:t>
            </a:r>
            <a:r>
              <a:rPr lang="en-GB" sz="3200" dirty="0" smtClean="0"/>
              <a:t> </a:t>
            </a:r>
            <a:r>
              <a:rPr lang="en-GB" sz="3200" dirty="0" err="1" smtClean="0"/>
              <a:t>perspectif</a:t>
            </a:r>
            <a:r>
              <a:rPr lang="en-GB" sz="3200" dirty="0" smtClean="0"/>
              <a:t>….      Six perspectives….</a:t>
            </a:r>
            <a:endParaRPr lang="en-GB" sz="3200" dirty="0"/>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7564" y="908720"/>
            <a:ext cx="7848872" cy="4751859"/>
          </a:xfrm>
        </p:spPr>
      </p:pic>
    </p:spTree>
    <p:extLst>
      <p:ext uri="{BB962C8B-B14F-4D97-AF65-F5344CB8AC3E}">
        <p14:creationId xmlns:p14="http://schemas.microsoft.com/office/powerpoint/2010/main" val="2084825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Elfen</a:t>
            </a:r>
            <a:r>
              <a:rPr lang="en-GB" dirty="0"/>
              <a:t> </a:t>
            </a:r>
            <a:r>
              <a:rPr lang="en-GB" dirty="0" smtClean="0"/>
              <a:t>3     </a:t>
            </a:r>
            <a:r>
              <a:rPr lang="en-GB" dirty="0"/>
              <a:t>Element </a:t>
            </a:r>
            <a:r>
              <a:rPr lang="en-GB" dirty="0" smtClean="0"/>
              <a:t>3</a:t>
            </a:r>
            <a:endParaRPr lang="en-GB" dirty="0"/>
          </a:p>
        </p:txBody>
      </p:sp>
      <p:sp>
        <p:nvSpPr>
          <p:cNvPr id="3" name="Content Placeholder 2"/>
          <p:cNvSpPr>
            <a:spLocks noGrp="1"/>
          </p:cNvSpPr>
          <p:nvPr>
            <p:ph sz="half" idx="1"/>
          </p:nvPr>
        </p:nvSpPr>
        <p:spPr/>
        <p:txBody>
          <a:bodyPr/>
          <a:lstStyle/>
          <a:p>
            <a:pPr lvl="0"/>
            <a:r>
              <a:rPr lang="cy-GB" dirty="0"/>
              <a:t>Paratowch bapur briffio ar gyfer ymarferwyr blynyddoedd cynnar am bwysigrwydd arfer adfyfyriol fel dull o gynnal gwasanaethau o safon ar gyfer plant ifanc (2 tudalen A4);</a:t>
            </a:r>
            <a:endParaRPr lang="en-GB" dirty="0"/>
          </a:p>
          <a:p>
            <a:endParaRPr lang="en-GB" dirty="0"/>
          </a:p>
        </p:txBody>
      </p:sp>
      <p:sp>
        <p:nvSpPr>
          <p:cNvPr id="4" name="Content Placeholder 3"/>
          <p:cNvSpPr>
            <a:spLocks noGrp="1"/>
          </p:cNvSpPr>
          <p:nvPr>
            <p:ph sz="half" idx="2"/>
          </p:nvPr>
        </p:nvSpPr>
        <p:spPr/>
        <p:txBody>
          <a:bodyPr/>
          <a:lstStyle/>
          <a:p>
            <a:pPr lvl="0"/>
            <a:r>
              <a:rPr lang="en-GB" dirty="0"/>
              <a:t>Prepare a briefing paper aimed at early years practitioners about the importance of reflective practice as a means of maintaining quality services for young children. (2 A4 pages)</a:t>
            </a:r>
          </a:p>
          <a:p>
            <a:endParaRPr lang="en-GB" dirty="0"/>
          </a:p>
        </p:txBody>
      </p:sp>
    </p:spTree>
    <p:extLst>
      <p:ext uri="{BB962C8B-B14F-4D97-AF65-F5344CB8AC3E}">
        <p14:creationId xmlns:p14="http://schemas.microsoft.com/office/powerpoint/2010/main" val="5949245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smtClean="0"/>
              <a:t>    Assignment</a:t>
            </a:r>
            <a:endParaRPr lang="en-GB" dirty="0"/>
          </a:p>
        </p:txBody>
      </p:sp>
      <p:sp>
        <p:nvSpPr>
          <p:cNvPr id="3" name="Content Placeholder 2"/>
          <p:cNvSpPr>
            <a:spLocks noGrp="1"/>
          </p:cNvSpPr>
          <p:nvPr>
            <p:ph sz="half" idx="1"/>
          </p:nvPr>
        </p:nvSpPr>
        <p:spPr/>
        <p:txBody>
          <a:bodyPr/>
          <a:lstStyle/>
          <a:p>
            <a:r>
              <a:rPr lang="en-GB" dirty="0" err="1" smtClean="0"/>
              <a:t>Cyflwyniad</a:t>
            </a:r>
            <a:r>
              <a:rPr lang="en-GB" dirty="0" smtClean="0"/>
              <a:t> </a:t>
            </a:r>
            <a:r>
              <a:rPr lang="en-GB" dirty="0" err="1" smtClean="0"/>
              <a:t>unigol</a:t>
            </a:r>
            <a:r>
              <a:rPr lang="en-GB" dirty="0" smtClean="0"/>
              <a:t> 10.06.19</a:t>
            </a:r>
          </a:p>
          <a:p>
            <a:r>
              <a:rPr lang="en-GB" dirty="0" err="1" smtClean="0"/>
              <a:t>Portffolio</a:t>
            </a:r>
            <a:r>
              <a:rPr lang="en-GB" dirty="0" smtClean="0"/>
              <a:t> 16.06.19</a:t>
            </a:r>
          </a:p>
          <a:p>
            <a:r>
              <a:rPr lang="en-GB" dirty="0" err="1" smtClean="0"/>
              <a:t>Unrhyw</a:t>
            </a:r>
            <a:r>
              <a:rPr lang="en-GB" dirty="0" smtClean="0"/>
              <a:t> </a:t>
            </a:r>
            <a:r>
              <a:rPr lang="en-GB" dirty="0" err="1" smtClean="0"/>
              <a:t>gwestiynau</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Individual presentation 10.06.19</a:t>
            </a:r>
          </a:p>
          <a:p>
            <a:r>
              <a:rPr lang="en-GB" dirty="0" smtClean="0"/>
              <a:t>Portfolio 16.06.19</a:t>
            </a:r>
          </a:p>
          <a:p>
            <a:r>
              <a:rPr lang="en-GB" dirty="0" smtClean="0"/>
              <a:t>Any questions?</a:t>
            </a:r>
            <a:endParaRPr lang="en-GB" dirty="0"/>
          </a:p>
        </p:txBody>
      </p:sp>
    </p:spTree>
    <p:extLst>
      <p:ext uri="{BB962C8B-B14F-4D97-AF65-F5344CB8AC3E}">
        <p14:creationId xmlns:p14="http://schemas.microsoft.com/office/powerpoint/2010/main" val="27020331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548680"/>
          </a:xfrm>
        </p:spPr>
        <p:txBody>
          <a:bodyPr>
            <a:normAutofit fontScale="90000"/>
          </a:bodyPr>
          <a:lstStyle/>
          <a:p>
            <a:r>
              <a:rPr lang="en-GB" sz="3600" dirty="0" err="1" smtClean="0"/>
              <a:t>Cyfeiriadau</a:t>
            </a:r>
            <a:r>
              <a:rPr lang="en-GB" sz="3600" dirty="0" smtClean="0"/>
              <a:t>       References</a:t>
            </a:r>
            <a:endParaRPr lang="en-GB" sz="3600" dirty="0"/>
          </a:p>
        </p:txBody>
      </p:sp>
      <p:sp>
        <p:nvSpPr>
          <p:cNvPr id="6" name="Content Placeholder 5"/>
          <p:cNvSpPr>
            <a:spLocks noGrp="1"/>
          </p:cNvSpPr>
          <p:nvPr>
            <p:ph idx="1"/>
          </p:nvPr>
        </p:nvSpPr>
        <p:spPr>
          <a:xfrm>
            <a:off x="447472" y="764704"/>
            <a:ext cx="8229600" cy="4824536"/>
          </a:xfrm>
        </p:spPr>
        <p:txBody>
          <a:bodyPr>
            <a:normAutofit lnSpcReduction="10000"/>
          </a:bodyPr>
          <a:lstStyle/>
          <a:p>
            <a:r>
              <a:rPr lang="en-GB" sz="2400" dirty="0" smtClean="0"/>
              <a:t>Abrahamson, L. (2015) </a:t>
            </a:r>
            <a:r>
              <a:rPr lang="en-GB" sz="2400" i="1" dirty="0" smtClean="0"/>
              <a:t>The early years teacher’s book.</a:t>
            </a:r>
            <a:r>
              <a:rPr lang="en-GB" sz="2400" dirty="0" smtClean="0"/>
              <a:t> London: Sage.</a:t>
            </a:r>
          </a:p>
          <a:p>
            <a:r>
              <a:rPr lang="en-GB" sz="2400" dirty="0"/>
              <a:t>Bolton, G. (2014) </a:t>
            </a:r>
            <a:r>
              <a:rPr lang="en-GB" sz="2400" i="1" dirty="0"/>
              <a:t>Reflective practice: writing and professional development.</a:t>
            </a:r>
            <a:r>
              <a:rPr lang="en-GB" sz="2400" dirty="0"/>
              <a:t>  London: Sage.</a:t>
            </a:r>
          </a:p>
          <a:p>
            <a:r>
              <a:rPr lang="en-GB" sz="2400" dirty="0" err="1"/>
              <a:t>Boud</a:t>
            </a:r>
            <a:r>
              <a:rPr lang="en-GB" sz="2400" dirty="0"/>
              <a:t> D, Keogh R &amp; Walker D (1985) </a:t>
            </a:r>
            <a:r>
              <a:rPr lang="en-GB" sz="2400" i="1" dirty="0"/>
              <a:t>Reflection: turning experience into learning</a:t>
            </a:r>
            <a:r>
              <a:rPr lang="en-GB" sz="2400" dirty="0"/>
              <a:t>. </a:t>
            </a:r>
            <a:r>
              <a:rPr lang="en-GB" sz="2400" dirty="0" smtClean="0"/>
              <a:t>London: </a:t>
            </a:r>
            <a:r>
              <a:rPr lang="en-GB" sz="2400" dirty="0" err="1" smtClean="0"/>
              <a:t>Kogan</a:t>
            </a:r>
            <a:r>
              <a:rPr lang="en-GB" sz="2400" dirty="0" smtClean="0"/>
              <a:t> Page.</a:t>
            </a:r>
            <a:endParaRPr lang="en-GB" sz="2400" dirty="0"/>
          </a:p>
          <a:p>
            <a:r>
              <a:rPr lang="en-GB" sz="2400" dirty="0" smtClean="0"/>
              <a:t>Gill, R. and Whitehouse, A.  ‘Reflecting on work-based learning’.  In C. Hayes,  D. Daly, M. Duncan, R. Gill</a:t>
            </a:r>
            <a:r>
              <a:rPr lang="en-GB" sz="2400" dirty="0"/>
              <a:t>, </a:t>
            </a:r>
            <a:r>
              <a:rPr lang="en-GB" sz="2400" dirty="0" smtClean="0"/>
              <a:t>and A. Whitehouse</a:t>
            </a:r>
            <a:r>
              <a:rPr lang="en-GB" sz="2400" dirty="0"/>
              <a:t>, </a:t>
            </a:r>
            <a:r>
              <a:rPr lang="en-GB" sz="2400" i="1" dirty="0" smtClean="0"/>
              <a:t>Developing </a:t>
            </a:r>
            <a:r>
              <a:rPr lang="en-GB" sz="2400" i="1" dirty="0"/>
              <a:t>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r>
              <a:rPr lang="en-GB" sz="2400" dirty="0" smtClean="0"/>
              <a:t>. </a:t>
            </a:r>
            <a:r>
              <a:rPr lang="en-GB" sz="2400" dirty="0"/>
              <a:t>p</a:t>
            </a:r>
            <a:r>
              <a:rPr lang="en-GB" sz="2400" dirty="0" smtClean="0"/>
              <a:t>p61-98.</a:t>
            </a:r>
          </a:p>
          <a:p>
            <a:r>
              <a:rPr lang="en-GB" sz="2400" dirty="0" err="1" smtClean="0"/>
              <a:t>Hallett</a:t>
            </a:r>
            <a:r>
              <a:rPr lang="en-GB" sz="2400" dirty="0" smtClean="0"/>
              <a:t>, E. (2013) </a:t>
            </a:r>
            <a:r>
              <a:rPr lang="en-GB" sz="2400" i="1" dirty="0" smtClean="0"/>
              <a:t>The reflective early years practitioner.</a:t>
            </a:r>
            <a:r>
              <a:rPr lang="en-GB" sz="2400" dirty="0" smtClean="0"/>
              <a:t>  London: Sage.</a:t>
            </a:r>
          </a:p>
          <a:p>
            <a:endParaRPr lang="en-GB" sz="2400" dirty="0" smtClean="0"/>
          </a:p>
        </p:txBody>
      </p:sp>
    </p:spTree>
    <p:extLst>
      <p:ext uri="{BB962C8B-B14F-4D97-AF65-F5344CB8AC3E}">
        <p14:creationId xmlns:p14="http://schemas.microsoft.com/office/powerpoint/2010/main" val="1262752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92500" lnSpcReduction="10000"/>
          </a:bodyPr>
          <a:lstStyle/>
          <a:p>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r>
              <a:rPr lang="en-GB" sz="2400" dirty="0" smtClean="0"/>
              <a:t>.</a:t>
            </a:r>
            <a:endParaRPr lang="en-GB" sz="2400" dirty="0"/>
          </a:p>
          <a:p>
            <a:r>
              <a:rPr lang="en-GB" sz="2400" dirty="0" smtClean="0"/>
              <a:t>Hayes</a:t>
            </a:r>
            <a:r>
              <a:rPr lang="en-GB" sz="2400" dirty="0"/>
              <a:t>,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p>
          <a:p>
            <a:r>
              <a:rPr lang="en-GB" sz="2400" dirty="0" err="1" smtClean="0"/>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a:t>
            </a:r>
            <a:r>
              <a:rPr lang="en-GB" sz="2400" dirty="0" err="1"/>
              <a:t>ed</a:t>
            </a:r>
            <a:r>
              <a:rPr lang="en-GB" sz="2400" dirty="0"/>
              <a:t>) Great </a:t>
            </a:r>
            <a:r>
              <a:rPr lang="en-GB" sz="2400" dirty="0" err="1"/>
              <a:t>Brittain</a:t>
            </a:r>
            <a:r>
              <a:rPr lang="en-GB" sz="2400" dirty="0"/>
              <a:t>: Hodder Education </a:t>
            </a:r>
            <a:endParaRPr lang="en-GB" sz="2400" dirty="0" smtClean="0"/>
          </a:p>
          <a:p>
            <a:r>
              <a:rPr lang="en-GB" sz="2400" dirty="0" smtClean="0"/>
              <a:t>Paige-Smith</a:t>
            </a:r>
            <a:r>
              <a:rPr lang="en-GB" sz="2400" dirty="0"/>
              <a:t>,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a:t>
            </a:r>
            <a:r>
              <a:rPr lang="en-GB" sz="2400" dirty="0" err="1"/>
              <a:t>ed</a:t>
            </a:r>
            <a:r>
              <a:rPr lang="en-GB" sz="2400" dirty="0"/>
              <a:t>)</a:t>
            </a:r>
            <a:r>
              <a:rPr lang="en-GB" sz="2400" i="1" dirty="0"/>
              <a:t> </a:t>
            </a:r>
            <a:r>
              <a:rPr lang="en-GB" sz="2400" dirty="0"/>
              <a:t>Maidenhead: Open University Press.</a:t>
            </a:r>
          </a:p>
          <a:p>
            <a:endParaRPr lang="en-GB" dirty="0"/>
          </a:p>
        </p:txBody>
      </p:sp>
    </p:spTree>
    <p:extLst>
      <p:ext uri="{BB962C8B-B14F-4D97-AF65-F5344CB8AC3E}">
        <p14:creationId xmlns:p14="http://schemas.microsoft.com/office/powerpoint/2010/main" val="28901459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949</TotalTime>
  <Words>1088</Words>
  <Application>Microsoft Office PowerPoint</Application>
  <PresentationFormat>On-screen Show (4:3)</PresentationFormat>
  <Paragraphs>228</Paragraphs>
  <Slides>27</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ＭＳ Ｐゴシック</vt:lpstr>
      <vt:lpstr>Arial</vt:lpstr>
      <vt:lpstr>Calibri</vt:lpstr>
      <vt:lpstr>Myriad Pro</vt:lpstr>
      <vt:lpstr>Times New Roman</vt:lpstr>
      <vt:lpstr>20140311PresentationUWTSDTemplate</vt:lpstr>
      <vt:lpstr>   EAEE5002C/EAEE5007C: Adfyfyrio ar ddarpariaeth blynyddoedd cynnar  EAEE5002/EAEE5007: Reflections on early years provision   </vt:lpstr>
      <vt:lpstr>NOS </vt:lpstr>
      <vt:lpstr>Elfen 2     Element 2</vt:lpstr>
      <vt:lpstr>Adfyfyrio ar eich rol Reflecting on your role</vt:lpstr>
      <vt:lpstr>Gwerthoedd        Values</vt:lpstr>
      <vt:lpstr>Arsylwi ac adfyfyrio Observation and reflection</vt:lpstr>
      <vt:lpstr>Arsylwad 1     Observation 1</vt:lpstr>
      <vt:lpstr>Arsylwad 2    Observation 2</vt:lpstr>
      <vt:lpstr>PowerPoint Presentation</vt:lpstr>
      <vt:lpstr>Cwestiynau adfyfyriol Reflective questions</vt:lpstr>
      <vt:lpstr>Cwestiynau adfyfyriol Reflective questions</vt:lpstr>
      <vt:lpstr>Adfyfyrio Reflection</vt:lpstr>
      <vt:lpstr>SMART</vt:lpstr>
      <vt:lpstr>Cymunedau o arfer Communities of practice</vt:lpstr>
      <vt:lpstr>Gweithio mewn partneriaeth Partnership working</vt:lpstr>
      <vt:lpstr>Cymunedau arfer  Communities of practice </vt:lpstr>
      <vt:lpstr>Cymunedau arfer  Communities of practice </vt:lpstr>
      <vt:lpstr>Cymuned dysgu A community of learners</vt:lpstr>
      <vt:lpstr>Ymateb i newid      Responding to change</vt:lpstr>
      <vt:lpstr>Rhwystrau      Barriers</vt:lpstr>
      <vt:lpstr>PowerPoint Presentation</vt:lpstr>
      <vt:lpstr>PowerPoint Presentation</vt:lpstr>
      <vt:lpstr>Chwe perspectif….      Six perspectives….</vt:lpstr>
      <vt:lpstr>Elfen 3     Element 3</vt:lpstr>
      <vt:lpstr>Aseiniad    Assignment</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Gwyneth Davies</cp:lastModifiedBy>
  <cp:revision>54</cp:revision>
  <cp:lastPrinted>2018-01-08T10:46:11Z</cp:lastPrinted>
  <dcterms:created xsi:type="dcterms:W3CDTF">2015-04-14T15:21:28Z</dcterms:created>
  <dcterms:modified xsi:type="dcterms:W3CDTF">2019-04-30T08:56:17Z</dcterms:modified>
</cp:coreProperties>
</file>