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82" r:id="rId2"/>
    <p:sldId id="256" r:id="rId3"/>
    <p:sldId id="263" r:id="rId4"/>
    <p:sldId id="278" r:id="rId5"/>
    <p:sldId id="281" r:id="rId6"/>
    <p:sldId id="273" r:id="rId7"/>
    <p:sldId id="264" r:id="rId8"/>
    <p:sldId id="272" r:id="rId9"/>
    <p:sldId id="261" r:id="rId10"/>
    <p:sldId id="274" r:id="rId11"/>
    <p:sldId id="265" r:id="rId12"/>
    <p:sldId id="268" r:id="rId13"/>
    <p:sldId id="269" r:id="rId14"/>
    <p:sldId id="279" r:id="rId15"/>
    <p:sldId id="275" r:id="rId16"/>
    <p:sldId id="271" r:id="rId17"/>
    <p:sldId id="27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2E4A"/>
    <a:srgbClr val="DC2742"/>
    <a:srgbClr val="160A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50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289780736337128E-2"/>
          <c:y val="6.9340018608968254E-2"/>
          <c:w val="0.4959221844485876"/>
          <c:h val="0.84245910734702778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Funds</c:v>
                </c:pt>
              </c:strCache>
            </c:strRef>
          </c:tx>
          <c:explosion val="1"/>
          <c:dPt>
            <c:idx val="0"/>
            <c:bubble3D val="0"/>
            <c:spPr>
              <a:solidFill>
                <a:srgbClr val="160A47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D34-445D-AF5E-55EE0524378C}"/>
              </c:ext>
            </c:extLst>
          </c:dPt>
          <c:dPt>
            <c:idx val="1"/>
            <c:bubble3D val="0"/>
            <c:spPr>
              <a:solidFill>
                <a:srgbClr val="DC274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7D34-445D-AF5E-55EE0524378C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7D34-445D-AF5E-55EE0524378C}"/>
              </c:ext>
            </c:extLst>
          </c:dPt>
          <c:dLbls>
            <c:dLbl>
              <c:idx val="0"/>
              <c:layout>
                <c:manualLayout>
                  <c:x val="6.8323572834645727E-2"/>
                  <c:y val="0.18011809915612087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34-445D-AF5E-55EE0524378C}"/>
                </c:ext>
              </c:extLst>
            </c:dLbl>
            <c:dLbl>
              <c:idx val="1"/>
              <c:layout>
                <c:manualLayout>
                  <c:x val="-0.17813262795275592"/>
                  <c:y val="7.8285858865289187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34-445D-AF5E-55EE0524378C}"/>
                </c:ext>
              </c:extLst>
            </c:dLbl>
            <c:dLbl>
              <c:idx val="2"/>
              <c:layout>
                <c:manualLayout>
                  <c:x val="0.10597034940944876"/>
                  <c:y val="-0.23266146452623873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D34-445D-AF5E-55EE052437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bg1"/>
                    </a:solidFill>
                    <a:latin typeface="Lao UI" panose="020B0502040204020203" pitchFamily="34" charset="0"/>
                    <a:ea typeface="+mn-ea"/>
                    <a:cs typeface="Lao UI" panose="020B0502040204020203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Personal Investment </c:v>
                </c:pt>
                <c:pt idx="1">
                  <c:v>Crowdfunding</c:v>
                </c:pt>
                <c:pt idx="2">
                  <c:v>Angel Investors</c:v>
                </c:pt>
              </c:strCache>
            </c:strRef>
          </c:cat>
          <c:val>
            <c:numRef>
              <c:f>Sheet1!$B$2:$B$4</c:f>
              <c:numCache>
                <c:formatCode>0%</c:formatCode>
                <c:ptCount val="3"/>
                <c:pt idx="0">
                  <c:v>0.2</c:v>
                </c:pt>
                <c:pt idx="1">
                  <c:v>0.3</c:v>
                </c:pt>
                <c:pt idx="2">
                  <c:v>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D34-445D-AF5E-55EE0524378C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306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8164804959496796"/>
          <c:y val="0.1562901459385157"/>
          <c:w val="0.38476764277211428"/>
          <c:h val="0.477430951265688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Lao UI" panose="020B0502040204020203" pitchFamily="34" charset="0"/>
              <a:ea typeface="+mn-ea"/>
              <a:cs typeface="Lao UI" panose="020B0502040204020203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289780736337128E-2"/>
          <c:y val="6.9340018608968254E-2"/>
          <c:w val="0.4959221844485876"/>
          <c:h val="0.84245910734702778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BUDGET</c:v>
                </c:pt>
              </c:strCache>
            </c:strRef>
          </c:tx>
          <c:explosion val="1"/>
          <c:dPt>
            <c:idx val="0"/>
            <c:bubble3D val="0"/>
            <c:spPr>
              <a:solidFill>
                <a:srgbClr val="160A47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D34-445D-AF5E-55EE0524378C}"/>
              </c:ext>
            </c:extLst>
          </c:dPt>
          <c:dPt>
            <c:idx val="1"/>
            <c:bubble3D val="0"/>
            <c:spPr>
              <a:solidFill>
                <a:srgbClr val="DC274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7D34-445D-AF5E-55EE0524378C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7D34-445D-AF5E-55EE0524378C}"/>
              </c:ext>
            </c:extLst>
          </c:dPt>
          <c:dLbls>
            <c:dLbl>
              <c:idx val="0"/>
              <c:layout>
                <c:manualLayout>
                  <c:x val="-0.16127615462483877"/>
                  <c:y val="0.13932989202348378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34-445D-AF5E-55EE0524378C}"/>
                </c:ext>
              </c:extLst>
            </c:dLbl>
            <c:dLbl>
              <c:idx val="1"/>
              <c:layout>
                <c:manualLayout>
                  <c:x val="0.10048981523899304"/>
                  <c:y val="-0.17919019218663695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D34-445D-AF5E-55EE0524378C}"/>
                </c:ext>
              </c:extLst>
            </c:dLbl>
            <c:dLbl>
              <c:idx val="2"/>
              <c:layout>
                <c:manualLayout>
                  <c:x val="0.12247756022784864"/>
                  <c:y val="2.2265338960188074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7D34-445D-AF5E-55EE0524378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0" i="0" u="none" strike="noStrike" kern="1200" baseline="0">
                    <a:solidFill>
                      <a:schemeClr val="bg1"/>
                    </a:solidFill>
                    <a:latin typeface="Lao UI" panose="020B0502040204020203" pitchFamily="34" charset="0"/>
                    <a:ea typeface="+mn-ea"/>
                    <a:cs typeface="Lao UI" panose="020B0502040204020203" pitchFamily="34" charset="0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App Development</c:v>
                </c:pt>
                <c:pt idx="1">
                  <c:v>Operational Costs</c:v>
                </c:pt>
                <c:pt idx="2">
                  <c:v>Marketing</c:v>
                </c:pt>
              </c:strCache>
            </c:strRef>
          </c:cat>
          <c:val>
            <c:numRef>
              <c:f>Sheet1!$B$2:$B$4</c:f>
              <c:numCache>
                <c:formatCode>0%</c:formatCode>
                <c:ptCount val="3"/>
                <c:pt idx="0">
                  <c:v>0.65</c:v>
                </c:pt>
                <c:pt idx="1">
                  <c:v>0.2</c:v>
                </c:pt>
                <c:pt idx="2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D34-445D-AF5E-55EE0524378C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306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8164804959496796"/>
          <c:y val="0.1562901459385157"/>
          <c:w val="0.38476764277211428"/>
          <c:h val="0.4774309512656888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Lao UI" panose="020B0502040204020203" pitchFamily="34" charset="0"/>
              <a:ea typeface="+mn-ea"/>
              <a:cs typeface="Lao UI" panose="020B0502040204020203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8726D3-7F6C-4725-91A9-5A44A83CA5B9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71C5D9-01BC-45B2-805C-6A5BC27E0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51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093C2-1922-4ABE-AEB1-9372F2DC32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A13309-459C-4992-839A-2D03046866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3E5B5-B6D2-4F0B-B1EC-AFD28CF43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54344-4208-4CAA-AF04-FF9812A1C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DC36B-87FB-4005-BDF8-BAB91C179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965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36E28-2F36-4987-9794-645CD4839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899D7-242C-45FD-9048-2E04F754E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D34C9-4FD0-436A-B723-A6B9229FE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39ED8-3426-400A-B947-61A6B2134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FC379-E7D9-4018-8BC5-BBCC3F850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216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AE83-C98A-449A-A9B5-B1429D30C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75A949-66E9-4023-ABE4-E1F1EBC66F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434DC-8854-42D7-BAB6-B9937AE29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7D889-C7CC-4A70-9DBA-BD3D15DD8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B43073-44BD-4071-941B-D83D9F58B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030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E61F4-ADE7-4D4B-97AB-3F572B50E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7C76C-ED1D-4A09-8E68-5838D53CF1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55B14F-56BF-4255-B52B-6F444513E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DA672-6D6D-4A42-BBDA-71E321B0B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3810C7-8C1A-4330-B2E4-6C06CD29E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31E77-C3BD-40EB-A04F-4B3FE928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822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00390-B4FB-4084-BD88-CE6A054A0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81104B-5B80-4390-8B1C-7AC8DB50CF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36D3FD-7D9A-4707-BFFE-06C96306F5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44CA77-DDD3-4BCB-ABAA-DD0F9C79DA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D908FF-378E-44B3-949D-09BD64ECAC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69D05D-7735-4423-83C8-5BFB299AB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19A318-C2F1-4C39-B09B-D7243F82D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73BE09-F51B-4276-9A47-74588C72F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3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5907E-B1D5-4506-8987-51A43BE1C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794638-BD50-4028-B1A1-D9783274F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0AB647-50FA-4EB9-844B-5C8F8A88D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0E006D-288C-4EDF-8183-33655743F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93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AE756E-AA21-4E45-AD22-CB5FFA56B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B1BBBC-EF99-4C54-9987-B17368FFE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CBE064-16DE-46B9-90A0-D2D257A82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223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28B87-E31F-4952-B40B-45592AC13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967A1-0F86-4A1D-BDCE-B596EF856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D48186-A806-4D84-B991-6B2ACAD054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35E56D-AB6E-4E4D-90C8-871BCD810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06A20B-38BF-47B6-BD99-A12C7C75B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A3420A-1DE4-4A65-A9B2-34E685C92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597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0DA6-2887-4304-ACDE-AF4E615B8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35EFBA-7A51-4411-8F8A-2AA960FA5C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4E3C3A-BB29-49F1-A221-C1279D0DD5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11FDEC-D50D-4B0F-B0FB-5AF96D3EC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003C2B-6201-4EDB-9265-E53A100E4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FA72A7-17CB-4B05-B1F7-4B1A880A9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50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4355C-0A5B-4830-9461-90DE7C99A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D6D9D-5B77-4CA1-A139-FDB40FEC12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56108-CF66-405E-A667-C92EA2953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D5D9A-647F-4781-82B1-6358FA7C5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7D1FD4-26C8-471F-BBAE-5B07F87A0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765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66B0DD-1E4E-46F3-A680-CF85999CB0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173504-62C5-4709-B277-2DED6B35E7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72B55-4AE9-4DA0-AD90-47282A4CB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D4CD1-3F04-4F77-9E99-6D4FE6B0F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48BA0-2F13-43A8-AF4A-F0840438F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029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AA5721-E195-49A4-A781-5FBA07BFC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25CB6-F219-405F-B4CA-A07C50BF7B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59D49-301E-4A4E-97AB-986A28EE57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27C8A-89D2-4CA0-85FF-2FAD61807CE1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F98B8-C0D3-42B8-AD4F-6BD9DF6164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AC3EC-E776-4197-A7F9-2C10354239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5620D-48D2-474E-878E-6852CCF4D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386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5.svg"/><Relationship Id="rId3" Type="http://schemas.openxmlformats.org/officeDocument/2006/relationships/image" Target="../media/image6.jpg"/><Relationship Id="rId7" Type="http://schemas.openxmlformats.org/officeDocument/2006/relationships/image" Target="../media/image10.svg"/><Relationship Id="rId12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3.svg"/><Relationship Id="rId5" Type="http://schemas.openxmlformats.org/officeDocument/2006/relationships/image" Target="../media/image8.svg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2.jpg"/><Relationship Id="rId7" Type="http://schemas.microsoft.com/office/2007/relationships/hdphoto" Target="../media/hdphoto3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26.png"/><Relationship Id="rId4" Type="http://schemas.openxmlformats.org/officeDocument/2006/relationships/image" Target="../media/image23.png"/><Relationship Id="rId9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g"/><Relationship Id="rId7" Type="http://schemas.openxmlformats.org/officeDocument/2006/relationships/image" Target="../media/image3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g"/><Relationship Id="rId11" Type="http://schemas.openxmlformats.org/officeDocument/2006/relationships/image" Target="../media/image36.png"/><Relationship Id="rId5" Type="http://schemas.openxmlformats.org/officeDocument/2006/relationships/image" Target="../media/image31.jpg"/><Relationship Id="rId10" Type="http://schemas.microsoft.com/office/2007/relationships/hdphoto" Target="../media/hdphoto6.wdp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news/technology-33362722#:~:text=Facebook%20is%20to%20start%20paying,their%20clips%20to%20the%20platform.&amp;text=Videos%20that%20keep%20people%20watching,four%20billion%20video%20views%20daily" TargetMode="External"/><Relationship Id="rId2" Type="http://schemas.openxmlformats.org/officeDocument/2006/relationships/hyperlink" Target="https://craft.co/instagram/competitor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jpeg"/><Relationship Id="rId4" Type="http://schemas.openxmlformats.org/officeDocument/2006/relationships/hyperlink" Target="https://mlsdev.com/blog/app-development-co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C72B75-1F13-BF48-A4FA-2742C7AD2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New Technology In Music &amp; Creative Entertainment</a:t>
            </a:r>
            <a:br>
              <a:rPr lang="en-US" sz="3400">
                <a:solidFill>
                  <a:srgbClr val="FFFFFF"/>
                </a:solidFill>
              </a:rPr>
            </a:br>
            <a:br>
              <a:rPr lang="en-US" sz="3400">
                <a:solidFill>
                  <a:srgbClr val="FFFFFF"/>
                </a:solidFill>
              </a:rPr>
            </a:br>
            <a:r>
              <a:rPr lang="en-US" sz="3400">
                <a:solidFill>
                  <a:srgbClr val="FFFFFF"/>
                </a:solidFill>
              </a:rPr>
              <a:t>					Portfolio</a:t>
            </a:r>
            <a:br>
              <a:rPr lang="en-US" sz="3400">
                <a:solidFill>
                  <a:srgbClr val="FFFFFF"/>
                </a:solidFill>
              </a:rPr>
            </a:br>
            <a:endParaRPr lang="en-US" sz="3400" dirty="0">
              <a:solidFill>
                <a:srgbClr val="FFFFFF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04CEC-2D98-F042-B23C-9BB2D6AC8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Student Name: Alexandru Madalin Oprisanu</a:t>
            </a:r>
          </a:p>
          <a:p>
            <a:pPr marL="0" indent="0">
              <a:buNone/>
            </a:pPr>
            <a:r>
              <a:rPr lang="en-GB" dirty="0"/>
              <a:t>Student Number: 2009554</a:t>
            </a:r>
          </a:p>
          <a:p>
            <a:pPr marL="0" indent="0">
              <a:buNone/>
            </a:pPr>
            <a:r>
              <a:rPr lang="en-GB" dirty="0"/>
              <a:t>Module Title: New Technology in Music and Creative Entertainment</a:t>
            </a:r>
          </a:p>
          <a:p>
            <a:pPr marL="0" indent="0">
              <a:buNone/>
            </a:pPr>
            <a:r>
              <a:rPr lang="en-GB" dirty="0"/>
              <a:t>Course Code: BMTY7004_LON</a:t>
            </a:r>
          </a:p>
          <a:p>
            <a:pPr marL="0" indent="0">
              <a:buNone/>
            </a:pPr>
            <a:r>
              <a:rPr lang="en-GB" dirty="0"/>
              <a:t>Tutor: </a:t>
            </a:r>
            <a:r>
              <a:rPr lang="en-GB" dirty="0" err="1"/>
              <a:t>Zohe</a:t>
            </a:r>
            <a:r>
              <a:rPr lang="en-GB" dirty="0"/>
              <a:t> Mustafa</a:t>
            </a:r>
          </a:p>
          <a:p>
            <a:endParaRPr lang="en-US" dirty="0"/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F21FCB86-4D68-7C4F-9052-C60C778214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0773" y="6126871"/>
            <a:ext cx="1934062" cy="731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354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4135E886-0CCC-412C-9147-8730AD6C87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1981200"/>
            <a:ext cx="8191500" cy="2895600"/>
          </a:xfrm>
          <a:prstGeom prst="rect">
            <a:avLst/>
          </a:prstGeom>
        </p:spPr>
      </p:pic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24D2B439-9389-43E9-A6FB-F8F9662EBEC1}"/>
              </a:ext>
            </a:extLst>
          </p:cNvPr>
          <p:cNvSpPr/>
          <p:nvPr/>
        </p:nvSpPr>
        <p:spPr>
          <a:xfrm rot="5400000">
            <a:off x="5256054" y="2983979"/>
            <a:ext cx="625294" cy="547779"/>
          </a:xfrm>
          <a:prstGeom prst="triangle">
            <a:avLst/>
          </a:prstGeom>
          <a:solidFill>
            <a:srgbClr val="DC2742"/>
          </a:solidFill>
          <a:ln>
            <a:solidFill>
              <a:srgbClr val="DC2742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E57F9B-AD69-4C53-9915-07EEC1097CD3}"/>
              </a:ext>
            </a:extLst>
          </p:cNvPr>
          <p:cNvSpPr txBox="1"/>
          <p:nvPr/>
        </p:nvSpPr>
        <p:spPr>
          <a:xfrm>
            <a:off x="4381501" y="529693"/>
            <a:ext cx="3428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INTRO</a:t>
            </a:r>
            <a:r>
              <a:rPr lang="en-GB" sz="3600" b="1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DUCING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D66A50-D4EA-4C42-BBB0-5A3677566A1D}"/>
              </a:ext>
            </a:extLst>
          </p:cNvPr>
          <p:cNvSpPr txBox="1"/>
          <p:nvPr/>
        </p:nvSpPr>
        <p:spPr>
          <a:xfrm>
            <a:off x="5842591" y="4876800"/>
            <a:ext cx="3969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influence &amp; inspire</a:t>
            </a:r>
          </a:p>
        </p:txBody>
      </p:sp>
    </p:spTree>
    <p:extLst>
      <p:ext uri="{BB962C8B-B14F-4D97-AF65-F5344CB8AC3E}">
        <p14:creationId xmlns:p14="http://schemas.microsoft.com/office/powerpoint/2010/main" val="2535368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6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6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mph" presetSubtype="0" fill="remove" grpId="0" nodeType="clickEffect">
                                  <p:stCondLst>
                                    <p:cond delay="3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1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1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1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1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9" grpId="1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THE GAP </a:t>
            </a:r>
          </a:p>
        </p:txBody>
      </p:sp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2ECF0351-2B1C-475F-92A3-E2F0EA61F40D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5204" t="-18045" r="-40852" b="-15191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56D07150-4184-4923-8306-8F2F9C0064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8A7385-6BA3-4B7F-9497-26FE6BE3974A}"/>
              </a:ext>
            </a:extLst>
          </p:cNvPr>
          <p:cNvSpPr txBox="1"/>
          <p:nvPr/>
        </p:nvSpPr>
        <p:spPr>
          <a:xfrm>
            <a:off x="1219200" y="2171069"/>
            <a:ext cx="9497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Applications like Instagram and </a:t>
            </a:r>
            <a:r>
              <a:rPr lang="en-GB" sz="2400" dirty="0" err="1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TikTok</a:t>
            </a: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 make millions however they do not share anything with the public.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C24165-3B31-47DC-A750-ED2D07CBD800}"/>
              </a:ext>
            </a:extLst>
          </p:cNvPr>
          <p:cNvSpPr/>
          <p:nvPr/>
        </p:nvSpPr>
        <p:spPr>
          <a:xfrm>
            <a:off x="1219200" y="1342177"/>
            <a:ext cx="8061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Other than YouTube no other app pays people for views.</a:t>
            </a:r>
          </a:p>
        </p:txBody>
      </p:sp>
    </p:spTree>
    <p:extLst>
      <p:ext uri="{BB962C8B-B14F-4D97-AF65-F5344CB8AC3E}">
        <p14:creationId xmlns:p14="http://schemas.microsoft.com/office/powerpoint/2010/main" val="373347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SOLUTION </a:t>
            </a:r>
            <a:endParaRPr lang="en-GB" dirty="0">
              <a:solidFill>
                <a:srgbClr val="160A47"/>
              </a:solidFill>
            </a:endParaRPr>
          </a:p>
        </p:txBody>
      </p:sp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2ECF0351-2B1C-475F-92A3-E2F0EA61F40D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4212" t="-2255" r="-6227" b="-28157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56D07150-4184-4923-8306-8F2F9C0064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880AE7-A17D-4B1C-84DF-C951F94E2731}"/>
              </a:ext>
            </a:extLst>
          </p:cNvPr>
          <p:cNvSpPr txBox="1"/>
          <p:nvPr/>
        </p:nvSpPr>
        <p:spPr>
          <a:xfrm>
            <a:off x="1219200" y="2858113"/>
            <a:ext cx="9497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Finally, viewers would be able to easily interact and support their favourite singers, actors or comedians though live chat sessions and untaxed direct tips respectively.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3AA11A-83DD-4A6D-9612-2EF2876D3E41}"/>
              </a:ext>
            </a:extLst>
          </p:cNvPr>
          <p:cNvSpPr/>
          <p:nvPr/>
        </p:nvSpPr>
        <p:spPr>
          <a:xfrm>
            <a:off x="3156312" y="4512370"/>
            <a:ext cx="75604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Plus, any content creator can get paid for the views without having to rely on YouTube or partner with a music distributor.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9BBF34-E68A-4A35-AE38-0BABCE51BE26}"/>
              </a:ext>
            </a:extLst>
          </p:cNvPr>
          <p:cNvSpPr txBox="1"/>
          <p:nvPr/>
        </p:nvSpPr>
        <p:spPr>
          <a:xfrm>
            <a:off x="1219200" y="1342177"/>
            <a:ext cx="86743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imPress</a:t>
            </a: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 would finally break that barrier and give people (especially aspiring artists) the opportunity to get paid for their work on a social platform. </a:t>
            </a:r>
            <a:endParaRPr lang="en-GB" sz="2400" dirty="0">
              <a:latin typeface="Lao UI" panose="020B0502040204020203" pitchFamily="34" charset="0"/>
              <a:cs typeface="Lao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347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FEATURES</a:t>
            </a:r>
            <a:endParaRPr lang="en-GB" dirty="0">
              <a:solidFill>
                <a:srgbClr val="160A47"/>
              </a:solidFill>
            </a:endParaRPr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3F33986C-E70A-45E2-818D-050EF601F8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C475EC0B-FBC4-49A4-B42D-F81AAD3C436A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3148" t="21" r="-10976" b="-4903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6F98D5-9848-4F32-B590-DA2E16BE724B}"/>
              </a:ext>
            </a:extLst>
          </p:cNvPr>
          <p:cNvSpPr txBox="1"/>
          <p:nvPr/>
        </p:nvSpPr>
        <p:spPr>
          <a:xfrm>
            <a:off x="1890489" y="1582424"/>
            <a:ext cx="2678963" cy="173664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23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Receive an income from views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9E356-ABA6-4F9A-80DE-5708EA6F6A6C}"/>
              </a:ext>
            </a:extLst>
          </p:cNvPr>
          <p:cNvSpPr txBox="1"/>
          <p:nvPr/>
        </p:nvSpPr>
        <p:spPr>
          <a:xfrm>
            <a:off x="5724638" y="1575395"/>
            <a:ext cx="1897912" cy="173664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23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defRPr>
            </a:lvl1pPr>
          </a:lstStyle>
          <a:p>
            <a:r>
              <a:rPr lang="en-GB" dirty="0"/>
              <a:t>Tips from fans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748A63-1A59-4F22-ADB6-AEFF856E2B9C}"/>
              </a:ext>
            </a:extLst>
          </p:cNvPr>
          <p:cNvSpPr txBox="1"/>
          <p:nvPr/>
        </p:nvSpPr>
        <p:spPr>
          <a:xfrm>
            <a:off x="8779612" y="1613658"/>
            <a:ext cx="2116987" cy="173664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23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defRPr>
            </a:lvl1pPr>
          </a:lstStyle>
          <a:p>
            <a:r>
              <a:rPr lang="en-GB" dirty="0"/>
              <a:t>Karaoke option for fun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95CD11-2FC1-4652-8691-F1885E354F3A}"/>
              </a:ext>
            </a:extLst>
          </p:cNvPr>
          <p:cNvSpPr txBox="1"/>
          <p:nvPr/>
        </p:nvSpPr>
        <p:spPr>
          <a:xfrm>
            <a:off x="5080426" y="4489112"/>
            <a:ext cx="3186336" cy="119181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23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Entertaiment</a:t>
            </a:r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 for viewers</a:t>
            </a:r>
          </a:p>
        </p:txBody>
      </p:sp>
    </p:spTree>
    <p:extLst>
      <p:ext uri="{BB962C8B-B14F-4D97-AF65-F5344CB8AC3E}">
        <p14:creationId xmlns:p14="http://schemas.microsoft.com/office/powerpoint/2010/main" val="136704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CONCEPT</a:t>
            </a:r>
          </a:p>
        </p:txBody>
      </p:sp>
      <p:pic>
        <p:nvPicPr>
          <p:cNvPr id="19" name="Picture 18" descr="Logo, company name&#10;&#10;Description automatically generated">
            <a:extLst>
              <a:ext uri="{FF2B5EF4-FFF2-40B4-BE49-F238E27FC236}">
                <a16:creationId xmlns:a16="http://schemas.microsoft.com/office/drawing/2014/main" id="{505B166F-4420-45AB-9B4C-63C5693879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64858406-4A20-424C-AB63-334371D92FB0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1090" t="-974" r="-17980" b="-23896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 descr="Video camera">
            <a:extLst>
              <a:ext uri="{FF2B5EF4-FFF2-40B4-BE49-F238E27FC236}">
                <a16:creationId xmlns:a16="http://schemas.microsoft.com/office/drawing/2014/main" id="{744ACD28-8473-4C09-AF75-C7028394991B}"/>
              </a:ext>
            </a:extLst>
          </p:cNvPr>
          <p:cNvSpPr/>
          <p:nvPr/>
        </p:nvSpPr>
        <p:spPr>
          <a:xfrm>
            <a:off x="1664368" y="1353997"/>
            <a:ext cx="1658470" cy="1550895"/>
          </a:xfrm>
          <a:prstGeom prst="round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5947" t="4926" r="7381" b="8404"/>
            </a:stretch>
          </a:blipFill>
          <a:ln w="76200">
            <a:solidFill>
              <a:srgbClr val="160A47"/>
            </a:solidFill>
          </a:ln>
          <a:effectLst>
            <a:reflection blurRad="6350" stA="19000" endPos="41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rgbClr val="160A47"/>
                </a:solidFill>
              </a:ln>
            </a:endParaRPr>
          </a:p>
        </p:txBody>
      </p:sp>
      <p:sp>
        <p:nvSpPr>
          <p:cNvPr id="8" name="Rectangle: Rounded Corners 7" descr="Alarm clock">
            <a:extLst>
              <a:ext uri="{FF2B5EF4-FFF2-40B4-BE49-F238E27FC236}">
                <a16:creationId xmlns:a16="http://schemas.microsoft.com/office/drawing/2014/main" id="{D98E34DD-8825-4BE0-89F9-FA4E4DC040A5}"/>
              </a:ext>
            </a:extLst>
          </p:cNvPr>
          <p:cNvSpPr/>
          <p:nvPr/>
        </p:nvSpPr>
        <p:spPr>
          <a:xfrm>
            <a:off x="5255306" y="1318465"/>
            <a:ext cx="1658470" cy="1550895"/>
          </a:xfrm>
          <a:prstGeom prst="round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5512" t="2292" r="5512" b="8733"/>
            </a:stretch>
          </a:blipFill>
          <a:ln w="76200">
            <a:solidFill>
              <a:srgbClr val="160A47"/>
            </a:solidFill>
          </a:ln>
          <a:effectLst>
            <a:reflection blurRad="6350" stA="19000" endPos="41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rgbClr val="160A47"/>
                </a:solidFill>
              </a:ln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12AA181-872B-40FA-BB56-58F733F2549B}"/>
              </a:ext>
            </a:extLst>
          </p:cNvPr>
          <p:cNvSpPr/>
          <p:nvPr/>
        </p:nvSpPr>
        <p:spPr>
          <a:xfrm>
            <a:off x="8846244" y="1223665"/>
            <a:ext cx="1658470" cy="1550895"/>
          </a:xfrm>
          <a:prstGeom prst="roundRect">
            <a:avLst/>
          </a:prstGeom>
          <a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17128" t="17604" r="14880" b="14404"/>
            </a:stretch>
          </a:blipFill>
          <a:ln w="76200">
            <a:solidFill>
              <a:srgbClr val="160A47"/>
            </a:solidFill>
          </a:ln>
          <a:effectLst>
            <a:reflection blurRad="6350" stA="19000" endPos="41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rgbClr val="160A47"/>
                </a:solidFill>
              </a:ln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85C2DD-218D-42DC-B1C3-BFACE88216DD}"/>
              </a:ext>
            </a:extLst>
          </p:cNvPr>
          <p:cNvSpPr txBox="1"/>
          <p:nvPr/>
        </p:nvSpPr>
        <p:spPr>
          <a:xfrm>
            <a:off x="5644276" y="2558178"/>
            <a:ext cx="9034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C00000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1.5 – 3min</a:t>
            </a:r>
          </a:p>
        </p:txBody>
      </p:sp>
      <p:sp>
        <p:nvSpPr>
          <p:cNvPr id="11" name="Rectangle: Rounded Corners 10" descr="In love face with no fill">
            <a:extLst>
              <a:ext uri="{FF2B5EF4-FFF2-40B4-BE49-F238E27FC236}">
                <a16:creationId xmlns:a16="http://schemas.microsoft.com/office/drawing/2014/main" id="{6E319C34-5F43-4505-ADBC-0DC1CEBED6D8}"/>
              </a:ext>
            </a:extLst>
          </p:cNvPr>
          <p:cNvSpPr/>
          <p:nvPr/>
        </p:nvSpPr>
        <p:spPr>
          <a:xfrm>
            <a:off x="4286652" y="4147520"/>
            <a:ext cx="1658470" cy="1550895"/>
          </a:xfrm>
          <a:prstGeom prst="round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9297" t="8482" r="7667" b="8482"/>
            </a:stretch>
          </a:blipFill>
          <a:ln w="76200">
            <a:solidFill>
              <a:srgbClr val="160A47"/>
            </a:solidFill>
          </a:ln>
          <a:effectLst>
            <a:reflection blurRad="6350" stA="19000" endPos="41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rgbClr val="160A47"/>
                </a:solidFill>
              </a:ln>
            </a:endParaRPr>
          </a:p>
        </p:txBody>
      </p:sp>
      <p:sp>
        <p:nvSpPr>
          <p:cNvPr id="12" name="Rectangle: Rounded Corners 11" descr="Money">
            <a:extLst>
              <a:ext uri="{FF2B5EF4-FFF2-40B4-BE49-F238E27FC236}">
                <a16:creationId xmlns:a16="http://schemas.microsoft.com/office/drawing/2014/main" id="{D6A17CE9-0F0B-4A69-A6BE-3FB710B79FC0}"/>
              </a:ext>
            </a:extLst>
          </p:cNvPr>
          <p:cNvSpPr/>
          <p:nvPr/>
        </p:nvSpPr>
        <p:spPr>
          <a:xfrm>
            <a:off x="7419709" y="4147519"/>
            <a:ext cx="1658470" cy="1550895"/>
          </a:xfrm>
          <a:prstGeom prst="round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8109" t="8678" r="6545" b="8678"/>
            </a:stretch>
          </a:blipFill>
          <a:ln w="76200">
            <a:solidFill>
              <a:srgbClr val="160A47"/>
            </a:solidFill>
          </a:ln>
          <a:effectLst>
            <a:reflection blurRad="6350" stA="19000" endPos="41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rgbClr val="160A47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3253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3" grpId="0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AVAILABILITY</a:t>
            </a:r>
            <a:r>
              <a:rPr lang="en-GB" sz="2400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  </a:t>
            </a:r>
          </a:p>
          <a:p>
            <a:endParaRPr lang="en-GB" dirty="0">
              <a:solidFill>
                <a:srgbClr val="160A47"/>
              </a:solidFill>
              <a:latin typeface="Lao UI" panose="020B0604020202020204" pitchFamily="34" charset="0"/>
              <a:cs typeface="Lao UI" panose="020B0604020202020204" pitchFamily="34" charset="0"/>
            </a:endParaRPr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B8991648-75E2-4A29-ADE4-9EC044A598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900A53AD-0150-470D-A65C-AF076F2A4848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t="-13355" r="-4214" b="-61968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72E41B94-0366-45F6-ADDA-1175448F89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3347" y="1955341"/>
            <a:ext cx="2046595" cy="11485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8344C5B-C495-4200-ADB6-7112E7B0B4F6}"/>
              </a:ext>
            </a:extLst>
          </p:cNvPr>
          <p:cNvSpPr txBox="1"/>
          <p:nvPr/>
        </p:nvSpPr>
        <p:spPr>
          <a:xfrm>
            <a:off x="3115601" y="5177294"/>
            <a:ext cx="52461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The aim is to expand globally and become one of the biggest apps in the world.</a:t>
            </a:r>
            <a:endParaRPr lang="en-GB" sz="2400" dirty="0">
              <a:latin typeface="Lao UI" panose="020B0502040204020203" pitchFamily="34" charset="0"/>
              <a:cs typeface="Lao UI" panose="020B0502040204020203" pitchFamily="34" charset="0"/>
            </a:endParaRPr>
          </a:p>
        </p:txBody>
      </p:sp>
      <p:pic>
        <p:nvPicPr>
          <p:cNvPr id="11" name="Picture 10" descr="Logo&#10;&#10;Description automatically generated">
            <a:extLst>
              <a:ext uri="{FF2B5EF4-FFF2-40B4-BE49-F238E27FC236}">
                <a16:creationId xmlns:a16="http://schemas.microsoft.com/office/drawing/2014/main" id="{FA98DFDB-41CF-40C8-8F22-F4B679FE5A7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44" b="30855"/>
          <a:stretch/>
        </p:blipFill>
        <p:spPr>
          <a:xfrm>
            <a:off x="1580743" y="2060352"/>
            <a:ext cx="3663610" cy="9671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34652FB-17D6-4160-B781-637FBE00E032}"/>
              </a:ext>
            </a:extLst>
          </p:cNvPr>
          <p:cNvSpPr txBox="1"/>
          <p:nvPr/>
        </p:nvSpPr>
        <p:spPr>
          <a:xfrm>
            <a:off x="1326436" y="1167109"/>
            <a:ext cx="7286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The app will be available for both IOS and Android and a desktop version in the near future.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3857504-4981-4C71-A3CF-4438A655EF29}"/>
              </a:ext>
            </a:extLst>
          </p:cNvPr>
          <p:cNvSpPr/>
          <p:nvPr/>
        </p:nvSpPr>
        <p:spPr>
          <a:xfrm>
            <a:off x="8720112" y="699848"/>
            <a:ext cx="2786230" cy="4992292"/>
          </a:xfrm>
          <a:prstGeom prst="roundRect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4403" t="-1483" r="-8601" b="-1109"/>
            </a:stretch>
          </a:blip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E05C0EFE-80CA-496E-AB7F-D5DC4B59595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" t="13389" b="16789"/>
          <a:stretch/>
        </p:blipFill>
        <p:spPr>
          <a:xfrm>
            <a:off x="3144595" y="3312041"/>
            <a:ext cx="4504092" cy="1580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9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/>
      <p:bldP spid="8" grpId="0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WHY </a:t>
            </a:r>
            <a:r>
              <a:rPr lang="en-GB" sz="2400" b="1" dirty="0" err="1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imPress</a:t>
            </a:r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? </a:t>
            </a:r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3C87C68A-D695-4D84-B681-A3D98BC062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D9BC2065-2BFD-47D3-A282-D561FCAC8D8D}"/>
              </a:ext>
            </a:extLst>
          </p:cNvPr>
          <p:cNvSpPr/>
          <p:nvPr/>
        </p:nvSpPr>
        <p:spPr>
          <a:xfrm rot="5400000">
            <a:off x="-140673" y="3439631"/>
            <a:ext cx="3545959" cy="3290777"/>
          </a:xfrm>
          <a:prstGeom prst="triangl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2200" t="-22983" r="-38314" b="-17532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B91701-6B88-4E41-AF3F-AF73A5554F75}"/>
              </a:ext>
            </a:extLst>
          </p:cNvPr>
          <p:cNvSpPr txBox="1"/>
          <p:nvPr/>
        </p:nvSpPr>
        <p:spPr>
          <a:xfrm>
            <a:off x="4068361" y="3312040"/>
            <a:ext cx="3290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Original content</a:t>
            </a:r>
            <a:endParaRPr lang="en-GB" sz="2400" dirty="0">
              <a:latin typeface="Lao UI" panose="020B0502040204020203" pitchFamily="34" charset="0"/>
              <a:cs typeface="Lao UI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6B6C2BE-7B27-4E94-B087-0E6DFE930C17}"/>
              </a:ext>
            </a:extLst>
          </p:cNvPr>
          <p:cNvSpPr txBox="1"/>
          <p:nvPr/>
        </p:nvSpPr>
        <p:spPr>
          <a:xfrm>
            <a:off x="4033997" y="4935400"/>
            <a:ext cx="3290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Interaction with fans</a:t>
            </a:r>
            <a:endParaRPr lang="en-GB" sz="2400" dirty="0">
              <a:latin typeface="Lao UI" panose="020B0502040204020203" pitchFamily="34" charset="0"/>
              <a:cs typeface="Lao UI" panose="020B0502040204020203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69EE362-9D6E-4D0F-8E36-EAA2A122B5B0}"/>
              </a:ext>
            </a:extLst>
          </p:cNvPr>
          <p:cNvSpPr txBox="1"/>
          <p:nvPr/>
        </p:nvSpPr>
        <p:spPr>
          <a:xfrm>
            <a:off x="4068361" y="4125394"/>
            <a:ext cx="27362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Self promotion</a:t>
            </a:r>
            <a:endParaRPr lang="en-GB" sz="2400" dirty="0">
              <a:latin typeface="Lao UI" panose="020B0502040204020203" pitchFamily="34" charset="0"/>
              <a:cs typeface="Lao UI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83B5DBF-CF9E-4DDE-B9FF-34177B26794D}"/>
              </a:ext>
            </a:extLst>
          </p:cNvPr>
          <p:cNvSpPr txBox="1"/>
          <p:nvPr/>
        </p:nvSpPr>
        <p:spPr>
          <a:xfrm>
            <a:off x="1632306" y="1593320"/>
            <a:ext cx="1956226" cy="64698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New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FF4BB1-EEED-4898-B8B1-5A8F9F303041}"/>
              </a:ext>
            </a:extLst>
          </p:cNvPr>
          <p:cNvSpPr txBox="1"/>
          <p:nvPr/>
        </p:nvSpPr>
        <p:spPr>
          <a:xfrm>
            <a:off x="8133123" y="1587347"/>
            <a:ext cx="3290777" cy="64698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Entertainment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22FE7EF-552A-4E95-8797-3902B6F05D87}"/>
              </a:ext>
            </a:extLst>
          </p:cNvPr>
          <p:cNvSpPr txBox="1"/>
          <p:nvPr/>
        </p:nvSpPr>
        <p:spPr>
          <a:xfrm>
            <a:off x="4588559" y="1620866"/>
            <a:ext cx="2736215" cy="64698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Interesting</a:t>
            </a:r>
          </a:p>
        </p:txBody>
      </p:sp>
    </p:spTree>
    <p:extLst>
      <p:ext uri="{BB962C8B-B14F-4D97-AF65-F5344CB8AC3E}">
        <p14:creationId xmlns:p14="http://schemas.microsoft.com/office/powerpoint/2010/main" val="416900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/>
      <p:bldP spid="15" grpId="0"/>
      <p:bldP spid="16" grpId="0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WHAT’S DIFFERRNT? </a:t>
            </a:r>
          </a:p>
          <a:p>
            <a:endParaRPr lang="en-GB" dirty="0">
              <a:solidFill>
                <a:srgbClr val="160A47"/>
              </a:solidFill>
              <a:latin typeface="Lao UI" panose="020B0604020202020204" pitchFamily="34" charset="0"/>
              <a:cs typeface="Lao UI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0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8E852632-8522-425F-B7FF-8B9751EB11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BA120742-1984-4CDB-9E4A-7FB00B480C91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21640" t="-4085" r="-12432" b="-29987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AF661D7-EEF1-4D82-9670-5EEBCE3576F6}"/>
              </a:ext>
            </a:extLst>
          </p:cNvPr>
          <p:cNvSpPr/>
          <p:nvPr/>
        </p:nvSpPr>
        <p:spPr>
          <a:xfrm>
            <a:off x="1664368" y="1753068"/>
            <a:ext cx="1658470" cy="1550895"/>
          </a:xfrm>
          <a:prstGeom prst="roundRect">
            <a:avLst/>
          </a:prstGeom>
          <a:blipFill dpi="0"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12432" t="13238" r="13513" b="12708"/>
            </a:stretch>
          </a:blipFill>
          <a:ln w="76200">
            <a:solidFill>
              <a:srgbClr val="160A47"/>
            </a:solidFill>
          </a:ln>
          <a:effectLst>
            <a:reflection blurRad="6350" stA="19000" endPos="41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rgbClr val="160A47"/>
                </a:solidFill>
              </a:ln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A572A0E-7B40-4894-B3C8-F4807EC22A86}"/>
              </a:ext>
            </a:extLst>
          </p:cNvPr>
          <p:cNvSpPr/>
          <p:nvPr/>
        </p:nvSpPr>
        <p:spPr>
          <a:xfrm>
            <a:off x="9599279" y="1777663"/>
            <a:ext cx="1658470" cy="1550895"/>
          </a:xfrm>
          <a:prstGeom prst="roundRect">
            <a:avLst/>
          </a:prstGeom>
          <a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14294" t="14294" r="14294" b="14294"/>
            </a:stretch>
          </a:blipFill>
          <a:ln w="76200">
            <a:solidFill>
              <a:srgbClr val="160A47"/>
            </a:solidFill>
          </a:ln>
          <a:effectLst>
            <a:reflection blurRad="6350" stA="19000" endPos="41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rgbClr val="160A47"/>
                </a:solidFill>
              </a:ln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FF80D0E-00D3-4F4B-8068-A569992DF890}"/>
              </a:ext>
            </a:extLst>
          </p:cNvPr>
          <p:cNvSpPr/>
          <p:nvPr/>
        </p:nvSpPr>
        <p:spPr>
          <a:xfrm>
            <a:off x="4309338" y="1753067"/>
            <a:ext cx="1658470" cy="1550895"/>
          </a:xfrm>
          <a:prstGeom prst="roundRect">
            <a:avLst/>
          </a:prstGeom>
          <a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14294" t="14294" r="14294" b="14294"/>
            </a:stretch>
          </a:blipFill>
          <a:ln w="76200">
            <a:solidFill>
              <a:srgbClr val="160A47"/>
            </a:solidFill>
          </a:ln>
          <a:effectLst>
            <a:reflection blurRad="6350" stA="19000" endPos="41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rgbClr val="160A47"/>
                </a:solidFill>
              </a:ln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DB124FD-8AA3-4844-A3D9-11CCB07E53F8}"/>
              </a:ext>
            </a:extLst>
          </p:cNvPr>
          <p:cNvSpPr/>
          <p:nvPr/>
        </p:nvSpPr>
        <p:spPr>
          <a:xfrm>
            <a:off x="6954308" y="1777663"/>
            <a:ext cx="1658470" cy="1550895"/>
          </a:xfrm>
          <a:prstGeom prst="roundRect">
            <a:avLst/>
          </a:prstGeom>
          <a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10799" t="10799" r="10799" b="10799"/>
            </a:stretch>
          </a:blipFill>
          <a:ln w="76200">
            <a:solidFill>
              <a:srgbClr val="160A47"/>
            </a:solidFill>
          </a:ln>
          <a:effectLst>
            <a:reflection blurRad="6350" stA="19000" endPos="41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rgbClr val="160A47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29445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TALENT &amp; CONTENT</a:t>
            </a:r>
          </a:p>
        </p:txBody>
      </p:sp>
      <p:pic>
        <p:nvPicPr>
          <p:cNvPr id="19" name="Picture 18" descr="Logo, company name&#10;&#10;Description automatically generated">
            <a:extLst>
              <a:ext uri="{FF2B5EF4-FFF2-40B4-BE49-F238E27FC236}">
                <a16:creationId xmlns:a16="http://schemas.microsoft.com/office/drawing/2014/main" id="{505B166F-4420-45AB-9B4C-63C5693879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64858406-4A20-424C-AB63-334371D92FB0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2167" t="-1769" r="-23863" b="-43415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0D6AABA-0CB5-4AB1-8C20-1F9825532048}"/>
              </a:ext>
            </a:extLst>
          </p:cNvPr>
          <p:cNvSpPr txBox="1"/>
          <p:nvPr/>
        </p:nvSpPr>
        <p:spPr>
          <a:xfrm>
            <a:off x="2784807" y="3105507"/>
            <a:ext cx="1927783" cy="64698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Comedy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053930E-9228-4C06-9225-4FFCF411789D}"/>
              </a:ext>
            </a:extLst>
          </p:cNvPr>
          <p:cNvSpPr txBox="1"/>
          <p:nvPr/>
        </p:nvSpPr>
        <p:spPr>
          <a:xfrm>
            <a:off x="1645388" y="1597704"/>
            <a:ext cx="1781928" cy="64698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Covers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64CFBD4-6F0F-4B03-9312-ED1D70E3CCAA}"/>
              </a:ext>
            </a:extLst>
          </p:cNvPr>
          <p:cNvSpPr txBox="1"/>
          <p:nvPr/>
        </p:nvSpPr>
        <p:spPr>
          <a:xfrm>
            <a:off x="6096000" y="3105507"/>
            <a:ext cx="1956226" cy="64698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Dancing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320275F-2FB3-41C9-9ADB-68F995E5CCE5}"/>
              </a:ext>
            </a:extLst>
          </p:cNvPr>
          <p:cNvSpPr txBox="1"/>
          <p:nvPr/>
        </p:nvSpPr>
        <p:spPr>
          <a:xfrm>
            <a:off x="8274582" y="1597704"/>
            <a:ext cx="2108144" cy="64698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Originals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75886BA-168E-4E70-844B-79861E40161F}"/>
              </a:ext>
            </a:extLst>
          </p:cNvPr>
          <p:cNvSpPr txBox="1"/>
          <p:nvPr/>
        </p:nvSpPr>
        <p:spPr>
          <a:xfrm>
            <a:off x="4872836" y="1592910"/>
            <a:ext cx="1956226" cy="64698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Acapella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A131F65-799D-4B2D-9CA4-F95160D57C45}"/>
              </a:ext>
            </a:extLst>
          </p:cNvPr>
          <p:cNvSpPr txBox="1"/>
          <p:nvPr/>
        </p:nvSpPr>
        <p:spPr>
          <a:xfrm>
            <a:off x="5266342" y="4618104"/>
            <a:ext cx="2296284" cy="119181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Theatrical Acts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1BC8A53-8B0D-4570-9D4B-B926E9EDC1B7}"/>
              </a:ext>
            </a:extLst>
          </p:cNvPr>
          <p:cNvSpPr txBox="1"/>
          <p:nvPr/>
        </p:nvSpPr>
        <p:spPr>
          <a:xfrm>
            <a:off x="9290907" y="3105507"/>
            <a:ext cx="1934061" cy="119181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Training Videos </a:t>
            </a:r>
          </a:p>
        </p:txBody>
      </p:sp>
    </p:spTree>
    <p:extLst>
      <p:ext uri="{BB962C8B-B14F-4D97-AF65-F5344CB8AC3E}">
        <p14:creationId xmlns:p14="http://schemas.microsoft.com/office/powerpoint/2010/main" val="2197922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END USER  </a:t>
            </a:r>
            <a:endParaRPr lang="en-GB" dirty="0">
              <a:solidFill>
                <a:srgbClr val="160A47"/>
              </a:solidFill>
              <a:latin typeface="Lao UI" panose="020B0604020202020204" pitchFamily="34" charset="0"/>
              <a:cs typeface="Lao UI" panose="020B0604020202020204" pitchFamily="34" charset="0"/>
            </a:endParaRPr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4973433B-02BA-452C-BCC1-44790758DF0C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36306" t="4542" b="-4542"/>
            </a:stretch>
          </a:blipFill>
          <a:ln>
            <a:solidFill>
              <a:srgbClr val="DC274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F22278B2-F3B4-4DAC-AF7F-E3B1FB8F1E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834A61-F697-40A8-9868-D001F7C6DF4D}"/>
              </a:ext>
            </a:extLst>
          </p:cNvPr>
          <p:cNvSpPr txBox="1"/>
          <p:nvPr/>
        </p:nvSpPr>
        <p:spPr>
          <a:xfrm>
            <a:off x="1219200" y="2858113"/>
            <a:ext cx="9497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Location: Anywhere on the planet! The focus will start in the first world countries and it will continue expanding globally.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60A47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5F6149-27AB-4ADA-A42F-3784A9FA5A97}"/>
              </a:ext>
            </a:extLst>
          </p:cNvPr>
          <p:cNvSpPr txBox="1"/>
          <p:nvPr/>
        </p:nvSpPr>
        <p:spPr>
          <a:xfrm>
            <a:off x="1219200" y="1342177"/>
            <a:ext cx="86743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Demographic: Anyone above the age of 18 with access to a smart phone or laptop/computer. </a:t>
            </a:r>
            <a:endParaRPr lang="en-GB" sz="2400" dirty="0">
              <a:latin typeface="Lao UI" panose="020B0502040204020203" pitchFamily="34" charset="0"/>
              <a:cs typeface="Lao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8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COMPETITORS</a:t>
            </a:r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39BA1F1B-D098-4F31-A324-5FA49B4A1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DDA90526-E521-48FE-9A73-7B1CF82ADC64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32547" t="-2008" r="-5898" b="-15128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819C2322-9680-4EBE-BBF9-13A51C8767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054" y="1482436"/>
            <a:ext cx="1899200" cy="1899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428676F-58BC-4C36-9E91-1831C808E2E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29" t="4598" r="25104" b="5655"/>
          <a:stretch/>
        </p:blipFill>
        <p:spPr>
          <a:xfrm>
            <a:off x="5436321" y="1482436"/>
            <a:ext cx="1981836" cy="1899200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586EF1C7-08AA-4128-8F52-E7EFB79D9C1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46" t="-1" r="15968" b="1527"/>
          <a:stretch/>
        </p:blipFill>
        <p:spPr>
          <a:xfrm>
            <a:off x="3759060" y="3916907"/>
            <a:ext cx="2087774" cy="2015319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7B9866F1-03D1-4172-AC85-124F0E0B7CB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3" t="8779" r="9838" b="11672"/>
          <a:stretch/>
        </p:blipFill>
        <p:spPr>
          <a:xfrm>
            <a:off x="7238436" y="3916907"/>
            <a:ext cx="1981836" cy="19151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2E5CEE-2723-47E2-BC44-93134E1AA2C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78"/>
          <a:stretch/>
        </p:blipFill>
        <p:spPr>
          <a:xfrm>
            <a:off x="8901225" y="1516462"/>
            <a:ext cx="1934062" cy="19125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4B23182-74E5-4596-9C9B-3C93BACB3D2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19" b="48649" l="7579" r="347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83" t="5190" r="61852" b="46522"/>
          <a:stretch/>
        </p:blipFill>
        <p:spPr>
          <a:xfrm rot="4008434">
            <a:off x="4448076" y="-589532"/>
            <a:ext cx="1552866" cy="3311580"/>
          </a:xfrm>
          <a:prstGeom prst="rect">
            <a:avLst/>
          </a:prstGeom>
        </p:spPr>
      </p:pic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8405DB15-00DF-414B-BFF5-E719CF28BCF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837" y="378377"/>
            <a:ext cx="873916" cy="30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81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6925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FUNDING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81D3845D-C3BD-47AC-A7EF-77D5A6539510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649" r="-398" b="-48710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FCC56F36-11CA-4BEF-A3F1-1816050842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79832715-CCA3-4D8C-8A83-00B00072FD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5058990"/>
              </p:ext>
            </p:extLst>
          </p:nvPr>
        </p:nvGraphicFramePr>
        <p:xfrm>
          <a:off x="2421681" y="938088"/>
          <a:ext cx="8462987" cy="49818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74549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Graphic spid="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6925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BUDGETING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81D3845D-C3BD-47AC-A7EF-77D5A6539510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20222" t="-5764" b="-14457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FCC56F36-11CA-4BEF-A3F1-1816050842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79832715-CCA3-4D8C-8A83-00B00072FD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5867323"/>
              </p:ext>
            </p:extLst>
          </p:nvPr>
        </p:nvGraphicFramePr>
        <p:xfrm>
          <a:off x="2421681" y="938088"/>
          <a:ext cx="8462987" cy="49818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047784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Graphic spid="5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THE TEAM</a:t>
            </a:r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396BA8D5-4A4C-4D66-9799-20979483BB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89C1E03E-A12B-4247-A896-3EDE136CCCE9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13C259-D499-43B2-ACD4-08A5DEF8DE6C}"/>
              </a:ext>
            </a:extLst>
          </p:cNvPr>
          <p:cNvSpPr txBox="1"/>
          <p:nvPr/>
        </p:nvSpPr>
        <p:spPr>
          <a:xfrm>
            <a:off x="1551624" y="1546324"/>
            <a:ext cx="1956226" cy="64698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50000" endA="275" endPos="40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CEO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AA011B-5BED-4B21-90DB-0C297EBA703D}"/>
              </a:ext>
            </a:extLst>
          </p:cNvPr>
          <p:cNvSpPr txBox="1"/>
          <p:nvPr/>
        </p:nvSpPr>
        <p:spPr>
          <a:xfrm>
            <a:off x="4381268" y="1490738"/>
            <a:ext cx="2843732" cy="119181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32000" endPos="18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defRPr>
            </a:lvl1pPr>
          </a:lstStyle>
          <a:p>
            <a:r>
              <a:rPr lang="en-GB" dirty="0"/>
              <a:t>Software Engineer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1B4749-52E2-41BA-8C1C-9D07F75AE956}"/>
              </a:ext>
            </a:extLst>
          </p:cNvPr>
          <p:cNvSpPr txBox="1"/>
          <p:nvPr/>
        </p:nvSpPr>
        <p:spPr>
          <a:xfrm>
            <a:off x="8098419" y="1490738"/>
            <a:ext cx="2330095" cy="119181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32000" endPos="18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Sales Manager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A465FD-4379-49D0-8F58-E63A2C8CEB4A}"/>
              </a:ext>
            </a:extLst>
          </p:cNvPr>
          <p:cNvSpPr txBox="1"/>
          <p:nvPr/>
        </p:nvSpPr>
        <p:spPr>
          <a:xfrm>
            <a:off x="2673058" y="3293097"/>
            <a:ext cx="2580260" cy="119181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32000" endPos="18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defRPr>
            </a:lvl1pPr>
          </a:lstStyle>
          <a:p>
            <a:r>
              <a:rPr lang="en-GB" dirty="0"/>
              <a:t>Legal Manager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166FB5-14E8-48A0-ACB2-1C8E73779E2C}"/>
              </a:ext>
            </a:extLst>
          </p:cNvPr>
          <p:cNvSpPr txBox="1"/>
          <p:nvPr/>
        </p:nvSpPr>
        <p:spPr>
          <a:xfrm>
            <a:off x="6328719" y="3293097"/>
            <a:ext cx="4732635" cy="119181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32000" endPos="18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defRPr>
            </a:lvl1pPr>
          </a:lstStyle>
          <a:p>
            <a:r>
              <a:rPr lang="en-GB" dirty="0"/>
              <a:t>Marketing &amp; Community Manager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A6AD6E-998C-4A9C-B0C1-77B55FBD8265}"/>
              </a:ext>
            </a:extLst>
          </p:cNvPr>
          <p:cNvSpPr txBox="1"/>
          <p:nvPr/>
        </p:nvSpPr>
        <p:spPr>
          <a:xfrm>
            <a:off x="4562076" y="5095456"/>
            <a:ext cx="3067848" cy="1191816"/>
          </a:xfrm>
          <a:prstGeom prst="roundRect">
            <a:avLst/>
          </a:prstGeom>
          <a:noFill/>
          <a:ln w="57150">
            <a:solidFill>
              <a:srgbClr val="160A47"/>
            </a:solidFill>
          </a:ln>
          <a:effectLst>
            <a:reflection blurRad="6350" stA="32000" endPos="18000" dist="101600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rgbClr val="DC2742"/>
                </a:solidFill>
                <a:latin typeface="Lao UI" panose="020B0502040204020203" pitchFamily="34" charset="0"/>
                <a:cs typeface="Lao UI" panose="020B0502040204020203" pitchFamily="34" charset="0"/>
              </a:defRPr>
            </a:lvl1pPr>
          </a:lstStyle>
          <a:p>
            <a:r>
              <a:rPr lang="en-GB" dirty="0"/>
              <a:t>App Developer</a:t>
            </a:r>
          </a:p>
        </p:txBody>
      </p:sp>
    </p:spTree>
    <p:extLst>
      <p:ext uri="{BB962C8B-B14F-4D97-AF65-F5344CB8AC3E}">
        <p14:creationId xmlns:p14="http://schemas.microsoft.com/office/powerpoint/2010/main" val="1824617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200" y="762000"/>
            <a:ext cx="9209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FUTURE VISION</a:t>
            </a:r>
            <a:endParaRPr lang="en-GB" dirty="0">
              <a:solidFill>
                <a:srgbClr val="160A47"/>
              </a:solidFill>
              <a:latin typeface="Lao UI" panose="020B0604020202020204" pitchFamily="34" charset="0"/>
              <a:cs typeface="Lao UI" panose="020B0604020202020204" pitchFamily="34" charset="0"/>
            </a:endParaRPr>
          </a:p>
        </p:txBody>
      </p:sp>
      <p:pic>
        <p:nvPicPr>
          <p:cNvPr id="10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ECB298B6-AD8A-4013-8FF3-CD35AC9F33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732EC3E7-A7B5-4552-89CD-6CC8D69743B7}"/>
              </a:ext>
            </a:extLst>
          </p:cNvPr>
          <p:cNvSpPr/>
          <p:nvPr/>
        </p:nvSpPr>
        <p:spPr>
          <a:xfrm rot="5400000">
            <a:off x="-127591" y="3439632"/>
            <a:ext cx="3545959" cy="3290777"/>
          </a:xfrm>
          <a:prstGeom prst="triangle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13688" t="800" r="-516" b="-15003"/>
            </a:stretch>
          </a:blip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38BFDB-266A-4F53-BF90-F6A197C9754F}"/>
              </a:ext>
            </a:extLst>
          </p:cNvPr>
          <p:cNvSpPr txBox="1"/>
          <p:nvPr/>
        </p:nvSpPr>
        <p:spPr>
          <a:xfrm>
            <a:off x="1219200" y="1342177"/>
            <a:ext cx="86743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imPress</a:t>
            </a: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 will open its own music label to support new artists.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D6C3B5-9C39-4990-A6D7-FA3C316A5A9B}"/>
              </a:ext>
            </a:extLst>
          </p:cNvPr>
          <p:cNvSpPr txBox="1"/>
          <p:nvPr/>
        </p:nvSpPr>
        <p:spPr>
          <a:xfrm>
            <a:off x="1219200" y="2316365"/>
            <a:ext cx="9497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Form a charity organisation from part of the profits that will support young, talented and aspiring artists from unprivileged backgrounds. </a:t>
            </a:r>
          </a:p>
        </p:txBody>
      </p:sp>
    </p:spTree>
    <p:extLst>
      <p:ext uri="{BB962C8B-B14F-4D97-AF65-F5344CB8AC3E}">
        <p14:creationId xmlns:p14="http://schemas.microsoft.com/office/powerpoint/2010/main" val="801492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653688-24B2-457B-95F4-D09B406D93BA}"/>
              </a:ext>
            </a:extLst>
          </p:cNvPr>
          <p:cNvSpPr txBox="1"/>
          <p:nvPr/>
        </p:nvSpPr>
        <p:spPr>
          <a:xfrm>
            <a:off x="1219199" y="762000"/>
            <a:ext cx="10051055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DC2742"/>
                </a:solidFill>
                <a:latin typeface="Lao UI" panose="020B0604020202020204" pitchFamily="34" charset="0"/>
                <a:cs typeface="Lao UI" panose="020B0604020202020204" pitchFamily="34" charset="0"/>
              </a:rPr>
              <a:t>REFERENCES</a:t>
            </a:r>
          </a:p>
          <a:p>
            <a:endParaRPr lang="en-GB" dirty="0">
              <a:solidFill>
                <a:srgbClr val="160A47"/>
              </a:solidFill>
              <a:latin typeface="Lao UI" panose="020B0604020202020204" pitchFamily="34" charset="0"/>
              <a:cs typeface="Lao UI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Co, C. (2020). Instagram competitors. Retrieved from carft.co: </a:t>
            </a:r>
            <a:r>
              <a:rPr lang="en-GB" sz="16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  <a:hlinkClick r:id="rId2"/>
              </a:rPr>
              <a:t>https://craft.co/instagram/competitors</a:t>
            </a:r>
            <a:endParaRPr lang="en-GB" sz="16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Fox, C. (2015, 07 02). Facebook to share advertising revenue with video creators. Retrieved from bbc.com: </a:t>
            </a:r>
            <a:r>
              <a:rPr lang="en-GB" sz="16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  <a:hlinkClick r:id="rId3"/>
              </a:rPr>
              <a:t>https://www.bbc.com/news/technology-33362722#:~:text=Facebook%20is%20to%20start%20paying,their%20clips%20to%20the%20platform.&amp;text=Videos%20that%20keep%20people%20watching,four%20billion%20video%20views%20daily</a:t>
            </a:r>
            <a:endParaRPr lang="en-GB" sz="16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Lastovetska</a:t>
            </a:r>
            <a:r>
              <a:rPr lang="en-GB" sz="16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, A. (2021, 02 5). App Development Cost: Understand Your Budget To Build Powerful Apps. Retrieved from mlsdev.com: </a:t>
            </a:r>
            <a:r>
              <a:rPr lang="en-GB" sz="16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  <a:hlinkClick r:id="rId4"/>
              </a:rPr>
              <a:t>https://mlsdev.com/blog/app-development-cost</a:t>
            </a:r>
            <a:endParaRPr lang="en-GB" sz="16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60A47"/>
              </a:solidFill>
              <a:latin typeface="Lao UI" panose="020B0502040204020203" pitchFamily="34" charset="0"/>
              <a:cs typeface="Lao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Maida, J. (2020). Global Mobile Apps Market 2020-2024. Retrieved from </a:t>
            </a:r>
            <a:r>
              <a:rPr lang="en-GB" sz="1600" dirty="0" err="1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businesswire</a:t>
            </a:r>
            <a:r>
              <a:rPr lang="en-GB" sz="1600" dirty="0">
                <a:solidFill>
                  <a:srgbClr val="160A47"/>
                </a:solidFill>
                <a:latin typeface="Lao UI" panose="020B0502040204020203" pitchFamily="34" charset="0"/>
                <a:cs typeface="Lao UI" panose="020B0502040204020203" pitchFamily="34" charset="0"/>
              </a:rPr>
              <a:t>: https://www.businesswire.com/news/home/20200629005503/en/Global-Mobile-Apps-Market-2020-2024-Growing-Penetration-of-Smartphones-to-Boost-Market-Growth-Technavio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60A47"/>
              </a:solidFill>
            </a:endParaRPr>
          </a:p>
          <a:p>
            <a:endParaRPr lang="en-GB" dirty="0">
              <a:solidFill>
                <a:srgbClr val="160A47"/>
              </a:solidFill>
            </a:endParaRPr>
          </a:p>
          <a:p>
            <a:endParaRPr lang="en-GB" dirty="0">
              <a:solidFill>
                <a:srgbClr val="160A47"/>
              </a:solidFill>
            </a:endParaRPr>
          </a:p>
        </p:txBody>
      </p:sp>
      <p:pic>
        <p:nvPicPr>
          <p:cNvPr id="10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ECB298B6-AD8A-4013-8FF3-CD35AC9F33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7938" y="6126871"/>
            <a:ext cx="1934062" cy="731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191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519</TotalTime>
  <Words>526</Words>
  <Application>Microsoft Macintosh PowerPoint</Application>
  <PresentationFormat>Widescreen</PresentationFormat>
  <Paragraphs>79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Lao UI</vt:lpstr>
      <vt:lpstr>Office Theme</vt:lpstr>
      <vt:lpstr>New Technology In Music &amp; Creative Entertainment       Portfolio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Imran Khodabaksh</dc:creator>
  <cp:lastModifiedBy>Madalin Oprisanu (2009554)</cp:lastModifiedBy>
  <cp:revision>58</cp:revision>
  <dcterms:created xsi:type="dcterms:W3CDTF">2021-03-24T20:41:48Z</dcterms:created>
  <dcterms:modified xsi:type="dcterms:W3CDTF">2021-03-26T06:43:05Z</dcterms:modified>
</cp:coreProperties>
</file>