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3" r:id="rId6"/>
    <p:sldId id="262" r:id="rId7"/>
    <p:sldId id="264" r:id="rId8"/>
    <p:sldId id="265" r:id="rId9"/>
    <p:sldId id="266" r:id="rId10"/>
    <p:sldId id="268" r:id="rId11"/>
    <p:sldId id="269" r:id="rId12"/>
    <p:sldId id="270" r:id="rId13"/>
    <p:sldId id="271" r:id="rId14"/>
    <p:sldId id="272" r:id="rId15"/>
    <p:sldId id="274" r:id="rId16"/>
    <p:sldId id="273" r:id="rId17"/>
    <p:sldId id="276" r:id="rId18"/>
    <p:sldId id="277" r:id="rId19"/>
    <p:sldId id="278" r:id="rId20"/>
    <p:sldId id="261" r:id="rId21"/>
    <p:sldId id="260" r:id="rId22"/>
    <p:sldId id="267" r:id="rId23"/>
    <p:sldId id="275" r:id="rId24"/>
  </p:sldIdLst>
  <p:sldSz cx="12192000" cy="6858000"/>
  <p:notesSz cx="6797675" cy="987266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651" autoAdjust="0"/>
    <p:restoredTop sz="94660"/>
  </p:normalViewPr>
  <p:slideViewPr>
    <p:cSldViewPr snapToGrid="0">
      <p:cViewPr varScale="1">
        <p:scale>
          <a:sx n="86" d="100"/>
          <a:sy n="86" d="100"/>
        </p:scale>
        <p:origin x="715" y="5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5/19/2019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5/19/2019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5/19/2019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5/19/2019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5/19/2019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5/19/2019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google.co.uk/url?sa=i&amp;rct=j&amp;q=&amp;esrc=s&amp;source=images&amp;cd=&amp;cad=rja&amp;uact=8&amp;ved=2ahUKEwj7ooySoKLiAhUxz4UKHRMcABoQjRx6BAgBEAU&amp;url=https://www.slideshare.net/sayaleepote/conflict-resolution-38084170&amp;psig=AOvVaw0H1fhsabotB5LgyxjLhEmn&amp;ust=1558171613569874"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google.co.uk/url?sa=i&amp;rct=j&amp;q=&amp;esrc=s&amp;source=images&amp;cd=&amp;cad=rja&amp;uact=8&amp;ved=2ahUKEwjlud6-oKLiAhVDyxoKHa23DVIQjRx6BAgBEAU&amp;url=https://blog.ipleaders.in/look-co-working-space-agreements/&amp;psig=AOvVaw2wmiof9HqZC2nIYLdVPzXb&amp;ust=1558171804396192"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s://www.google.co.uk/url?sa=i&amp;rct=j&amp;q=&amp;esrc=s&amp;source=images&amp;cd=&amp;cad=rja&amp;uact=8&amp;ved=2ahUKEwjB4artoKLiAhUPrxoKHS_1C6sQjRx6BAgBEAU&amp;url=https://twitter.com/microblog_me_uk/status/809896990393987074&amp;psig=AOvVaw3Xg2qd6miIHo056cIze827&amp;ust=1558171901927589"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kc.cbmc.com/blog/success-is-a-product-of-teamwork-derived-by-effective-leadership"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www.google.co.uk/url?sa=i&amp;rct=j&amp;q=&amp;esrc=s&amp;source=images&amp;cd=&amp;cad=rja&amp;uact=8&amp;ved=2ahUKEwjtnYzQoqLiAhVLrxoKHWNDC8YQjRx6BAgBEAU&amp;url=http://tailoredforyoufitness.com/reach-your-goals-faster-at-a-fraction-of-the-cost/&amp;psig=AOvVaw3SsSGGDIlMbDPxeV6rbXwE&amp;ust=1558172216943744"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DE339-0E70-4E5E-BB89-2E3BBC91CD3B}"/>
              </a:ext>
            </a:extLst>
          </p:cNvPr>
          <p:cNvSpPr>
            <a:spLocks noGrp="1"/>
          </p:cNvSpPr>
          <p:nvPr>
            <p:ph type="ctrTitle"/>
          </p:nvPr>
        </p:nvSpPr>
        <p:spPr>
          <a:xfrm>
            <a:off x="2589213" y="4775200"/>
            <a:ext cx="8915399" cy="823448"/>
          </a:xfrm>
        </p:spPr>
        <p:txBody>
          <a:bodyPr>
            <a:normAutofit/>
          </a:bodyPr>
          <a:lstStyle/>
          <a:p>
            <a:r>
              <a:rPr lang="en-GB" sz="4400" dirty="0">
                <a:latin typeface="Arial" panose="020B0604020202020204" pitchFamily="34" charset="0"/>
                <a:cs typeface="Arial" panose="020B0604020202020204" pitchFamily="34" charset="0"/>
              </a:rPr>
              <a:t>The People's Company Ltd</a:t>
            </a:r>
          </a:p>
        </p:txBody>
      </p:sp>
      <p:sp>
        <p:nvSpPr>
          <p:cNvPr id="3" name="Subtitle 2">
            <a:extLst>
              <a:ext uri="{FF2B5EF4-FFF2-40B4-BE49-F238E27FC236}">
                <a16:creationId xmlns:a16="http://schemas.microsoft.com/office/drawing/2014/main" id="{D85E64B9-F1BD-4F6C-B6E4-4C0881193D05}"/>
              </a:ext>
            </a:extLst>
          </p:cNvPr>
          <p:cNvSpPr>
            <a:spLocks noGrp="1"/>
          </p:cNvSpPr>
          <p:nvPr>
            <p:ph type="subTitle" idx="1"/>
          </p:nvPr>
        </p:nvSpPr>
        <p:spPr>
          <a:xfrm>
            <a:off x="2589213" y="5598647"/>
            <a:ext cx="8915400" cy="823448"/>
          </a:xfrm>
        </p:spPr>
        <p:txBody>
          <a:bodyPr>
            <a:normAutofit/>
          </a:bodyPr>
          <a:lstStyle/>
          <a:p>
            <a:r>
              <a:rPr lang="en-GB" b="1" dirty="0">
                <a:latin typeface="Arial" panose="020B0604020202020204" pitchFamily="34" charset="0"/>
                <a:cs typeface="Arial" panose="020B0604020202020204" pitchFamily="34" charset="0"/>
              </a:rPr>
              <a:t>T.P.C. Consultancy Services</a:t>
            </a:r>
          </a:p>
          <a:p>
            <a:r>
              <a:rPr lang="en-GB" b="1" dirty="0">
                <a:latin typeface="Arial" panose="020B0604020202020204" pitchFamily="34" charset="0"/>
                <a:cs typeface="Arial" panose="020B0604020202020204" pitchFamily="34" charset="0"/>
              </a:rPr>
              <a:t>Aliasghar Khan-1715992– BMSK-4002</a:t>
            </a:r>
          </a:p>
          <a:p>
            <a:endParaRPr lang="en-GB" b="1" dirty="0">
              <a:latin typeface="Arial" panose="020B0604020202020204" pitchFamily="34" charset="0"/>
              <a:cs typeface="Arial" panose="020B0604020202020204" pitchFamily="34" charset="0"/>
            </a:endParaRPr>
          </a:p>
        </p:txBody>
      </p:sp>
      <p:pic>
        <p:nvPicPr>
          <p:cNvPr id="1026" name="Picture 2" descr="Image result for images of meetings">
            <a:extLst>
              <a:ext uri="{FF2B5EF4-FFF2-40B4-BE49-F238E27FC236}">
                <a16:creationId xmlns:a16="http://schemas.microsoft.com/office/drawing/2014/main" id="{6F128187-763C-45C0-B25E-C87B3363170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264" r="2" b="14267"/>
          <a:stretch/>
        </p:blipFill>
        <p:spPr bwMode="auto">
          <a:xfrm>
            <a:off x="2589212" y="634963"/>
            <a:ext cx="8915400" cy="38549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05714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B53D39-F94F-4B55-AAEC-D84398A2F7BD}"/>
              </a:ext>
            </a:extLst>
          </p:cNvPr>
          <p:cNvSpPr>
            <a:spLocks noGrp="1"/>
          </p:cNvSpPr>
          <p:nvPr>
            <p:ph type="title"/>
          </p:nvPr>
        </p:nvSpPr>
        <p:spPr>
          <a:xfrm>
            <a:off x="3373062" y="624110"/>
            <a:ext cx="8131550" cy="1500266"/>
          </a:xfrm>
        </p:spPr>
        <p:txBody>
          <a:bodyPr>
            <a:normAutofit/>
          </a:bodyPr>
          <a:lstStyle/>
          <a:p>
            <a:r>
              <a:rPr lang="en-GB" dirty="0">
                <a:latin typeface="Arial" panose="020B0604020202020204" pitchFamily="34" charset="0"/>
                <a:cs typeface="Arial" panose="020B0604020202020204" pitchFamily="34" charset="0"/>
              </a:rPr>
              <a:t>Introducing The Team &amp; Effective Teamwork</a:t>
            </a:r>
            <a:br>
              <a:rPr lang="en-GB"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Jasnarah Begum - 1808228 </a:t>
            </a:r>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6" name="Group 25">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27"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8"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9"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0"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1"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2"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3"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4"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5"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6"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7"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8"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0"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95FA530F-0BBE-424D-A378-0F9EE44C4468}"/>
              </a:ext>
            </a:extLst>
          </p:cNvPr>
          <p:cNvSpPr>
            <a:spLocks noGrp="1"/>
          </p:cNvSpPr>
          <p:nvPr>
            <p:ph idx="1"/>
          </p:nvPr>
        </p:nvSpPr>
        <p:spPr>
          <a:xfrm>
            <a:off x="3373062" y="2133600"/>
            <a:ext cx="8131550" cy="3777622"/>
          </a:xfrm>
        </p:spPr>
        <p:txBody>
          <a:bodyPr>
            <a:normAutofit/>
          </a:bodyPr>
          <a:lstStyle/>
          <a:p>
            <a:pPr marL="0" indent="0">
              <a:buNone/>
            </a:pPr>
            <a:r>
              <a:rPr lang="en-GB" dirty="0">
                <a:latin typeface="Arial" panose="020B0604020202020204" pitchFamily="34" charset="0"/>
                <a:cs typeface="Arial" panose="020B0604020202020204" pitchFamily="34" charset="0"/>
              </a:rPr>
              <a:t>We are a consultancy service providing effective team working methods to organisations all over the UK.  Today myself and my team will cover these areas:-</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Jasnarah Begum 1808228 – Benefits of Team Working</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Rumena </a:t>
            </a:r>
            <a:r>
              <a:rPr lang="en-GB" dirty="0" err="1">
                <a:latin typeface="Arial" panose="020B0604020202020204" pitchFamily="34" charset="0"/>
                <a:cs typeface="Arial" panose="020B0604020202020204" pitchFamily="34" charset="0"/>
              </a:rPr>
              <a:t>Khanom</a:t>
            </a:r>
            <a:r>
              <a:rPr lang="en-GB" dirty="0">
                <a:latin typeface="Arial" panose="020B0604020202020204" pitchFamily="34" charset="0"/>
                <a:cs typeface="Arial" panose="020B0604020202020204" pitchFamily="34" charset="0"/>
              </a:rPr>
              <a:t> 1809546 – Managing Conflicts</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Aliasghar Khan 1715992 – Stages of Team Development (TEAM LEADER)</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Imran Javed 1809020 – Successful Team Development</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Raheem Abdul 1807456 – Team Roles</a:t>
            </a:r>
          </a:p>
        </p:txBody>
      </p:sp>
    </p:spTree>
    <p:extLst>
      <p:ext uri="{BB962C8B-B14F-4D97-AF65-F5344CB8AC3E}">
        <p14:creationId xmlns:p14="http://schemas.microsoft.com/office/powerpoint/2010/main" val="27654177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2EC7880-C5D9-40A8-A6B0-3198AD07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4619543" cy="6854038"/>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8A1E0DA-592F-432A-BF83-27CD8B940ABE}"/>
              </a:ext>
            </a:extLst>
          </p:cNvPr>
          <p:cNvSpPr>
            <a:spLocks noGrp="1"/>
          </p:cNvSpPr>
          <p:nvPr>
            <p:ph type="title"/>
          </p:nvPr>
        </p:nvSpPr>
        <p:spPr>
          <a:xfrm>
            <a:off x="649224" y="645106"/>
            <a:ext cx="3650279" cy="1259894"/>
          </a:xfrm>
        </p:spPr>
        <p:txBody>
          <a:bodyPr>
            <a:normAutofit/>
          </a:bodyPr>
          <a:lstStyle/>
          <a:p>
            <a:r>
              <a:rPr lang="en-GB" dirty="0">
                <a:solidFill>
                  <a:schemeClr val="tx1"/>
                </a:solidFill>
                <a:latin typeface="Arial" panose="020B0604020202020204" pitchFamily="34" charset="0"/>
                <a:cs typeface="Arial" panose="020B0604020202020204" pitchFamily="34" charset="0"/>
              </a:rPr>
              <a:t>Introduction</a:t>
            </a:r>
            <a:br>
              <a:rPr lang="en-GB"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Jasnarah Begum - 1808228</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277BB8F-4409-420F-9251-BF1230A0B27E}"/>
              </a:ext>
            </a:extLst>
          </p:cNvPr>
          <p:cNvSpPr>
            <a:spLocks noGrp="1"/>
          </p:cNvSpPr>
          <p:nvPr>
            <p:ph idx="1"/>
          </p:nvPr>
        </p:nvSpPr>
        <p:spPr>
          <a:xfrm>
            <a:off x="649225" y="2133600"/>
            <a:ext cx="3650278" cy="3759253"/>
          </a:xfrm>
        </p:spPr>
        <p:txBody>
          <a:bodyPr>
            <a:normAutofit/>
          </a:bodyPr>
          <a:lstStyle/>
          <a:p>
            <a:pPr marL="0" indent="0">
              <a:buClr>
                <a:srgbClr val="62D1E0"/>
              </a:buClr>
              <a:buNone/>
            </a:pPr>
            <a:r>
              <a:rPr lang="en-GB" dirty="0">
                <a:latin typeface="Arial" panose="020B0604020202020204" pitchFamily="34" charset="0"/>
                <a:cs typeface="Arial" panose="020B0604020202020204" pitchFamily="34" charset="0"/>
              </a:rPr>
              <a:t>Benefits of Team Working</a:t>
            </a:r>
          </a:p>
          <a:p>
            <a:pPr>
              <a:buClr>
                <a:srgbClr val="62D1E0"/>
              </a:buClr>
              <a:buAutoNum type="arabicPeriod"/>
            </a:pPr>
            <a:r>
              <a:rPr lang="en-GB" dirty="0">
                <a:latin typeface="Arial" panose="020B0604020202020204" pitchFamily="34" charset="0"/>
                <a:cs typeface="Arial" panose="020B0604020202020204" pitchFamily="34" charset="0"/>
              </a:rPr>
              <a:t>What is a team?</a:t>
            </a:r>
          </a:p>
          <a:p>
            <a:pPr>
              <a:buClr>
                <a:srgbClr val="62D1E0"/>
              </a:buClr>
              <a:buAutoNum type="arabicPeriod"/>
            </a:pPr>
            <a:r>
              <a:rPr lang="en-GB" dirty="0">
                <a:latin typeface="Arial" panose="020B0604020202020204" pitchFamily="34" charset="0"/>
                <a:cs typeface="Arial" panose="020B0604020202020204" pitchFamily="34" charset="0"/>
              </a:rPr>
              <a:t>Why have a team in your organisation?</a:t>
            </a:r>
          </a:p>
          <a:p>
            <a:pPr>
              <a:buClr>
                <a:srgbClr val="62D1E0"/>
              </a:buClr>
              <a:buAutoNum type="arabicPeriod"/>
            </a:pPr>
            <a:r>
              <a:rPr lang="en-GB" dirty="0">
                <a:latin typeface="Arial" panose="020B0604020202020204" pitchFamily="34" charset="0"/>
                <a:cs typeface="Arial" panose="020B0604020202020204" pitchFamily="34" charset="0"/>
              </a:rPr>
              <a:t>How do you define good team working?</a:t>
            </a:r>
          </a:p>
          <a:p>
            <a:pPr>
              <a:buClr>
                <a:srgbClr val="62D1E0"/>
              </a:buClr>
              <a:buAutoNum type="arabicPeriod"/>
            </a:pPr>
            <a:r>
              <a:rPr lang="en-GB" dirty="0">
                <a:latin typeface="Arial" panose="020B0604020202020204" pitchFamily="34" charset="0"/>
                <a:cs typeface="Arial" panose="020B0604020202020204" pitchFamily="34" charset="0"/>
              </a:rPr>
              <a:t>What are the benefits of team working?</a:t>
            </a:r>
          </a:p>
          <a:p>
            <a:pPr>
              <a:buClr>
                <a:srgbClr val="62D1E0"/>
              </a:buClr>
              <a:buAutoNum type="arabicPeriod"/>
            </a:pPr>
            <a:r>
              <a:rPr lang="en-GB" dirty="0">
                <a:latin typeface="Arial" panose="020B0604020202020204" pitchFamily="34" charset="0"/>
                <a:cs typeface="Arial" panose="020B0604020202020204" pitchFamily="34" charset="0"/>
              </a:rPr>
              <a:t>Some Disadvantages of team working</a:t>
            </a:r>
          </a:p>
        </p:txBody>
      </p:sp>
      <p:pic>
        <p:nvPicPr>
          <p:cNvPr id="2050" name="Picture 2" descr="Image result for images of team work">
            <a:extLst>
              <a:ext uri="{FF2B5EF4-FFF2-40B4-BE49-F238E27FC236}">
                <a16:creationId xmlns:a16="http://schemas.microsoft.com/office/drawing/2014/main" id="{A09C587D-7224-49B1-B654-F2AF27D6EC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2291" r="9587" b="-1"/>
          <a:stretch/>
        </p:blipFill>
        <p:spPr bwMode="auto">
          <a:xfrm>
            <a:off x="4619543" y="10"/>
            <a:ext cx="7572457"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95778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695B1-D2BD-4A61-9D39-A3A4A18249D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Benefits of Team Working</a:t>
            </a:r>
            <a:br>
              <a:rPr lang="en-GB"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Jasnarah Begum - 1808228</a:t>
            </a:r>
          </a:p>
        </p:txBody>
      </p:sp>
      <p:sp>
        <p:nvSpPr>
          <p:cNvPr id="3" name="Content Placeholder 2">
            <a:extLst>
              <a:ext uri="{FF2B5EF4-FFF2-40B4-BE49-F238E27FC236}">
                <a16:creationId xmlns:a16="http://schemas.microsoft.com/office/drawing/2014/main" id="{CE46DF27-76E8-4A63-A17E-4D3ED5D4F70E}"/>
              </a:ext>
            </a:extLst>
          </p:cNvPr>
          <p:cNvSpPr>
            <a:spLocks noGrp="1"/>
          </p:cNvSpPr>
          <p:nvPr>
            <p:ph idx="1"/>
          </p:nvPr>
        </p:nvSpPr>
        <p:spPr/>
        <p:txBody>
          <a:bodyPr/>
          <a:lstStyle/>
          <a:p>
            <a:pPr marL="0" indent="0">
              <a:buNone/>
            </a:pPr>
            <a:r>
              <a:rPr lang="en-GB" b="1" dirty="0">
                <a:latin typeface="Arial" panose="020B0604020202020204" pitchFamily="34" charset="0"/>
                <a:cs typeface="Arial" panose="020B0604020202020204" pitchFamily="34" charset="0"/>
              </a:rPr>
              <a:t>WHAT IS A TEAM?</a:t>
            </a:r>
          </a:p>
          <a:p>
            <a:pPr marL="0" indent="0">
              <a:buNone/>
            </a:pPr>
            <a:r>
              <a:rPr lang="en-GB" dirty="0">
                <a:latin typeface="Arial" panose="020B0604020202020204" pitchFamily="34" charset="0"/>
                <a:cs typeface="Arial" panose="020B0604020202020204" pitchFamily="34" charset="0"/>
              </a:rPr>
              <a:t>A team is a number of individuals working as one to achieve a particular goal to which they are all mutually committed (Morgan, 2017)</a:t>
            </a:r>
          </a:p>
          <a:p>
            <a:pPr marL="0" indent="0">
              <a:buNone/>
            </a:pPr>
            <a:r>
              <a:rPr lang="en-GB" dirty="0">
                <a:latin typeface="Arial" panose="020B0604020202020204" pitchFamily="34" charset="0"/>
                <a:cs typeface="Arial" panose="020B0604020202020204" pitchFamily="34" charset="0"/>
              </a:rPr>
              <a:t>My definition of teamwork is co-operation between individuals who are working on a task to reach their required goal in a team.</a:t>
            </a:r>
          </a:p>
          <a:p>
            <a:pPr marL="0" indent="0">
              <a:buNone/>
            </a:pPr>
            <a:r>
              <a:rPr lang="en-GB" b="1" dirty="0">
                <a:latin typeface="Arial" panose="020B0604020202020204" pitchFamily="34" charset="0"/>
                <a:cs typeface="Arial" panose="020B0604020202020204" pitchFamily="34" charset="0"/>
              </a:rPr>
              <a:t>WHY HAVE A TEAM IN YOUR ORGANISATION?</a:t>
            </a:r>
          </a:p>
          <a:p>
            <a:pPr marL="0" indent="0">
              <a:buNone/>
            </a:pPr>
            <a:r>
              <a:rPr lang="en-GB" dirty="0">
                <a:latin typeface="Arial" panose="020B0604020202020204" pitchFamily="34" charset="0"/>
                <a:cs typeface="Arial" panose="020B0604020202020204" pitchFamily="34" charset="0"/>
              </a:rPr>
              <a:t>Having a team in you organisation is absolutely fundamental as teams can work more effectively, it focuses on collective performances and you will see great benefits of teamworking which will then have a positive input towards your goals and overall this will benefit the organisation. (The Happy Manager, 2019)</a:t>
            </a:r>
          </a:p>
        </p:txBody>
      </p:sp>
    </p:spTree>
    <p:extLst>
      <p:ext uri="{BB962C8B-B14F-4D97-AF65-F5344CB8AC3E}">
        <p14:creationId xmlns:p14="http://schemas.microsoft.com/office/powerpoint/2010/main" val="34205902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77EE3-02C6-48E8-BEE2-22ADE4679F2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Benefits of Team Working – continued..</a:t>
            </a:r>
            <a:br>
              <a:rPr lang="en-GB"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Jasnarah Begum - 1808228</a:t>
            </a:r>
          </a:p>
        </p:txBody>
      </p:sp>
      <p:sp>
        <p:nvSpPr>
          <p:cNvPr id="3" name="Content Placeholder 2">
            <a:extLst>
              <a:ext uri="{FF2B5EF4-FFF2-40B4-BE49-F238E27FC236}">
                <a16:creationId xmlns:a16="http://schemas.microsoft.com/office/drawing/2014/main" id="{1744BA75-892E-43EB-AB65-A2D77C555DBD}"/>
              </a:ext>
            </a:extLst>
          </p:cNvPr>
          <p:cNvSpPr>
            <a:spLocks noGrp="1"/>
          </p:cNvSpPr>
          <p:nvPr>
            <p:ph idx="1"/>
          </p:nvPr>
        </p:nvSpPr>
        <p:spPr/>
        <p:txBody>
          <a:bodyPr>
            <a:normAutofit/>
          </a:bodyPr>
          <a:lstStyle/>
          <a:p>
            <a:pPr marL="0" indent="0">
              <a:buNone/>
            </a:pPr>
            <a:r>
              <a:rPr lang="en-GB" sz="1900" b="1" dirty="0">
                <a:latin typeface="Arial" panose="020B0604020202020204" pitchFamily="34" charset="0"/>
                <a:cs typeface="Arial" panose="020B0604020202020204" pitchFamily="34" charset="0"/>
              </a:rPr>
              <a:t>HOW DO YOU DEFINE GOOD TEAMWORKING?</a:t>
            </a:r>
          </a:p>
          <a:p>
            <a:pPr marL="0" indent="0">
              <a:buNone/>
            </a:pPr>
            <a:r>
              <a:rPr lang="en-GB" dirty="0">
                <a:latin typeface="Arial" panose="020B0604020202020204" pitchFamily="34" charset="0"/>
                <a:cs typeface="Arial" panose="020B0604020202020204" pitchFamily="34" charset="0"/>
              </a:rPr>
              <a:t>Teamwork is generally understood as the willingness of a group of people to work together to achieve a common aim. For example we often use the phrase:” he or she is a good team player”. This means someone has the interests of the team at heart, working for the good of the team (The Happy Manager, 2019)</a:t>
            </a:r>
            <a:r>
              <a:rPr lang="en-GB" b="1" dirty="0">
                <a:latin typeface="Arial" panose="020B0604020202020204" pitchFamily="34" charset="0"/>
                <a:cs typeface="Arial" panose="020B0604020202020204" pitchFamily="34" charset="0"/>
              </a:rPr>
              <a:t>.</a:t>
            </a:r>
          </a:p>
          <a:p>
            <a:pPr marL="0" indent="0">
              <a:buNone/>
            </a:pPr>
            <a:r>
              <a:rPr lang="en-GB" sz="1900" b="1" dirty="0">
                <a:latin typeface="Arial" panose="020B0604020202020204" pitchFamily="34" charset="0"/>
                <a:cs typeface="Arial" panose="020B0604020202020204" pitchFamily="34" charset="0"/>
              </a:rPr>
              <a:t>SOME DISADVANTAGES OF TEAMWORKING</a:t>
            </a:r>
          </a:p>
          <a:p>
            <a:pPr>
              <a:buFont typeface="Arial" panose="020B0604020202020204" pitchFamily="34" charset="0"/>
              <a:buChar char="•"/>
            </a:pPr>
            <a:r>
              <a:rPr lang="en-GB" dirty="0">
                <a:latin typeface="Arial" panose="020B0604020202020204" pitchFamily="34" charset="0"/>
                <a:cs typeface="Arial" panose="020B0604020202020204" pitchFamily="34" charset="0"/>
              </a:rPr>
              <a:t>Personality Clashes</a:t>
            </a:r>
          </a:p>
          <a:p>
            <a:pPr>
              <a:buFont typeface="Arial" panose="020B0604020202020204" pitchFamily="34" charset="0"/>
              <a:buChar char="•"/>
            </a:pPr>
            <a:r>
              <a:rPr lang="en-GB" dirty="0">
                <a:latin typeface="Arial" panose="020B0604020202020204" pitchFamily="34" charset="0"/>
                <a:cs typeface="Arial" panose="020B0604020202020204" pitchFamily="34" charset="0"/>
              </a:rPr>
              <a:t>Conflict of interests</a:t>
            </a:r>
          </a:p>
          <a:p>
            <a:pPr>
              <a:buFont typeface="Arial" panose="020B0604020202020204" pitchFamily="34" charset="0"/>
              <a:buChar char="•"/>
            </a:pPr>
            <a:r>
              <a:rPr lang="en-GB" dirty="0">
                <a:latin typeface="Arial" panose="020B0604020202020204" pitchFamily="34" charset="0"/>
                <a:cs typeface="Arial" panose="020B0604020202020204" pitchFamily="34" charset="0"/>
              </a:rPr>
              <a:t>Loosing focus on the overall goal due to competition with team members</a:t>
            </a:r>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10475298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CE43B-DEDB-455E-AB29-B9FA8B3CBF5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Benefits of Team Working – continued..</a:t>
            </a:r>
            <a:br>
              <a:rPr lang="en-GB"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Jasnarah Begum - 1808228</a:t>
            </a:r>
          </a:p>
        </p:txBody>
      </p:sp>
      <p:sp>
        <p:nvSpPr>
          <p:cNvPr id="3" name="Content Placeholder 2">
            <a:extLst>
              <a:ext uri="{FF2B5EF4-FFF2-40B4-BE49-F238E27FC236}">
                <a16:creationId xmlns:a16="http://schemas.microsoft.com/office/drawing/2014/main" id="{5DC50FF7-6EB5-424D-8A92-02F78BFED1FB}"/>
              </a:ext>
            </a:extLst>
          </p:cNvPr>
          <p:cNvSpPr>
            <a:spLocks noGrp="1"/>
          </p:cNvSpPr>
          <p:nvPr>
            <p:ph idx="1"/>
          </p:nvPr>
        </p:nvSpPr>
        <p:spPr/>
        <p:txBody>
          <a:bodyPr>
            <a:normAutofit lnSpcReduction="10000"/>
          </a:bodyPr>
          <a:lstStyle/>
          <a:p>
            <a:pPr marL="0" indent="0">
              <a:buNone/>
            </a:pPr>
            <a:r>
              <a:rPr lang="en-GB" b="1" dirty="0">
                <a:latin typeface="Arial" panose="020B0604020202020204" pitchFamily="34" charset="0"/>
                <a:cs typeface="Arial" panose="020B0604020202020204" pitchFamily="34" charset="0"/>
              </a:rPr>
              <a:t>WHAT ARE THE BENEFITS OF TEAMWORKING?</a:t>
            </a:r>
          </a:p>
          <a:p>
            <a:pPr marL="0" indent="0">
              <a:buNone/>
            </a:pPr>
            <a:r>
              <a:rPr lang="en-GB" dirty="0">
                <a:latin typeface="Arial" panose="020B0604020202020204" pitchFamily="34" charset="0"/>
                <a:cs typeface="Arial" panose="020B0604020202020204" pitchFamily="34" charset="0"/>
              </a:rPr>
              <a:t>Teamworking is beneficial as you will see positive attitudes and behaviours such as:</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Active listening</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Sharing of a common vision of the future and goals</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Effective Conflict resolution</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Open Communication</a:t>
            </a:r>
          </a:p>
          <a:p>
            <a:pPr>
              <a:buFont typeface="Wingdings" panose="05000000000000000000" pitchFamily="2" charset="2"/>
              <a:buChar char="Ø"/>
            </a:pPr>
            <a:r>
              <a:rPr lang="en-GB" dirty="0">
                <a:latin typeface="Arial" panose="020B0604020202020204" pitchFamily="34" charset="0"/>
                <a:cs typeface="Arial" panose="020B0604020202020204" pitchFamily="34" charset="0"/>
              </a:rPr>
              <a:t>Trust in colleagues to deliver what they promise</a:t>
            </a:r>
          </a:p>
          <a:p>
            <a:pPr marL="0" indent="0">
              <a:buNone/>
            </a:pPr>
            <a:r>
              <a:rPr lang="en-GB" dirty="0">
                <a:latin typeface="Arial" panose="020B0604020202020204" pitchFamily="34" charset="0"/>
                <a:cs typeface="Arial" panose="020B0604020202020204" pitchFamily="34" charset="0"/>
              </a:rPr>
              <a:t>To become a team, the key to this is realising that:</a:t>
            </a:r>
          </a:p>
          <a:p>
            <a:pPr marL="0" indent="0">
              <a:buNone/>
            </a:pPr>
            <a:r>
              <a:rPr lang="en-GB" i="1" dirty="0">
                <a:latin typeface="Arial" panose="020B0604020202020204" pitchFamily="34" charset="0"/>
                <a:cs typeface="Arial" panose="020B0604020202020204" pitchFamily="34" charset="0"/>
              </a:rPr>
              <a:t>“Attitudes come from what you value and are expressed in how you behave.”</a:t>
            </a:r>
          </a:p>
          <a:p>
            <a:pPr marL="0" indent="0">
              <a:buNone/>
            </a:pPr>
            <a:r>
              <a:rPr lang="en-GB" dirty="0">
                <a:latin typeface="Arial" panose="020B0604020202020204" pitchFamily="34" charset="0"/>
                <a:cs typeface="Arial" panose="020B0604020202020204" pitchFamily="34" charset="0"/>
              </a:rPr>
              <a:t>(The Happy Manager, 2019)</a:t>
            </a:r>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5933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D9296-DCF9-4A07-9A18-E4CD7BCECDD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Is Conflict?				</a:t>
            </a:r>
            <a:br>
              <a:rPr lang="en-GB" dirty="0">
                <a:latin typeface="Arial" panose="020B0604020202020204" pitchFamily="34" charset="0"/>
                <a:cs typeface="Arial" panose="020B0604020202020204" pitchFamily="34" charset="0"/>
              </a:rPr>
            </a:br>
            <a:r>
              <a:rPr lang="en-GB" sz="1800" dirty="0" err="1">
                <a:latin typeface="Arial" panose="020B0604020202020204" pitchFamily="34" charset="0"/>
                <a:cs typeface="Arial" panose="020B0604020202020204" pitchFamily="34" charset="0"/>
              </a:rPr>
              <a:t>Rumena</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Khanom</a:t>
            </a:r>
            <a:r>
              <a:rPr lang="en-GB" sz="1800" dirty="0">
                <a:latin typeface="Arial" panose="020B0604020202020204" pitchFamily="34" charset="0"/>
                <a:cs typeface="Arial" panose="020B0604020202020204" pitchFamily="34" charset="0"/>
              </a:rPr>
              <a:t> - 1809546 </a:t>
            </a:r>
            <a:endParaRPr lang="en-GB" sz="1800" dirty="0"/>
          </a:p>
        </p:txBody>
      </p:sp>
      <p:sp>
        <p:nvSpPr>
          <p:cNvPr id="3" name="Content Placeholder 2">
            <a:extLst>
              <a:ext uri="{FF2B5EF4-FFF2-40B4-BE49-F238E27FC236}">
                <a16:creationId xmlns:a16="http://schemas.microsoft.com/office/drawing/2014/main" id="{F70C7FA2-926B-49E9-9273-D7600C76BAC7}"/>
              </a:ext>
            </a:extLst>
          </p:cNvPr>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Conflict is when an individual or a group of members within a circle come to a disagreement about a certain topic within </a:t>
            </a:r>
            <a:r>
              <a:rPr lang="en-GB" dirty="0"/>
              <a:t>(Nicholson, 2019)</a:t>
            </a:r>
            <a:r>
              <a:rPr lang="en-GB" dirty="0">
                <a:latin typeface="Arial" panose="020B0604020202020204" pitchFamily="34" charset="0"/>
                <a:cs typeface="Arial" panose="020B0604020202020204" pitchFamily="34" charset="0"/>
              </a:rPr>
              <a:t>an organisation. Conflict can also occur through verbal abuse or depending on how a person takes their personal approach to a situation.</a:t>
            </a:r>
          </a:p>
          <a:p>
            <a:pPr marL="0" indent="0">
              <a:buNone/>
            </a:pPr>
            <a:r>
              <a:rPr lang="en-GB" b="1" dirty="0">
                <a:solidFill>
                  <a:schemeClr val="tx1"/>
                </a:solidFill>
                <a:latin typeface="Arial" panose="020B0604020202020204" pitchFamily="34" charset="0"/>
                <a:cs typeface="Arial" panose="020B0604020202020204" pitchFamily="34" charset="0"/>
              </a:rPr>
              <a:t>What Causes Conflict?</a:t>
            </a:r>
          </a:p>
          <a:p>
            <a:pPr marL="0" indent="0">
              <a:buNone/>
            </a:pPr>
            <a:r>
              <a:rPr lang="en-GB" dirty="0">
                <a:latin typeface="Arial" panose="020B0604020202020204" pitchFamily="34" charset="0"/>
                <a:cs typeface="Arial" panose="020B0604020202020204" pitchFamily="34" charset="0"/>
              </a:rPr>
              <a:t>Conflict in the workplace is caused by 4 key factors</a:t>
            </a:r>
          </a:p>
          <a:p>
            <a:pPr>
              <a:buFont typeface="Arial" panose="020B0604020202020204" pitchFamily="34" charset="0"/>
              <a:buChar char="•"/>
            </a:pPr>
            <a:r>
              <a:rPr lang="en-GB" dirty="0">
                <a:latin typeface="Arial" panose="020B0604020202020204" pitchFamily="34" charset="0"/>
                <a:cs typeface="Arial" panose="020B0604020202020204" pitchFamily="34" charset="0"/>
              </a:rPr>
              <a:t>Poor communication</a:t>
            </a:r>
          </a:p>
          <a:p>
            <a:pPr>
              <a:buFont typeface="Arial" panose="020B0604020202020204" pitchFamily="34" charset="0"/>
              <a:buChar char="•"/>
            </a:pPr>
            <a:r>
              <a:rPr lang="en-GB" dirty="0">
                <a:latin typeface="Arial" panose="020B0604020202020204" pitchFamily="34" charset="0"/>
                <a:cs typeface="Arial" panose="020B0604020202020204" pitchFamily="34" charset="0"/>
              </a:rPr>
              <a:t>Unhealthy competition/competitive tension</a:t>
            </a:r>
          </a:p>
          <a:p>
            <a:pPr>
              <a:buFont typeface="Arial" panose="020B0604020202020204" pitchFamily="34" charset="0"/>
              <a:buChar char="•"/>
            </a:pPr>
            <a:r>
              <a:rPr lang="en-GB" dirty="0">
                <a:latin typeface="Arial" panose="020B0604020202020204" pitchFamily="34" charset="0"/>
                <a:cs typeface="Arial" panose="020B0604020202020204" pitchFamily="34" charset="0"/>
              </a:rPr>
              <a:t>Personality clashing</a:t>
            </a:r>
          </a:p>
          <a:p>
            <a:pPr>
              <a:buFont typeface="Arial" panose="020B0604020202020204" pitchFamily="34" charset="0"/>
              <a:buChar char="•"/>
            </a:pPr>
            <a:r>
              <a:rPr lang="en-GB" dirty="0">
                <a:latin typeface="Arial" panose="020B0604020202020204" pitchFamily="34" charset="0"/>
                <a:cs typeface="Arial" panose="020B0604020202020204" pitchFamily="34" charset="0"/>
              </a:rPr>
              <a:t>Different work styles and values</a:t>
            </a:r>
          </a:p>
          <a:p>
            <a:pPr marL="0" indent="0">
              <a:buNone/>
            </a:pPr>
            <a:endParaRPr lang="en-GB" b="1" dirty="0">
              <a:solidFill>
                <a:schemeClr val="tx1"/>
              </a:solidFill>
            </a:endParaRPr>
          </a:p>
        </p:txBody>
      </p:sp>
      <p:pic>
        <p:nvPicPr>
          <p:cNvPr id="4" name="irc_mi" descr="Image result for images of conflict">
            <a:hlinkClick r:id="rId2" tgtFrame="&quot;_blank&quot;"/>
          </p:cNvPr>
          <p:cNvPicPr/>
          <p:nvPr/>
        </p:nvPicPr>
        <p:blipFill>
          <a:blip r:embed="rId3">
            <a:extLst>
              <a:ext uri="{28A0092B-C50C-407E-A947-70E740481C1C}">
                <a14:useLocalDpi xmlns:a14="http://schemas.microsoft.com/office/drawing/2010/main" val="0"/>
              </a:ext>
            </a:extLst>
          </a:blip>
          <a:srcRect/>
          <a:stretch>
            <a:fillRect/>
          </a:stretch>
        </p:blipFill>
        <p:spPr bwMode="auto">
          <a:xfrm>
            <a:off x="8879335" y="3955298"/>
            <a:ext cx="2476500" cy="1859280"/>
          </a:xfrm>
          <a:prstGeom prst="rect">
            <a:avLst/>
          </a:prstGeom>
          <a:noFill/>
          <a:ln>
            <a:noFill/>
          </a:ln>
        </p:spPr>
      </p:pic>
    </p:spTree>
    <p:extLst>
      <p:ext uri="{BB962C8B-B14F-4D97-AF65-F5344CB8AC3E}">
        <p14:creationId xmlns:p14="http://schemas.microsoft.com/office/powerpoint/2010/main" val="11824198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F2D4E-5C4E-4554-B0DE-470ECA19907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How To Manage Conflict?</a:t>
            </a:r>
            <a:br>
              <a:rPr lang="en-GB" dirty="0">
                <a:latin typeface="Arial" panose="020B0604020202020204" pitchFamily="34" charset="0"/>
                <a:cs typeface="Arial" panose="020B0604020202020204" pitchFamily="34" charset="0"/>
              </a:rPr>
            </a:br>
            <a:r>
              <a:rPr lang="en-GB" sz="1800" dirty="0" err="1">
                <a:latin typeface="Arial" panose="020B0604020202020204" pitchFamily="34" charset="0"/>
                <a:cs typeface="Arial" panose="020B0604020202020204" pitchFamily="34" charset="0"/>
              </a:rPr>
              <a:t>Rumena</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Khanom</a:t>
            </a:r>
            <a:r>
              <a:rPr lang="en-GB" sz="1800" dirty="0">
                <a:latin typeface="Arial" panose="020B0604020202020204" pitchFamily="34" charset="0"/>
                <a:cs typeface="Arial" panose="020B0604020202020204" pitchFamily="34" charset="0"/>
              </a:rPr>
              <a:t> - 1809546 </a:t>
            </a:r>
            <a:endParaRPr lang="en-GB" sz="1800" dirty="0"/>
          </a:p>
        </p:txBody>
      </p:sp>
      <p:sp>
        <p:nvSpPr>
          <p:cNvPr id="3" name="Content Placeholder 2">
            <a:extLst>
              <a:ext uri="{FF2B5EF4-FFF2-40B4-BE49-F238E27FC236}">
                <a16:creationId xmlns:a16="http://schemas.microsoft.com/office/drawing/2014/main" id="{9C1DF3B6-AF58-4005-8665-0E9AB844E247}"/>
              </a:ext>
            </a:extLst>
          </p:cNvPr>
          <p:cNvSpPr>
            <a:spLocks noGrp="1"/>
          </p:cNvSpPr>
          <p:nvPr>
            <p:ph idx="1"/>
          </p:nvPr>
        </p:nvSpPr>
        <p:spPr/>
        <p:txBody>
          <a:bodyPr>
            <a:normAutofit lnSpcReduction="10000"/>
          </a:bodyPr>
          <a:lstStyle/>
          <a:p>
            <a:pPr marL="0" indent="0">
              <a:buNone/>
            </a:pPr>
            <a:r>
              <a:rPr lang="en-GB" dirty="0">
                <a:latin typeface="Arial" panose="020B0604020202020204" pitchFamily="34" charset="0"/>
                <a:cs typeface="Arial" panose="020B0604020202020204" pitchFamily="34" charset="0"/>
              </a:rPr>
              <a:t>There are 4 helpful ways to manage conflict in any industry which are….</a:t>
            </a:r>
          </a:p>
          <a:p>
            <a:pPr marL="0" indent="0">
              <a:buNone/>
            </a:pPr>
            <a:endParaRPr lang="en-GB" dirty="0">
              <a:latin typeface="Arial" panose="020B0604020202020204" pitchFamily="34" charset="0"/>
              <a:cs typeface="Arial" panose="020B0604020202020204" pitchFamily="34" charset="0"/>
            </a:endParaRPr>
          </a:p>
          <a:p>
            <a:pPr>
              <a:buFont typeface="+mj-lt"/>
              <a:buAutoNum type="arabicPeriod"/>
            </a:pPr>
            <a:r>
              <a:rPr lang="en-GB" dirty="0">
                <a:latin typeface="Arial" panose="020B0604020202020204" pitchFamily="34" charset="0"/>
                <a:cs typeface="Arial" panose="020B0604020202020204" pitchFamily="34" charset="0"/>
              </a:rPr>
              <a:t>Collaborating – taking a responsible approach to your manager and finding a solution to where everyone has a fair share and can meet everyone's needs.</a:t>
            </a:r>
          </a:p>
          <a:p>
            <a:pPr>
              <a:buFont typeface="+mj-lt"/>
              <a:buAutoNum type="arabicPeriod"/>
            </a:pPr>
            <a:r>
              <a:rPr lang="en-GB" dirty="0">
                <a:latin typeface="Arial" panose="020B0604020202020204" pitchFamily="34" charset="0"/>
                <a:cs typeface="Arial" panose="020B0604020202020204" pitchFamily="34" charset="0"/>
              </a:rPr>
              <a:t>Compromising – making sure that all individuals are equal in the conflict, meaning giving up something each person has contributed towards the conflict to even out the matter.</a:t>
            </a:r>
          </a:p>
          <a:p>
            <a:pPr>
              <a:buFont typeface="+mj-lt"/>
              <a:buAutoNum type="arabicPeriod"/>
            </a:pPr>
            <a:r>
              <a:rPr lang="en-GB" dirty="0">
                <a:latin typeface="Arial" panose="020B0604020202020204" pitchFamily="34" charset="0"/>
                <a:cs typeface="Arial" panose="020B0604020202020204" pitchFamily="34" charset="0"/>
              </a:rPr>
              <a:t>Accommodating -  taking a stand and maintaining everyone’s relationships by putting the other person’s needs first as it is deemed effective in particular scenarios, but is safer to use because that is what’s important rather than winning.</a:t>
            </a:r>
          </a:p>
          <a:p>
            <a:pPr>
              <a:buFont typeface="+mj-lt"/>
              <a:buAutoNum type="arabicPeriod"/>
            </a:pPr>
            <a:r>
              <a:rPr lang="en-GB" dirty="0">
                <a:latin typeface="Arial" panose="020B0604020202020204" pitchFamily="34" charset="0"/>
                <a:cs typeface="Arial" panose="020B0604020202020204" pitchFamily="34" charset="0"/>
              </a:rPr>
              <a:t>Avoiding – by not caring and avoiding the problem immediately based on how trivial the matter is </a:t>
            </a:r>
          </a:p>
          <a:p>
            <a:pPr marL="0" indent="0">
              <a:buNone/>
            </a:pPr>
            <a:endParaRPr lang="en-GB" dirty="0"/>
          </a:p>
        </p:txBody>
      </p:sp>
    </p:spTree>
    <p:extLst>
      <p:ext uri="{BB962C8B-B14F-4D97-AF65-F5344CB8AC3E}">
        <p14:creationId xmlns:p14="http://schemas.microsoft.com/office/powerpoint/2010/main" val="416467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F6CA1-357E-4396-BD82-3D9FCD645ED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Ways To Resolve Conflict</a:t>
            </a:r>
            <a:br>
              <a:rPr lang="en-GB" dirty="0">
                <a:latin typeface="Arial" panose="020B0604020202020204" pitchFamily="34" charset="0"/>
                <a:cs typeface="Arial" panose="020B0604020202020204" pitchFamily="34" charset="0"/>
              </a:rPr>
            </a:br>
            <a:r>
              <a:rPr lang="en-GB" sz="1800" dirty="0" err="1">
                <a:latin typeface="Arial" panose="020B0604020202020204" pitchFamily="34" charset="0"/>
                <a:cs typeface="Arial" panose="020B0604020202020204" pitchFamily="34" charset="0"/>
              </a:rPr>
              <a:t>Rumena</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Khanom</a:t>
            </a:r>
            <a:r>
              <a:rPr lang="en-GB" sz="1800" dirty="0">
                <a:latin typeface="Arial" panose="020B0604020202020204" pitchFamily="34" charset="0"/>
                <a:cs typeface="Arial" panose="020B0604020202020204" pitchFamily="34" charset="0"/>
              </a:rPr>
              <a:t> - 1809546 </a:t>
            </a:r>
            <a:endParaRPr lang="en-GB" sz="1800" dirty="0"/>
          </a:p>
        </p:txBody>
      </p:sp>
      <p:sp>
        <p:nvSpPr>
          <p:cNvPr id="3" name="Content Placeholder 2">
            <a:extLst>
              <a:ext uri="{FF2B5EF4-FFF2-40B4-BE49-F238E27FC236}">
                <a16:creationId xmlns:a16="http://schemas.microsoft.com/office/drawing/2014/main" id="{E2EB14F7-6551-4711-92D1-9D8ADE193074}"/>
              </a:ext>
            </a:extLst>
          </p:cNvPr>
          <p:cNvSpPr>
            <a:spLocks noGrp="1"/>
          </p:cNvSpPr>
          <p:nvPr>
            <p:ph idx="1"/>
          </p:nvPr>
        </p:nvSpPr>
        <p:spPr>
          <a:xfrm>
            <a:off x="2601156" y="1740023"/>
            <a:ext cx="8903455" cy="4171199"/>
          </a:xfrm>
        </p:spPr>
        <p:txBody>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Finding a common goal in order for both parties to reach the end result in a safer way</a:t>
            </a:r>
          </a:p>
          <a:p>
            <a:pPr>
              <a:buFont typeface="Arial" panose="020B0604020202020204" pitchFamily="34" charset="0"/>
              <a:buChar char="•"/>
            </a:pPr>
            <a:r>
              <a:rPr lang="en-GB" dirty="0">
                <a:latin typeface="Arial" panose="020B0604020202020204" pitchFamily="34" charset="0"/>
                <a:cs typeface="Arial" panose="020B0604020202020204" pitchFamily="34" charset="0"/>
              </a:rPr>
              <a:t>Holding a private meeting which covers all areas of the issue that’s taken place</a:t>
            </a:r>
          </a:p>
          <a:p>
            <a:pPr>
              <a:buFont typeface="Arial" panose="020B0604020202020204" pitchFamily="34" charset="0"/>
              <a:buChar char="•"/>
            </a:pPr>
            <a:r>
              <a:rPr lang="en-GB" dirty="0">
                <a:latin typeface="Arial" panose="020B0604020202020204" pitchFamily="34" charset="0"/>
                <a:cs typeface="Arial" panose="020B0604020202020204" pitchFamily="34" charset="0"/>
              </a:rPr>
              <a:t>Asking for assistance from an outsider who can suggest helpful ways to solve the situation</a:t>
            </a:r>
          </a:p>
          <a:p>
            <a:pPr>
              <a:buFont typeface="Arial" panose="020B0604020202020204" pitchFamily="34" charset="0"/>
              <a:buChar char="•"/>
            </a:pPr>
            <a:r>
              <a:rPr lang="en-GB" dirty="0">
                <a:latin typeface="Arial" panose="020B0604020202020204" pitchFamily="34" charset="0"/>
                <a:cs typeface="Arial" panose="020B0604020202020204" pitchFamily="34" charset="0"/>
              </a:rPr>
              <a:t>Being respectful of others emotions and opinions thus coming to a mutual agreement in the end </a:t>
            </a:r>
            <a:r>
              <a:rPr lang="en-GB" dirty="0"/>
              <a:t>(Christopher, 2019)</a:t>
            </a:r>
            <a:endParaRPr lang="en-GB" dirty="0">
              <a:latin typeface="Arial" panose="020B0604020202020204" pitchFamily="34" charset="0"/>
              <a:cs typeface="Arial" panose="020B0604020202020204" pitchFamily="34" charset="0"/>
            </a:endParaRPr>
          </a:p>
          <a:p>
            <a:pPr marL="0" indent="0">
              <a:buNone/>
            </a:pPr>
            <a:endParaRPr lang="en-GB" dirty="0"/>
          </a:p>
        </p:txBody>
      </p:sp>
      <p:pic>
        <p:nvPicPr>
          <p:cNvPr id="4" name="irc_mi" descr="Image result for images of agreement">
            <a:hlinkClick r:id="rId2" tgtFrame="&quot;_blank&quot;"/>
          </p:cNvPr>
          <p:cNvPicPr/>
          <p:nvPr/>
        </p:nvPicPr>
        <p:blipFill>
          <a:blip r:embed="rId3">
            <a:extLst>
              <a:ext uri="{28A0092B-C50C-407E-A947-70E740481C1C}">
                <a14:useLocalDpi xmlns:a14="http://schemas.microsoft.com/office/drawing/2010/main" val="0"/>
              </a:ext>
            </a:extLst>
          </a:blip>
          <a:srcRect/>
          <a:stretch>
            <a:fillRect/>
          </a:stretch>
        </p:blipFill>
        <p:spPr bwMode="auto">
          <a:xfrm>
            <a:off x="8980873" y="4096305"/>
            <a:ext cx="2362200" cy="2362200"/>
          </a:xfrm>
          <a:prstGeom prst="rect">
            <a:avLst/>
          </a:prstGeom>
          <a:noFill/>
          <a:ln>
            <a:noFill/>
          </a:ln>
        </p:spPr>
      </p:pic>
    </p:spTree>
    <p:extLst>
      <p:ext uri="{BB962C8B-B14F-4D97-AF65-F5344CB8AC3E}">
        <p14:creationId xmlns:p14="http://schemas.microsoft.com/office/powerpoint/2010/main" val="3145824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130BD-37B0-42C4-B58C-88216D3E7242}"/>
              </a:ext>
            </a:extLst>
          </p:cNvPr>
          <p:cNvSpPr>
            <a:spLocks noGrp="1"/>
          </p:cNvSpPr>
          <p:nvPr>
            <p:ph type="title"/>
          </p:nvPr>
        </p:nvSpPr>
        <p:spPr>
          <a:xfrm>
            <a:off x="2186608" y="198783"/>
            <a:ext cx="9318003" cy="1046921"/>
          </a:xfrm>
        </p:spPr>
        <p:txBody>
          <a:bodyPr>
            <a:normAutofit fontScale="90000"/>
          </a:bodyPr>
          <a:lstStyle/>
          <a:p>
            <a:r>
              <a:rPr lang="en-GB" dirty="0">
                <a:latin typeface="Arial" panose="020B0604020202020204" pitchFamily="34" charset="0"/>
                <a:cs typeface="Arial" panose="020B0604020202020204" pitchFamily="34" charset="0"/>
              </a:rPr>
              <a:t>Stages of team development</a:t>
            </a:r>
            <a:br>
              <a:rPr lang="en-GB" dirty="0">
                <a:latin typeface="Arial" panose="020B0604020202020204" pitchFamily="34" charset="0"/>
                <a:cs typeface="Arial" panose="020B0604020202020204" pitchFamily="34" charset="0"/>
              </a:rPr>
            </a:br>
            <a:r>
              <a:rPr lang="en-GB" sz="1800" dirty="0" err="1">
                <a:latin typeface="Arial" panose="020B0604020202020204" pitchFamily="34" charset="0"/>
                <a:cs typeface="Arial" panose="020B0604020202020204" pitchFamily="34" charset="0"/>
              </a:rPr>
              <a:t>Aliasghar</a:t>
            </a:r>
            <a:r>
              <a:rPr lang="en-GB" sz="1800" dirty="0">
                <a:latin typeface="Arial" panose="020B0604020202020204" pitchFamily="34" charset="0"/>
                <a:cs typeface="Arial" panose="020B0604020202020204" pitchFamily="34" charset="0"/>
              </a:rPr>
              <a:t> Khan - </a:t>
            </a:r>
            <a:r>
              <a:rPr lang="en-GB" sz="2000" dirty="0">
                <a:latin typeface="Arial" panose="020B0604020202020204" pitchFamily="34" charset="0"/>
                <a:cs typeface="Arial" panose="020B0604020202020204" pitchFamily="34" charset="0"/>
              </a:rPr>
              <a:t>1715992</a:t>
            </a:r>
            <a:br>
              <a:rPr lang="en-GB" dirty="0"/>
            </a:br>
            <a:endParaRPr lang="en-GB" dirty="0"/>
          </a:p>
        </p:txBody>
      </p:sp>
      <p:sp>
        <p:nvSpPr>
          <p:cNvPr id="3" name="Content Placeholder 2">
            <a:extLst>
              <a:ext uri="{FF2B5EF4-FFF2-40B4-BE49-F238E27FC236}">
                <a16:creationId xmlns:a16="http://schemas.microsoft.com/office/drawing/2014/main" id="{46579F34-421A-488F-A5CE-27F068A85537}"/>
              </a:ext>
            </a:extLst>
          </p:cNvPr>
          <p:cNvSpPr>
            <a:spLocks noGrp="1"/>
          </p:cNvSpPr>
          <p:nvPr>
            <p:ph idx="1"/>
          </p:nvPr>
        </p:nvSpPr>
        <p:spPr>
          <a:xfrm>
            <a:off x="2186608" y="1152940"/>
            <a:ext cx="9318003" cy="5506278"/>
          </a:xfrm>
        </p:spPr>
        <p:txBody>
          <a:bodyPr>
            <a:normAutofit lnSpcReduction="10000"/>
          </a:bodyPr>
          <a:lstStyle/>
          <a:p>
            <a:pPr marL="0" indent="0">
              <a:buNone/>
            </a:pPr>
            <a:r>
              <a:rPr lang="en-GB" dirty="0"/>
              <a:t>There are 5 stages of team development each stage plays a key role in building the infrastructure of a successful functioning tea (Tuckman,</a:t>
            </a:r>
            <a:r>
              <a:rPr lang="en-GB" i="1" dirty="0"/>
              <a:t>1965) </a:t>
            </a:r>
          </a:p>
          <a:p>
            <a:pPr marL="0" indent="0">
              <a:buNone/>
            </a:pPr>
            <a:r>
              <a:rPr lang="en-GB" b="1" dirty="0"/>
              <a:t>The 5 key stages are as follows:</a:t>
            </a:r>
          </a:p>
          <a:p>
            <a:pPr lvl="0">
              <a:buFont typeface="+mj-lt"/>
              <a:buAutoNum type="arabicPeriod"/>
            </a:pPr>
            <a:r>
              <a:rPr lang="en-GB" dirty="0"/>
              <a:t>FORMING STAGE</a:t>
            </a:r>
          </a:p>
          <a:p>
            <a:pPr marL="0" lvl="0" indent="0">
              <a:buNone/>
            </a:pPr>
            <a:r>
              <a:rPr lang="en-GB" dirty="0"/>
              <a:t>Were the team is formed and put together.</a:t>
            </a:r>
          </a:p>
          <a:p>
            <a:pPr marL="0" lvl="0" indent="0">
              <a:buNone/>
            </a:pPr>
            <a:r>
              <a:rPr lang="en-GB" dirty="0"/>
              <a:t>2. STORMING STAGE</a:t>
            </a:r>
          </a:p>
          <a:p>
            <a:pPr marL="0" indent="0">
              <a:buNone/>
            </a:pPr>
            <a:r>
              <a:rPr lang="en-GB" dirty="0"/>
              <a:t>The team are becoming familiar with the individuals in their team, as well as their skills and personalities.</a:t>
            </a:r>
          </a:p>
          <a:p>
            <a:pPr marL="0" lvl="0" indent="0">
              <a:buNone/>
            </a:pPr>
            <a:r>
              <a:rPr lang="en-GB" dirty="0"/>
              <a:t>3. NORMING STAGE</a:t>
            </a:r>
          </a:p>
          <a:p>
            <a:pPr marL="0" indent="0">
              <a:buNone/>
            </a:pPr>
            <a:r>
              <a:rPr lang="en-GB" dirty="0"/>
              <a:t>Team bonding and developing as a team.</a:t>
            </a:r>
          </a:p>
          <a:p>
            <a:pPr marL="0" indent="0">
              <a:buNone/>
            </a:pPr>
            <a:r>
              <a:rPr lang="en-GB" dirty="0"/>
              <a:t>4. PERFORMING STAGE</a:t>
            </a:r>
          </a:p>
          <a:p>
            <a:pPr marL="0" indent="0">
              <a:buNone/>
            </a:pPr>
            <a:r>
              <a:rPr lang="en-GB" dirty="0"/>
              <a:t>Everyone is carrying their tasks to the best of their abilities, knowing their own roles and putting everything into action.</a:t>
            </a:r>
          </a:p>
          <a:p>
            <a:pPr marL="0" indent="0">
              <a:buNone/>
            </a:pPr>
            <a:r>
              <a:rPr lang="en-GB" dirty="0"/>
              <a:t>5. ADJOURNING STAGE</a:t>
            </a:r>
          </a:p>
          <a:p>
            <a:pPr marL="0" indent="0">
              <a:buNone/>
            </a:pPr>
            <a:r>
              <a:rPr lang="en-GB" dirty="0"/>
              <a:t>This stage is where the team goals have been reached and the team reached it course at the end of their timeline together as a team.</a:t>
            </a:r>
          </a:p>
          <a:p>
            <a:pPr marL="0" indent="0">
              <a:buNone/>
            </a:pPr>
            <a:endParaRPr lang="en-GB" dirty="0"/>
          </a:p>
          <a:p>
            <a:pPr marL="0" indent="0">
              <a:buNone/>
            </a:pPr>
            <a:endParaRPr lang="en-GB" dirty="0"/>
          </a:p>
          <a:p>
            <a:pPr marL="0" indent="0">
              <a:buNone/>
            </a:pPr>
            <a:endParaRPr lang="en-GB" dirty="0"/>
          </a:p>
          <a:p>
            <a:pPr>
              <a:buFont typeface="Arial" panose="020B0604020202020204" pitchFamily="34" charset="0"/>
              <a:buChar char="•"/>
            </a:pPr>
            <a:endParaRPr lang="en-GB" dirty="0"/>
          </a:p>
          <a:p>
            <a:pPr marL="0" lvl="0" indent="0">
              <a:buNone/>
            </a:pPr>
            <a:endParaRPr lang="en-GB" dirty="0"/>
          </a:p>
          <a:p>
            <a:pPr marL="0" indent="0">
              <a:buNone/>
            </a:pPr>
            <a:endParaRPr lang="en-GB" dirty="0"/>
          </a:p>
        </p:txBody>
      </p:sp>
    </p:spTree>
    <p:extLst>
      <p:ext uri="{BB962C8B-B14F-4D97-AF65-F5344CB8AC3E}">
        <p14:creationId xmlns:p14="http://schemas.microsoft.com/office/powerpoint/2010/main" val="38418169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215EF8-8F15-4994-8F5A-4EE73EEA2981}"/>
              </a:ext>
            </a:extLst>
          </p:cNvPr>
          <p:cNvSpPr>
            <a:spLocks noGrp="1"/>
          </p:cNvSpPr>
          <p:nvPr>
            <p:ph type="title"/>
          </p:nvPr>
        </p:nvSpPr>
        <p:spPr>
          <a:xfrm>
            <a:off x="1953732" y="229404"/>
            <a:ext cx="8911689" cy="927652"/>
          </a:xfrm>
        </p:spPr>
        <p:txBody>
          <a:bodyPr/>
          <a:lstStyle/>
          <a:p>
            <a:r>
              <a:rPr lang="en-GB" dirty="0">
                <a:latin typeface="Arial" panose="020B0604020202020204" pitchFamily="34" charset="0"/>
                <a:cs typeface="Arial" panose="020B0604020202020204" pitchFamily="34" charset="0"/>
              </a:rPr>
              <a:t>What happens in the Forming stage?</a:t>
            </a:r>
            <a:br>
              <a:rPr lang="en-GB" dirty="0">
                <a:latin typeface="Arial" panose="020B0604020202020204" pitchFamily="34" charset="0"/>
                <a:cs typeface="Arial" panose="020B0604020202020204" pitchFamily="34" charset="0"/>
              </a:rPr>
            </a:br>
            <a:r>
              <a:rPr lang="en-GB" sz="1800" dirty="0" err="1">
                <a:latin typeface="Arial" panose="020B0604020202020204" pitchFamily="34" charset="0"/>
                <a:cs typeface="Arial" panose="020B0604020202020204" pitchFamily="34" charset="0"/>
              </a:rPr>
              <a:t>Aliasghar</a:t>
            </a:r>
            <a:r>
              <a:rPr lang="en-GB" sz="1800" dirty="0">
                <a:latin typeface="Arial" panose="020B0604020202020204" pitchFamily="34" charset="0"/>
                <a:cs typeface="Arial" panose="020B0604020202020204" pitchFamily="34" charset="0"/>
              </a:rPr>
              <a:t> Khan - 1715992</a:t>
            </a:r>
          </a:p>
        </p:txBody>
      </p:sp>
      <p:sp>
        <p:nvSpPr>
          <p:cNvPr id="3" name="Content Placeholder 2">
            <a:extLst>
              <a:ext uri="{FF2B5EF4-FFF2-40B4-BE49-F238E27FC236}">
                <a16:creationId xmlns:a16="http://schemas.microsoft.com/office/drawing/2014/main" id="{47BB140B-A315-4E60-8558-8FFA2DD7DD22}"/>
              </a:ext>
            </a:extLst>
          </p:cNvPr>
          <p:cNvSpPr>
            <a:spLocks noGrp="1"/>
          </p:cNvSpPr>
          <p:nvPr>
            <p:ph idx="1"/>
          </p:nvPr>
        </p:nvSpPr>
        <p:spPr>
          <a:xfrm>
            <a:off x="1846556" y="1509205"/>
            <a:ext cx="9658056" cy="4402018"/>
          </a:xfrm>
        </p:spPr>
        <p:txBody>
          <a:bodyPr>
            <a:normAutofit/>
          </a:bodyPr>
          <a:lstStyle/>
          <a:p>
            <a:pPr marL="0" indent="0">
              <a:buNone/>
            </a:pPr>
            <a:r>
              <a:rPr lang="en-GB" dirty="0">
                <a:latin typeface="Arial" panose="020B0604020202020204" pitchFamily="34" charset="0"/>
                <a:cs typeface="Arial" panose="020B0604020202020204" pitchFamily="34" charset="0"/>
              </a:rPr>
              <a:t>I will discuss the forming stage, followed by the storming stage.</a:t>
            </a:r>
          </a:p>
          <a:p>
            <a:pPr marL="0" indent="0">
              <a:buNone/>
            </a:pPr>
            <a:r>
              <a:rPr lang="en-GB" dirty="0">
                <a:latin typeface="Arial" panose="020B0604020202020204" pitchFamily="34" charset="0"/>
                <a:cs typeface="Arial" panose="020B0604020202020204" pitchFamily="34" charset="0"/>
              </a:rPr>
              <a:t>As the group is formed, they will develop a good understanding of each other, their roles and responsibilities. This stage forms a base foundation for the other 4 stages. </a:t>
            </a:r>
          </a:p>
          <a:p>
            <a:pPr lvl="0">
              <a:buFont typeface="Arial" panose="020B0604020202020204" pitchFamily="34" charset="0"/>
              <a:buChar char="•"/>
            </a:pPr>
            <a:r>
              <a:rPr lang="en-GB" dirty="0">
                <a:latin typeface="Arial" panose="020B0604020202020204" pitchFamily="34" charset="0"/>
                <a:cs typeface="Arial" panose="020B0604020202020204" pitchFamily="34" charset="0"/>
              </a:rPr>
              <a:t>Identifying team members, getting to know them, there background their skills and interests.</a:t>
            </a:r>
          </a:p>
          <a:p>
            <a:pPr lvl="0">
              <a:buFont typeface="Arial" panose="020B0604020202020204" pitchFamily="34" charset="0"/>
              <a:buChar char="•"/>
            </a:pPr>
            <a:r>
              <a:rPr lang="en-GB" dirty="0">
                <a:latin typeface="Arial" panose="020B0604020202020204" pitchFamily="34" charset="0"/>
                <a:cs typeface="Arial" panose="020B0604020202020204" pitchFamily="34" charset="0"/>
              </a:rPr>
              <a:t>A team leader is installed</a:t>
            </a:r>
          </a:p>
          <a:p>
            <a:pPr lvl="0">
              <a:buFont typeface="Arial" panose="020B0604020202020204" pitchFamily="34" charset="0"/>
              <a:buChar char="•"/>
            </a:pPr>
            <a:r>
              <a:rPr lang="en-GB" dirty="0">
                <a:latin typeface="Arial" panose="020B0604020202020204" pitchFamily="34" charset="0"/>
                <a:cs typeface="Arial" panose="020B0604020202020204" pitchFamily="34" charset="0"/>
              </a:rPr>
              <a:t>Set ground rules are explained to the team</a:t>
            </a:r>
          </a:p>
          <a:p>
            <a:pPr lvl="0">
              <a:buFont typeface="Arial" panose="020B0604020202020204" pitchFamily="34" charset="0"/>
              <a:buChar char="•"/>
            </a:pPr>
            <a:r>
              <a:rPr lang="en-GB" dirty="0">
                <a:latin typeface="Arial" panose="020B0604020202020204" pitchFamily="34" charset="0"/>
                <a:cs typeface="Arial" panose="020B0604020202020204" pitchFamily="34" charset="0"/>
              </a:rPr>
              <a:t>Goals are set and a timeline of the project</a:t>
            </a:r>
          </a:p>
          <a:p>
            <a:pPr lvl="0">
              <a:buFont typeface="Arial" panose="020B0604020202020204" pitchFamily="34" charset="0"/>
              <a:buChar char="•"/>
            </a:pPr>
            <a:r>
              <a:rPr lang="en-GB" dirty="0">
                <a:latin typeface="Arial" panose="020B0604020202020204" pitchFamily="34" charset="0"/>
                <a:cs typeface="Arial" panose="020B0604020202020204" pitchFamily="34" charset="0"/>
              </a:rPr>
              <a:t>Individuals are given team roles</a:t>
            </a: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p>
        </p:txBody>
      </p:sp>
      <p:pic>
        <p:nvPicPr>
          <p:cNvPr id="4" name="irc_mi" descr="Image result for norming forming storming performing">
            <a:hlinkClick r:id="rId2" tgtFrame="&quot;_blank&quot;"/>
          </p:cNvPr>
          <p:cNvPicPr/>
          <p:nvPr/>
        </p:nvPicPr>
        <p:blipFill>
          <a:blip r:embed="rId3">
            <a:extLst>
              <a:ext uri="{28A0092B-C50C-407E-A947-70E740481C1C}">
                <a14:useLocalDpi xmlns:a14="http://schemas.microsoft.com/office/drawing/2010/main" val="0"/>
              </a:ext>
            </a:extLst>
          </a:blip>
          <a:srcRect/>
          <a:stretch>
            <a:fillRect/>
          </a:stretch>
        </p:blipFill>
        <p:spPr bwMode="auto">
          <a:xfrm>
            <a:off x="6652843" y="3022196"/>
            <a:ext cx="4799352" cy="2766695"/>
          </a:xfrm>
          <a:prstGeom prst="rect">
            <a:avLst/>
          </a:prstGeom>
          <a:noFill/>
          <a:ln>
            <a:noFill/>
          </a:ln>
        </p:spPr>
      </p:pic>
    </p:spTree>
    <p:extLst>
      <p:ext uri="{BB962C8B-B14F-4D97-AF65-F5344CB8AC3E}">
        <p14:creationId xmlns:p14="http://schemas.microsoft.com/office/powerpoint/2010/main" val="17767430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F7161-4973-4BBD-960D-26FD4BDA05F1}"/>
              </a:ext>
            </a:extLst>
          </p:cNvPr>
          <p:cNvSpPr>
            <a:spLocks noGrp="1"/>
          </p:cNvSpPr>
          <p:nvPr>
            <p:ph type="title"/>
          </p:nvPr>
        </p:nvSpPr>
        <p:spPr>
          <a:xfrm>
            <a:off x="2592925" y="624110"/>
            <a:ext cx="8911687" cy="1280890"/>
          </a:xfrm>
        </p:spPr>
        <p:txBody>
          <a:bodyPr>
            <a:normAutofit fontScale="90000"/>
          </a:bodyPr>
          <a:lstStyle/>
          <a:p>
            <a:r>
              <a:rPr lang="en-GB" dirty="0">
                <a:latin typeface="Arial" panose="020B0604020202020204" pitchFamily="34" charset="0"/>
                <a:cs typeface="Arial" panose="020B0604020202020204" pitchFamily="34" charset="0"/>
              </a:rPr>
              <a:t>What happens in the Forming stage? – Continued…..</a:t>
            </a:r>
            <a:br>
              <a:rPr lang="en-GB" dirty="0">
                <a:latin typeface="Arial" panose="020B0604020202020204" pitchFamily="34" charset="0"/>
                <a:cs typeface="Arial" panose="020B0604020202020204" pitchFamily="34" charset="0"/>
              </a:rPr>
            </a:br>
            <a:r>
              <a:rPr lang="en-GB" sz="1800" dirty="0" err="1">
                <a:latin typeface="Arial" panose="020B0604020202020204" pitchFamily="34" charset="0"/>
                <a:cs typeface="Arial" panose="020B0604020202020204" pitchFamily="34" charset="0"/>
              </a:rPr>
              <a:t>Aliasghar</a:t>
            </a:r>
            <a:r>
              <a:rPr lang="en-GB" sz="1800" dirty="0">
                <a:latin typeface="Arial" panose="020B0604020202020204" pitchFamily="34" charset="0"/>
                <a:cs typeface="Arial" panose="020B0604020202020204" pitchFamily="34" charset="0"/>
              </a:rPr>
              <a:t> Khan - </a:t>
            </a:r>
            <a:r>
              <a:rPr lang="en-GB" sz="2000" dirty="0">
                <a:latin typeface="Arial" panose="020B0604020202020204" pitchFamily="34" charset="0"/>
                <a:cs typeface="Arial" panose="020B0604020202020204" pitchFamily="34" charset="0"/>
              </a:rPr>
              <a:t>1715992</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CD5742A-833E-4D65-BAEC-93F678D4C855}"/>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Here at the people’s company (TPC) we were formed randomly by the lecturer. We were then instructed to work in a team and produce this presentation as part of the task. First, we introduced ourselves to each other and identified our members as part of the team. We all put recommendations to be team leader, unfortunately no one volunteered for what ever</a:t>
            </a:r>
          </a:p>
          <a:p>
            <a:pPr marL="0" indent="0">
              <a:buNone/>
            </a:pPr>
            <a:r>
              <a:rPr lang="en-GB" dirty="0">
                <a:latin typeface="Arial" panose="020B0604020202020204" pitchFamily="34" charset="0"/>
                <a:cs typeface="Arial" panose="020B0604020202020204" pitchFamily="34" charset="0"/>
              </a:rPr>
              <a:t>reason. I then took the courage and step to nominate myself as team leader which everyone had agreed to. We as a team then set goals, timeline to produce the presentation. I then instructed everyone to choose a task to produce a presentation on their respective topics, we chose a topic there are 5 members in the team and they were 5 topics, we all chose 1 topic each.</a:t>
            </a:r>
          </a:p>
          <a:p>
            <a:pPr marL="0" indent="0">
              <a:buNone/>
            </a:pPr>
            <a:endParaRPr lang="en-GB" dirty="0"/>
          </a:p>
        </p:txBody>
      </p:sp>
    </p:spTree>
    <p:extLst>
      <p:ext uri="{BB962C8B-B14F-4D97-AF65-F5344CB8AC3E}">
        <p14:creationId xmlns:p14="http://schemas.microsoft.com/office/powerpoint/2010/main" val="2255528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7B036-241A-4994-B272-9A6870FDD72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happens in the storming stage?</a:t>
            </a:r>
            <a:br>
              <a:rPr lang="en-GB" dirty="0"/>
            </a:br>
            <a:r>
              <a:rPr lang="en-GB" sz="1800" dirty="0" err="1">
                <a:latin typeface="Arial" panose="020B0604020202020204" pitchFamily="34" charset="0"/>
                <a:cs typeface="Arial" panose="020B0604020202020204" pitchFamily="34" charset="0"/>
              </a:rPr>
              <a:t>Aliasghar</a:t>
            </a:r>
            <a:r>
              <a:rPr lang="en-GB" sz="1800" dirty="0">
                <a:latin typeface="Arial" panose="020B0604020202020204" pitchFamily="34" charset="0"/>
                <a:cs typeface="Arial" panose="020B0604020202020204" pitchFamily="34" charset="0"/>
              </a:rPr>
              <a:t> Khan - 1715992</a:t>
            </a:r>
            <a:endParaRPr lang="en-GB" sz="1800" dirty="0"/>
          </a:p>
        </p:txBody>
      </p:sp>
      <p:sp>
        <p:nvSpPr>
          <p:cNvPr id="3" name="Content Placeholder 2">
            <a:extLst>
              <a:ext uri="{FF2B5EF4-FFF2-40B4-BE49-F238E27FC236}">
                <a16:creationId xmlns:a16="http://schemas.microsoft.com/office/drawing/2014/main" id="{106598BB-B0DF-411A-B3D1-7AD0D986F0F8}"/>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This stage is when the team become familiar with each other’s characteristics and their personalities. </a:t>
            </a:r>
          </a:p>
          <a:p>
            <a:pPr marL="0" indent="0">
              <a:buNone/>
            </a:pPr>
            <a:r>
              <a:rPr lang="en-GB" dirty="0">
                <a:latin typeface="Arial" panose="020B0604020202020204" pitchFamily="34" charset="0"/>
                <a:cs typeface="Arial" panose="020B0604020202020204" pitchFamily="34" charset="0"/>
              </a:rPr>
              <a:t>You may embrace other team members or become distant from certain individual depending on how their character or personality has come across to you. </a:t>
            </a:r>
          </a:p>
          <a:p>
            <a:pPr marL="0" indent="0">
              <a:buNone/>
            </a:pPr>
            <a:r>
              <a:rPr lang="en-GB" dirty="0">
                <a:latin typeface="Arial" panose="020B0604020202020204" pitchFamily="34" charset="0"/>
                <a:cs typeface="Arial" panose="020B0604020202020204" pitchFamily="34" charset="0"/>
              </a:rPr>
              <a:t>At this stage you may find a clash of personalities, disagreements or animosity towards one another. But of course, u may have the total opposite were members don’t clash, were team members embrace one another, even help each other and enjoy working together. This stage is unavoidable, inevitably every team will go through this developing stage at some point another (Abudi, </a:t>
            </a:r>
            <a:r>
              <a:rPr lang="en-GB" i="1" dirty="0">
                <a:latin typeface="Arial" panose="020B0604020202020204" pitchFamily="34" charset="0"/>
                <a:cs typeface="Arial" panose="020B0604020202020204" pitchFamily="34" charset="0"/>
              </a:rPr>
              <a:t>2002) </a:t>
            </a:r>
            <a:endParaRPr lang="en-GB"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5362366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6871" y="417250"/>
            <a:ext cx="9027742" cy="1487750"/>
          </a:xfrm>
        </p:spPr>
        <p:txBody>
          <a:bodyPr/>
          <a:lstStyle/>
          <a:p>
            <a:r>
              <a:rPr lang="en-GB" b="1" dirty="0"/>
              <a:t>Successful team development</a:t>
            </a:r>
            <a:br>
              <a:rPr lang="en-GB" dirty="0"/>
            </a:br>
            <a:r>
              <a:rPr lang="en-GB" sz="1800" b="1" dirty="0"/>
              <a:t>Imran </a:t>
            </a:r>
            <a:r>
              <a:rPr lang="en-GB" sz="1800" b="1" dirty="0" err="1"/>
              <a:t>Javed</a:t>
            </a:r>
            <a:r>
              <a:rPr lang="en-GB" sz="1800" b="1" dirty="0"/>
              <a:t> - </a:t>
            </a:r>
            <a:r>
              <a:rPr lang="en-GB" sz="1800" dirty="0">
                <a:latin typeface="Arial" panose="020B0604020202020204" pitchFamily="34" charset="0"/>
                <a:cs typeface="Arial" panose="020B0604020202020204" pitchFamily="34" charset="0"/>
              </a:rPr>
              <a:t>1809020</a:t>
            </a:r>
            <a:endParaRPr lang="en-GB" sz="1800" b="1" dirty="0"/>
          </a:p>
        </p:txBody>
      </p:sp>
      <p:sp>
        <p:nvSpPr>
          <p:cNvPr id="3" name="Content Placeholder 2"/>
          <p:cNvSpPr>
            <a:spLocks noGrp="1"/>
          </p:cNvSpPr>
          <p:nvPr>
            <p:ph idx="1"/>
          </p:nvPr>
        </p:nvSpPr>
        <p:spPr>
          <a:xfrm>
            <a:off x="2423604" y="1535837"/>
            <a:ext cx="9081008" cy="4375385"/>
          </a:xfrm>
        </p:spPr>
        <p:txBody>
          <a:bodyPr>
            <a:normAutofit fontScale="85000" lnSpcReduction="20000"/>
          </a:bodyPr>
          <a:lstStyle/>
          <a:p>
            <a:pPr marL="0" indent="0">
              <a:buNone/>
            </a:pPr>
            <a:r>
              <a:rPr lang="en-GB" b="1" dirty="0"/>
              <a:t>What is successful team development?</a:t>
            </a:r>
            <a:endParaRPr lang="en-GB" dirty="0"/>
          </a:p>
          <a:p>
            <a:r>
              <a:rPr lang="en-GB" dirty="0"/>
              <a:t>Building a successful work team can be very challenging as each individual bring to the team of whom they. This include:</a:t>
            </a:r>
          </a:p>
          <a:p>
            <a:pPr lvl="0"/>
            <a:r>
              <a:rPr lang="en-GB" dirty="0"/>
              <a:t>opinions; </a:t>
            </a:r>
          </a:p>
          <a:p>
            <a:pPr lvl="0"/>
            <a:r>
              <a:rPr lang="en-GB" dirty="0"/>
              <a:t>knowledge;</a:t>
            </a:r>
          </a:p>
          <a:p>
            <a:pPr lvl="0"/>
            <a:r>
              <a:rPr lang="en-GB" dirty="0"/>
              <a:t>values;</a:t>
            </a:r>
          </a:p>
          <a:p>
            <a:pPr lvl="0"/>
            <a:r>
              <a:rPr lang="en-GB" dirty="0"/>
              <a:t>past work experience;</a:t>
            </a:r>
          </a:p>
          <a:p>
            <a:pPr lvl="0"/>
            <a:r>
              <a:rPr lang="en-GB" dirty="0"/>
              <a:t>upbringing;</a:t>
            </a:r>
          </a:p>
          <a:p>
            <a:pPr lvl="0"/>
            <a:r>
              <a:rPr lang="en-GB" dirty="0"/>
              <a:t>education;</a:t>
            </a:r>
          </a:p>
          <a:p>
            <a:pPr lvl="0"/>
            <a:r>
              <a:rPr lang="en-GB" dirty="0"/>
              <a:t>prior team work;</a:t>
            </a:r>
          </a:p>
          <a:p>
            <a:pPr lvl="0"/>
            <a:r>
              <a:rPr lang="en-GB" dirty="0"/>
              <a:t>life and work goals;</a:t>
            </a:r>
          </a:p>
          <a:p>
            <a:pPr lvl="0"/>
            <a:r>
              <a:rPr lang="en-GB" dirty="0"/>
              <a:t>skills in communication;</a:t>
            </a:r>
          </a:p>
          <a:p>
            <a:pPr lvl="0"/>
            <a:r>
              <a:rPr lang="en-GB" dirty="0"/>
              <a:t>team building.</a:t>
            </a:r>
          </a:p>
          <a:p>
            <a:pPr marL="0" indent="0">
              <a:buNone/>
            </a:pPr>
            <a:r>
              <a:rPr lang="en-GB" dirty="0"/>
              <a:t>Each  individual key strength can be bought together  in order to build a successful work team and to achieve the aims and goals of an organisation successfully. </a:t>
            </a:r>
          </a:p>
          <a:p>
            <a:pPr marL="0" lvl="0" indent="0">
              <a:buNone/>
            </a:pPr>
            <a:endParaRPr lang="en-GB" dirty="0"/>
          </a:p>
          <a:p>
            <a:pPr marL="0" indent="0">
              <a:buNone/>
            </a:pPr>
            <a:endParaRPr lang="en-GB" dirty="0"/>
          </a:p>
        </p:txBody>
      </p:sp>
      <p:pic>
        <p:nvPicPr>
          <p:cNvPr id="4" name="irc_mi" descr="Image result for teamwork">
            <a:hlinkClick r:id="rId2" tgtFrame="&quot;_blank&quot;"/>
          </p:cNvPr>
          <p:cNvPicPr/>
          <p:nvPr/>
        </p:nvPicPr>
        <p:blipFill>
          <a:blip r:embed="rId3">
            <a:extLst>
              <a:ext uri="{28A0092B-C50C-407E-A947-70E740481C1C}">
                <a14:useLocalDpi xmlns:a14="http://schemas.microsoft.com/office/drawing/2010/main" val="0"/>
              </a:ext>
            </a:extLst>
          </a:blip>
          <a:srcRect/>
          <a:stretch>
            <a:fillRect/>
          </a:stretch>
        </p:blipFill>
        <p:spPr bwMode="auto">
          <a:xfrm>
            <a:off x="6205491" y="2533511"/>
            <a:ext cx="4822480" cy="2447925"/>
          </a:xfrm>
          <a:prstGeom prst="rect">
            <a:avLst/>
          </a:prstGeom>
          <a:noFill/>
          <a:ln>
            <a:noFill/>
          </a:ln>
        </p:spPr>
      </p:pic>
    </p:spTree>
    <p:extLst>
      <p:ext uri="{BB962C8B-B14F-4D97-AF65-F5344CB8AC3E}">
        <p14:creationId xmlns:p14="http://schemas.microsoft.com/office/powerpoint/2010/main" val="10450275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Successful team development – Continued..</a:t>
            </a:r>
            <a:br>
              <a:rPr lang="en-GB" dirty="0"/>
            </a:br>
            <a:r>
              <a:rPr lang="en-GB" sz="1800" b="1" dirty="0"/>
              <a:t>Imran </a:t>
            </a:r>
            <a:r>
              <a:rPr lang="en-GB" sz="1800" b="1" dirty="0" err="1"/>
              <a:t>Javed</a:t>
            </a:r>
            <a:r>
              <a:rPr lang="en-GB" sz="1800" b="1" dirty="0"/>
              <a:t> - </a:t>
            </a:r>
            <a:r>
              <a:rPr lang="en-GB" sz="2000" dirty="0">
                <a:latin typeface="Arial" panose="020B0604020202020204" pitchFamily="34" charset="0"/>
                <a:cs typeface="Arial" panose="020B0604020202020204" pitchFamily="34" charset="0"/>
              </a:rPr>
              <a:t>1809020</a:t>
            </a:r>
            <a:endParaRPr lang="en-GB" sz="2000" b="1" dirty="0"/>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why is it important to build an effective and successful team</a:t>
            </a:r>
            <a:endParaRPr lang="en-GB" dirty="0"/>
          </a:p>
          <a:p>
            <a:pPr>
              <a:buFont typeface="Arial" panose="020B0604020202020204" pitchFamily="34" charset="0"/>
              <a:buChar char="•"/>
            </a:pPr>
            <a:r>
              <a:rPr lang="en-GB" dirty="0"/>
              <a:t>The ability to perform together as a team is a very important key element for organisations to attain their growth and success. Therefore teamwork is essential  in order to accomplish the overall objectives and goals of an organisation. </a:t>
            </a:r>
          </a:p>
          <a:p>
            <a:pPr>
              <a:buFont typeface="Arial" panose="020B0604020202020204" pitchFamily="34" charset="0"/>
              <a:buChar char="•"/>
            </a:pPr>
            <a:r>
              <a:rPr lang="en-GB" dirty="0"/>
              <a:t> Effective teams can make or break an organisation. when the team collaborate well together amazing things happens as their contribution help organisations make tremendous success. the flip side of this is that the dysfunctional team that gets bogged down, fails to deliver costs the organisations in terms of lost productivity, missed goals and sagging morale (Cameron, 2019).</a:t>
            </a:r>
          </a:p>
          <a:p>
            <a:pPr>
              <a:buFont typeface="Arial" panose="020B0604020202020204" pitchFamily="34" charset="0"/>
              <a:buChar char="•"/>
            </a:pPr>
            <a:r>
              <a:rPr lang="en-GB" dirty="0"/>
              <a:t>A team is a way of organising different people with different goals and plans into a cohesive whole. When a team is successful, it funnels the energy of team members for the overall good of the organisation (Collins, 2019)</a:t>
            </a:r>
          </a:p>
          <a:p>
            <a:pPr>
              <a:buFont typeface="Arial" panose="020B0604020202020204" pitchFamily="34" charset="0"/>
              <a:buChar char="•"/>
            </a:pPr>
            <a:endParaRPr lang="en-GB" dirty="0"/>
          </a:p>
          <a:p>
            <a:pPr marL="0" indent="0">
              <a:buNone/>
            </a:pPr>
            <a:endParaRPr lang="en-GB" dirty="0"/>
          </a:p>
        </p:txBody>
      </p:sp>
    </p:spTree>
    <p:extLst>
      <p:ext uri="{BB962C8B-B14F-4D97-AF65-F5344CB8AC3E}">
        <p14:creationId xmlns:p14="http://schemas.microsoft.com/office/powerpoint/2010/main" val="1847806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Successful team development – Continued..</a:t>
            </a:r>
            <a:br>
              <a:rPr lang="en-GB" dirty="0"/>
            </a:br>
            <a:r>
              <a:rPr lang="en-GB" sz="1800" b="1" dirty="0"/>
              <a:t>Imran </a:t>
            </a:r>
            <a:r>
              <a:rPr lang="en-GB" sz="1800" b="1" dirty="0" err="1"/>
              <a:t>Javed</a:t>
            </a:r>
            <a:r>
              <a:rPr lang="en-GB" sz="1800" b="1" dirty="0"/>
              <a:t> - </a:t>
            </a:r>
            <a:r>
              <a:rPr lang="en-GB" sz="2000" dirty="0">
                <a:latin typeface="Arial" panose="020B0604020202020204" pitchFamily="34" charset="0"/>
                <a:cs typeface="Arial" panose="020B0604020202020204" pitchFamily="34" charset="0"/>
              </a:rPr>
              <a:t>1809020</a:t>
            </a:r>
            <a:endParaRPr lang="en-GB" sz="2000" dirty="0"/>
          </a:p>
        </p:txBody>
      </p:sp>
      <p:sp>
        <p:nvSpPr>
          <p:cNvPr id="3" name="Content Placeholder 2"/>
          <p:cNvSpPr>
            <a:spLocks noGrp="1"/>
          </p:cNvSpPr>
          <p:nvPr>
            <p:ph idx="1"/>
          </p:nvPr>
        </p:nvSpPr>
        <p:spPr>
          <a:xfrm>
            <a:off x="2405849" y="1589103"/>
            <a:ext cx="9098763" cy="4545367"/>
          </a:xfrm>
        </p:spPr>
        <p:txBody>
          <a:bodyPr>
            <a:normAutofit fontScale="92500" lnSpcReduction="20000"/>
          </a:bodyPr>
          <a:lstStyle/>
          <a:p>
            <a:pPr marL="0" indent="0">
              <a:buNone/>
            </a:pPr>
            <a:r>
              <a:rPr lang="en-GB" b="1" dirty="0"/>
              <a:t>Key components of successful team development are:- </a:t>
            </a:r>
          </a:p>
          <a:p>
            <a:pPr>
              <a:buFont typeface="Arial" panose="020B0604020202020204" pitchFamily="34" charset="0"/>
              <a:buChar char="•"/>
            </a:pPr>
            <a:r>
              <a:rPr lang="en-GB" b="1" dirty="0"/>
              <a:t>Clear sense of direction - </a:t>
            </a:r>
            <a:r>
              <a:rPr lang="en-GB" dirty="0"/>
              <a:t>The team members should  understand the expected outcomes of the team, what their role is and how the team output will help to achieve these goals.</a:t>
            </a:r>
          </a:p>
          <a:p>
            <a:pPr lvl="0">
              <a:buFont typeface="Arial" panose="020B0604020202020204" pitchFamily="34" charset="0"/>
              <a:buChar char="•"/>
            </a:pPr>
            <a:r>
              <a:rPr lang="en-GB" b="1" dirty="0"/>
              <a:t>Talented members - </a:t>
            </a:r>
            <a:r>
              <a:rPr lang="en-GB" dirty="0"/>
              <a:t>When putting the team together, it is important to have one team leader, to give each individual their job roles and what goals needs to be required to get the job done.</a:t>
            </a:r>
          </a:p>
          <a:p>
            <a:pPr lvl="0">
              <a:buFont typeface="Arial" panose="020B0604020202020204" pitchFamily="34" charset="0"/>
              <a:buChar char="•"/>
            </a:pPr>
            <a:r>
              <a:rPr lang="en-GB" b="1" dirty="0"/>
              <a:t>Clear responsibilities - </a:t>
            </a:r>
            <a:r>
              <a:rPr lang="en-GB" dirty="0"/>
              <a:t>Every individual in the team should understand what their job role requires and the team members should be aware of whom to go when they need help. The role definition shouldn't be so narrowly defined that it eliminates the opportunity to benefit from the multiple talents of a member.</a:t>
            </a:r>
          </a:p>
          <a:p>
            <a:pPr>
              <a:buFont typeface="Arial" panose="020B0604020202020204" pitchFamily="34" charset="0"/>
              <a:buChar char="•"/>
            </a:pPr>
            <a:r>
              <a:rPr lang="en-GB" b="1" dirty="0"/>
              <a:t>Reasonable and efficient operating procedures - </a:t>
            </a:r>
            <a:r>
              <a:rPr lang="en-GB" dirty="0"/>
              <a:t>Systems need to be in place to plan, conduct meetings, identify and solve problems, make decisions, give and revive information, evaluate progress and perform tasks. Without these procedures a successful team cannot be developed.</a:t>
            </a:r>
          </a:p>
          <a:p>
            <a:pPr marL="0" indent="0">
              <a:buNone/>
            </a:pPr>
            <a:r>
              <a:rPr lang="en-GB" dirty="0"/>
              <a:t>Team members should pay attention to theses key components when establishing a team and throughout the team development life cycle will help ensure its success.</a:t>
            </a:r>
          </a:p>
          <a:p>
            <a:pPr marL="0" indent="0">
              <a:buNone/>
            </a:pPr>
            <a:endParaRPr lang="en-GB" dirty="0"/>
          </a:p>
          <a:p>
            <a:pPr lvl="0">
              <a:buFont typeface="Arial" panose="020B0604020202020204" pitchFamily="34" charset="0"/>
              <a:buChar char="•"/>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8950901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Team Roles</a:t>
            </a:r>
            <a:br>
              <a:rPr lang="en-GB" b="1" dirty="0"/>
            </a:br>
            <a:r>
              <a:rPr lang="en-GB" sz="1800" b="1" dirty="0"/>
              <a:t>Rahim Abdul - </a:t>
            </a:r>
            <a:r>
              <a:rPr lang="en-GB" sz="1800" dirty="0">
                <a:latin typeface="Arial" panose="020B0604020202020204" pitchFamily="34" charset="0"/>
                <a:cs typeface="Arial" panose="020B0604020202020204" pitchFamily="34" charset="0"/>
              </a:rPr>
              <a:t>1807456</a:t>
            </a:r>
            <a:endParaRPr lang="en-GB" sz="1800" b="1" dirty="0"/>
          </a:p>
        </p:txBody>
      </p:sp>
      <p:sp>
        <p:nvSpPr>
          <p:cNvPr id="3" name="Content Placeholder 2"/>
          <p:cNvSpPr>
            <a:spLocks noGrp="1"/>
          </p:cNvSpPr>
          <p:nvPr>
            <p:ph idx="1"/>
          </p:nvPr>
        </p:nvSpPr>
        <p:spPr/>
        <p:txBody>
          <a:bodyPr>
            <a:normAutofit fontScale="92500" lnSpcReduction="20000"/>
          </a:bodyPr>
          <a:lstStyle/>
          <a:p>
            <a:pPr marL="0" indent="0">
              <a:buNone/>
            </a:pPr>
            <a:r>
              <a:rPr lang="en-GB" b="1" dirty="0"/>
              <a:t>What do we mean by Team Roles?</a:t>
            </a:r>
          </a:p>
          <a:p>
            <a:pPr marL="0" indent="0">
              <a:buNone/>
            </a:pPr>
            <a:r>
              <a:rPr lang="en-GB" dirty="0"/>
              <a:t>Team roles means a forming of a team in which each member of the team has clear responsibilities, they behave, contribute and relate to each other to achieve team success.  The word “Role” refers to how a person will behave and what function they will perform within the group as a whole (Belbin, 2019)</a:t>
            </a:r>
          </a:p>
          <a:p>
            <a:pPr marL="0" indent="0">
              <a:buNone/>
            </a:pPr>
            <a:r>
              <a:rPr lang="en-GB" b="1" dirty="0"/>
              <a:t>The benefits of Team Roles:- </a:t>
            </a:r>
          </a:p>
          <a:p>
            <a:pPr>
              <a:buFont typeface="Arial" panose="020B0604020202020204" pitchFamily="34" charset="0"/>
              <a:buChar char="•"/>
            </a:pPr>
            <a:r>
              <a:rPr lang="en-GB" dirty="0"/>
              <a:t>Help teams to understand and consider strengths when assigning team projects.</a:t>
            </a:r>
          </a:p>
          <a:p>
            <a:pPr>
              <a:buFont typeface="Arial" panose="020B0604020202020204" pitchFamily="34" charset="0"/>
              <a:buChar char="•"/>
            </a:pPr>
            <a:r>
              <a:rPr lang="en-GB" dirty="0"/>
              <a:t>Together individuals can accomplish more than members could achieve individually, so it’s imperative that each team member is assigned a task to achieve the goal.</a:t>
            </a:r>
          </a:p>
          <a:p>
            <a:pPr>
              <a:buFont typeface="Arial" panose="020B0604020202020204" pitchFamily="34" charset="0"/>
              <a:buChar char="•"/>
            </a:pPr>
            <a:r>
              <a:rPr lang="en-GB" dirty="0"/>
              <a:t>Each team member can bring something new or different ideas to the table.</a:t>
            </a:r>
          </a:p>
          <a:p>
            <a:pPr>
              <a:buFont typeface="Arial" panose="020B0604020202020204" pitchFamily="34" charset="0"/>
              <a:buChar char="•"/>
            </a:pPr>
            <a:r>
              <a:rPr lang="en-GB" dirty="0"/>
              <a:t>Team Roles often require team members to work on their own initiative in areas where they are the “experts”.  </a:t>
            </a:r>
          </a:p>
          <a:p>
            <a:pPr marL="0" indent="0">
              <a:buNone/>
            </a:pPr>
            <a:endParaRPr lang="en-GB" b="1" dirty="0"/>
          </a:p>
        </p:txBody>
      </p:sp>
    </p:spTree>
    <p:extLst>
      <p:ext uri="{BB962C8B-B14F-4D97-AF65-F5344CB8AC3E}">
        <p14:creationId xmlns:p14="http://schemas.microsoft.com/office/powerpoint/2010/main" val="3762343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Team Roles – Continued…</a:t>
            </a:r>
            <a:br>
              <a:rPr lang="en-GB" b="1" dirty="0"/>
            </a:br>
            <a:r>
              <a:rPr lang="en-GB" sz="1800" b="1" dirty="0"/>
              <a:t>Rahim Abdul - </a:t>
            </a:r>
            <a:r>
              <a:rPr lang="en-GB" sz="1800" dirty="0">
                <a:latin typeface="Arial" panose="020B0604020202020204" pitchFamily="34" charset="0"/>
                <a:cs typeface="Arial" panose="020B0604020202020204" pitchFamily="34" charset="0"/>
              </a:rPr>
              <a:t>1807456</a:t>
            </a:r>
            <a:endParaRPr lang="en-GB" sz="1800" dirty="0"/>
          </a:p>
        </p:txBody>
      </p:sp>
      <p:sp>
        <p:nvSpPr>
          <p:cNvPr id="3" name="Content Placeholder 2"/>
          <p:cNvSpPr>
            <a:spLocks noGrp="1"/>
          </p:cNvSpPr>
          <p:nvPr>
            <p:ph idx="1"/>
          </p:nvPr>
        </p:nvSpPr>
        <p:spPr/>
        <p:txBody>
          <a:bodyPr/>
          <a:lstStyle/>
          <a:p>
            <a:pPr marL="0" indent="0">
              <a:buNone/>
            </a:pPr>
            <a:r>
              <a:rPr lang="en-GB" b="1" dirty="0"/>
              <a:t>Disadvantages of Team Roles:-</a:t>
            </a:r>
          </a:p>
          <a:p>
            <a:pPr>
              <a:buFont typeface="Arial" panose="020B0604020202020204" pitchFamily="34" charset="0"/>
              <a:buChar char="•"/>
            </a:pPr>
            <a:r>
              <a:rPr lang="en-GB" dirty="0"/>
              <a:t>Sometimes some members may not complete what is expected of them which may result in the goal not being accomplished.</a:t>
            </a:r>
          </a:p>
          <a:p>
            <a:pPr>
              <a:buFont typeface="Arial" panose="020B0604020202020204" pitchFamily="34" charset="0"/>
              <a:buChar char="•"/>
            </a:pPr>
            <a:r>
              <a:rPr lang="en-GB" dirty="0"/>
              <a:t>When things go wrong fingers can get pointed.</a:t>
            </a:r>
          </a:p>
          <a:p>
            <a:pPr>
              <a:buFont typeface="Arial" panose="020B0604020202020204" pitchFamily="34" charset="0"/>
              <a:buChar char="•"/>
            </a:pPr>
            <a:r>
              <a:rPr lang="en-GB" dirty="0"/>
              <a:t>Things become most challenging when one person does his own correctly and the other makes a mistake, this can become a problem for the team and cause conflict. </a:t>
            </a:r>
          </a:p>
        </p:txBody>
      </p:sp>
    </p:spTree>
    <p:extLst>
      <p:ext uri="{BB962C8B-B14F-4D97-AF65-F5344CB8AC3E}">
        <p14:creationId xmlns:p14="http://schemas.microsoft.com/office/powerpoint/2010/main" val="5855665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Team Roles – Continued…</a:t>
            </a:r>
            <a:br>
              <a:rPr lang="en-GB" b="1" dirty="0"/>
            </a:br>
            <a:r>
              <a:rPr lang="en-GB" sz="1800" b="1" dirty="0"/>
              <a:t>Rahim Abdul - </a:t>
            </a:r>
            <a:r>
              <a:rPr lang="en-GB" sz="1800" dirty="0">
                <a:latin typeface="Arial" panose="020B0604020202020204" pitchFamily="34" charset="0"/>
                <a:cs typeface="Arial" panose="020B0604020202020204" pitchFamily="34" charset="0"/>
              </a:rPr>
              <a:t>1807456</a:t>
            </a:r>
            <a:endParaRPr lang="en-GB" sz="1800" dirty="0"/>
          </a:p>
        </p:txBody>
      </p:sp>
      <p:sp>
        <p:nvSpPr>
          <p:cNvPr id="3" name="Content Placeholder 2"/>
          <p:cNvSpPr>
            <a:spLocks noGrp="1"/>
          </p:cNvSpPr>
          <p:nvPr>
            <p:ph idx="1"/>
          </p:nvPr>
        </p:nvSpPr>
        <p:spPr>
          <a:xfrm>
            <a:off x="2601156" y="1642369"/>
            <a:ext cx="8903455" cy="4268853"/>
          </a:xfrm>
        </p:spPr>
        <p:txBody>
          <a:bodyPr/>
          <a:lstStyle/>
          <a:p>
            <a:pPr marL="0" indent="0">
              <a:buNone/>
            </a:pPr>
            <a:r>
              <a:rPr lang="en-GB" b="1" dirty="0"/>
              <a:t>Setting the Goals:-</a:t>
            </a:r>
          </a:p>
          <a:p>
            <a:pPr marL="0" indent="0">
              <a:buNone/>
            </a:pPr>
            <a:r>
              <a:rPr lang="en-GB" dirty="0"/>
              <a:t>When you are setting goals, firstly you should define what you want and also you should plan ahead so each individual knows their role, it should be well defined and clear.</a:t>
            </a:r>
          </a:p>
          <a:p>
            <a:pPr marL="0" indent="0">
              <a:buNone/>
            </a:pPr>
            <a:r>
              <a:rPr lang="en-GB" dirty="0"/>
              <a:t>Make sure the task is well organised as this makes the task easier to understands and what is expected from the team (Mindtools.com, 2019).</a:t>
            </a:r>
          </a:p>
          <a:p>
            <a:pPr marL="0" indent="0">
              <a:buNone/>
            </a:pPr>
            <a:r>
              <a:rPr lang="en-GB" dirty="0"/>
              <a:t> </a:t>
            </a:r>
          </a:p>
          <a:p>
            <a:pPr marL="0" indent="0">
              <a:buNone/>
            </a:pPr>
            <a:endParaRPr lang="en-GB" dirty="0"/>
          </a:p>
        </p:txBody>
      </p:sp>
      <p:pic>
        <p:nvPicPr>
          <p:cNvPr id="5" name="irc_mi" descr="Related image">
            <a:hlinkClick r:id="rId2" tgtFrame="&quot;_blank&quot;"/>
          </p:cNvPr>
          <p:cNvPicPr/>
          <p:nvPr/>
        </p:nvPicPr>
        <p:blipFill>
          <a:blip r:embed="rId3">
            <a:extLst>
              <a:ext uri="{28A0092B-C50C-407E-A947-70E740481C1C}">
                <a14:useLocalDpi xmlns:a14="http://schemas.microsoft.com/office/drawing/2010/main" val="0"/>
              </a:ext>
            </a:extLst>
          </a:blip>
          <a:srcRect/>
          <a:stretch>
            <a:fillRect/>
          </a:stretch>
        </p:blipFill>
        <p:spPr bwMode="auto">
          <a:xfrm>
            <a:off x="4249952" y="4043242"/>
            <a:ext cx="4295775" cy="2145030"/>
          </a:xfrm>
          <a:prstGeom prst="rect">
            <a:avLst/>
          </a:prstGeom>
          <a:noFill/>
          <a:ln>
            <a:noFill/>
          </a:ln>
        </p:spPr>
      </p:pic>
    </p:spTree>
    <p:extLst>
      <p:ext uri="{BB962C8B-B14F-4D97-AF65-F5344CB8AC3E}">
        <p14:creationId xmlns:p14="http://schemas.microsoft.com/office/powerpoint/2010/main" val="17934622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3079" name="Group 191">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93"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94"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95"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96"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97"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98"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99"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00"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1"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02"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3"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04"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3080" name="Group 204">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06"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07"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08"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09"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10"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11"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12"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13"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214"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15"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6"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17"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081" name="Rectangle 217">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082" name="Freeform 6">
            <a:extLst>
              <a:ext uri="{FF2B5EF4-FFF2-40B4-BE49-F238E27FC236}">
                <a16:creationId xmlns:a16="http://schemas.microsoft.com/office/drawing/2014/main" id="{BA1AABB7-0FD0-4445-8B8B-7A0C680C5C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3083" name="Rectangle 219">
            <a:extLst>
              <a:ext uri="{FF2B5EF4-FFF2-40B4-BE49-F238E27FC236}">
                <a16:creationId xmlns:a16="http://schemas.microsoft.com/office/drawing/2014/main" id="{8D371DD5-1248-484F-AD54-775B88B37B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084" name="Group 220">
            <a:extLst>
              <a:ext uri="{FF2B5EF4-FFF2-40B4-BE49-F238E27FC236}">
                <a16:creationId xmlns:a16="http://schemas.microsoft.com/office/drawing/2014/main" id="{1DBBA65E-444E-4392-86BD-24972726C3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3085" name="Freeform 11">
              <a:extLst>
                <a:ext uri="{FF2B5EF4-FFF2-40B4-BE49-F238E27FC236}">
                  <a16:creationId xmlns:a16="http://schemas.microsoft.com/office/drawing/2014/main" id="{0347FEC9-97DC-488B-A06F-4CC496501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23" name="Freeform 12">
              <a:extLst>
                <a:ext uri="{FF2B5EF4-FFF2-40B4-BE49-F238E27FC236}">
                  <a16:creationId xmlns:a16="http://schemas.microsoft.com/office/drawing/2014/main" id="{753CE3E8-4313-4DAD-A6A2-AF9EA66A0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24" name="Freeform 13">
              <a:extLst>
                <a:ext uri="{FF2B5EF4-FFF2-40B4-BE49-F238E27FC236}">
                  <a16:creationId xmlns:a16="http://schemas.microsoft.com/office/drawing/2014/main" id="{34AADB34-568F-47BB-B5FF-A454B38B7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25" name="Freeform 14">
              <a:extLst>
                <a:ext uri="{FF2B5EF4-FFF2-40B4-BE49-F238E27FC236}">
                  <a16:creationId xmlns:a16="http://schemas.microsoft.com/office/drawing/2014/main" id="{E315E5A3-676A-47BC-B3AC-929663687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26" name="Freeform 15">
              <a:extLst>
                <a:ext uri="{FF2B5EF4-FFF2-40B4-BE49-F238E27FC236}">
                  <a16:creationId xmlns:a16="http://schemas.microsoft.com/office/drawing/2014/main" id="{8F9CE9B2-398B-4193-BBA4-DAAF3978C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27" name="Freeform 16">
              <a:extLst>
                <a:ext uri="{FF2B5EF4-FFF2-40B4-BE49-F238E27FC236}">
                  <a16:creationId xmlns:a16="http://schemas.microsoft.com/office/drawing/2014/main" id="{1BCA996D-E05D-4419-BB14-5AB57DEDBF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28" name="Freeform 17">
              <a:extLst>
                <a:ext uri="{FF2B5EF4-FFF2-40B4-BE49-F238E27FC236}">
                  <a16:creationId xmlns:a16="http://schemas.microsoft.com/office/drawing/2014/main" id="{8BCCD188-3E6B-480B-A4B6-6714F006F4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29" name="Freeform 18">
              <a:extLst>
                <a:ext uri="{FF2B5EF4-FFF2-40B4-BE49-F238E27FC236}">
                  <a16:creationId xmlns:a16="http://schemas.microsoft.com/office/drawing/2014/main" id="{82DE7471-5815-4CDB-AF60-02A6962DF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30" name="Freeform 19">
              <a:extLst>
                <a:ext uri="{FF2B5EF4-FFF2-40B4-BE49-F238E27FC236}">
                  <a16:creationId xmlns:a16="http://schemas.microsoft.com/office/drawing/2014/main" id="{156889FF-820D-4514-9010-C24DAA10C4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31" name="Freeform 20">
              <a:extLst>
                <a:ext uri="{FF2B5EF4-FFF2-40B4-BE49-F238E27FC236}">
                  <a16:creationId xmlns:a16="http://schemas.microsoft.com/office/drawing/2014/main" id="{67A6CC1F-EE76-4270-AA19-D6E706A545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32" name="Freeform 21">
              <a:extLst>
                <a:ext uri="{FF2B5EF4-FFF2-40B4-BE49-F238E27FC236}">
                  <a16:creationId xmlns:a16="http://schemas.microsoft.com/office/drawing/2014/main" id="{B337E230-6826-442D-A894-F14C3C008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3" name="Freeform 22">
              <a:extLst>
                <a:ext uri="{FF2B5EF4-FFF2-40B4-BE49-F238E27FC236}">
                  <a16:creationId xmlns:a16="http://schemas.microsoft.com/office/drawing/2014/main" id="{B3BBEF39-9B9E-4F60-B20D-F946645CFB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4" name="Group 233">
            <a:extLst>
              <a:ext uri="{FF2B5EF4-FFF2-40B4-BE49-F238E27FC236}">
                <a16:creationId xmlns:a16="http://schemas.microsoft.com/office/drawing/2014/main" id="{CB9121D2-9F80-4F15-B0CD-D35E04A5F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235" name="Freeform 27">
              <a:extLst>
                <a:ext uri="{FF2B5EF4-FFF2-40B4-BE49-F238E27FC236}">
                  <a16:creationId xmlns:a16="http://schemas.microsoft.com/office/drawing/2014/main" id="{0933F220-6B63-4FF3-9C79-8F2078D70F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36" name="Freeform 28">
              <a:extLst>
                <a:ext uri="{FF2B5EF4-FFF2-40B4-BE49-F238E27FC236}">
                  <a16:creationId xmlns:a16="http://schemas.microsoft.com/office/drawing/2014/main" id="{98B5B790-4A1F-4A9E-83B7-29EE88F81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37" name="Freeform 29">
              <a:extLst>
                <a:ext uri="{FF2B5EF4-FFF2-40B4-BE49-F238E27FC236}">
                  <a16:creationId xmlns:a16="http://schemas.microsoft.com/office/drawing/2014/main" id="{57A0F0BA-BD32-43BE-B431-AE784C8F97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38" name="Freeform 30">
              <a:extLst>
                <a:ext uri="{FF2B5EF4-FFF2-40B4-BE49-F238E27FC236}">
                  <a16:creationId xmlns:a16="http://schemas.microsoft.com/office/drawing/2014/main" id="{4A8EE064-BDA3-40CE-9176-5CAFCD6C85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39" name="Freeform 31">
              <a:extLst>
                <a:ext uri="{FF2B5EF4-FFF2-40B4-BE49-F238E27FC236}">
                  <a16:creationId xmlns:a16="http://schemas.microsoft.com/office/drawing/2014/main" id="{D1FAF1F6-F75A-44D4-8E9B-EA83F97F30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40" name="Freeform 32">
              <a:extLst>
                <a:ext uri="{FF2B5EF4-FFF2-40B4-BE49-F238E27FC236}">
                  <a16:creationId xmlns:a16="http://schemas.microsoft.com/office/drawing/2014/main" id="{5038D247-96B1-40DA-8634-E7DD4B87F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41" name="Freeform 33">
              <a:extLst>
                <a:ext uri="{FF2B5EF4-FFF2-40B4-BE49-F238E27FC236}">
                  <a16:creationId xmlns:a16="http://schemas.microsoft.com/office/drawing/2014/main" id="{E42019B4-29CD-40A3-B46A-539E1E3B8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42" name="Freeform 34">
              <a:extLst>
                <a:ext uri="{FF2B5EF4-FFF2-40B4-BE49-F238E27FC236}">
                  <a16:creationId xmlns:a16="http://schemas.microsoft.com/office/drawing/2014/main" id="{80DDBB9D-1E41-425D-AC56-254DC02D6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243" name="Freeform 35">
              <a:extLst>
                <a:ext uri="{FF2B5EF4-FFF2-40B4-BE49-F238E27FC236}">
                  <a16:creationId xmlns:a16="http://schemas.microsoft.com/office/drawing/2014/main" id="{485E9B03-F21A-427E-9F5E-AFE41B3550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44" name="Freeform 36">
              <a:extLst>
                <a:ext uri="{FF2B5EF4-FFF2-40B4-BE49-F238E27FC236}">
                  <a16:creationId xmlns:a16="http://schemas.microsoft.com/office/drawing/2014/main" id="{7D1B7768-600F-4D18-958A-F16B48B80C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45" name="Freeform 37">
              <a:extLst>
                <a:ext uri="{FF2B5EF4-FFF2-40B4-BE49-F238E27FC236}">
                  <a16:creationId xmlns:a16="http://schemas.microsoft.com/office/drawing/2014/main" id="{300E9383-D185-4A5A-97A6-072CD8426F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46" name="Freeform 38">
              <a:extLst>
                <a:ext uri="{FF2B5EF4-FFF2-40B4-BE49-F238E27FC236}">
                  <a16:creationId xmlns:a16="http://schemas.microsoft.com/office/drawing/2014/main" id="{FE8A2608-4179-40C9-B4F3-DDA1C6EA87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0BE2CE37-DB8D-44B4-9AE5-911B0F85CDF3}"/>
              </a:ext>
            </a:extLst>
          </p:cNvPr>
          <p:cNvSpPr>
            <a:spLocks noGrp="1"/>
          </p:cNvSpPr>
          <p:nvPr>
            <p:ph type="title"/>
          </p:nvPr>
        </p:nvSpPr>
        <p:spPr>
          <a:xfrm>
            <a:off x="8324602" y="935646"/>
            <a:ext cx="3181597" cy="3841735"/>
          </a:xfrm>
        </p:spPr>
        <p:txBody>
          <a:bodyPr vert="horz" lIns="91440" tIns="45720" rIns="91440" bIns="45720" rtlCol="0" anchor="b">
            <a:normAutofit/>
          </a:bodyPr>
          <a:lstStyle/>
          <a:p>
            <a:r>
              <a:rPr lang="en-US" sz="4400" dirty="0"/>
              <a:t>Thank You!</a:t>
            </a:r>
          </a:p>
        </p:txBody>
      </p:sp>
      <p:sp>
        <p:nvSpPr>
          <p:cNvPr id="247" name="Rectangle 246">
            <a:extLst>
              <a:ext uri="{FF2B5EF4-FFF2-40B4-BE49-F238E27FC236}">
                <a16:creationId xmlns:a16="http://schemas.microsoft.com/office/drawing/2014/main" id="{80103E92-048D-4E5B-9638-6479E0227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48" name="Freeform 33">
            <a:extLst>
              <a:ext uri="{FF2B5EF4-FFF2-40B4-BE49-F238E27FC236}">
                <a16:creationId xmlns:a16="http://schemas.microsoft.com/office/drawing/2014/main" id="{B0F800ED-C7E7-4672-8343-2639F79B67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pic>
        <p:nvPicPr>
          <p:cNvPr id="3077" name="Picture 2" descr="Related image">
            <a:extLst>
              <a:ext uri="{FF2B5EF4-FFF2-40B4-BE49-F238E27FC236}">
                <a16:creationId xmlns:a16="http://schemas.microsoft.com/office/drawing/2014/main" id="{B5A8CF19-ADFE-48FD-B6DA-55574A1CD5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311" r="5737"/>
          <a:stretch/>
        </p:blipFill>
        <p:spPr bwMode="auto">
          <a:xfrm>
            <a:off x="20" y="10"/>
            <a:ext cx="6100383"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18988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63F52-8FB4-42D7-B434-F43F9B80363A}"/>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365898DF-4EA0-4C6A-AE85-ADD04A08E6D3}"/>
              </a:ext>
            </a:extLst>
          </p:cNvPr>
          <p:cNvSpPr>
            <a:spLocks noGrp="1"/>
          </p:cNvSpPr>
          <p:nvPr>
            <p:ph idx="1"/>
          </p:nvPr>
        </p:nvSpPr>
        <p:spPr/>
        <p:txBody>
          <a:bodyPr/>
          <a:lstStyle/>
          <a:p>
            <a:pPr marL="0" indent="0">
              <a:buNone/>
            </a:pPr>
            <a:r>
              <a:rPr lang="en-GB" dirty="0"/>
              <a:t>Morgan, P. (2017). </a:t>
            </a:r>
            <a:r>
              <a:rPr lang="en-GB" i="1" dirty="0"/>
              <a:t>Business student's guide to study and employability</a:t>
            </a:r>
            <a:r>
              <a:rPr lang="en-GB" dirty="0"/>
              <a:t>. Los Angeles: SAGE.</a:t>
            </a:r>
          </a:p>
          <a:p>
            <a:pPr marL="0" indent="0">
              <a:buNone/>
            </a:pPr>
            <a:r>
              <a:rPr lang="en-GB" dirty="0"/>
              <a:t>The Happy Manager. (2019). </a:t>
            </a:r>
            <a:r>
              <a:rPr lang="en-GB" i="1" dirty="0"/>
              <a:t>Define Teamwork | a teamwork definition that works!</a:t>
            </a:r>
            <a:r>
              <a:rPr lang="en-GB" dirty="0"/>
              <a:t>. [online] Available at: https://the-happy-manager.com/articles/define-teamwork/ [Accessed 15 May 2019].</a:t>
            </a:r>
          </a:p>
          <a:p>
            <a:pPr marL="0" indent="0">
              <a:buNone/>
            </a:pPr>
            <a:r>
              <a:rPr lang="en-GB" dirty="0"/>
              <a:t>Christopher, D. (2019). </a:t>
            </a:r>
            <a:r>
              <a:rPr lang="en-GB" i="1" dirty="0"/>
              <a:t>10 Ways to Resolve Conflict | Livestrong.com</a:t>
            </a:r>
            <a:r>
              <a:rPr lang="en-GB" dirty="0"/>
              <a:t>. [online] LIVESTRONG.COM. Available at: https://www.livestrong.com/article/122613-resolve-conflict/ [Accessed 15 May 2019].</a:t>
            </a:r>
          </a:p>
          <a:p>
            <a:pPr marL="0" indent="0">
              <a:buNone/>
            </a:pPr>
            <a:r>
              <a:rPr lang="en-GB" dirty="0"/>
              <a:t>Nicholson, M. (2019). [online] Mariancrc.org. Available at: http://mariancrc.org/wp-content/uploads/2014/08/CONFLICT-AND-PEACE.pdf [Accessed 15 May 2019].</a:t>
            </a:r>
          </a:p>
        </p:txBody>
      </p:sp>
    </p:spTree>
    <p:extLst>
      <p:ext uri="{BB962C8B-B14F-4D97-AF65-F5344CB8AC3E}">
        <p14:creationId xmlns:p14="http://schemas.microsoft.com/office/powerpoint/2010/main" val="29637388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E68F3-DF11-4EFE-8C52-E26608CBB27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 – continued…..</a:t>
            </a:r>
            <a:endParaRPr lang="en-GB" dirty="0"/>
          </a:p>
        </p:txBody>
      </p:sp>
      <p:sp>
        <p:nvSpPr>
          <p:cNvPr id="3" name="Content Placeholder 2">
            <a:extLst>
              <a:ext uri="{FF2B5EF4-FFF2-40B4-BE49-F238E27FC236}">
                <a16:creationId xmlns:a16="http://schemas.microsoft.com/office/drawing/2014/main" id="{50BE19CF-4E15-449F-9F77-9A1A2A1CD4FC}"/>
              </a:ext>
            </a:extLst>
          </p:cNvPr>
          <p:cNvSpPr>
            <a:spLocks noGrp="1"/>
          </p:cNvSpPr>
          <p:nvPr>
            <p:ph idx="1"/>
          </p:nvPr>
        </p:nvSpPr>
        <p:spPr/>
        <p:txBody>
          <a:bodyPr>
            <a:normAutofit fontScale="92500" lnSpcReduction="10000"/>
          </a:bodyPr>
          <a:lstStyle/>
          <a:p>
            <a:pPr marL="0" indent="0">
              <a:buNone/>
            </a:pPr>
            <a:r>
              <a:rPr lang="en-GB" dirty="0"/>
              <a:t>Web.mit.edu. (2019). [online] Available at: http://web.mit.edu/curhan/www/docs/Articles/15341_Readings/Group_Dynamics/Tuckman_1965_Developmental_sequence_in_small_groups.pdf [Accessed 16 May 2019].</a:t>
            </a:r>
          </a:p>
          <a:p>
            <a:pPr marL="0" indent="0">
              <a:buNone/>
            </a:pPr>
            <a:r>
              <a:rPr lang="en-GB" dirty="0"/>
              <a:t>Abudi, G. (2002). </a:t>
            </a:r>
            <a:r>
              <a:rPr lang="en-GB" i="1" dirty="0"/>
              <a:t>Project Smart: Must Read News &amp; Information About Project Management</a:t>
            </a:r>
            <a:r>
              <a:rPr lang="en-GB" dirty="0"/>
              <a:t>. [online] Projectsmart.co.uk. Available at: https://www.projectsmart.co.uk/ [Accessed 16 May 2019].</a:t>
            </a:r>
          </a:p>
          <a:p>
            <a:pPr marL="0" indent="0">
              <a:buNone/>
            </a:pPr>
            <a:r>
              <a:rPr lang="en-GB" dirty="0"/>
              <a:t>Cameron, I. (2019). </a:t>
            </a:r>
            <a:r>
              <a:rPr lang="en-GB" i="1" dirty="0"/>
              <a:t>7 Components of Successful Team Development</a:t>
            </a:r>
            <a:r>
              <a:rPr lang="en-GB" dirty="0"/>
              <a:t>. [online] Blog.mcquaig.com. Available at: https://blog.mcquaig.com/7-components-of-successful-team-development [Accessed 17 May 2019].</a:t>
            </a:r>
          </a:p>
          <a:p>
            <a:pPr marL="0" indent="0">
              <a:buNone/>
            </a:pPr>
            <a:r>
              <a:rPr lang="en-GB" dirty="0"/>
              <a:t>Collins, D. (2019). </a:t>
            </a:r>
            <a:r>
              <a:rPr lang="en-GB" i="1" dirty="0"/>
              <a:t>Essential Tips and Ideas for Building a Successful Work Team</a:t>
            </a:r>
            <a:r>
              <a:rPr lang="en-GB" dirty="0"/>
              <a:t>. [online] The Balance Careers. Available at: https://www.thebalancecareers.com/how-to-build-a-successful-work-team-1918515 [Accessed 17 May 2019].</a:t>
            </a:r>
          </a:p>
        </p:txBody>
      </p:sp>
    </p:spTree>
    <p:extLst>
      <p:ext uri="{BB962C8B-B14F-4D97-AF65-F5344CB8AC3E}">
        <p14:creationId xmlns:p14="http://schemas.microsoft.com/office/powerpoint/2010/main" val="26273752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 – continued…..</a:t>
            </a:r>
            <a:endParaRPr lang="en-GB" dirty="0"/>
          </a:p>
        </p:txBody>
      </p:sp>
      <p:sp>
        <p:nvSpPr>
          <p:cNvPr id="3" name="Content Placeholder 2"/>
          <p:cNvSpPr>
            <a:spLocks noGrp="1"/>
          </p:cNvSpPr>
          <p:nvPr>
            <p:ph idx="1"/>
          </p:nvPr>
        </p:nvSpPr>
        <p:spPr/>
        <p:txBody>
          <a:bodyPr/>
          <a:lstStyle/>
          <a:p>
            <a:pPr marL="0" indent="0">
              <a:buNone/>
            </a:pPr>
            <a:r>
              <a:rPr lang="en-GB" dirty="0"/>
              <a:t>Belbin.com. (2019). </a:t>
            </a:r>
            <a:r>
              <a:rPr lang="en-GB" i="1" dirty="0"/>
              <a:t>The Nine Belbin Team Roles</a:t>
            </a:r>
            <a:r>
              <a:rPr lang="en-GB" dirty="0"/>
              <a:t>. [online] Available at: https://www.belbin.com/about/belbin-team-roles/ [Accessed 17 May 2019].</a:t>
            </a:r>
          </a:p>
          <a:p>
            <a:pPr marL="0" indent="0">
              <a:buNone/>
            </a:pPr>
            <a:r>
              <a:rPr lang="en-GB" dirty="0"/>
              <a:t>Mindtools.com. (2019). </a:t>
            </a:r>
            <a:r>
              <a:rPr lang="en-GB" i="1" dirty="0"/>
              <a:t>How to Be a Great Team </a:t>
            </a:r>
            <a:r>
              <a:rPr lang="en-GB" i="1" dirty="0" err="1"/>
              <a:t>PlayerMaximizing</a:t>
            </a:r>
            <a:r>
              <a:rPr lang="en-GB" i="1" dirty="0"/>
              <a:t> your Contribution</a:t>
            </a:r>
            <a:r>
              <a:rPr lang="en-GB" dirty="0"/>
              <a:t>. [online] Available at: https://www.mindtools.com/pages/article/newTMM_53.htm [Accessed 17 May 2019].</a:t>
            </a:r>
          </a:p>
        </p:txBody>
      </p:sp>
    </p:spTree>
    <p:extLst>
      <p:ext uri="{BB962C8B-B14F-4D97-AF65-F5344CB8AC3E}">
        <p14:creationId xmlns:p14="http://schemas.microsoft.com/office/powerpoint/2010/main" val="54329211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otalTime>492</TotalTime>
  <Words>2058</Words>
  <Application>Microsoft Office PowerPoint</Application>
  <PresentationFormat>Widescreen</PresentationFormat>
  <Paragraphs>153</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Century Gothic</vt:lpstr>
      <vt:lpstr>Wingdings</vt:lpstr>
      <vt:lpstr>Wingdings 3</vt:lpstr>
      <vt:lpstr>Wisp</vt:lpstr>
      <vt:lpstr>The People's Company Ltd</vt:lpstr>
      <vt:lpstr>Introducing The Team &amp; Effective Teamwork Jasnarah Begum - 1808228 </vt:lpstr>
      <vt:lpstr>Introduction Jasnarah Begum - 1808228</vt:lpstr>
      <vt:lpstr>Benefits of Team Working Jasnarah Begum - 1808228</vt:lpstr>
      <vt:lpstr>Benefits of Team Working – continued.. Jasnarah Begum - 1808228</vt:lpstr>
      <vt:lpstr>Benefits of Team Working – continued.. Jasnarah Begum - 1808228</vt:lpstr>
      <vt:lpstr>What Is Conflict?     Rumena Khanom - 1809546 </vt:lpstr>
      <vt:lpstr>How To Manage Conflict? Rumena Khanom - 1809546 </vt:lpstr>
      <vt:lpstr>Ways To Resolve Conflict Rumena Khanom - 1809546 </vt:lpstr>
      <vt:lpstr>Stages of team development Aliasghar Khan - 1715992 </vt:lpstr>
      <vt:lpstr>What happens in the Forming stage? Aliasghar Khan - 1715992</vt:lpstr>
      <vt:lpstr>What happens in the Forming stage? – Continued….. Aliasghar Khan - 1715992  </vt:lpstr>
      <vt:lpstr>What happens in the storming stage? Aliasghar Khan - 1715992</vt:lpstr>
      <vt:lpstr>Successful team development Imran Javed - 1809020</vt:lpstr>
      <vt:lpstr>Successful team development – Continued.. Imran Javed - 1809020</vt:lpstr>
      <vt:lpstr>Successful team development – Continued.. Imran Javed - 1809020</vt:lpstr>
      <vt:lpstr>Team Roles Rahim Abdul - 1807456</vt:lpstr>
      <vt:lpstr>Team Roles – Continued… Rahim Abdul - 1807456</vt:lpstr>
      <vt:lpstr>Team Roles – Continued… Rahim Abdul - 1807456</vt:lpstr>
      <vt:lpstr>Thank You!</vt:lpstr>
      <vt:lpstr>References</vt:lpstr>
      <vt:lpstr>References – continued…..</vt:lpstr>
      <vt:lpstr>References –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People's Company Ltd</dc:title>
  <dc:creator>Jasnarah Begum (1808228)</dc:creator>
  <cp:lastModifiedBy>ULA Team</cp:lastModifiedBy>
  <cp:revision>111</cp:revision>
  <cp:lastPrinted>2019-05-17T09:43:10Z</cp:lastPrinted>
  <dcterms:created xsi:type="dcterms:W3CDTF">2019-05-13T14:24:15Z</dcterms:created>
  <dcterms:modified xsi:type="dcterms:W3CDTF">2019-05-19T03:50:45Z</dcterms:modified>
</cp:coreProperties>
</file>