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9"/>
  </p:notesMasterIdLst>
  <p:handoutMasterIdLst>
    <p:handoutMasterId r:id="rId40"/>
  </p:handoutMasterIdLst>
  <p:sldIdLst>
    <p:sldId id="262" r:id="rId2"/>
    <p:sldId id="304" r:id="rId3"/>
    <p:sldId id="303" r:id="rId4"/>
    <p:sldId id="299" r:id="rId5"/>
    <p:sldId id="301" r:id="rId6"/>
    <p:sldId id="268" r:id="rId7"/>
    <p:sldId id="30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305" r:id="rId21"/>
    <p:sldId id="278" r:id="rId22"/>
    <p:sldId id="279" r:id="rId23"/>
    <p:sldId id="280" r:id="rId24"/>
    <p:sldId id="282" r:id="rId25"/>
    <p:sldId id="306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6" r:id="rId3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97" d="100"/>
          <a:sy n="97" d="100"/>
        </p:scale>
        <p:origin x="96" y="4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D5A82F9-C6B8-4E7E-B8B7-3A3FED1585DE}" type="slidenum">
              <a:rPr lang="en-GB" altLang="en-US" sz="1200"/>
              <a:pPr/>
              <a:t>1</a:t>
            </a:fld>
            <a:endParaRPr lang="en-GB" altLang="en-US" sz="120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242468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D5A82F9-C6B8-4E7E-B8B7-3A3FED1585DE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62928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0586E8E-FEC8-473C-890A-BE75A8E76169}" type="slidenum">
              <a:rPr lang="en-GB" altLang="en-US" sz="1200"/>
              <a:pPr/>
              <a:t>6</a:t>
            </a:fld>
            <a:endParaRPr lang="en-GB" altLang="en-US" sz="12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615028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8C610DA-73BC-41E0-A6BA-A58488A7A083}" type="slidenum">
              <a:rPr lang="en-GB" altLang="en-US" sz="1200"/>
              <a:pPr/>
              <a:t>8</a:t>
            </a:fld>
            <a:endParaRPr lang="en-GB" altLang="en-US" sz="120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991130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5229019-5904-49B4-8D96-4F7183AEFCFA}" type="slidenum">
              <a:rPr lang="en-GB" altLang="en-US" sz="1200"/>
              <a:pPr/>
              <a:t>9</a:t>
            </a:fld>
            <a:endParaRPr lang="en-GB" altLang="en-US" sz="120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131202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050ABA9-4581-459E-9C96-898B5DA49EEA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549585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C9674E8-97CF-4E38-8291-2A37F42096AD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067416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7692F33-D355-49F5-B4C7-75FDC6B89A8A}" type="slidenum">
              <a:rPr lang="en-GB" altLang="en-US" sz="1200"/>
              <a:pPr/>
              <a:t>13</a:t>
            </a:fld>
            <a:endParaRPr lang="en-GB" altLang="en-US" sz="120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00383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26D6A45-1393-4EE5-8753-6B7BEBAA8E72}" type="slidenum">
              <a:rPr lang="en-GB" altLang="en-US" sz="1200"/>
              <a:pPr/>
              <a:t>15</a:t>
            </a:fld>
            <a:endParaRPr lang="en-GB" altLang="en-US" sz="12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302093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29CD283-B7A4-49A2-843F-A5EA07AF4845}" type="slidenum">
              <a:rPr lang="en-GB" altLang="en-US" sz="1200"/>
              <a:pPr/>
              <a:t>16</a:t>
            </a:fld>
            <a:endParaRPr lang="en-GB" altLang="en-US" sz="120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602478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D452F1D-0E18-4FD0-B3F2-F42613BA9A2D}" type="slidenum">
              <a:rPr lang="en-GB" altLang="en-US" sz="1200"/>
              <a:pPr/>
              <a:t>17</a:t>
            </a:fld>
            <a:endParaRPr lang="en-GB" altLang="en-US" sz="120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64945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3AF8E26-1551-441F-95B6-A45FF4D552D1}" type="slidenum">
              <a:rPr lang="en-GB" altLang="en-US" sz="1200"/>
              <a:pPr/>
              <a:t>19</a:t>
            </a:fld>
            <a:endParaRPr lang="en-GB" altLang="en-US" sz="120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413181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DBC30FE-CCC8-4C7B-B418-4CD84AE85447}" type="slidenum">
              <a:rPr lang="en-GB" altLang="en-US" sz="1200"/>
              <a:pPr/>
              <a:t>20</a:t>
            </a:fld>
            <a:endParaRPr lang="en-GB" altLang="en-US" sz="120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560803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D0A44DB-B7E6-463F-9284-3C2CC8E5DB1C}" type="slidenum">
              <a:rPr lang="en-GB" altLang="en-US" sz="1200"/>
              <a:pPr/>
              <a:t>21</a:t>
            </a:fld>
            <a:endParaRPr lang="en-GB" altLang="en-US" sz="120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65166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61F92CF-0754-4C5E-BEA0-D009198AD8AF}" type="slidenum">
              <a:rPr lang="en-GB" altLang="en-US" sz="1200"/>
              <a:pPr/>
              <a:t>22</a:t>
            </a:fld>
            <a:endParaRPr lang="en-GB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357638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F06AF36-6E1D-48A0-A96A-89E1E1EDA1E8}" type="slidenum">
              <a:rPr lang="en-GB" altLang="en-US" sz="1200"/>
              <a:pPr/>
              <a:t>23</a:t>
            </a:fld>
            <a:endParaRPr lang="en-GB" altLang="en-US" sz="1200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4210477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CA384E7-795F-479E-9291-E74B4A9F210B}" type="slidenum">
              <a:rPr lang="en-GB" altLang="en-US" sz="1200"/>
              <a:pPr/>
              <a:t>24</a:t>
            </a:fld>
            <a:endParaRPr lang="en-GB" altLang="en-US" sz="120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903441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12CCC98-3E6C-43BE-92E0-0CA1FB974E00}" type="slidenum">
              <a:rPr lang="en-GB" altLang="en-US" sz="1200"/>
              <a:pPr/>
              <a:t>25</a:t>
            </a:fld>
            <a:endParaRPr lang="en-GB" altLang="en-US" sz="120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0445998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74C476E-273A-4896-B8E4-F660A0B7F752}" type="slidenum">
              <a:rPr lang="en-GB" altLang="en-US" sz="1200"/>
              <a:pPr/>
              <a:t>26</a:t>
            </a:fld>
            <a:endParaRPr lang="en-GB" altLang="en-US" sz="120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8732750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9B6E6CF-DEC8-472A-9DF1-0FC6516D501D}" type="slidenum">
              <a:rPr lang="en-GB" altLang="en-US" sz="1200"/>
              <a:pPr/>
              <a:t>27</a:t>
            </a:fld>
            <a:endParaRPr lang="en-GB" altLang="en-US" sz="1200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4500582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3A98CB1-7643-47C9-8B00-E8445CF9770C}" type="slidenum">
              <a:rPr lang="en-GB" altLang="en-US" sz="1200"/>
              <a:pPr/>
              <a:t>28</a:t>
            </a:fld>
            <a:endParaRPr lang="en-GB" altLang="en-US" sz="120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21780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0E09EAA-2D53-4972-A9A2-43F129FE35CC}" type="slidenum">
              <a:rPr lang="en-GB" altLang="en-US" sz="1200"/>
              <a:pPr/>
              <a:t>29</a:t>
            </a:fld>
            <a:endParaRPr lang="en-GB" altLang="en-US" sz="120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1801145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5F2A5E3-9321-4E4E-BF53-832B31616482}" type="slidenum">
              <a:rPr lang="en-GB" altLang="en-US" sz="1200"/>
              <a:pPr/>
              <a:t>30</a:t>
            </a:fld>
            <a:endParaRPr lang="en-GB" altLang="en-US" sz="120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570503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08AD186-14CA-4D39-A9D6-CC2811B71C11}" type="slidenum">
              <a:rPr lang="en-GB" altLang="en-US" sz="1200"/>
              <a:pPr/>
              <a:t>31</a:t>
            </a:fld>
            <a:endParaRPr lang="en-GB" altLang="en-US" sz="1200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5296318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5F6AF02-5DF3-43B9-97FC-FF13292BB252}" type="slidenum">
              <a:rPr lang="en-GB" altLang="en-US" sz="1200"/>
              <a:pPr/>
              <a:t>32</a:t>
            </a:fld>
            <a:endParaRPr lang="en-GB" altLang="en-US" sz="1200"/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093132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F67A0EE-2F29-4CDA-A03B-BFC41DA8A86A}" type="slidenum">
              <a:rPr lang="en-GB" altLang="en-US" sz="1200"/>
              <a:pPr/>
              <a:t>33</a:t>
            </a:fld>
            <a:endParaRPr lang="en-GB" altLang="en-US" sz="1200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423550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DC6126F-3BC8-4179-B671-CC91EA1363A1}" type="slidenum">
              <a:rPr lang="en-GB" altLang="en-US" sz="1200"/>
              <a:pPr/>
              <a:t>34</a:t>
            </a:fld>
            <a:endParaRPr lang="en-GB" altLang="en-US" sz="1200"/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7789721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2940EA5-7DE3-4C11-A5D1-CF9B568378F4}" type="slidenum">
              <a:rPr lang="en-GB" altLang="en-US" sz="1200"/>
              <a:pPr/>
              <a:t>35</a:t>
            </a:fld>
            <a:endParaRPr lang="en-GB" altLang="en-US" sz="1200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4738712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451C4C9-5BED-4515-B2EB-7417313A4303}" type="slidenum">
              <a:rPr lang="en-GB" altLang="en-US" sz="1200"/>
              <a:pPr/>
              <a:t>36</a:t>
            </a:fld>
            <a:endParaRPr lang="en-GB" altLang="en-US" sz="1200"/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3254955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217EDDD-5A5F-4160-85CF-9D5D84B34F06}" type="slidenum">
              <a:rPr lang="en-GB" altLang="en-US" sz="1200"/>
              <a:pPr/>
              <a:t>37</a:t>
            </a:fld>
            <a:endParaRPr lang="en-GB" altLang="en-US" sz="1200"/>
          </a:p>
        </p:txBody>
      </p:sp>
      <p:sp>
        <p:nvSpPr>
          <p:cNvPr id="829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614545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6B052CB-4451-4003-B802-78763773A14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20386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news/business-36625894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jpe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1844824"/>
            <a:ext cx="6732239" cy="12241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altLang="en-US" sz="4000" b="1" dirty="0"/>
              <a:t>The Political Environment</a:t>
            </a:r>
            <a:endParaRPr lang="en-US" sz="4000" b="1" dirty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None/>
            </a:pPr>
            <a:fld id="{0E441ACE-487F-4E82-90E4-79F5C0D45113}" type="slidenum">
              <a:rPr lang="en-GB" smtClean="0"/>
              <a:pPr>
                <a:spcBef>
                  <a:spcPct val="0"/>
                </a:spcBef>
                <a:buNone/>
              </a:pPr>
              <a:t>1</a:t>
            </a:fld>
            <a:endParaRPr lang="en-US" altLang="en-US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519500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15616" y="218147"/>
            <a:ext cx="5998106" cy="537813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1" dirty="0"/>
              <a:t>Learning Outcomes</a:t>
            </a:r>
          </a:p>
        </p:txBody>
      </p:sp>
      <p:sp>
        <p:nvSpPr>
          <p:cNvPr id="18435" name="Rectangle 4"/>
          <p:cNvSpPr>
            <a:spLocks noGrp="1" noChangeArrowheads="1"/>
          </p:cNvSpPr>
          <p:nvPr>
            <p:ph idx="1"/>
          </p:nvPr>
        </p:nvSpPr>
        <p:spPr>
          <a:xfrm>
            <a:off x="0" y="908720"/>
            <a:ext cx="9045526" cy="4752528"/>
          </a:xfrm>
        </p:spPr>
        <p:txBody>
          <a:bodyPr>
            <a:noAutofit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dirty="0"/>
              <a:t>At the end of the session, you should understand;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dirty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latin typeface="Arial" panose="020B0604020202020204" pitchFamily="34" charset="0"/>
              </a:rPr>
              <a:t> The nature of the political environment.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latin typeface="Arial" panose="020B0604020202020204" pitchFamily="34" charset="0"/>
              </a:rPr>
              <a:t> The structure and processes of local, regional, national and supra-national government.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latin typeface="Arial" panose="020B0604020202020204" pitchFamily="34" charset="0"/>
              </a:rPr>
              <a:t>Political ideologies, their effects on government policy and implications for business organisations.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latin typeface="Arial" panose="020B0604020202020204" pitchFamily="34" charset="0"/>
              </a:rPr>
              <a:t> The two-way influence between business organisations and government.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The role of pressure groups in the political main stream.</a:t>
            </a:r>
            <a:endParaRPr lang="en-GB" altLang="en-US" sz="2800" dirty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AE730AE-77FB-4539-AC11-D48FB35DBCE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959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idx="1"/>
          </p:nvPr>
        </p:nvSpPr>
        <p:spPr>
          <a:xfrm>
            <a:off x="0" y="1556792"/>
            <a:ext cx="8856983" cy="403244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Think about all the reasons why the UK business environment is different to the business environment of China, the USA or India.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What differences can be explained by the decisions of politicians?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Politicians themselves respond to pressure of lobby groups (at least in democracies!)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Think of examples of how politicians’ decisions have affected business, e.g. minimum wage legislation, policies on state provision of services and right to work for immigrates.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So businesses need to understand how political processes work and how their activities are affected.</a:t>
            </a:r>
          </a:p>
        </p:txBody>
      </p:sp>
      <p:sp>
        <p:nvSpPr>
          <p:cNvPr id="17413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1CF76E5-E54E-4563-AF36-FB6FB5859F0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17411" name="AutoShape 4"/>
          <p:cNvSpPr>
            <a:spLocks noChangeArrowheads="1"/>
          </p:cNvSpPr>
          <p:nvPr/>
        </p:nvSpPr>
        <p:spPr bwMode="auto">
          <a:xfrm>
            <a:off x="30314" y="0"/>
            <a:ext cx="2571750" cy="935831"/>
          </a:xfrm>
          <a:prstGeom prst="cloudCallout">
            <a:avLst>
              <a:gd name="adj1" fmla="val 73644"/>
              <a:gd name="adj2" fmla="val -1574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ahoma" panose="020B0604030504040204" pitchFamily="34" charset="0"/>
              </a:rPr>
              <a:t>OPENING QUESTION</a:t>
            </a:r>
          </a:p>
        </p:txBody>
      </p:sp>
      <p:sp>
        <p:nvSpPr>
          <p:cNvPr id="17412" name="Text Box 6"/>
          <p:cNvSpPr txBox="1">
            <a:spLocks noChangeArrowheads="1"/>
          </p:cNvSpPr>
          <p:nvPr/>
        </p:nvSpPr>
        <p:spPr bwMode="auto">
          <a:xfrm>
            <a:off x="3563888" y="102837"/>
            <a:ext cx="5329237" cy="1373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2800" b="1" dirty="0">
                <a:solidFill>
                  <a:schemeClr val="accent6"/>
                </a:solidFill>
                <a:latin typeface="Tahoma" panose="020B0604030504040204" pitchFamily="34" charset="0"/>
              </a:rPr>
              <a:t>WHY IS THE POLITICAL ENVIRONMENT SO IMPORTANT TO BUSINESS?</a:t>
            </a:r>
          </a:p>
        </p:txBody>
      </p:sp>
    </p:spTree>
    <p:extLst>
      <p:ext uri="{BB962C8B-B14F-4D97-AF65-F5344CB8AC3E}">
        <p14:creationId xmlns:p14="http://schemas.microsoft.com/office/powerpoint/2010/main" val="3415251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/>
              <a:t>Thought provoking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7886700" cy="4351338"/>
          </a:xfrm>
        </p:spPr>
        <p:txBody>
          <a:bodyPr>
            <a:normAutofit fontScale="85000" lnSpcReduction="10000"/>
          </a:bodyPr>
          <a:lstStyle/>
          <a:p>
            <a:r>
              <a:rPr lang="en-GB" sz="2800" dirty="0"/>
              <a:t>What is the business impact of the UK leaving the EU? </a:t>
            </a:r>
          </a:p>
          <a:p>
            <a:r>
              <a:rPr lang="en-GB" sz="2800" dirty="0">
                <a:hlinkClick r:id="rId2"/>
              </a:rPr>
              <a:t>http://www.bbc.co.uk/news/business-36625894</a:t>
            </a:r>
            <a:endParaRPr lang="en-GB" sz="2800" dirty="0"/>
          </a:p>
          <a:p>
            <a:pPr lvl="1"/>
            <a:r>
              <a:rPr lang="en-GB" dirty="0"/>
              <a:t>What if global economic power should shift from West to East?</a:t>
            </a:r>
          </a:p>
          <a:p>
            <a:pPr lvl="1"/>
            <a:r>
              <a:rPr lang="en-GB" dirty="0"/>
              <a:t>(48% imply negative impact on business).</a:t>
            </a:r>
          </a:p>
          <a:p>
            <a:r>
              <a:rPr lang="en-GB" sz="2800" dirty="0"/>
              <a:t>What if London’s growth rate continues to outstrip the rest of the UK going by the BREXIT? </a:t>
            </a:r>
          </a:p>
          <a:p>
            <a:r>
              <a:rPr lang="en-GB" sz="2800" dirty="0"/>
              <a:t>What if the next general election delivers another coalition government?</a:t>
            </a:r>
          </a:p>
          <a:p>
            <a:r>
              <a:rPr lang="en-GB" sz="2800" dirty="0"/>
              <a:t>What are the implications of all these to businesses in the UK?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857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Topical Political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020372" cy="3528392"/>
          </a:xfrm>
        </p:spPr>
        <p:txBody>
          <a:bodyPr>
            <a:normAutofit/>
          </a:bodyPr>
          <a:lstStyle/>
          <a:p>
            <a:r>
              <a:rPr lang="en-GB" sz="2800" dirty="0"/>
              <a:t>Compare and contrast the policy of the Conservative Party versus Labour in relation to businesses in the UK?</a:t>
            </a:r>
          </a:p>
          <a:p>
            <a:r>
              <a:rPr lang="en-GB" sz="2800" dirty="0"/>
              <a:t>Zero-hour Contracts </a:t>
            </a:r>
          </a:p>
          <a:p>
            <a:pPr lvl="1"/>
            <a:r>
              <a:rPr lang="en-GB" dirty="0"/>
              <a:t>Labour – End it</a:t>
            </a:r>
          </a:p>
          <a:p>
            <a:pPr lvl="1"/>
            <a:r>
              <a:rPr lang="en-GB" dirty="0"/>
              <a:t>Tory - Disagree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2800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29220"/>
            <a:ext cx="7886700" cy="535484"/>
          </a:xfrm>
        </p:spPr>
        <p:txBody>
          <a:bodyPr>
            <a:normAutofit fontScale="90000"/>
          </a:bodyPr>
          <a:lstStyle/>
          <a:p>
            <a:r>
              <a:rPr lang="en-GB" altLang="en-US" sz="3200" b="1" dirty="0"/>
              <a:t>POLITICAL IDEOLOGIES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53331"/>
            <a:ext cx="8568952" cy="4351338"/>
          </a:xfrm>
        </p:spPr>
        <p:txBody>
          <a:bodyPr>
            <a:normAutofit/>
          </a:bodyPr>
          <a:lstStyle/>
          <a:p>
            <a:r>
              <a:rPr lang="en-GB" altLang="en-US" dirty="0"/>
              <a:t>A set of core beliefs</a:t>
            </a:r>
          </a:p>
          <a:p>
            <a:r>
              <a:rPr lang="en-GB" altLang="en-US" dirty="0"/>
              <a:t>Ideologies manifested in the form of political parties</a:t>
            </a:r>
          </a:p>
          <a:p>
            <a:r>
              <a:rPr lang="en-GB" altLang="en-US" dirty="0"/>
              <a:t>Convergence of ideologies among UK parties</a:t>
            </a:r>
          </a:p>
          <a:p>
            <a:r>
              <a:rPr lang="en-GB" altLang="en-US" dirty="0"/>
              <a:t>Labour party traditionally favoured workers’ interests; Conservatives favoured business. Less clear cut now</a:t>
            </a: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3954E575-B167-4BEB-A854-5A5F21B074AB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6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249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Factors for consideration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8542" y="1844824"/>
            <a:ext cx="8229600" cy="2592288"/>
          </a:xfrm>
        </p:spPr>
        <p:txBody>
          <a:bodyPr>
            <a:normAutofit/>
          </a:bodyPr>
          <a:lstStyle/>
          <a:p>
            <a:r>
              <a:rPr lang="en-GB" sz="2800" dirty="0"/>
              <a:t>Need to adapt to change and move with time in order to achieve growth</a:t>
            </a:r>
          </a:p>
          <a:p>
            <a:r>
              <a:rPr lang="en-GB" sz="2800" dirty="0"/>
              <a:t>Adapt your business with shifts in the markets</a:t>
            </a:r>
          </a:p>
        </p:txBody>
      </p:sp>
    </p:spTree>
    <p:extLst>
      <p:ext uri="{BB962C8B-B14F-4D97-AF65-F5344CB8AC3E}">
        <p14:creationId xmlns:p14="http://schemas.microsoft.com/office/powerpoint/2010/main" val="6620613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15219"/>
            <a:ext cx="9144000" cy="865509"/>
          </a:xfrm>
        </p:spPr>
        <p:txBody>
          <a:bodyPr>
            <a:normAutofit fontScale="90000"/>
          </a:bodyPr>
          <a:lstStyle/>
          <a:p>
            <a:r>
              <a:rPr lang="en-GB" altLang="en-US" sz="3200" dirty="0"/>
              <a:t>MANY IMPACTS OF THE POLITICAL ENVIRONMENT ON BUSINESSES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340768"/>
            <a:ext cx="8784976" cy="4351338"/>
          </a:xfrm>
        </p:spPr>
        <p:txBody>
          <a:bodyPr>
            <a:normAutofit fontScale="92500" lnSpcReduction="20000"/>
          </a:bodyPr>
          <a:lstStyle/>
          <a:p>
            <a:pPr>
              <a:buFont typeface="Symbol" panose="05050102010706020507" pitchFamily="18" charset="2"/>
              <a:buChar char="·"/>
            </a:pPr>
            <a:r>
              <a:rPr lang="en-GB" altLang="en-US" dirty="0"/>
              <a:t>The stability of the political system affects business confidence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en-GB" altLang="en-US" dirty="0"/>
              <a:t>Governments pass legislation that directly affects the way businesses operate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en-GB" altLang="en-US" dirty="0"/>
              <a:t>Governments see business organisations as an important vehicle for social reform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en-GB" altLang="en-US" dirty="0"/>
              <a:t>The economic environment is influenced by the actions of government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en-GB" altLang="en-US" dirty="0"/>
              <a:t>Government is a major consumer of goods and services supplied by firms</a:t>
            </a: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F58C1126-0C43-4841-8C76-B8BBDF457837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8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75699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2565" name="Group 597"/>
          <p:cNvGraphicFramePr>
            <a:graphicFrameLocks noGrp="1"/>
          </p:cNvGraphicFramePr>
          <p:nvPr/>
        </p:nvGraphicFramePr>
        <p:xfrm>
          <a:off x="2" y="1003246"/>
          <a:ext cx="9143999" cy="5854755"/>
        </p:xfrm>
        <a:graphic>
          <a:graphicData uri="http://schemas.openxmlformats.org/drawingml/2006/table">
            <a:tbl>
              <a:tblPr/>
              <a:tblGrid>
                <a:gridCol w="33160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72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476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030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1233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Regulation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Year of first</a:t>
                      </a:r>
                      <a:b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</a:b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implementation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Estimated annual</a:t>
                      </a:r>
                      <a:b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</a:b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recurring cost</a:t>
                      </a:r>
                      <a:b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</a:b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to UK business</a:t>
                      </a:r>
                      <a:b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</a:b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(£m)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Cumulative cost</a:t>
                      </a:r>
                      <a:b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</a:b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to UK businesses</a:t>
                      </a:r>
                      <a:b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</a:b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from date of</a:t>
                      </a:r>
                      <a:b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</a:b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introduction to</a:t>
                      </a:r>
                      <a:b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</a:b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July 2008 (£m)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8672">
                <a:tc row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The Working Time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Regulations 1999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634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1999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1,795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16,005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634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Employment Act 2002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2002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219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1,302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8672">
                <a:tc row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Flexible Working (Procedural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Arrangements) 2002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634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2003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296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1,588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8672">
                <a:tc row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The Maternity and Parental Leave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(Amendment) Regulations 2001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634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2001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5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95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78672">
                <a:tc row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The Money Laundering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Regulations 2003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0634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2004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106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472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78672">
                <a:tc row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The Consumer Credit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Regulations 2004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0634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2005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102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681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800000"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18491" name="Rectangle 590"/>
          <p:cNvSpPr>
            <a:spLocks noChangeArrowheads="1"/>
          </p:cNvSpPr>
          <p:nvPr/>
        </p:nvSpPr>
        <p:spPr bwMode="auto">
          <a:xfrm>
            <a:off x="1331912" y="188913"/>
            <a:ext cx="7354887" cy="748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r>
              <a:rPr lang="en-GB" sz="2800" dirty="0">
                <a:latin typeface="+mn-lt"/>
              </a:rPr>
              <a:t>CONSIDER EFFECTS ON BUSINESS OF SOME RECENT UK LEGISLATION</a:t>
            </a:r>
          </a:p>
        </p:txBody>
      </p:sp>
      <p:sp>
        <p:nvSpPr>
          <p:cNvPr id="2258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fld id="{7030C5CF-0980-4DB9-8E33-A25994872492}" type="slidenum">
              <a:rPr lang="en-US" altLang="en-US" smtClean="0"/>
              <a:pPr>
                <a:spcBef>
                  <a:spcPct val="0"/>
                </a:spcBef>
                <a:buFontTx/>
                <a:buNone/>
                <a:defRPr/>
              </a:pPr>
              <a:t>9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14098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1374"/>
            <a:ext cx="7886700" cy="831626"/>
          </a:xfrm>
        </p:spPr>
        <p:txBody>
          <a:bodyPr>
            <a:normAutofit/>
          </a:bodyPr>
          <a:lstStyle/>
          <a:p>
            <a:r>
              <a:rPr lang="en-GB" altLang="en-US" sz="3200" b="1" dirty="0"/>
              <a:t>POLITICAL SYSTEMS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124744"/>
            <a:ext cx="8856984" cy="4351338"/>
          </a:xfrm>
        </p:spPr>
        <p:txBody>
          <a:bodyPr>
            <a:normAutofit/>
          </a:bodyPr>
          <a:lstStyle/>
          <a:p>
            <a:r>
              <a:rPr lang="en-GB" altLang="en-US" dirty="0"/>
              <a:t>The West is used to open democratic government with input from / to business</a:t>
            </a:r>
          </a:p>
          <a:p>
            <a:r>
              <a:rPr lang="en-GB" altLang="en-US" dirty="0"/>
              <a:t>Other systems have less opportunity for democratic input</a:t>
            </a:r>
          </a:p>
          <a:p>
            <a:r>
              <a:rPr lang="en-GB" altLang="en-US" dirty="0"/>
              <a:t>Which is best for business and growth in GDP? Can too much democracy be bad? Or does openness foster entrepreneurship?</a:t>
            </a: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C3172B38-8525-4406-B717-1CB8670328FA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10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4383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99" name="Rectangle 809"/>
          <p:cNvSpPr>
            <a:spLocks noChangeArrowheads="1"/>
          </p:cNvSpPr>
          <p:nvPr/>
        </p:nvSpPr>
        <p:spPr bwMode="auto">
          <a:xfrm>
            <a:off x="684213" y="1889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r>
              <a:rPr lang="en-GB" sz="2800" dirty="0">
                <a:latin typeface="+mn-lt"/>
              </a:rPr>
              <a:t>BIG DIFFERENCES IN POLITICAL FREEDOM AND CORRUPTION</a:t>
            </a:r>
          </a:p>
        </p:txBody>
      </p:sp>
      <p:pic>
        <p:nvPicPr>
          <p:cNvPr id="26627" name="Picture 1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97280"/>
            <a:ext cx="9144000" cy="56241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sp>
        <p:nvSpPr>
          <p:cNvPr id="2662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fld id="{7030C5CF-0980-4DB9-8E33-A25994872492}" type="slidenum">
              <a:rPr lang="en-US" altLang="en-US" smtClean="0"/>
              <a:pPr>
                <a:spcBef>
                  <a:spcPct val="0"/>
                </a:spcBef>
                <a:buFontTx/>
                <a:buNone/>
                <a:defRPr/>
              </a:pPr>
              <a:t>11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7741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3832" y="84504"/>
            <a:ext cx="9022664" cy="910861"/>
          </a:xfrm>
        </p:spPr>
        <p:txBody>
          <a:bodyPr/>
          <a:lstStyle/>
          <a:p>
            <a:pPr eaLnBrk="1" hangingPunct="1"/>
            <a:r>
              <a:rPr lang="en-GB" altLang="en-US" sz="3200" dirty="0"/>
              <a:t>THE POLITICAL ENVIRONMENT IS ABOUT MORE THAN POLITICIANS!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0" y="1399739"/>
            <a:ext cx="4339468" cy="2282127"/>
          </a:xfrm>
        </p:spPr>
        <p:txBody>
          <a:bodyPr/>
          <a:lstStyle/>
          <a:p>
            <a:pPr eaLnBrk="1" hangingPunct="1"/>
            <a:r>
              <a:rPr lang="en-GB" altLang="en-US" sz="2000" dirty="0"/>
              <a:t>The political environment is not just about understanding the actions (and likely future actions) of politicians</a:t>
            </a:r>
          </a:p>
          <a:p>
            <a:pPr eaLnBrk="1" hangingPunct="1"/>
            <a:r>
              <a:rPr lang="en-GB" altLang="en-US" sz="2000" dirty="0"/>
              <a:t>Must also consider the influences on them – e.g. pressure groups</a:t>
            </a:r>
          </a:p>
        </p:txBody>
      </p:sp>
      <p:sp>
        <p:nvSpPr>
          <p:cNvPr id="27653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E441ACE-487F-4E82-90E4-79F5C0D45113}" type="slidenum">
              <a:rPr lang="en-GB" smtClean="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27652" name="Picture 5" descr="War protest v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400" y="1534337"/>
            <a:ext cx="3530600" cy="32324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http://i1.mirror.co.uk/incoming/article8342792.ece/ALTERNATES/s615b/John-Chilcot-the-Chairman-of-the-Iraq-Inquir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32" y="3909270"/>
            <a:ext cx="4885275" cy="2554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12851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95573" y="136524"/>
            <a:ext cx="7886700" cy="615602"/>
          </a:xfrm>
        </p:spPr>
        <p:txBody>
          <a:bodyPr>
            <a:normAutofit/>
          </a:bodyPr>
          <a:lstStyle/>
          <a:p>
            <a:r>
              <a:rPr lang="en-GB" altLang="en-US" sz="3200" b="1" dirty="0"/>
              <a:t>IDEOLOGY DRIVEN POLICIES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53331"/>
            <a:ext cx="9001000" cy="289574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altLang="en-US" sz="2800" dirty="0"/>
              <a:t>Examples:</a:t>
            </a:r>
          </a:p>
          <a:p>
            <a:r>
              <a:rPr lang="en-GB" altLang="en-US" sz="2800" dirty="0"/>
              <a:t>To overcome social exclusion</a:t>
            </a:r>
          </a:p>
          <a:p>
            <a:r>
              <a:rPr lang="en-GB" altLang="en-US" sz="2800" dirty="0"/>
              <a:t>Redistribution of wealth</a:t>
            </a:r>
          </a:p>
          <a:p>
            <a:pPr>
              <a:buNone/>
            </a:pPr>
            <a:r>
              <a:rPr lang="en-GB" altLang="en-US" sz="2800" dirty="0"/>
              <a:t>What are the likely impacts on businesses?</a:t>
            </a:r>
          </a:p>
          <a:p>
            <a:pPr>
              <a:buNone/>
            </a:pPr>
            <a:r>
              <a:rPr lang="en-GB" altLang="en-US" sz="2800" dirty="0"/>
              <a:t>What are the opportunities / problems for businesses?</a:t>
            </a: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C8DAA010-CDE7-42D5-B2FE-505B14009406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13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42316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THE ELECTION CYCLE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47368" y="1700809"/>
            <a:ext cx="4276578" cy="2952328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In democracies, a change in power can bring changes in the business environment.</a:t>
            </a:r>
          </a:p>
          <a:p>
            <a:pPr eaLnBrk="1" hangingPunct="1"/>
            <a:r>
              <a:rPr lang="en-GB" altLang="en-US" sz="2400" dirty="0"/>
              <a:t>Government policy is often dependent on the election cycle- politicians need to get re-elected.</a:t>
            </a:r>
          </a:p>
        </p:txBody>
      </p:sp>
      <p:sp>
        <p:nvSpPr>
          <p:cNvPr id="33797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6CDD688-56C5-4427-96D9-1A60E1270328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3379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8852" y="1818249"/>
            <a:ext cx="4600134" cy="3221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6092874"/>
            <a:ext cx="2611438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21785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07864"/>
            <a:ext cx="7886700" cy="543594"/>
          </a:xfrm>
        </p:spPr>
        <p:txBody>
          <a:bodyPr>
            <a:normAutofit fontScale="90000"/>
          </a:bodyPr>
          <a:lstStyle/>
          <a:p>
            <a:r>
              <a:rPr lang="en-GB" altLang="en-US" sz="3200" b="1" dirty="0"/>
              <a:t>LEVELS OF GOVERNMENT INFLUENCE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857070"/>
            <a:ext cx="7886700" cy="2652050"/>
          </a:xfrm>
        </p:spPr>
        <p:txBody>
          <a:bodyPr>
            <a:normAutofit/>
          </a:bodyPr>
          <a:lstStyle/>
          <a:p>
            <a:pPr>
              <a:buFont typeface="Symbol" panose="05050102010706020507" pitchFamily="18" charset="2"/>
              <a:buChar char="·"/>
            </a:pPr>
            <a:r>
              <a:rPr lang="en-GB" altLang="en-US" sz="2800" dirty="0"/>
              <a:t>Central government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en-GB" altLang="en-US" sz="2800" dirty="0"/>
              <a:t>Regional government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en-GB" altLang="en-US" sz="2800" dirty="0"/>
              <a:t>Local government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en-GB" altLang="en-US" sz="2800" dirty="0"/>
              <a:t>European Union (EU) government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en-GB" altLang="en-US" sz="2800" dirty="0"/>
              <a:t>Supranational government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dirty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B72BE91A-F313-4796-A1EF-45398E4672D8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15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10613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625468" y="332656"/>
            <a:ext cx="7886700" cy="847986"/>
          </a:xfrm>
        </p:spPr>
        <p:txBody>
          <a:bodyPr>
            <a:normAutofit/>
          </a:bodyPr>
          <a:lstStyle/>
          <a:p>
            <a:r>
              <a:rPr lang="en-GB" altLang="en-US" sz="3200" b="1" dirty="0"/>
              <a:t>NATIONAL GOVERNMENT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2800" dirty="0"/>
              <a:t>Four elements</a:t>
            </a:r>
          </a:p>
          <a:p>
            <a:pPr lvl="1" eaLnBrk="1" hangingPunct="1"/>
            <a:r>
              <a:rPr lang="en-GB" altLang="en-US" dirty="0"/>
              <a:t>The legislature - Parliament</a:t>
            </a:r>
          </a:p>
          <a:p>
            <a:pPr lvl="1" eaLnBrk="1" hangingPunct="1"/>
            <a:r>
              <a:rPr lang="en-GB" altLang="en-US" dirty="0"/>
              <a:t>The executive (Cabinet and ministers)</a:t>
            </a:r>
          </a:p>
          <a:p>
            <a:pPr lvl="1" eaLnBrk="1" hangingPunct="1"/>
            <a:r>
              <a:rPr lang="en-GB" altLang="en-US" dirty="0"/>
              <a:t>Implementation of policy (Civil service)</a:t>
            </a:r>
          </a:p>
          <a:p>
            <a:pPr lvl="1" eaLnBrk="1" hangingPunct="1"/>
            <a:r>
              <a:rPr lang="en-GB" altLang="en-US" dirty="0"/>
              <a:t>Judiciary</a:t>
            </a:r>
          </a:p>
          <a:p>
            <a:r>
              <a:rPr lang="en-GB" altLang="en-US" sz="2800" dirty="0"/>
              <a:t>Provides a system of checks and balances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F4CC81C6-3BAC-4B86-BF1E-B39B255DE765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16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9796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360000" y="359999"/>
            <a:ext cx="8424000" cy="8953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THE STRUCTURE AND PROCESSES OF UK NATIONAL GOVERNMENT</a:t>
            </a: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1FD4A37-51E6-4F6A-B0EF-16CBBD20C79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38915" name="Picture 4" descr="02-0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10" y="1557338"/>
            <a:ext cx="9017390" cy="438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6092874"/>
            <a:ext cx="2611438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95477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989138"/>
            <a:ext cx="8135938" cy="31485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Traditional role of civil servants being impartial and removed away from the “real world” of business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Recent tendency for UK governments to make “political” appointments to key civil servant positions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Common practice in USA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Common in Nigeria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Is this good for democracy?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Is it good for business?</a:t>
            </a:r>
          </a:p>
        </p:txBody>
      </p:sp>
      <p:sp>
        <p:nvSpPr>
          <p:cNvPr id="4096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F14159-FBB2-4F45-AD77-8FE1C67F62B9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40963" name="AutoShape 4"/>
          <p:cNvSpPr>
            <a:spLocks noChangeArrowheads="1"/>
          </p:cNvSpPr>
          <p:nvPr/>
        </p:nvSpPr>
        <p:spPr bwMode="auto">
          <a:xfrm>
            <a:off x="539750" y="0"/>
            <a:ext cx="2808288" cy="1916113"/>
          </a:xfrm>
          <a:prstGeom prst="cloudCallout">
            <a:avLst>
              <a:gd name="adj1" fmla="val 75889"/>
              <a:gd name="adj2" fmla="val 12884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000">
                <a:latin typeface="Tahoma" panose="020B0604030504040204" pitchFamily="34" charset="0"/>
              </a:rPr>
              <a:t>THINKING AROUND THE SUBJECT</a:t>
            </a:r>
          </a:p>
        </p:txBody>
      </p:sp>
      <p:sp>
        <p:nvSpPr>
          <p:cNvPr id="40964" name="Text Box 5"/>
          <p:cNvSpPr txBox="1">
            <a:spLocks noChangeArrowheads="1"/>
          </p:cNvSpPr>
          <p:nvPr/>
        </p:nvSpPr>
        <p:spPr bwMode="auto">
          <a:xfrm>
            <a:off x="4211638" y="981075"/>
            <a:ext cx="4392612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 b="1" dirty="0">
                <a:solidFill>
                  <a:schemeClr val="accent6"/>
                </a:solidFill>
                <a:latin typeface="Tahoma" panose="020B0604030504040204" pitchFamily="34" charset="0"/>
              </a:rPr>
              <a:t>Is it right to put politicians in civil service positions?</a:t>
            </a: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6092874"/>
            <a:ext cx="2611438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09889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36524"/>
            <a:ext cx="8229600" cy="634082"/>
          </a:xfrm>
        </p:spPr>
        <p:txBody>
          <a:bodyPr>
            <a:normAutofit/>
          </a:bodyPr>
          <a:lstStyle/>
          <a:p>
            <a:r>
              <a:rPr lang="en-GB" altLang="en-US" sz="3200" b="1" dirty="0"/>
              <a:t>REGIONAL GOVERNMENT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253331"/>
            <a:ext cx="8640960" cy="3831853"/>
          </a:xfrm>
        </p:spPr>
        <p:txBody>
          <a:bodyPr>
            <a:normAutofit/>
          </a:bodyPr>
          <a:lstStyle/>
          <a:p>
            <a:r>
              <a:rPr lang="en-GB" altLang="en-US" dirty="0"/>
              <a:t>Initially in Scotland, Northern Ireland, Wales and London</a:t>
            </a:r>
          </a:p>
          <a:p>
            <a:r>
              <a:rPr lang="en-GB" altLang="en-US" dirty="0"/>
              <a:t>Regional variations in political and economic environment may affect business planning</a:t>
            </a:r>
          </a:p>
          <a:p>
            <a:r>
              <a:rPr lang="en-GB" altLang="en-US" dirty="0"/>
              <a:t>Does regional government devolve power down from centre, or take it up from local government?</a:t>
            </a: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A58DE79E-44BD-4A4C-AC99-3CBBAE34FF49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19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4712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altLang="en-US" sz="3200" b="1" dirty="0"/>
              <a:t>LOCAL GOVERNMENT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287016" y="1794496"/>
            <a:ext cx="8856984" cy="2592288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Comprises County, District, Unitary and Parish councils</a:t>
            </a:r>
          </a:p>
          <a:p>
            <a:r>
              <a:rPr lang="en-GB" altLang="en-US" sz="2800" dirty="0"/>
              <a:t>Receive bulk of finance from central government</a:t>
            </a:r>
          </a:p>
          <a:p>
            <a:r>
              <a:rPr lang="en-GB" altLang="en-US" sz="2800" dirty="0"/>
              <a:t>Declining influence relative to central government</a:t>
            </a:r>
          </a:p>
          <a:p>
            <a:r>
              <a:rPr lang="en-GB" altLang="en-US" sz="2800" dirty="0"/>
              <a:t>Requirement for ‘Best value’</a:t>
            </a: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D7CF44C1-5761-47A5-96C4-52925200F545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20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6804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7748" y="18255"/>
            <a:ext cx="9108504" cy="1250505"/>
          </a:xfrm>
        </p:spPr>
        <p:txBody>
          <a:bodyPr>
            <a:normAutofit/>
          </a:bodyPr>
          <a:lstStyle/>
          <a:p>
            <a:r>
              <a:rPr lang="en-GB" altLang="en-US" sz="3200" b="1" dirty="0"/>
              <a:t>NON-DEPARTMENTAL PUBLIC BODIES (commonly known as QANGOs)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434013"/>
            <a:ext cx="8712968" cy="3363139"/>
          </a:xfrm>
        </p:spPr>
        <p:txBody>
          <a:bodyPr>
            <a:normAutofit/>
          </a:bodyPr>
          <a:lstStyle/>
          <a:p>
            <a:r>
              <a:rPr lang="en-GB" altLang="en-US" dirty="0"/>
              <a:t>Operate at arms length from government</a:t>
            </a:r>
          </a:p>
          <a:p>
            <a:r>
              <a:rPr lang="en-GB" altLang="en-US" dirty="0"/>
              <a:t>Provide vital public services in a business like way</a:t>
            </a:r>
          </a:p>
          <a:p>
            <a:r>
              <a:rPr lang="en-GB" altLang="en-US" dirty="0"/>
              <a:t>Raises issues of accountability</a:t>
            </a:r>
          </a:p>
          <a:p>
            <a:r>
              <a:rPr lang="en-GB" altLang="en-US" dirty="0"/>
              <a:t>Growth in numbers of QUANGOs in recent years</a:t>
            </a: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15DF78BD-86D1-446C-8333-C1EF94E4E05C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21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76937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8191"/>
            <a:ext cx="8928992" cy="562074"/>
          </a:xfrm>
        </p:spPr>
        <p:txBody>
          <a:bodyPr>
            <a:normAutofit fontScale="90000"/>
          </a:bodyPr>
          <a:lstStyle/>
          <a:p>
            <a:r>
              <a:rPr lang="en-GB" altLang="en-US" sz="3200" b="1" dirty="0"/>
              <a:t>PUBLIC PRIVATE PARTNERSHIPS (PPPs)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600201"/>
            <a:ext cx="8856984" cy="3917032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PPP is a term used to cover a wide range of activities in which the public and private sectors work together - e.g. Private Finance Initiative (PFI)</a:t>
            </a:r>
          </a:p>
          <a:p>
            <a:r>
              <a:rPr lang="en-GB" altLang="en-US" sz="2800" dirty="0"/>
              <a:t>Government seeks to move risk to the private sector</a:t>
            </a:r>
          </a:p>
          <a:p>
            <a:r>
              <a:rPr lang="en-GB" altLang="en-US" sz="2800" dirty="0"/>
              <a:t>Questions raised about whether PPP schemes always save money in long run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626DA432-68BF-4743-8E24-AF25D8500D5C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22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15906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541339" y="44032"/>
            <a:ext cx="7772400" cy="649072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PFI ON LONDON UNDERGROUND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058101"/>
            <a:ext cx="5292080" cy="4647034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2200" dirty="0"/>
              <a:t>What are the advantages and disadvantages of private sector involvement in running London’s Underground service?</a:t>
            </a:r>
          </a:p>
          <a:p>
            <a:pPr eaLnBrk="1" hangingPunct="1"/>
            <a:r>
              <a:rPr lang="en-GB" altLang="en-US" sz="2200" dirty="0"/>
              <a:t>PFI partner Metronet failed in 2007</a:t>
            </a:r>
          </a:p>
          <a:p>
            <a:pPr eaLnBrk="1" hangingPunct="1"/>
            <a:r>
              <a:rPr lang="en-GB" altLang="en-US" sz="2200" dirty="0"/>
              <a:t>In 2012, TFL scrapped the power networks deal with Balfour Beatty</a:t>
            </a:r>
          </a:p>
          <a:p>
            <a:r>
              <a:rPr lang="en-GB" sz="2200" dirty="0"/>
              <a:t>The consortium is expected to receive around £160 million in termination payments, but LU expects to save a total of around £220m over the lifetime of the contract.</a:t>
            </a:r>
            <a:endParaRPr lang="en-GB" altLang="en-US" sz="2200" dirty="0"/>
          </a:p>
        </p:txBody>
      </p:sp>
      <p:pic>
        <p:nvPicPr>
          <p:cNvPr id="51204" name="Picture 6" descr="london tube train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24128" y="1596326"/>
            <a:ext cx="3240360" cy="4143292"/>
          </a:xfrm>
          <a:noFill/>
        </p:spPr>
      </p:pic>
      <p:sp>
        <p:nvSpPr>
          <p:cNvPr id="51205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3D8AB2-ED6C-4969-A7C9-C74C67F039E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6092874"/>
            <a:ext cx="2611438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94691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86445"/>
          </a:xfrm>
        </p:spPr>
        <p:txBody>
          <a:bodyPr>
            <a:normAutofit fontScale="90000"/>
          </a:bodyPr>
          <a:lstStyle/>
          <a:p>
            <a:r>
              <a:rPr lang="en-GB" altLang="en-US" sz="3200" b="1" dirty="0"/>
              <a:t>THE EUROPEAN UNION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120233"/>
            <a:ext cx="8856984" cy="3917032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FOUR ELEMENTS</a:t>
            </a:r>
          </a:p>
          <a:p>
            <a:pPr lvl="1" eaLnBrk="1" hangingPunct="1"/>
            <a:r>
              <a:rPr lang="en-GB" altLang="en-US" dirty="0"/>
              <a:t>The executive -  the Council of Ministers; </a:t>
            </a:r>
          </a:p>
          <a:p>
            <a:pPr lvl="1" eaLnBrk="1" hangingPunct="1"/>
            <a:r>
              <a:rPr lang="en-GB" altLang="en-US" dirty="0"/>
              <a:t>Secretariat (or Civil Service) - the European Commission  </a:t>
            </a:r>
          </a:p>
          <a:p>
            <a:pPr lvl="1" eaLnBrk="1" hangingPunct="1"/>
            <a:r>
              <a:rPr lang="en-GB" altLang="en-US" dirty="0"/>
              <a:t>Legislature  - the European Parliament  </a:t>
            </a:r>
          </a:p>
          <a:p>
            <a:pPr lvl="1" eaLnBrk="1" hangingPunct="1"/>
            <a:r>
              <a:rPr lang="en-GB" altLang="en-US" dirty="0"/>
              <a:t>Judiciary - the European Court of Justice</a:t>
            </a:r>
          </a:p>
          <a:p>
            <a:r>
              <a:rPr lang="en-GB" altLang="en-US" sz="2800" dirty="0"/>
              <a:t>PROVIDES A SYSTEM OF CHECKS AND BALANCES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B5CA8059-11E9-482B-985E-6C1C9B52E93F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24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4390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28234"/>
            <a:ext cx="9036495" cy="780807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STRUCTURE AND PROCESSES OF EU GOVERNMENT</a:t>
            </a:r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4EA9503-67DE-4D47-9E7E-C33ADAB6821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6323" name="Picture 4" descr="02-0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09041"/>
            <a:ext cx="9143999" cy="48942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44141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623143" y="136524"/>
            <a:ext cx="7886700" cy="779462"/>
          </a:xfrm>
        </p:spPr>
        <p:txBody>
          <a:bodyPr>
            <a:normAutofit/>
          </a:bodyPr>
          <a:lstStyle/>
          <a:p>
            <a:r>
              <a:rPr lang="en-GB" altLang="en-US" sz="3200" b="1" dirty="0"/>
              <a:t>THE EU COUNCIL OF MINISTERS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253331"/>
            <a:ext cx="8928992" cy="3543821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Represent the governments of member states  </a:t>
            </a:r>
          </a:p>
          <a:p>
            <a:r>
              <a:rPr lang="en-GB" altLang="en-US" sz="2800" dirty="0"/>
              <a:t>The principal law maker of the EU </a:t>
            </a:r>
          </a:p>
          <a:p>
            <a:r>
              <a:rPr lang="en-GB" altLang="en-US" sz="2800" dirty="0"/>
              <a:t>Each member state sends one Minister  </a:t>
            </a:r>
          </a:p>
          <a:p>
            <a:r>
              <a:rPr lang="en-GB" altLang="en-US" sz="2800" dirty="0"/>
              <a:t>Adopts new legislation either by simple majority, qualified majority or unanimity</a:t>
            </a:r>
          </a:p>
          <a:p>
            <a:r>
              <a:rPr lang="en-GB" altLang="en-US" sz="2800" dirty="0"/>
              <a:t>Can generally pass laws even if the European Parliament disagrees with them</a:t>
            </a: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6EB6CB22-C993-4976-8C9F-12EF0BDF6512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26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3758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615602"/>
          </a:xfrm>
        </p:spPr>
        <p:txBody>
          <a:bodyPr>
            <a:normAutofit/>
          </a:bodyPr>
          <a:lstStyle/>
          <a:p>
            <a:r>
              <a:rPr lang="en-GB" altLang="en-US" sz="3200" b="1" dirty="0"/>
              <a:t>THE EUROPEAN COMMISSION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412776"/>
            <a:ext cx="8712968" cy="3888432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Each member state sends one Commissioner to the Commission (the larger members send two)</a:t>
            </a:r>
          </a:p>
          <a:p>
            <a:r>
              <a:rPr lang="en-GB" altLang="en-US" sz="2800" dirty="0"/>
              <a:t>Each Commissioner is appointed by the member government for four years</a:t>
            </a:r>
          </a:p>
          <a:p>
            <a:r>
              <a:rPr lang="en-GB" altLang="en-US" sz="2800" dirty="0"/>
              <a:t>Owe allegiance to EU, not their own state</a:t>
            </a:r>
          </a:p>
          <a:p>
            <a:r>
              <a:rPr lang="en-GB" altLang="en-US" sz="2800" dirty="0"/>
              <a:t>Supported  by 14,000 civil servants </a:t>
            </a:r>
          </a:p>
          <a:p>
            <a:r>
              <a:rPr lang="en-GB" altLang="en-US" sz="2800" dirty="0"/>
              <a:t>The Commission has an initiation, mediation and implementation role</a:t>
            </a:r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01A2939B-5EB1-4EAC-B9F8-3EC252EFA743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27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3754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543594"/>
          </a:xfrm>
        </p:spPr>
        <p:txBody>
          <a:bodyPr>
            <a:normAutofit fontScale="90000"/>
          </a:bodyPr>
          <a:lstStyle/>
          <a:p>
            <a:r>
              <a:rPr lang="en-GB" altLang="en-US" sz="3200" b="1" dirty="0"/>
              <a:t>THE EUROPEAN PARLIAMENT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408713"/>
            <a:ext cx="8928992" cy="3456384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Is primarily consultative with relatively little power </a:t>
            </a:r>
          </a:p>
          <a:p>
            <a:r>
              <a:rPr lang="en-GB" altLang="en-US" sz="2800" dirty="0"/>
              <a:t>Main function is to monitor the activities of other EU institutions</a:t>
            </a:r>
          </a:p>
          <a:p>
            <a:r>
              <a:rPr lang="en-GB" altLang="en-US" sz="2800" dirty="0"/>
              <a:t>Can give an opinion on Commission proposals but can only amend, adopt or reject legislation</a:t>
            </a:r>
          </a:p>
          <a:p>
            <a:r>
              <a:rPr lang="en-GB" altLang="en-US" sz="2800" dirty="0"/>
              <a:t>Has the theoretical power to dismiss the entire Commission</a:t>
            </a: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0BD66CBF-2D21-4DCF-8D73-964108C8DC31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28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8136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686800" cy="634082"/>
          </a:xfrm>
        </p:spPr>
        <p:txBody>
          <a:bodyPr>
            <a:normAutofit/>
          </a:bodyPr>
          <a:lstStyle/>
          <a:p>
            <a:r>
              <a:rPr lang="en-GB" altLang="en-US" sz="3200" b="1" dirty="0"/>
              <a:t>THE EUROPEAN COURT OF JUSTICE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253331"/>
            <a:ext cx="8404053" cy="3471813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Article 164 of the Treaty of Rome gave the Court the task of ‘ensuring that the law is observed in the interpretation and implementation of the Treaty’</a:t>
            </a:r>
          </a:p>
          <a:p>
            <a:r>
              <a:rPr lang="en-GB" altLang="en-US" sz="2800" dirty="0"/>
              <a:t>It is the final arbiter in all matters of interpreting Community Treaties</a:t>
            </a:r>
          </a:p>
          <a:p>
            <a:r>
              <a:rPr lang="en-GB" altLang="en-US" sz="2800" dirty="0"/>
              <a:t>Rules on disputes between member states</a:t>
            </a:r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2B2C0BFB-E920-43DF-8836-22114B580E29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29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0213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36524"/>
            <a:ext cx="7886700" cy="687610"/>
          </a:xfrm>
        </p:spPr>
        <p:txBody>
          <a:bodyPr>
            <a:normAutofit/>
          </a:bodyPr>
          <a:lstStyle/>
          <a:p>
            <a:r>
              <a:rPr lang="en-GB" altLang="en-US" sz="3200" b="1" dirty="0"/>
              <a:t>UK AND EU GOVERNMENT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124744"/>
            <a:ext cx="8928992" cy="3456384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Primary legislation (based on Inter-Governmental Treaties) takes precedence over UK legislation</a:t>
            </a:r>
          </a:p>
          <a:p>
            <a:r>
              <a:rPr lang="en-GB" altLang="en-US" sz="2800" dirty="0"/>
              <a:t>UK legislation may be required to implement primary legislation</a:t>
            </a:r>
          </a:p>
          <a:p>
            <a:r>
              <a:rPr lang="en-GB" altLang="en-US" sz="2800" dirty="0"/>
              <a:t>Secondary legislation is made by Council of Ministers and Commission under authority delegated to them by the Treaties.  Affects member states  </a:t>
            </a:r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B52FF64D-0510-4C6B-AA9F-65C11D9F2F55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30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6042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543594"/>
          </a:xfrm>
        </p:spPr>
        <p:txBody>
          <a:bodyPr>
            <a:noAutofit/>
          </a:bodyPr>
          <a:lstStyle/>
          <a:p>
            <a:r>
              <a:rPr lang="en-GB" altLang="en-US" sz="3200" b="1" dirty="0"/>
              <a:t>EU LEGISLATION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53331"/>
            <a:ext cx="8784976" cy="4351338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Regulations automatically form part of the law of member states  </a:t>
            </a:r>
          </a:p>
          <a:p>
            <a:r>
              <a:rPr lang="en-GB" altLang="en-US" sz="2800" dirty="0"/>
              <a:t>Directives are mandatory instructions to member states who must take steps to implement them through national legislation.   </a:t>
            </a:r>
          </a:p>
          <a:p>
            <a:r>
              <a:rPr lang="en-GB" altLang="en-US" sz="2800" dirty="0"/>
              <a:t>Decisions of the EU are directly binding on the specific individuals or organisations to whom they apply</a:t>
            </a:r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B8CC76CF-44ED-4A8C-A470-039D391B1760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31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5386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altLang="en-US" sz="3200" b="1" dirty="0"/>
              <a:t>FUTURE DEVELOPMENT OF EU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2800" dirty="0"/>
              <a:t>New members applying to join</a:t>
            </a:r>
          </a:p>
          <a:p>
            <a:r>
              <a:rPr lang="en-GB" altLang="en-US" sz="2800" dirty="0"/>
              <a:t>Issues of national sovereignty vs. harmonisation (E.G. Euro currency).</a:t>
            </a:r>
          </a:p>
          <a:p>
            <a:r>
              <a:rPr lang="en-GB" altLang="en-US" sz="2800" dirty="0"/>
              <a:t>Legislation affecting business is increasingly originating from EU (GDPR).</a:t>
            </a:r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804A5351-9D4C-457D-95CC-650181BA4751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32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60557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365127"/>
            <a:ext cx="9036496" cy="831626"/>
          </a:xfrm>
        </p:spPr>
        <p:txBody>
          <a:bodyPr>
            <a:noAutofit/>
          </a:bodyPr>
          <a:lstStyle/>
          <a:p>
            <a:r>
              <a:rPr lang="en-GB" altLang="en-US" sz="3200" b="1" dirty="0"/>
              <a:t>SUPRANATIONAL GOVERNMENT ORGANISATIONS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3475583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Governments subscribe to various international institutions, e.g.</a:t>
            </a:r>
          </a:p>
          <a:p>
            <a:pPr lvl="1" eaLnBrk="1" hangingPunct="1"/>
            <a:r>
              <a:rPr lang="en-GB" altLang="en-US" dirty="0"/>
              <a:t>United Nations</a:t>
            </a:r>
          </a:p>
          <a:p>
            <a:pPr lvl="1" eaLnBrk="1" hangingPunct="1"/>
            <a:r>
              <a:rPr lang="en-GB" altLang="en-US" dirty="0"/>
              <a:t>World Trade Organisation</a:t>
            </a:r>
          </a:p>
          <a:p>
            <a:pPr lvl="1" eaLnBrk="1" hangingPunct="1"/>
            <a:r>
              <a:rPr lang="en-GB" altLang="en-US" dirty="0"/>
              <a:t>North Atlantic Treaty Organisation (NATO)</a:t>
            </a:r>
          </a:p>
          <a:p>
            <a:r>
              <a:rPr lang="en-GB" altLang="en-US" sz="2800" dirty="0"/>
              <a:t>Growing influence on the business environment.</a:t>
            </a:r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FE09D03F-7681-43D2-9E28-AE88FEB67CB0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33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194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90785"/>
            <a:ext cx="3593319" cy="751506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WTO AGENDA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" y="1209823"/>
            <a:ext cx="4355976" cy="293925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World Trade Organisation has been trying to liberalise world trade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Policy not popular with everybody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What are the implications for multinational companies?</a:t>
            </a:r>
          </a:p>
        </p:txBody>
      </p:sp>
      <p:sp>
        <p:nvSpPr>
          <p:cNvPr id="74757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69921C2-E89A-4D76-B022-826A718687A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6092874"/>
            <a:ext cx="2611438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http://media.web.britannica.com/eb-media/35/115135-004-E287C2D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3" y="674760"/>
            <a:ext cx="4744591" cy="5418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58731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>
            <a:normAutofit/>
          </a:bodyPr>
          <a:lstStyle/>
          <a:p>
            <a:r>
              <a:rPr lang="en-GB" altLang="en-US" sz="3200" b="1" dirty="0"/>
              <a:t>JOINED UP GOVERNMENT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2188839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A frequent problem that different branches of government pursue different aims</a:t>
            </a:r>
          </a:p>
          <a:p>
            <a:r>
              <a:rPr lang="en-GB" altLang="en-US" sz="2800" dirty="0"/>
              <a:t>Businesses must recognise points at which they can influence government policy</a:t>
            </a:r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791C1DCE-35BA-4C60-AE04-1CD89B783915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35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8946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altLang="en-US" sz="3200" b="1" dirty="0"/>
              <a:t>INFLUENCES ON POLICY FORMATION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altLang="en-US" sz="2800" dirty="0"/>
              <a:t>PRESSURE GROUPS</a:t>
            </a:r>
          </a:p>
          <a:p>
            <a:pPr lvl="1" eaLnBrk="1" hangingPunct="1"/>
            <a:r>
              <a:rPr lang="en-GB" altLang="en-US" dirty="0"/>
              <a:t>Sectional groups (e.g. Trades Unions)</a:t>
            </a:r>
          </a:p>
          <a:p>
            <a:pPr lvl="1" eaLnBrk="1" hangingPunct="1"/>
            <a:r>
              <a:rPr lang="en-GB" altLang="en-US" dirty="0"/>
              <a:t>Promotional groups (e.g. Greenpeace)</a:t>
            </a:r>
          </a:p>
          <a:p>
            <a:pPr lvl="1" eaLnBrk="1" hangingPunct="1"/>
            <a:r>
              <a:rPr lang="en-GB" altLang="en-US" dirty="0"/>
              <a:t>Exert pressure from outside the political system</a:t>
            </a:r>
          </a:p>
          <a:p>
            <a:r>
              <a:rPr lang="en-GB" altLang="en-US" sz="2800" dirty="0"/>
              <a:t>THE MEDIA</a:t>
            </a:r>
          </a:p>
          <a:p>
            <a:pPr lvl="1" eaLnBrk="1" hangingPunct="1"/>
            <a:r>
              <a:rPr lang="en-GB" altLang="en-US" dirty="0"/>
              <a:t>Has had major influence in changing government policies (</a:t>
            </a:r>
            <a:r>
              <a:rPr lang="en-GB" altLang="en-US" dirty="0" err="1"/>
              <a:t>e.g</a:t>
            </a:r>
            <a:r>
              <a:rPr lang="en-GB" altLang="en-US" dirty="0"/>
              <a:t> free school meal).</a:t>
            </a: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1975EDA7-D3F3-4565-BCB4-F01FAAD41395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36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1297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77946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b="1" dirty="0">
                <a:latin typeface="Tahoma" pitchFamily="34" charset="0"/>
                <a:ea typeface="+mn-ea"/>
                <a:cs typeface="+mn-cs"/>
              </a:rPr>
              <a:t>SUMMARY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340768"/>
            <a:ext cx="7886700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altLang="en-US" sz="2800" dirty="0"/>
              <a:t>You should now understand:</a:t>
            </a:r>
          </a:p>
          <a:p>
            <a:pPr lvl="1" eaLnBrk="1" hangingPunct="1">
              <a:buFont typeface="Monotype Sorts" pitchFamily="2" charset="2"/>
              <a:buNone/>
            </a:pPr>
            <a:r>
              <a:rPr lang="en-GB" altLang="en-US" dirty="0">
                <a:latin typeface="Arial" panose="020B0604020202020204" pitchFamily="34" charset="0"/>
              </a:rPr>
              <a:t>- The nature of the political environment</a:t>
            </a:r>
            <a:endParaRPr lang="en-GB" altLang="en-US" dirty="0"/>
          </a:p>
          <a:p>
            <a:pPr lvl="1" eaLnBrk="1" hangingPunct="1">
              <a:buFont typeface="Monotype Sorts" pitchFamily="2" charset="2"/>
              <a:buNone/>
            </a:pPr>
            <a:r>
              <a:rPr lang="en-GB" altLang="en-US" dirty="0">
                <a:latin typeface="Arial" panose="020B0604020202020204" pitchFamily="34" charset="0"/>
              </a:rPr>
              <a:t>- The need for business organisations to monitor the political environment  at local, regional, national and supra-national levels</a:t>
            </a:r>
            <a:endParaRPr lang="en-GB" altLang="en-US" dirty="0"/>
          </a:p>
          <a:p>
            <a:pPr lvl="1" eaLnBrk="1" hangingPunct="1">
              <a:buFont typeface="Monotype Sorts" pitchFamily="2" charset="2"/>
              <a:buNone/>
            </a:pPr>
            <a:r>
              <a:rPr lang="en-GB" altLang="en-US" dirty="0">
                <a:latin typeface="Arial" panose="020B0604020202020204" pitchFamily="34" charset="0"/>
              </a:rPr>
              <a:t>- Political ideologies and their effects on government policy and implications for business organisations</a:t>
            </a:r>
          </a:p>
          <a:p>
            <a:pPr lvl="1" eaLnBrk="1" hangingPunct="1">
              <a:buFont typeface="Monotype Sorts" pitchFamily="2" charset="2"/>
              <a:buNone/>
            </a:pPr>
            <a:r>
              <a:rPr lang="en-GB" altLang="en-US" dirty="0">
                <a:latin typeface="Arial" panose="020B0604020202020204" pitchFamily="34" charset="0"/>
              </a:rPr>
              <a:t>- Political processes and institutions</a:t>
            </a:r>
          </a:p>
        </p:txBody>
      </p:sp>
      <p:sp>
        <p:nvSpPr>
          <p:cNvPr id="8192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559FA31B-1F35-409D-8207-EB122486B3ED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37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5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1073</TotalTime>
  <Words>1672</Words>
  <Application>Microsoft Office PowerPoint</Application>
  <PresentationFormat>On-screen Show (4:3)</PresentationFormat>
  <Paragraphs>270</Paragraphs>
  <Slides>37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6" baseType="lpstr">
      <vt:lpstr>Arial</vt:lpstr>
      <vt:lpstr>Calibri</vt:lpstr>
      <vt:lpstr>Monotype Sorts</vt:lpstr>
      <vt:lpstr>Myriad Pro</vt:lpstr>
      <vt:lpstr>Symbol</vt:lpstr>
      <vt:lpstr>Tahoma</vt:lpstr>
      <vt:lpstr>Times New Roman</vt:lpstr>
      <vt:lpstr>Verdana</vt:lpstr>
      <vt:lpstr>20140311PresentationUWTSDTemplate</vt:lpstr>
      <vt:lpstr>The Political Environment</vt:lpstr>
      <vt:lpstr>Learning Outcomes</vt:lpstr>
      <vt:lpstr>PowerPoint Presentation</vt:lpstr>
      <vt:lpstr>Thought provoking Questions</vt:lpstr>
      <vt:lpstr>Topical Political Issues</vt:lpstr>
      <vt:lpstr>POLITICAL IDEOLOGIES</vt:lpstr>
      <vt:lpstr>Factors for consideration</vt:lpstr>
      <vt:lpstr>MANY IMPACTS OF THE POLITICAL ENVIRONMENT ON BUSINESSES</vt:lpstr>
      <vt:lpstr>PowerPoint Presentation</vt:lpstr>
      <vt:lpstr>POLITICAL SYSTEMS</vt:lpstr>
      <vt:lpstr>PowerPoint Presentation</vt:lpstr>
      <vt:lpstr>THE POLITICAL ENVIRONMENT IS ABOUT MORE THAN POLITICIANS!</vt:lpstr>
      <vt:lpstr>IDEOLOGY DRIVEN POLICIES</vt:lpstr>
      <vt:lpstr>THE ELECTION CYCLE</vt:lpstr>
      <vt:lpstr>LEVELS OF GOVERNMENT INFLUENCE</vt:lpstr>
      <vt:lpstr>NATIONAL GOVERNMENT</vt:lpstr>
      <vt:lpstr>THE STRUCTURE AND PROCESSES OF UK NATIONAL GOVERNMENT</vt:lpstr>
      <vt:lpstr>PowerPoint Presentation</vt:lpstr>
      <vt:lpstr>REGIONAL GOVERNMENT</vt:lpstr>
      <vt:lpstr>LOCAL GOVERNMENT</vt:lpstr>
      <vt:lpstr>NON-DEPARTMENTAL PUBLIC BODIES (commonly known as QANGOs)</vt:lpstr>
      <vt:lpstr>PUBLIC PRIVATE PARTNERSHIPS (PPPs)</vt:lpstr>
      <vt:lpstr>PFI ON LONDON UNDERGROUND</vt:lpstr>
      <vt:lpstr>THE EUROPEAN UNION</vt:lpstr>
      <vt:lpstr>STRUCTURE AND PROCESSES OF EU GOVERNMENT</vt:lpstr>
      <vt:lpstr>THE EU COUNCIL OF MINISTERS</vt:lpstr>
      <vt:lpstr>THE EUROPEAN COMMISSION</vt:lpstr>
      <vt:lpstr>THE EUROPEAN PARLIAMENT</vt:lpstr>
      <vt:lpstr>THE EUROPEAN COURT OF JUSTICE</vt:lpstr>
      <vt:lpstr>UK AND EU GOVERNMENT</vt:lpstr>
      <vt:lpstr>EU LEGISLATION</vt:lpstr>
      <vt:lpstr>FUTURE DEVELOPMENT OF EU</vt:lpstr>
      <vt:lpstr>SUPRANATIONAL GOVERNMENT ORGANISATIONS</vt:lpstr>
      <vt:lpstr>WTO AGENDA</vt:lpstr>
      <vt:lpstr>JOINED UP GOVERNMENT</vt:lpstr>
      <vt:lpstr>INFLUENCES ON POLICY FORMATION</vt:lpstr>
      <vt:lpstr>SUMMARY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Molly Jack</cp:lastModifiedBy>
  <cp:revision>81</cp:revision>
  <cp:lastPrinted>2018-07-09T15:27:01Z</cp:lastPrinted>
  <dcterms:created xsi:type="dcterms:W3CDTF">2002-10-07T19:43:58Z</dcterms:created>
  <dcterms:modified xsi:type="dcterms:W3CDTF">2021-10-17T15:18:48Z</dcterms:modified>
</cp:coreProperties>
</file>