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66" r:id="rId5"/>
    <p:sldId id="320" r:id="rId6"/>
    <p:sldId id="309" r:id="rId7"/>
    <p:sldId id="310" r:id="rId8"/>
    <p:sldId id="311" r:id="rId9"/>
    <p:sldId id="312" r:id="rId10"/>
    <p:sldId id="313" r:id="rId11"/>
    <p:sldId id="314" r:id="rId12"/>
    <p:sldId id="315" r:id="rId13"/>
    <p:sldId id="318" r:id="rId14"/>
    <p:sldId id="322" r:id="rId15"/>
    <p:sldId id="319" r:id="rId16"/>
    <p:sldId id="32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5" autoAdjust="0"/>
    <p:restoredTop sz="94629" autoAdjust="0"/>
  </p:normalViewPr>
  <p:slideViewPr>
    <p:cSldViewPr snapToGrid="0">
      <p:cViewPr varScale="1">
        <p:scale>
          <a:sx n="95" d="100"/>
          <a:sy n="95" d="100"/>
        </p:scale>
        <p:origin x="149" y="6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jp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5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www.forbes.com/innovative-companies/list/#tab:rank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5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ock-pm.com/service/open-innovation/" TargetMode="External"/><Relationship Id="rId2" Type="http://schemas.openxmlformats.org/officeDocument/2006/relationships/hyperlink" Target="https://www.fastcompany.com/90501820/spotify-wants-you-to-feel-less-alone-by-launching-new-site-to-see-whos-listening-to-the-same-song-as-yo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TtsM9VGNlII&amp;t=247s" TargetMode="External"/><Relationship Id="rId4" Type="http://schemas.openxmlformats.org/officeDocument/2006/relationships/hyperlink" Target="https://www.forbes.com/innovative-companies/list/#tab:rank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danielnewman/2018/05/08/preparing-for-the-future-by-embracing-radical-innovation/?sh=1441cc0a718e" TargetMode="External"/><Relationship Id="rId2" Type="http://schemas.openxmlformats.org/officeDocument/2006/relationships/hyperlink" Target="https://www.linkedin.com/pulse/6-thinking-hats-afrose-kha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nderconsulting.com/4-examples-incremental-innovation/" TargetMode="External"/><Relationship Id="rId4" Type="http://schemas.openxmlformats.org/officeDocument/2006/relationships/hyperlink" Target="https://www.youtube.com/watch?v=TL2d2t2iZ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r>
              <a:rPr lang="en-US" sz="4400" dirty="0"/>
              <a:t>Does the Innovation Concept Provide a Business Advantage?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By Natalie Thomas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4461041-8413-4023-ABA7-9E499B0AD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9E3284-E7B6-4420-B6BF-DE5F27FE22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7355" y="4374204"/>
            <a:ext cx="9818390" cy="1029308"/>
          </a:xfrm>
        </p:spPr>
        <p:txBody>
          <a:bodyPr>
            <a:normAutofit/>
          </a:bodyPr>
          <a:lstStyle/>
          <a:p>
            <a:r>
              <a:rPr lang="en-GB" sz="6000"/>
              <a:t>Introduction</a:t>
            </a:r>
          </a:p>
        </p:txBody>
      </p:sp>
      <p:pic>
        <p:nvPicPr>
          <p:cNvPr id="16" name="Picture 4" descr="Stack of magazines on table">
            <a:extLst>
              <a:ext uri="{FF2B5EF4-FFF2-40B4-BE49-F238E27FC236}">
                <a16:creationId xmlns:a16="http://schemas.microsoft.com/office/drawing/2014/main" id="{7AED65FF-C4B3-46FC-815E-98D5D5887C5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056" b="2675"/>
          <a:stretch/>
        </p:blipFill>
        <p:spPr>
          <a:xfrm>
            <a:off x="1181633" y="640080"/>
            <a:ext cx="6212362" cy="3494428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05BCF04-4702-43D0-BE8F-DBF6C2F65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0" y="5569068"/>
            <a:ext cx="96012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53B4A494-ED20-47DD-A927-05EA273B0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CAF006-2475-4B21-B089-ADEA266B12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/>
          <a:stretch/>
        </p:blipFill>
        <p:spPr>
          <a:xfrm>
            <a:off x="8672558" y="2483795"/>
            <a:ext cx="2044131" cy="2380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834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9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FF189A-FBDB-4340-8FF1-85188C096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78" y="516836"/>
            <a:ext cx="3100136" cy="1960234"/>
          </a:xfrm>
        </p:spPr>
        <p:txBody>
          <a:bodyPr>
            <a:normAutofit/>
          </a:bodyPr>
          <a:lstStyle/>
          <a:p>
            <a:r>
              <a:rPr lang="en-GB" sz="4000"/>
              <a:t>Reflective Model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0927" y="2633962"/>
            <a:ext cx="28346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9BCC30-87D9-4F55-A627-0BBDDFE071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32" r="3135"/>
          <a:stretch/>
        </p:blipFill>
        <p:spPr>
          <a:xfrm>
            <a:off x="4080728" y="10"/>
            <a:ext cx="8111272" cy="685799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012A45-8E29-4001-83CB-4305DA6BF2DE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9047" y="3278846"/>
            <a:ext cx="24384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74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40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41CB5-2645-454C-82B5-3942DF8B1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Innovation? – 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Week 1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056384-1DAF-4EFC-9CBF-2E4EEAA096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08822" y="640080"/>
            <a:ext cx="5632445" cy="512841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 Box 19">
            <a:extLst>
              <a:ext uri="{FF2B5EF4-FFF2-40B4-BE49-F238E27FC236}">
                <a16:creationId xmlns:a16="http://schemas.microsoft.com/office/drawing/2014/main" id="{A16D59FB-0FB2-4A17-817C-EF7B0A529AE0}"/>
              </a:ext>
            </a:extLst>
          </p:cNvPr>
          <p:cNvSpPr txBox="1"/>
          <p:nvPr/>
        </p:nvSpPr>
        <p:spPr>
          <a:xfrm>
            <a:off x="2431266" y="5802705"/>
            <a:ext cx="3535680" cy="281940"/>
          </a:xfrm>
          <a:prstGeom prst="rect">
            <a:avLst/>
          </a:prstGeom>
          <a:noFill/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Adapted from</a:t>
            </a:r>
            <a:r>
              <a:rPr lang="en-GB" sz="9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9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Davila et al, (2012), Making Innovation Work.</a:t>
            </a:r>
            <a:endParaRPr lang="en-GB" sz="1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EE3C93-673B-4B3B-A821-18D14B9CDB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73684" y="357327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68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7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3DF38D-EF87-4332-8953-9D93991AB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What Is Creativity? – Week 2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3484FB0-F605-4E3B-9C50-0E5FAAB3C6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2659" r="12850" b="1"/>
          <a:stretch/>
        </p:blipFill>
        <p:spPr>
          <a:xfrm>
            <a:off x="635459" y="640080"/>
            <a:ext cx="5414823" cy="360273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BFBD03C-9A03-483A-8ACC-186B0C0F28A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850" r="-3" b="8842"/>
          <a:stretch/>
        </p:blipFill>
        <p:spPr>
          <a:xfrm>
            <a:off x="6141719" y="640079"/>
            <a:ext cx="5417380" cy="3602736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3D5936-7291-4B48-97CF-89626B69D1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47552" y="4711130"/>
            <a:ext cx="656280" cy="65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612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6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DC65F-C7CC-4AA7-938C-899DE2C6F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2994815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>
                <a:solidFill>
                  <a:schemeClr val="tx1"/>
                </a:solidFill>
              </a:rPr>
              <a:t>Where Does Innovation Come From? – Week 3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28346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57F4D74-9FF9-4DAF-807F-67EDF795BCDC}"/>
              </a:ext>
            </a:extLst>
          </p:cNvPr>
          <p:cNvSpPr txBox="1"/>
          <p:nvPr/>
        </p:nvSpPr>
        <p:spPr>
          <a:xfrm>
            <a:off x="643467" y="2546224"/>
            <a:ext cx="2994815" cy="3342747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AE9A0B-2D04-4D1B-8F2D-5C20462419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359" y="695019"/>
            <a:ext cx="6763922" cy="4985925"/>
          </a:xfrm>
          <a:prstGeom prst="rect">
            <a:avLst/>
          </a:prstGeom>
        </p:spPr>
      </p:pic>
      <p:pic>
        <p:nvPicPr>
          <p:cNvPr id="13" name="Content Placeholder 12" descr="Question Mark with solid fill">
            <a:extLst>
              <a:ext uri="{FF2B5EF4-FFF2-40B4-BE49-F238E27FC236}">
                <a16:creationId xmlns:a16="http://schemas.microsoft.com/office/drawing/2014/main" id="{BB829003-D99C-479B-AA2C-FD97F71692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7910" y="2700171"/>
            <a:ext cx="3189231" cy="323865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8205BF3-52A8-4883-BDC9-CA3EE7CC87D6}"/>
              </a:ext>
            </a:extLst>
          </p:cNvPr>
          <p:cNvSpPr txBox="1"/>
          <p:nvPr/>
        </p:nvSpPr>
        <p:spPr>
          <a:xfrm>
            <a:off x="6866021" y="5729632"/>
            <a:ext cx="4768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/>
              <a:t>Sourced from Khan, (2015) Six Thinking Hats</a:t>
            </a:r>
            <a:endParaRPr lang="en-US" dirty="0"/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631240-709C-4B87-9CA9-0C26926BA1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864165" y="160631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2903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468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C2D2F5-ABB8-45A8-94BE-9E085A9DE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Innovation Models – Week 4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18BD548-FD22-45E6-A3A3-F77E219F3A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029" y="778219"/>
            <a:ext cx="3762524" cy="3394944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FA8A11A-E0A0-4672-A17E-32CC5B422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90558" y="1298448"/>
            <a:ext cx="0" cy="22860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4F8277FE-FE78-4895-953A-30F64C2EC1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19629" y="1679349"/>
            <a:ext cx="3740719" cy="1737906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92D7FC5-B427-4FF7-8FC7-9DA3C276D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87975" y="1298448"/>
            <a:ext cx="0" cy="22860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DF376B-9AD3-4A0D-A227-F329F56CE7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4489026" y="1212703"/>
            <a:ext cx="3312784" cy="2682219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7CA903-49FD-40AD-BD84-B328BB6E3646}"/>
              </a:ext>
            </a:extLst>
          </p:cNvPr>
          <p:cNvSpPr txBox="1"/>
          <p:nvPr/>
        </p:nvSpPr>
        <p:spPr>
          <a:xfrm>
            <a:off x="4987714" y="3894922"/>
            <a:ext cx="23154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Sourced from Tidd &amp; Bessant, (2018)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40F1C4-43A7-43BA-A06D-5081AA5D5D26}"/>
              </a:ext>
            </a:extLst>
          </p:cNvPr>
          <p:cNvSpPr txBox="1"/>
          <p:nvPr/>
        </p:nvSpPr>
        <p:spPr>
          <a:xfrm>
            <a:off x="1207658" y="4032194"/>
            <a:ext cx="27752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Sourced from Tidd &amp; Bessant, (2018)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0E8F36A-D169-41E8-ACA9-CB3B3FA14C91}"/>
              </a:ext>
            </a:extLst>
          </p:cNvPr>
          <p:cNvSpPr txBox="1"/>
          <p:nvPr/>
        </p:nvSpPr>
        <p:spPr>
          <a:xfrm>
            <a:off x="9009564" y="3503389"/>
            <a:ext cx="26671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Sourced from </a:t>
            </a:r>
            <a:r>
              <a:rPr lang="en-GB" sz="11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Open Innovation » Bock Project Management, (2020)</a:t>
            </a:r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D66031-9621-489D-BE62-664B300526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846306" y="474288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657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54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A75799-18A8-4EE8-98DF-4832CE30E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39097"/>
            <a:ext cx="6253317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The Innovative Organisation – Week 5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82914F-E77D-4891-AA94-61A98DDF90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0377" y="639097"/>
            <a:ext cx="3164464" cy="2744184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28139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A5E7F111-C086-4D63-ADEC-A3D9538C2E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7893642" y="3474720"/>
            <a:ext cx="3317935" cy="273981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B8552A09-235F-4027-B9C7-B09D159C7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528EE4-A616-460A-9B43-08680182C8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82990" y="3507043"/>
            <a:ext cx="487363" cy="48736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96864C7-F3F2-4CAE-9C41-D3035D085727}"/>
              </a:ext>
            </a:extLst>
          </p:cNvPr>
          <p:cNvSpPr txBox="1"/>
          <p:nvPr/>
        </p:nvSpPr>
        <p:spPr>
          <a:xfrm>
            <a:off x="1207658" y="4788568"/>
            <a:ext cx="50247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‘Innovation is a combination of who we are and the   world we live in’                  </a:t>
            </a:r>
          </a:p>
          <a:p>
            <a:r>
              <a:rPr lang="en-GB" b="1" dirty="0"/>
              <a:t>                                             (Instead, 2011)</a:t>
            </a:r>
          </a:p>
        </p:txBody>
      </p:sp>
    </p:spTree>
    <p:extLst>
      <p:ext uri="{BB962C8B-B14F-4D97-AF65-F5344CB8AC3E}">
        <p14:creationId xmlns:p14="http://schemas.microsoft.com/office/powerpoint/2010/main" val="2980864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47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13AF8-BCB8-49D7-B149-D6F88F889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Styles – </a:t>
            </a:r>
            <a:r>
              <a:rPr lang="en-GB" sz="2800" dirty="0"/>
              <a:t>Week 6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EF0E72A-5168-45B1-BFAF-DAC96E8129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544763" y="2388394"/>
            <a:ext cx="7162800" cy="3200400"/>
          </a:xfr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E6E72E-ACB1-49EE-B3DA-B3C7079855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65859" y="116304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72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8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990079-FAD1-44B6-BB1B-8D4DF0B80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Conclusion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CB06DFA-D736-447E-9C54-26242F177E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682315" y="703831"/>
            <a:ext cx="6275667" cy="3828156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938E66-6629-4C29-B6B4-DB606086B1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78066" y="2956719"/>
            <a:ext cx="487363" cy="48736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5D6F37A-A18C-45C1-B9E4-46E247954EE5}"/>
              </a:ext>
            </a:extLst>
          </p:cNvPr>
          <p:cNvSpPr txBox="1"/>
          <p:nvPr/>
        </p:nvSpPr>
        <p:spPr>
          <a:xfrm>
            <a:off x="5305324" y="6077634"/>
            <a:ext cx="61000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https://www.forbes.com/innovative-companies/list/#tab:rank</a:t>
            </a: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9E3E191-C3CD-4D63-A64D-389EF8648042}"/>
              </a:ext>
            </a:extLst>
          </p:cNvPr>
          <p:cNvSpPr txBox="1"/>
          <p:nvPr/>
        </p:nvSpPr>
        <p:spPr>
          <a:xfrm>
            <a:off x="5305324" y="5784837"/>
            <a:ext cx="3514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Most Innovative Organisations @</a:t>
            </a:r>
          </a:p>
        </p:txBody>
      </p:sp>
    </p:spTree>
    <p:extLst>
      <p:ext uri="{BB962C8B-B14F-4D97-AF65-F5344CB8AC3E}">
        <p14:creationId xmlns:p14="http://schemas.microsoft.com/office/powerpoint/2010/main" val="260945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8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06ABE-60DD-40E1-B7FE-A0D2CB41E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Thank you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A4F1A1E4-8796-41EE-9698-282C12ED0B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31248" y="640080"/>
            <a:ext cx="5577840" cy="557784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1391A9-1DF3-463F-88E1-4DD1F6B63D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332914" y="295562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398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5B70D-F9EE-4093-BD9C-C3472F8CD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FBFD4-1E53-490F-99D4-BCD1D2120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88325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Beer, J., (2020).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Spotify wants you to feel less alone by launching new site to show you who’s listening to what you are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Fast Company. Available at: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https://www.fastcompany.com/90501820/spotify-wants-you-to-feel-less-alone-by-launching-new-site-to-see-whos-listening-to-the-same-song-as-you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23 April 2021].</a:t>
            </a:r>
            <a:endParaRPr lang="en-GB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Bock-pm.com. (2020).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Open Innovation » Bock Project Management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6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https://bock-pm.com/service/open-innovation/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[Accessed 20 April 2021].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Cottrell, S (2015). ‘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Skills for Success: Personal Development and Employability’.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3</a:t>
            </a:r>
            <a:r>
              <a:rPr lang="en-GB" sz="16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rd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Edition. London. Palgrave.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Davila, T., Epstein, M., &amp; Shelton, R., (2012) ‘Making Innovation Work; How to manage it, measure it, and profit form it’. FT Press.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Forbes.com. (2021). ‘The World’s Most Innovative Companies’. [online] 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Forbes,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https://www.forbes.com/innovative-companies/list/#tab:rank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[Accessed 20 April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Goleman, D (2000) ‘Leadership that gets results’. 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Harvard Business Review.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78(2) pp. 78.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Insead, (2011).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DNA of the World's Most Innovative Companies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[video] Available at: </a:t>
            </a:r>
            <a:r>
              <a:rPr lang="en-GB" sz="1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https://www.youtube.com/watch?v=TtsM9VGNlII&amp;t=247s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[Accessed 23 April 2021].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Johnson, S.,(2011) ‘Where good Ideas Come From: The Severn Patterns of Innovation’. Penguin. UK.</a:t>
            </a:r>
          </a:p>
        </p:txBody>
      </p:sp>
    </p:spTree>
    <p:extLst>
      <p:ext uri="{BB962C8B-B14F-4D97-AF65-F5344CB8AC3E}">
        <p14:creationId xmlns:p14="http://schemas.microsoft.com/office/powerpoint/2010/main" val="1506091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2358D-D773-4AAA-B045-4F1562529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CDE40-ADEF-49AE-8750-5BDE9BA10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Khan, M. A., (2015). ‘</a:t>
            </a:r>
            <a:r>
              <a:rPr lang="en-GB" sz="2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6 Thinking Hats’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Linkedin.com. Available at: </a:t>
            </a:r>
            <a:r>
              <a:rPr lang="en-GB" sz="2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https://www.linkedin.com/pulse/6-thinking-hats-afrose-khan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[Accessed 20 April 2021].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Kolb, D., (1984). ‘</a:t>
            </a:r>
            <a:r>
              <a:rPr lang="en-GB" sz="2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Experiential learning: experience as the source of learning and development’. 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 Jersey. Prentice-Hall.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Kotterman, J., (2006) ‘Leadership Versus Management: What’s the Difference’. </a:t>
            </a:r>
            <a:r>
              <a:rPr lang="en-GB" sz="2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Journal for Quality and Participation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29(2) pp.13-17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Newman, D., (2018). Preparing for The Future By Embracing Radical Innovation. </a:t>
            </a:r>
            <a:r>
              <a:rPr lang="en-GB" sz="2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Forbes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[online] Available at: </a:t>
            </a:r>
            <a:r>
              <a:rPr lang="en-GB" sz="22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https://www.forbes.com/sites/danielnewman/2018/05/08/preparing-for-the-future-by-embracing-radical-innovation/?sh=1441cc0a718e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[Accessed 19 April 2021].</a:t>
            </a: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Patterson, C., &amp; Chapman, J., (2013) ‘Enhancing skills of critical reflection to evidence learning in professional practice. </a:t>
            </a:r>
            <a:r>
              <a:rPr lang="en-GB" sz="2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Physical Therapy in Sport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14(3) pp. 133-138.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Taylor, J., (2015). </a:t>
            </a:r>
            <a:r>
              <a:rPr lang="en-GB" sz="2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the Difference Between Innovation and Creativity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[video] Available at: </a:t>
            </a:r>
            <a:r>
              <a:rPr lang="en-GB" sz="2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https://www.youtube.com/watch?v=TL2d2t2iZkY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[Accessed 19 April 2021].</a:t>
            </a: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Tidd, J., &amp; Bessant, J., (2018). ‘</a:t>
            </a:r>
            <a:r>
              <a:rPr lang="en-GB" sz="2200" i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Managing Innovation: Integrating Technological, Market and Organisation Change’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6</a:t>
            </a:r>
            <a:r>
              <a:rPr lang="en-GB" sz="22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Edition. Chichester. Wiley.</a:t>
            </a: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Van Knippenberg, D., (2020) ‘A Motivational Lens od Person x Situation Interactions in Employee Creativity’. </a:t>
            </a:r>
            <a:r>
              <a:rPr lang="en-GB" sz="2200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Applied Psychology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105(10) pp.1129-1145.</a:t>
            </a: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Yonder. (2021). </a:t>
            </a:r>
            <a:r>
              <a:rPr lang="en-GB" sz="2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 examples of incremental innovation in action - Yonder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2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https://yonderconsulting.com/4-examples-incremental-innovation/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86258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{D4EA6596-3EE8-4E80-B086-9542D88B66C1}tf11437505_win32</Template>
  <TotalTime>1396</TotalTime>
  <Words>751</Words>
  <Application>Microsoft Office PowerPoint</Application>
  <PresentationFormat>Widescreen</PresentationFormat>
  <Paragraphs>41</Paragraphs>
  <Slides>13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Georgia Pro Cond Light</vt:lpstr>
      <vt:lpstr>Speak Pro</vt:lpstr>
      <vt:lpstr>RetrospectVTI</vt:lpstr>
      <vt:lpstr>Does the Innovation Concept Provide a Business Advantage?</vt:lpstr>
      <vt:lpstr>Introduction</vt:lpstr>
      <vt:lpstr>Reflective Model</vt:lpstr>
      <vt:lpstr>What Is Innovation? – Week 1</vt:lpstr>
      <vt:lpstr>What Is Creativity? – Week 2</vt:lpstr>
      <vt:lpstr>Where Does Innovation Come From? – Week 3</vt:lpstr>
      <vt:lpstr>Innovation Models – Week 4</vt:lpstr>
      <vt:lpstr>The Innovative Organisation – Week 5</vt:lpstr>
      <vt:lpstr>Leadership Styles – Week 6</vt:lpstr>
      <vt:lpstr>Conclusion </vt:lpstr>
      <vt:lpstr>Thank you</vt:lpstr>
      <vt:lpstr>Reference List</vt:lpstr>
      <vt:lpstr>Reference List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the Innovation Concept Provide a Business Advantage?</dc:title>
  <dc:creator>natalie thomas</dc:creator>
  <cp:lastModifiedBy>natalie thomas</cp:lastModifiedBy>
  <cp:revision>37</cp:revision>
  <dcterms:created xsi:type="dcterms:W3CDTF">2021-04-20T09:44:44Z</dcterms:created>
  <dcterms:modified xsi:type="dcterms:W3CDTF">2021-04-23T12:19:19Z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