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34"/>
  </p:notesMasterIdLst>
  <p:sldIdLst>
    <p:sldId id="256" r:id="rId2"/>
    <p:sldId id="257" r:id="rId3"/>
    <p:sldId id="258" r:id="rId4"/>
    <p:sldId id="260" r:id="rId5"/>
    <p:sldId id="261" r:id="rId6"/>
    <p:sldId id="262" r:id="rId7"/>
    <p:sldId id="274" r:id="rId8"/>
    <p:sldId id="268" r:id="rId9"/>
    <p:sldId id="269" r:id="rId10"/>
    <p:sldId id="279" r:id="rId11"/>
    <p:sldId id="280" r:id="rId12"/>
    <p:sldId id="292" r:id="rId13"/>
    <p:sldId id="281" r:id="rId14"/>
    <p:sldId id="276" r:id="rId15"/>
    <p:sldId id="277" r:id="rId16"/>
    <p:sldId id="259" r:id="rId17"/>
    <p:sldId id="263" r:id="rId18"/>
    <p:sldId id="264" r:id="rId19"/>
    <p:sldId id="278" r:id="rId20"/>
    <p:sldId id="282" r:id="rId21"/>
    <p:sldId id="283" r:id="rId22"/>
    <p:sldId id="284" r:id="rId23"/>
    <p:sldId id="265" r:id="rId24"/>
    <p:sldId id="266" r:id="rId25"/>
    <p:sldId id="270" r:id="rId26"/>
    <p:sldId id="271" r:id="rId27"/>
    <p:sldId id="286" r:id="rId28"/>
    <p:sldId id="287" r:id="rId29"/>
    <p:sldId id="288" r:id="rId30"/>
    <p:sldId id="290" r:id="rId31"/>
    <p:sldId id="289" r:id="rId32"/>
    <p:sldId id="291"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29ECD13-8AE6-49A3-B456-40F9CCDB56D5}" v="261" dt="2024-11-18T19:22:42.480"/>
  </p1510:revLst>
</p1510:revInfo>
</file>

<file path=ppt/tableStyles.xml><?xml version="1.0" encoding="utf-8"?>
<a:tblStyleLst xmlns:a="http://schemas.openxmlformats.org/drawingml/2006/main" def="{5C22544A-7EE6-4342-B048-85BDC9FD1C3A}">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233" autoAdjust="0"/>
    <p:restoredTop sz="89932" autoAdjust="0"/>
  </p:normalViewPr>
  <p:slideViewPr>
    <p:cSldViewPr snapToGrid="0">
      <p:cViewPr>
        <p:scale>
          <a:sx n="56" d="100"/>
          <a:sy n="56" d="100"/>
        </p:scale>
        <p:origin x="1214" y="37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5/10/relationships/revisionInfo" Target="revisionInfo.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diagrams/_rels/data3.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s>
</file>

<file path=ppt/diagrams/_rels/drawing3.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65A0F60-124C-42EA-93AF-8C58310D1A2B}" type="doc">
      <dgm:prSet loTypeId="urn:microsoft.com/office/officeart/2008/layout/LinedList" loCatId="list" qsTypeId="urn:microsoft.com/office/officeart/2005/8/quickstyle/simple4" qsCatId="simple" csTypeId="urn:microsoft.com/office/officeart/2005/8/colors/accent3_2" csCatId="accent3"/>
      <dgm:spPr/>
      <dgm:t>
        <a:bodyPr/>
        <a:lstStyle/>
        <a:p>
          <a:endParaRPr lang="en-US"/>
        </a:p>
      </dgm:t>
    </dgm:pt>
    <dgm:pt modelId="{12B10E88-2C4B-41D0-B8BF-9EF8091C8337}">
      <dgm:prSet/>
      <dgm:spPr/>
      <dgm:t>
        <a:bodyPr/>
        <a:lstStyle/>
        <a:p>
          <a:r>
            <a:rPr lang="en-US" b="0" i="0" baseline="0">
              <a:latin typeface="Times New Roman" panose="02020603050405020304" pitchFamily="18" charset="0"/>
              <a:cs typeface="Times New Roman" panose="02020603050405020304" pitchFamily="18" charset="0"/>
            </a:rPr>
            <a:t>Apple Inc.: Leading global technology company founded in 1976.</a:t>
          </a:r>
          <a:endParaRPr lang="en-US">
            <a:latin typeface="Times New Roman" panose="02020603050405020304" pitchFamily="18" charset="0"/>
            <a:cs typeface="Times New Roman" panose="02020603050405020304" pitchFamily="18" charset="0"/>
          </a:endParaRPr>
        </a:p>
      </dgm:t>
    </dgm:pt>
    <dgm:pt modelId="{23948A88-8A71-494B-BC9E-7DCE5CEC0F8B}" type="parTrans" cxnId="{B07A786B-4719-434E-A9BA-884F2F605478}">
      <dgm:prSet/>
      <dgm:spPr/>
      <dgm:t>
        <a:bodyPr/>
        <a:lstStyle/>
        <a:p>
          <a:endParaRPr lang="en-US"/>
        </a:p>
      </dgm:t>
    </dgm:pt>
    <dgm:pt modelId="{99A6CEBB-C4F2-41C2-A5DD-BB0E73B4EDA9}" type="sibTrans" cxnId="{B07A786B-4719-434E-A9BA-884F2F605478}">
      <dgm:prSet/>
      <dgm:spPr/>
      <dgm:t>
        <a:bodyPr/>
        <a:lstStyle/>
        <a:p>
          <a:endParaRPr lang="en-US"/>
        </a:p>
      </dgm:t>
    </dgm:pt>
    <dgm:pt modelId="{26496459-E998-40BE-96C5-973C3763A8DD}">
      <dgm:prSet/>
      <dgm:spPr/>
      <dgm:t>
        <a:bodyPr/>
        <a:lstStyle/>
        <a:p>
          <a:r>
            <a:rPr lang="en-US" b="0" i="0" baseline="0">
              <a:latin typeface="Times New Roman" panose="02020603050405020304" pitchFamily="18" charset="0"/>
              <a:cs typeface="Times New Roman" panose="02020603050405020304" pitchFamily="18" charset="0"/>
            </a:rPr>
            <a:t>Known for innovation in smartphones, computers, and consumer electronics.</a:t>
          </a:r>
          <a:endParaRPr lang="en-US">
            <a:latin typeface="Times New Roman" panose="02020603050405020304" pitchFamily="18" charset="0"/>
            <a:cs typeface="Times New Roman" panose="02020603050405020304" pitchFamily="18" charset="0"/>
          </a:endParaRPr>
        </a:p>
      </dgm:t>
    </dgm:pt>
    <dgm:pt modelId="{56F5EDF2-8E9A-497E-828E-E6E3C32949E0}" type="parTrans" cxnId="{BF0C2DBB-06E8-4295-9B7B-019BE6A9AEA5}">
      <dgm:prSet/>
      <dgm:spPr/>
      <dgm:t>
        <a:bodyPr/>
        <a:lstStyle/>
        <a:p>
          <a:endParaRPr lang="en-US"/>
        </a:p>
      </dgm:t>
    </dgm:pt>
    <dgm:pt modelId="{8E3D2889-6306-4573-AFB3-A17D01A3025C}" type="sibTrans" cxnId="{BF0C2DBB-06E8-4295-9B7B-019BE6A9AEA5}">
      <dgm:prSet/>
      <dgm:spPr/>
      <dgm:t>
        <a:bodyPr/>
        <a:lstStyle/>
        <a:p>
          <a:endParaRPr lang="en-US"/>
        </a:p>
      </dgm:t>
    </dgm:pt>
    <dgm:pt modelId="{F2C16611-007F-4193-B988-4E7004720581}">
      <dgm:prSet/>
      <dgm:spPr/>
      <dgm:t>
        <a:bodyPr/>
        <a:lstStyle/>
        <a:p>
          <a:r>
            <a:rPr lang="en-US" b="0" i="0" baseline="0">
              <a:latin typeface="Times New Roman" panose="02020603050405020304" pitchFamily="18" charset="0"/>
              <a:cs typeface="Times New Roman" panose="02020603050405020304" pitchFamily="18" charset="0"/>
            </a:rPr>
            <a:t>Strong brand loyalty, premium quality, and user-centric design.</a:t>
          </a:r>
          <a:endParaRPr lang="en-US">
            <a:latin typeface="Times New Roman" panose="02020603050405020304" pitchFamily="18" charset="0"/>
            <a:cs typeface="Times New Roman" panose="02020603050405020304" pitchFamily="18" charset="0"/>
          </a:endParaRPr>
        </a:p>
      </dgm:t>
    </dgm:pt>
    <dgm:pt modelId="{AF8D596E-53BC-44C8-8BAE-C0652B5228D7}" type="parTrans" cxnId="{1BE05B16-7EB2-49ED-B75A-83B6BB10AD1A}">
      <dgm:prSet/>
      <dgm:spPr/>
      <dgm:t>
        <a:bodyPr/>
        <a:lstStyle/>
        <a:p>
          <a:endParaRPr lang="en-US"/>
        </a:p>
      </dgm:t>
    </dgm:pt>
    <dgm:pt modelId="{5218620B-4615-43E6-9023-4131E4242CA6}" type="sibTrans" cxnId="{1BE05B16-7EB2-49ED-B75A-83B6BB10AD1A}">
      <dgm:prSet/>
      <dgm:spPr/>
      <dgm:t>
        <a:bodyPr/>
        <a:lstStyle/>
        <a:p>
          <a:endParaRPr lang="en-US"/>
        </a:p>
      </dgm:t>
    </dgm:pt>
    <dgm:pt modelId="{80EEFA05-959E-4F8A-B643-72861258ED75}">
      <dgm:prSet/>
      <dgm:spPr/>
      <dgm:t>
        <a:bodyPr/>
        <a:lstStyle/>
        <a:p>
          <a:r>
            <a:rPr lang="en-US" b="0" i="0" baseline="0" dirty="0">
              <a:latin typeface="Times New Roman" panose="02020603050405020304" pitchFamily="18" charset="0"/>
              <a:cs typeface="Times New Roman" panose="02020603050405020304" pitchFamily="18" charset="0"/>
            </a:rPr>
            <a:t>Focus on Artificial Intelligence (AI) and Augmented Reality (AR) as key growth drivers.</a:t>
          </a:r>
          <a:endParaRPr lang="en-US" dirty="0">
            <a:latin typeface="Times New Roman" panose="02020603050405020304" pitchFamily="18" charset="0"/>
            <a:cs typeface="Times New Roman" panose="02020603050405020304" pitchFamily="18" charset="0"/>
          </a:endParaRPr>
        </a:p>
      </dgm:t>
    </dgm:pt>
    <dgm:pt modelId="{D2BF4198-8906-45AB-8147-8CA109CFF29C}" type="parTrans" cxnId="{21DFD0CC-0AE3-4676-B32C-9E749F507597}">
      <dgm:prSet/>
      <dgm:spPr/>
      <dgm:t>
        <a:bodyPr/>
        <a:lstStyle/>
        <a:p>
          <a:endParaRPr lang="en-US"/>
        </a:p>
      </dgm:t>
    </dgm:pt>
    <dgm:pt modelId="{91E01300-BC00-4689-BB7E-5669511782DA}" type="sibTrans" cxnId="{21DFD0CC-0AE3-4676-B32C-9E749F507597}">
      <dgm:prSet/>
      <dgm:spPr/>
      <dgm:t>
        <a:bodyPr/>
        <a:lstStyle/>
        <a:p>
          <a:endParaRPr lang="en-US"/>
        </a:p>
      </dgm:t>
    </dgm:pt>
    <dgm:pt modelId="{480A3318-3260-429D-B500-EFF24063667E}">
      <dgm:prSet/>
      <dgm:spPr/>
      <dgm:t>
        <a:bodyPr/>
        <a:lstStyle/>
        <a:p>
          <a:r>
            <a:rPr lang="en-US" b="0" i="0" baseline="0">
              <a:latin typeface="Times New Roman" panose="02020603050405020304" pitchFamily="18" charset="0"/>
              <a:cs typeface="Times New Roman" panose="02020603050405020304" pitchFamily="18" charset="0"/>
            </a:rPr>
            <a:t>AI/AR enhance product experiences, influencing Apple's marketing strategies. </a:t>
          </a:r>
          <a:endParaRPr lang="en-US">
            <a:latin typeface="Times New Roman" panose="02020603050405020304" pitchFamily="18" charset="0"/>
            <a:cs typeface="Times New Roman" panose="02020603050405020304" pitchFamily="18" charset="0"/>
          </a:endParaRPr>
        </a:p>
      </dgm:t>
    </dgm:pt>
    <dgm:pt modelId="{ED533828-0830-4D14-BE6A-279EFE16D8DD}" type="parTrans" cxnId="{BD2F8307-5D1B-49B2-A0B1-E0CC58CC4146}">
      <dgm:prSet/>
      <dgm:spPr/>
      <dgm:t>
        <a:bodyPr/>
        <a:lstStyle/>
        <a:p>
          <a:endParaRPr lang="en-US"/>
        </a:p>
      </dgm:t>
    </dgm:pt>
    <dgm:pt modelId="{AFD91072-D7C9-4821-BB31-F76A401DB786}" type="sibTrans" cxnId="{BD2F8307-5D1B-49B2-A0B1-E0CC58CC4146}">
      <dgm:prSet/>
      <dgm:spPr/>
      <dgm:t>
        <a:bodyPr/>
        <a:lstStyle/>
        <a:p>
          <a:endParaRPr lang="en-US"/>
        </a:p>
      </dgm:t>
    </dgm:pt>
    <dgm:pt modelId="{6E2C988E-BF2B-457E-A758-0C1AA8E8B7F4}" type="pres">
      <dgm:prSet presAssocID="{C65A0F60-124C-42EA-93AF-8C58310D1A2B}" presName="vert0" presStyleCnt="0">
        <dgm:presLayoutVars>
          <dgm:dir/>
          <dgm:animOne val="branch"/>
          <dgm:animLvl val="lvl"/>
        </dgm:presLayoutVars>
      </dgm:prSet>
      <dgm:spPr/>
    </dgm:pt>
    <dgm:pt modelId="{607942FD-FB7A-4079-872A-B8EEF271ED84}" type="pres">
      <dgm:prSet presAssocID="{12B10E88-2C4B-41D0-B8BF-9EF8091C8337}" presName="thickLine" presStyleLbl="alignNode1" presStyleIdx="0" presStyleCnt="5"/>
      <dgm:spPr/>
    </dgm:pt>
    <dgm:pt modelId="{C48A40E1-793A-409D-B4CC-4FD40668C7FB}" type="pres">
      <dgm:prSet presAssocID="{12B10E88-2C4B-41D0-B8BF-9EF8091C8337}" presName="horz1" presStyleCnt="0"/>
      <dgm:spPr/>
    </dgm:pt>
    <dgm:pt modelId="{3C5F2BD2-69CC-4313-A1E4-B9236B7CD06F}" type="pres">
      <dgm:prSet presAssocID="{12B10E88-2C4B-41D0-B8BF-9EF8091C8337}" presName="tx1" presStyleLbl="revTx" presStyleIdx="0" presStyleCnt="5"/>
      <dgm:spPr/>
    </dgm:pt>
    <dgm:pt modelId="{BD9809B4-A568-4256-A849-63C47F3B959F}" type="pres">
      <dgm:prSet presAssocID="{12B10E88-2C4B-41D0-B8BF-9EF8091C8337}" presName="vert1" presStyleCnt="0"/>
      <dgm:spPr/>
    </dgm:pt>
    <dgm:pt modelId="{3DC0A9B9-B590-4FCF-9AFC-BFADAA591DF3}" type="pres">
      <dgm:prSet presAssocID="{26496459-E998-40BE-96C5-973C3763A8DD}" presName="thickLine" presStyleLbl="alignNode1" presStyleIdx="1" presStyleCnt="5"/>
      <dgm:spPr/>
    </dgm:pt>
    <dgm:pt modelId="{D41C4271-0E2F-4BCA-9F19-4EC51321E4EE}" type="pres">
      <dgm:prSet presAssocID="{26496459-E998-40BE-96C5-973C3763A8DD}" presName="horz1" presStyleCnt="0"/>
      <dgm:spPr/>
    </dgm:pt>
    <dgm:pt modelId="{AFACC38D-D923-42FB-9D96-A6B24D40213B}" type="pres">
      <dgm:prSet presAssocID="{26496459-E998-40BE-96C5-973C3763A8DD}" presName="tx1" presStyleLbl="revTx" presStyleIdx="1" presStyleCnt="5"/>
      <dgm:spPr/>
    </dgm:pt>
    <dgm:pt modelId="{423FCD05-BF2A-4AAC-9EAC-AC51B635D5D4}" type="pres">
      <dgm:prSet presAssocID="{26496459-E998-40BE-96C5-973C3763A8DD}" presName="vert1" presStyleCnt="0"/>
      <dgm:spPr/>
    </dgm:pt>
    <dgm:pt modelId="{2F55311B-C38D-43E0-B2FA-7F31425E6FB9}" type="pres">
      <dgm:prSet presAssocID="{F2C16611-007F-4193-B988-4E7004720581}" presName="thickLine" presStyleLbl="alignNode1" presStyleIdx="2" presStyleCnt="5"/>
      <dgm:spPr/>
    </dgm:pt>
    <dgm:pt modelId="{CBFDE71C-DB7E-4BE6-9D43-D9FC67FFDBEF}" type="pres">
      <dgm:prSet presAssocID="{F2C16611-007F-4193-B988-4E7004720581}" presName="horz1" presStyleCnt="0"/>
      <dgm:spPr/>
    </dgm:pt>
    <dgm:pt modelId="{A9D09B33-711D-4C1D-B001-986B2082ABA5}" type="pres">
      <dgm:prSet presAssocID="{F2C16611-007F-4193-B988-4E7004720581}" presName="tx1" presStyleLbl="revTx" presStyleIdx="2" presStyleCnt="5"/>
      <dgm:spPr/>
    </dgm:pt>
    <dgm:pt modelId="{33E1F97B-D59C-4E62-83A4-20409D35E6D1}" type="pres">
      <dgm:prSet presAssocID="{F2C16611-007F-4193-B988-4E7004720581}" presName="vert1" presStyleCnt="0"/>
      <dgm:spPr/>
    </dgm:pt>
    <dgm:pt modelId="{9BA2065B-C90A-40C3-979C-B33003D2B15F}" type="pres">
      <dgm:prSet presAssocID="{80EEFA05-959E-4F8A-B643-72861258ED75}" presName="thickLine" presStyleLbl="alignNode1" presStyleIdx="3" presStyleCnt="5"/>
      <dgm:spPr/>
    </dgm:pt>
    <dgm:pt modelId="{708D8902-586A-4B42-835B-034624836D50}" type="pres">
      <dgm:prSet presAssocID="{80EEFA05-959E-4F8A-B643-72861258ED75}" presName="horz1" presStyleCnt="0"/>
      <dgm:spPr/>
    </dgm:pt>
    <dgm:pt modelId="{158E1743-8141-4D70-A92F-E44CB0B75B3C}" type="pres">
      <dgm:prSet presAssocID="{80EEFA05-959E-4F8A-B643-72861258ED75}" presName="tx1" presStyleLbl="revTx" presStyleIdx="3" presStyleCnt="5"/>
      <dgm:spPr/>
    </dgm:pt>
    <dgm:pt modelId="{9343E614-E88C-43EA-9FBE-E74A7C5195C0}" type="pres">
      <dgm:prSet presAssocID="{80EEFA05-959E-4F8A-B643-72861258ED75}" presName="vert1" presStyleCnt="0"/>
      <dgm:spPr/>
    </dgm:pt>
    <dgm:pt modelId="{CC68C07E-A750-4A10-B87B-463EB5C4730A}" type="pres">
      <dgm:prSet presAssocID="{480A3318-3260-429D-B500-EFF24063667E}" presName="thickLine" presStyleLbl="alignNode1" presStyleIdx="4" presStyleCnt="5"/>
      <dgm:spPr/>
    </dgm:pt>
    <dgm:pt modelId="{319693D7-5ECB-42C0-8F64-9BD6013D8C34}" type="pres">
      <dgm:prSet presAssocID="{480A3318-3260-429D-B500-EFF24063667E}" presName="horz1" presStyleCnt="0"/>
      <dgm:spPr/>
    </dgm:pt>
    <dgm:pt modelId="{02432325-2530-4761-B2A5-C7BC0BD9A1D9}" type="pres">
      <dgm:prSet presAssocID="{480A3318-3260-429D-B500-EFF24063667E}" presName="tx1" presStyleLbl="revTx" presStyleIdx="4" presStyleCnt="5"/>
      <dgm:spPr/>
    </dgm:pt>
    <dgm:pt modelId="{392F66A5-54AA-403D-B103-6979B035BDBB}" type="pres">
      <dgm:prSet presAssocID="{480A3318-3260-429D-B500-EFF24063667E}" presName="vert1" presStyleCnt="0"/>
      <dgm:spPr/>
    </dgm:pt>
  </dgm:ptLst>
  <dgm:cxnLst>
    <dgm:cxn modelId="{BD2F8307-5D1B-49B2-A0B1-E0CC58CC4146}" srcId="{C65A0F60-124C-42EA-93AF-8C58310D1A2B}" destId="{480A3318-3260-429D-B500-EFF24063667E}" srcOrd="4" destOrd="0" parTransId="{ED533828-0830-4D14-BE6A-279EFE16D8DD}" sibTransId="{AFD91072-D7C9-4821-BB31-F76A401DB786}"/>
    <dgm:cxn modelId="{1BE05B16-7EB2-49ED-B75A-83B6BB10AD1A}" srcId="{C65A0F60-124C-42EA-93AF-8C58310D1A2B}" destId="{F2C16611-007F-4193-B988-4E7004720581}" srcOrd="2" destOrd="0" parTransId="{AF8D596E-53BC-44C8-8BAE-C0652B5228D7}" sibTransId="{5218620B-4615-43E6-9023-4131E4242CA6}"/>
    <dgm:cxn modelId="{B07A786B-4719-434E-A9BA-884F2F605478}" srcId="{C65A0F60-124C-42EA-93AF-8C58310D1A2B}" destId="{12B10E88-2C4B-41D0-B8BF-9EF8091C8337}" srcOrd="0" destOrd="0" parTransId="{23948A88-8A71-494B-BC9E-7DCE5CEC0F8B}" sibTransId="{99A6CEBB-C4F2-41C2-A5DD-BB0E73B4EDA9}"/>
    <dgm:cxn modelId="{4C2A104C-9BD6-4F70-8A78-ED642D5056A8}" type="presOf" srcId="{F2C16611-007F-4193-B988-4E7004720581}" destId="{A9D09B33-711D-4C1D-B001-986B2082ABA5}" srcOrd="0" destOrd="0" presId="urn:microsoft.com/office/officeart/2008/layout/LinedList"/>
    <dgm:cxn modelId="{B6B2594E-6A8E-40E6-B1B7-48B77BD0A9D8}" type="presOf" srcId="{480A3318-3260-429D-B500-EFF24063667E}" destId="{02432325-2530-4761-B2A5-C7BC0BD9A1D9}" srcOrd="0" destOrd="0" presId="urn:microsoft.com/office/officeart/2008/layout/LinedList"/>
    <dgm:cxn modelId="{B7DFC78E-43DD-4143-BDC9-45E95326174B}" type="presOf" srcId="{12B10E88-2C4B-41D0-B8BF-9EF8091C8337}" destId="{3C5F2BD2-69CC-4313-A1E4-B9236B7CD06F}" srcOrd="0" destOrd="0" presId="urn:microsoft.com/office/officeart/2008/layout/LinedList"/>
    <dgm:cxn modelId="{670C868F-1F28-4C5B-851B-6035752B3A60}" type="presOf" srcId="{80EEFA05-959E-4F8A-B643-72861258ED75}" destId="{158E1743-8141-4D70-A92F-E44CB0B75B3C}" srcOrd="0" destOrd="0" presId="urn:microsoft.com/office/officeart/2008/layout/LinedList"/>
    <dgm:cxn modelId="{29C3B290-D239-4D95-9CC0-4EACB157D05B}" type="presOf" srcId="{C65A0F60-124C-42EA-93AF-8C58310D1A2B}" destId="{6E2C988E-BF2B-457E-A758-0C1AA8E8B7F4}" srcOrd="0" destOrd="0" presId="urn:microsoft.com/office/officeart/2008/layout/LinedList"/>
    <dgm:cxn modelId="{BF0C2DBB-06E8-4295-9B7B-019BE6A9AEA5}" srcId="{C65A0F60-124C-42EA-93AF-8C58310D1A2B}" destId="{26496459-E998-40BE-96C5-973C3763A8DD}" srcOrd="1" destOrd="0" parTransId="{56F5EDF2-8E9A-497E-828E-E6E3C32949E0}" sibTransId="{8E3D2889-6306-4573-AFB3-A17D01A3025C}"/>
    <dgm:cxn modelId="{9C7938CB-B926-42AE-B286-BA16EB50AF4E}" type="presOf" srcId="{26496459-E998-40BE-96C5-973C3763A8DD}" destId="{AFACC38D-D923-42FB-9D96-A6B24D40213B}" srcOrd="0" destOrd="0" presId="urn:microsoft.com/office/officeart/2008/layout/LinedList"/>
    <dgm:cxn modelId="{21DFD0CC-0AE3-4676-B32C-9E749F507597}" srcId="{C65A0F60-124C-42EA-93AF-8C58310D1A2B}" destId="{80EEFA05-959E-4F8A-B643-72861258ED75}" srcOrd="3" destOrd="0" parTransId="{D2BF4198-8906-45AB-8147-8CA109CFF29C}" sibTransId="{91E01300-BC00-4689-BB7E-5669511782DA}"/>
    <dgm:cxn modelId="{1735C8DC-FC23-486A-99E2-7DC02BCED26F}" type="presParOf" srcId="{6E2C988E-BF2B-457E-A758-0C1AA8E8B7F4}" destId="{607942FD-FB7A-4079-872A-B8EEF271ED84}" srcOrd="0" destOrd="0" presId="urn:microsoft.com/office/officeart/2008/layout/LinedList"/>
    <dgm:cxn modelId="{C2C3497B-FF44-4C0C-8EC7-67A3674FA910}" type="presParOf" srcId="{6E2C988E-BF2B-457E-A758-0C1AA8E8B7F4}" destId="{C48A40E1-793A-409D-B4CC-4FD40668C7FB}" srcOrd="1" destOrd="0" presId="urn:microsoft.com/office/officeart/2008/layout/LinedList"/>
    <dgm:cxn modelId="{2DBBF0DB-81F4-4540-8816-035B56B26B7B}" type="presParOf" srcId="{C48A40E1-793A-409D-B4CC-4FD40668C7FB}" destId="{3C5F2BD2-69CC-4313-A1E4-B9236B7CD06F}" srcOrd="0" destOrd="0" presId="urn:microsoft.com/office/officeart/2008/layout/LinedList"/>
    <dgm:cxn modelId="{69906B24-65BA-4E4B-A3F3-756304B1469F}" type="presParOf" srcId="{C48A40E1-793A-409D-B4CC-4FD40668C7FB}" destId="{BD9809B4-A568-4256-A849-63C47F3B959F}" srcOrd="1" destOrd="0" presId="urn:microsoft.com/office/officeart/2008/layout/LinedList"/>
    <dgm:cxn modelId="{B289D106-D8F6-4627-AF90-DFD611EB5A04}" type="presParOf" srcId="{6E2C988E-BF2B-457E-A758-0C1AA8E8B7F4}" destId="{3DC0A9B9-B590-4FCF-9AFC-BFADAA591DF3}" srcOrd="2" destOrd="0" presId="urn:microsoft.com/office/officeart/2008/layout/LinedList"/>
    <dgm:cxn modelId="{D3C28E6A-73B5-4F15-9BE8-4137475F0E35}" type="presParOf" srcId="{6E2C988E-BF2B-457E-A758-0C1AA8E8B7F4}" destId="{D41C4271-0E2F-4BCA-9F19-4EC51321E4EE}" srcOrd="3" destOrd="0" presId="urn:microsoft.com/office/officeart/2008/layout/LinedList"/>
    <dgm:cxn modelId="{21730932-8B3E-4B97-9C7F-B80DE877A27E}" type="presParOf" srcId="{D41C4271-0E2F-4BCA-9F19-4EC51321E4EE}" destId="{AFACC38D-D923-42FB-9D96-A6B24D40213B}" srcOrd="0" destOrd="0" presId="urn:microsoft.com/office/officeart/2008/layout/LinedList"/>
    <dgm:cxn modelId="{91F77A7E-F450-4A52-8A3E-FDA2981CDDCB}" type="presParOf" srcId="{D41C4271-0E2F-4BCA-9F19-4EC51321E4EE}" destId="{423FCD05-BF2A-4AAC-9EAC-AC51B635D5D4}" srcOrd="1" destOrd="0" presId="urn:microsoft.com/office/officeart/2008/layout/LinedList"/>
    <dgm:cxn modelId="{853BCA1F-FC05-4CDF-9E0D-C480AE1D2753}" type="presParOf" srcId="{6E2C988E-BF2B-457E-A758-0C1AA8E8B7F4}" destId="{2F55311B-C38D-43E0-B2FA-7F31425E6FB9}" srcOrd="4" destOrd="0" presId="urn:microsoft.com/office/officeart/2008/layout/LinedList"/>
    <dgm:cxn modelId="{ADD2DD76-0DDD-463D-B7BC-DFAFFB7DBC12}" type="presParOf" srcId="{6E2C988E-BF2B-457E-A758-0C1AA8E8B7F4}" destId="{CBFDE71C-DB7E-4BE6-9D43-D9FC67FFDBEF}" srcOrd="5" destOrd="0" presId="urn:microsoft.com/office/officeart/2008/layout/LinedList"/>
    <dgm:cxn modelId="{BA4AD0CC-445B-48B1-BC67-C016446D8D55}" type="presParOf" srcId="{CBFDE71C-DB7E-4BE6-9D43-D9FC67FFDBEF}" destId="{A9D09B33-711D-4C1D-B001-986B2082ABA5}" srcOrd="0" destOrd="0" presId="urn:microsoft.com/office/officeart/2008/layout/LinedList"/>
    <dgm:cxn modelId="{20E80EBF-718B-402E-86C1-47F17D6FA84B}" type="presParOf" srcId="{CBFDE71C-DB7E-4BE6-9D43-D9FC67FFDBEF}" destId="{33E1F97B-D59C-4E62-83A4-20409D35E6D1}" srcOrd="1" destOrd="0" presId="urn:microsoft.com/office/officeart/2008/layout/LinedList"/>
    <dgm:cxn modelId="{4AE557E9-5B8D-4FF6-8DB3-30343B18B31F}" type="presParOf" srcId="{6E2C988E-BF2B-457E-A758-0C1AA8E8B7F4}" destId="{9BA2065B-C90A-40C3-979C-B33003D2B15F}" srcOrd="6" destOrd="0" presId="urn:microsoft.com/office/officeart/2008/layout/LinedList"/>
    <dgm:cxn modelId="{F4584CE5-565B-4B27-8B98-E4A773EC07AF}" type="presParOf" srcId="{6E2C988E-BF2B-457E-A758-0C1AA8E8B7F4}" destId="{708D8902-586A-4B42-835B-034624836D50}" srcOrd="7" destOrd="0" presId="urn:microsoft.com/office/officeart/2008/layout/LinedList"/>
    <dgm:cxn modelId="{C68A114F-AB7F-4262-B51E-42D3ED383C8B}" type="presParOf" srcId="{708D8902-586A-4B42-835B-034624836D50}" destId="{158E1743-8141-4D70-A92F-E44CB0B75B3C}" srcOrd="0" destOrd="0" presId="urn:microsoft.com/office/officeart/2008/layout/LinedList"/>
    <dgm:cxn modelId="{80F344FF-3813-4B55-8ADF-526E66D215A0}" type="presParOf" srcId="{708D8902-586A-4B42-835B-034624836D50}" destId="{9343E614-E88C-43EA-9FBE-E74A7C5195C0}" srcOrd="1" destOrd="0" presId="urn:microsoft.com/office/officeart/2008/layout/LinedList"/>
    <dgm:cxn modelId="{119ABD0C-8F18-40AC-A1E2-5C43CEF93947}" type="presParOf" srcId="{6E2C988E-BF2B-457E-A758-0C1AA8E8B7F4}" destId="{CC68C07E-A750-4A10-B87B-463EB5C4730A}" srcOrd="8" destOrd="0" presId="urn:microsoft.com/office/officeart/2008/layout/LinedList"/>
    <dgm:cxn modelId="{F99CBC09-0DF5-4F6E-BA45-B129A47E4D2C}" type="presParOf" srcId="{6E2C988E-BF2B-457E-A758-0C1AA8E8B7F4}" destId="{319693D7-5ECB-42C0-8F64-9BD6013D8C34}" srcOrd="9" destOrd="0" presId="urn:microsoft.com/office/officeart/2008/layout/LinedList"/>
    <dgm:cxn modelId="{F6360A28-0671-451F-B738-5C3CCEB9785F}" type="presParOf" srcId="{319693D7-5ECB-42C0-8F64-9BD6013D8C34}" destId="{02432325-2530-4761-B2A5-C7BC0BD9A1D9}" srcOrd="0" destOrd="0" presId="urn:microsoft.com/office/officeart/2008/layout/LinedList"/>
    <dgm:cxn modelId="{0275C914-C57F-4970-854C-C27173A6FFC3}" type="presParOf" srcId="{319693D7-5ECB-42C0-8F64-9BD6013D8C34}" destId="{392F66A5-54AA-403D-B103-6979B035BDBB}"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FF1E4EB-D63C-44D8-8788-21BCF7694C08}"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FC952F64-0AF5-4F02-AB66-8AE981C42C06}">
      <dgm:prSet/>
      <dgm:spPr/>
      <dgm:t>
        <a:bodyPr/>
        <a:lstStyle/>
        <a:p>
          <a:r>
            <a:rPr lang="en-US" b="1" i="0" baseline="0" dirty="0">
              <a:latin typeface="Times New Roman" panose="02020603050405020304" pitchFamily="18" charset="0"/>
              <a:cs typeface="Times New Roman" panose="02020603050405020304" pitchFamily="18" charset="0"/>
            </a:rPr>
            <a:t>Artificial Intelligence (AI):</a:t>
          </a:r>
          <a:r>
            <a:rPr lang="en-US" b="0" i="0" baseline="0" dirty="0">
              <a:latin typeface="Times New Roman" panose="02020603050405020304" pitchFamily="18" charset="0"/>
              <a:cs typeface="Times New Roman" panose="02020603050405020304" pitchFamily="18" charset="0"/>
            </a:rPr>
            <a:t> Tech enabling machines to mimic human intelligence.</a:t>
          </a:r>
          <a:endParaRPr lang="en-US" dirty="0">
            <a:latin typeface="Times New Roman" panose="02020603050405020304" pitchFamily="18" charset="0"/>
            <a:cs typeface="Times New Roman" panose="02020603050405020304" pitchFamily="18" charset="0"/>
          </a:endParaRPr>
        </a:p>
      </dgm:t>
    </dgm:pt>
    <dgm:pt modelId="{22F34482-9C9E-45CF-8B9F-DFEA8F2BAFC9}" type="parTrans" cxnId="{98D52D13-A916-404A-956F-81F6023A02DA}">
      <dgm:prSet/>
      <dgm:spPr/>
      <dgm:t>
        <a:bodyPr/>
        <a:lstStyle/>
        <a:p>
          <a:endParaRPr lang="en-US"/>
        </a:p>
      </dgm:t>
    </dgm:pt>
    <dgm:pt modelId="{924EED7B-1D3B-4E27-BBC8-6E8337EA8502}" type="sibTrans" cxnId="{98D52D13-A916-404A-956F-81F6023A02DA}">
      <dgm:prSet/>
      <dgm:spPr/>
      <dgm:t>
        <a:bodyPr/>
        <a:lstStyle/>
        <a:p>
          <a:endParaRPr lang="en-US"/>
        </a:p>
      </dgm:t>
    </dgm:pt>
    <dgm:pt modelId="{8EA4F01D-C919-49E6-AC44-7DBBA0DD43DB}">
      <dgm:prSet/>
      <dgm:spPr/>
      <dgm:t>
        <a:bodyPr/>
        <a:lstStyle/>
        <a:p>
          <a:r>
            <a:rPr lang="en-US" b="1" i="0" baseline="0" dirty="0">
              <a:latin typeface="Times New Roman" panose="02020603050405020304" pitchFamily="18" charset="0"/>
              <a:cs typeface="Times New Roman" panose="02020603050405020304" pitchFamily="18" charset="0"/>
            </a:rPr>
            <a:t>Augmented Reality (AR):</a:t>
          </a:r>
          <a:r>
            <a:rPr lang="en-US" b="0" i="0" baseline="0" dirty="0">
              <a:latin typeface="Times New Roman" panose="02020603050405020304" pitchFamily="18" charset="0"/>
              <a:cs typeface="Times New Roman" panose="02020603050405020304" pitchFamily="18" charset="0"/>
            </a:rPr>
            <a:t> Overlays digital content on the real world </a:t>
          </a:r>
          <a:r>
            <a:rPr lang="en-US" dirty="0">
              <a:effectLst/>
              <a:latin typeface="Times New Roman" panose="02020603050405020304" pitchFamily="18" charset="0"/>
              <a:ea typeface="Aptos" panose="020B0004020202020204" pitchFamily="34" charset="0"/>
              <a:cs typeface="Times New Roman" panose="02020603050405020304" pitchFamily="18" charset="0"/>
            </a:rPr>
            <a:t>(</a:t>
          </a:r>
          <a:r>
            <a:rPr lang="en-US" dirty="0">
              <a:latin typeface="Times New Roman" panose="02020603050405020304" pitchFamily="18" charset="0"/>
              <a:cs typeface="Times New Roman" panose="02020603050405020304" pitchFamily="18" charset="0"/>
            </a:rPr>
            <a:t>Sarker, 2022</a:t>
          </a:r>
          <a:r>
            <a:rPr lang="en-US" dirty="0">
              <a:effectLst/>
              <a:latin typeface="Times New Roman" panose="02020603050405020304" pitchFamily="18" charset="0"/>
              <a:ea typeface="Aptos" panose="020B0004020202020204" pitchFamily="34" charset="0"/>
              <a:cs typeface="Times New Roman" panose="02020603050405020304" pitchFamily="18" charset="0"/>
            </a:rPr>
            <a:t>). </a:t>
          </a:r>
          <a:endParaRPr lang="en-US" dirty="0">
            <a:latin typeface="Times New Roman" panose="02020603050405020304" pitchFamily="18" charset="0"/>
            <a:cs typeface="Times New Roman" panose="02020603050405020304" pitchFamily="18" charset="0"/>
          </a:endParaRPr>
        </a:p>
      </dgm:t>
    </dgm:pt>
    <dgm:pt modelId="{8ED246D2-8D58-42A1-9DFC-9CDCE10E6406}" type="parTrans" cxnId="{4D9983E8-C399-4588-92A0-E666A8175BBD}">
      <dgm:prSet/>
      <dgm:spPr/>
      <dgm:t>
        <a:bodyPr/>
        <a:lstStyle/>
        <a:p>
          <a:endParaRPr lang="en-US"/>
        </a:p>
      </dgm:t>
    </dgm:pt>
    <dgm:pt modelId="{1C4F73F9-9566-4C74-8918-1EB7C0F7F7B6}" type="sibTrans" cxnId="{4D9983E8-C399-4588-92A0-E666A8175BBD}">
      <dgm:prSet/>
      <dgm:spPr/>
      <dgm:t>
        <a:bodyPr/>
        <a:lstStyle/>
        <a:p>
          <a:endParaRPr lang="en-US"/>
        </a:p>
      </dgm:t>
    </dgm:pt>
    <dgm:pt modelId="{A7DCB58E-E392-40EA-AA8B-9EBED019F242}">
      <dgm:prSet/>
      <dgm:spPr/>
      <dgm:t>
        <a:bodyPr/>
        <a:lstStyle/>
        <a:p>
          <a:r>
            <a:rPr lang="en-US" b="0" i="0" baseline="0" dirty="0">
              <a:latin typeface="Times New Roman" panose="02020603050405020304" pitchFamily="18" charset="0"/>
              <a:cs typeface="Times New Roman" panose="02020603050405020304" pitchFamily="18" charset="0"/>
            </a:rPr>
            <a:t>Both drive personalization, user engagement, and operational efficiency. How the company has been able to achieve and maintain its success.</a:t>
          </a:r>
          <a:endParaRPr lang="en-US" dirty="0">
            <a:latin typeface="Times New Roman" panose="02020603050405020304" pitchFamily="18" charset="0"/>
            <a:cs typeface="Times New Roman" panose="02020603050405020304" pitchFamily="18" charset="0"/>
          </a:endParaRPr>
        </a:p>
      </dgm:t>
    </dgm:pt>
    <dgm:pt modelId="{99BA6AD9-2604-43B8-85AB-2B9A4F387782}" type="parTrans" cxnId="{478A318E-39A8-4A30-86BE-B63F28BFD1F1}">
      <dgm:prSet/>
      <dgm:spPr/>
      <dgm:t>
        <a:bodyPr/>
        <a:lstStyle/>
        <a:p>
          <a:endParaRPr lang="en-US"/>
        </a:p>
      </dgm:t>
    </dgm:pt>
    <dgm:pt modelId="{E5562A3C-7898-4B83-AAF7-0E899AA96E4D}" type="sibTrans" cxnId="{478A318E-39A8-4A30-86BE-B63F28BFD1F1}">
      <dgm:prSet/>
      <dgm:spPr/>
      <dgm:t>
        <a:bodyPr/>
        <a:lstStyle/>
        <a:p>
          <a:endParaRPr lang="en-US"/>
        </a:p>
      </dgm:t>
    </dgm:pt>
    <dgm:pt modelId="{16943D1E-67F1-4459-B0DF-9FC5E70D132B}">
      <dgm:prSet/>
      <dgm:spPr/>
      <dgm:t>
        <a:bodyPr/>
        <a:lstStyle/>
        <a:p>
          <a:r>
            <a:rPr lang="en-US" b="0" i="0" baseline="0" dirty="0">
              <a:latin typeface="Times New Roman" panose="02020603050405020304" pitchFamily="18" charset="0"/>
              <a:cs typeface="Times New Roman" panose="02020603050405020304" pitchFamily="18" charset="0"/>
            </a:rPr>
            <a:t>Key to Apple’s product differentiation and customer experience. Apple’s Revolutionary Impact on the Tech Industry.</a:t>
          </a:r>
          <a:endParaRPr lang="en-US" dirty="0">
            <a:latin typeface="Times New Roman" panose="02020603050405020304" pitchFamily="18" charset="0"/>
            <a:cs typeface="Times New Roman" panose="02020603050405020304" pitchFamily="18" charset="0"/>
          </a:endParaRPr>
        </a:p>
      </dgm:t>
    </dgm:pt>
    <dgm:pt modelId="{6E61C5F3-5E80-446D-A900-BA5CD32AC259}" type="parTrans" cxnId="{07CD7043-2B94-4227-B92D-2C98014F0987}">
      <dgm:prSet/>
      <dgm:spPr/>
      <dgm:t>
        <a:bodyPr/>
        <a:lstStyle/>
        <a:p>
          <a:endParaRPr lang="en-US"/>
        </a:p>
      </dgm:t>
    </dgm:pt>
    <dgm:pt modelId="{B7A6452D-6DB1-4202-B6E7-342A0BAA0AA6}" type="sibTrans" cxnId="{07CD7043-2B94-4227-B92D-2C98014F0987}">
      <dgm:prSet/>
      <dgm:spPr/>
      <dgm:t>
        <a:bodyPr/>
        <a:lstStyle/>
        <a:p>
          <a:endParaRPr lang="en-US"/>
        </a:p>
      </dgm:t>
    </dgm:pt>
    <dgm:pt modelId="{9ABA6EF4-F219-49EB-8E39-4270861B57C4}">
      <dgm:prSet/>
      <dgm:spPr/>
      <dgm:t>
        <a:bodyPr/>
        <a:lstStyle/>
        <a:p>
          <a:r>
            <a:rPr lang="en-US" b="0" i="0" baseline="0" dirty="0">
              <a:latin typeface="Times New Roman" panose="02020603050405020304" pitchFamily="18" charset="0"/>
              <a:cs typeface="Times New Roman" panose="02020603050405020304" pitchFamily="18" charset="0"/>
            </a:rPr>
            <a:t>Critical for competitive edge in tech-driven markets. Competitive innovation and disruption. </a:t>
          </a:r>
          <a:endParaRPr lang="en-US" dirty="0">
            <a:latin typeface="Times New Roman" panose="02020603050405020304" pitchFamily="18" charset="0"/>
            <a:cs typeface="Times New Roman" panose="02020603050405020304" pitchFamily="18" charset="0"/>
          </a:endParaRPr>
        </a:p>
      </dgm:t>
    </dgm:pt>
    <dgm:pt modelId="{953F5732-0061-4F52-9E88-AAB19100C0CC}" type="parTrans" cxnId="{EA4B53F2-CFD1-4D2C-B5F9-EC70F0A04743}">
      <dgm:prSet/>
      <dgm:spPr/>
      <dgm:t>
        <a:bodyPr/>
        <a:lstStyle/>
        <a:p>
          <a:endParaRPr lang="en-US"/>
        </a:p>
      </dgm:t>
    </dgm:pt>
    <dgm:pt modelId="{9364BED2-DD2A-43F6-8DFA-3E98275E4E0B}" type="sibTrans" cxnId="{EA4B53F2-CFD1-4D2C-B5F9-EC70F0A04743}">
      <dgm:prSet/>
      <dgm:spPr/>
      <dgm:t>
        <a:bodyPr/>
        <a:lstStyle/>
        <a:p>
          <a:endParaRPr lang="en-US"/>
        </a:p>
      </dgm:t>
    </dgm:pt>
    <dgm:pt modelId="{265F7C5D-47F2-4CFC-B416-4CD00A54F36D}" type="pres">
      <dgm:prSet presAssocID="{CFF1E4EB-D63C-44D8-8788-21BCF7694C08}" presName="linear" presStyleCnt="0">
        <dgm:presLayoutVars>
          <dgm:animLvl val="lvl"/>
          <dgm:resizeHandles val="exact"/>
        </dgm:presLayoutVars>
      </dgm:prSet>
      <dgm:spPr/>
    </dgm:pt>
    <dgm:pt modelId="{7E84D082-0EC6-409D-8133-B0D55A5C46B3}" type="pres">
      <dgm:prSet presAssocID="{FC952F64-0AF5-4F02-AB66-8AE981C42C06}" presName="parentText" presStyleLbl="node1" presStyleIdx="0" presStyleCnt="5">
        <dgm:presLayoutVars>
          <dgm:chMax val="0"/>
          <dgm:bulletEnabled val="1"/>
        </dgm:presLayoutVars>
      </dgm:prSet>
      <dgm:spPr/>
    </dgm:pt>
    <dgm:pt modelId="{3804D4ED-5278-44CE-852A-5EC680AA58C9}" type="pres">
      <dgm:prSet presAssocID="{924EED7B-1D3B-4E27-BBC8-6E8337EA8502}" presName="spacer" presStyleCnt="0"/>
      <dgm:spPr/>
    </dgm:pt>
    <dgm:pt modelId="{DEC9455C-CC58-4986-8B63-0AC373F839C4}" type="pres">
      <dgm:prSet presAssocID="{8EA4F01D-C919-49E6-AC44-7DBBA0DD43DB}" presName="parentText" presStyleLbl="node1" presStyleIdx="1" presStyleCnt="5">
        <dgm:presLayoutVars>
          <dgm:chMax val="0"/>
          <dgm:bulletEnabled val="1"/>
        </dgm:presLayoutVars>
      </dgm:prSet>
      <dgm:spPr/>
    </dgm:pt>
    <dgm:pt modelId="{200C391D-2CAB-4E9E-B3E6-08A3BD48BD7D}" type="pres">
      <dgm:prSet presAssocID="{1C4F73F9-9566-4C74-8918-1EB7C0F7F7B6}" presName="spacer" presStyleCnt="0"/>
      <dgm:spPr/>
    </dgm:pt>
    <dgm:pt modelId="{909B4141-E670-4A81-BDD6-DD3E506D47F9}" type="pres">
      <dgm:prSet presAssocID="{A7DCB58E-E392-40EA-AA8B-9EBED019F242}" presName="parentText" presStyleLbl="node1" presStyleIdx="2" presStyleCnt="5">
        <dgm:presLayoutVars>
          <dgm:chMax val="0"/>
          <dgm:bulletEnabled val="1"/>
        </dgm:presLayoutVars>
      </dgm:prSet>
      <dgm:spPr/>
    </dgm:pt>
    <dgm:pt modelId="{C25F4560-4D23-432A-84A3-6DE42AEF5798}" type="pres">
      <dgm:prSet presAssocID="{E5562A3C-7898-4B83-AAF7-0E899AA96E4D}" presName="spacer" presStyleCnt="0"/>
      <dgm:spPr/>
    </dgm:pt>
    <dgm:pt modelId="{83EF0F95-B34E-4AAF-A6F1-8742C2DC0B17}" type="pres">
      <dgm:prSet presAssocID="{16943D1E-67F1-4459-B0DF-9FC5E70D132B}" presName="parentText" presStyleLbl="node1" presStyleIdx="3" presStyleCnt="5">
        <dgm:presLayoutVars>
          <dgm:chMax val="0"/>
          <dgm:bulletEnabled val="1"/>
        </dgm:presLayoutVars>
      </dgm:prSet>
      <dgm:spPr/>
    </dgm:pt>
    <dgm:pt modelId="{ED017E50-3310-4395-8E87-7E61BC3EFF41}" type="pres">
      <dgm:prSet presAssocID="{B7A6452D-6DB1-4202-B6E7-342A0BAA0AA6}" presName="spacer" presStyleCnt="0"/>
      <dgm:spPr/>
    </dgm:pt>
    <dgm:pt modelId="{C2A73F1A-DF3B-44BD-9BDA-0961FD3A220F}" type="pres">
      <dgm:prSet presAssocID="{9ABA6EF4-F219-49EB-8E39-4270861B57C4}" presName="parentText" presStyleLbl="node1" presStyleIdx="4" presStyleCnt="5">
        <dgm:presLayoutVars>
          <dgm:chMax val="0"/>
          <dgm:bulletEnabled val="1"/>
        </dgm:presLayoutVars>
      </dgm:prSet>
      <dgm:spPr/>
    </dgm:pt>
  </dgm:ptLst>
  <dgm:cxnLst>
    <dgm:cxn modelId="{EE680703-E029-4313-A8C7-1F0C626E6610}" type="presOf" srcId="{8EA4F01D-C919-49E6-AC44-7DBBA0DD43DB}" destId="{DEC9455C-CC58-4986-8B63-0AC373F839C4}" srcOrd="0" destOrd="0" presId="urn:microsoft.com/office/officeart/2005/8/layout/vList2"/>
    <dgm:cxn modelId="{CCAF9006-530C-48DC-90F7-C85D110AAC25}" type="presOf" srcId="{CFF1E4EB-D63C-44D8-8788-21BCF7694C08}" destId="{265F7C5D-47F2-4CFC-B416-4CD00A54F36D}" srcOrd="0" destOrd="0" presId="urn:microsoft.com/office/officeart/2005/8/layout/vList2"/>
    <dgm:cxn modelId="{98D52D13-A916-404A-956F-81F6023A02DA}" srcId="{CFF1E4EB-D63C-44D8-8788-21BCF7694C08}" destId="{FC952F64-0AF5-4F02-AB66-8AE981C42C06}" srcOrd="0" destOrd="0" parTransId="{22F34482-9C9E-45CF-8B9F-DFEA8F2BAFC9}" sibTransId="{924EED7B-1D3B-4E27-BBC8-6E8337EA8502}"/>
    <dgm:cxn modelId="{152D0436-CF8F-4414-AA58-118C002BF0CA}" type="presOf" srcId="{FC952F64-0AF5-4F02-AB66-8AE981C42C06}" destId="{7E84D082-0EC6-409D-8133-B0D55A5C46B3}" srcOrd="0" destOrd="0" presId="urn:microsoft.com/office/officeart/2005/8/layout/vList2"/>
    <dgm:cxn modelId="{07CD7043-2B94-4227-B92D-2C98014F0987}" srcId="{CFF1E4EB-D63C-44D8-8788-21BCF7694C08}" destId="{16943D1E-67F1-4459-B0DF-9FC5E70D132B}" srcOrd="3" destOrd="0" parTransId="{6E61C5F3-5E80-446D-A900-BA5CD32AC259}" sibTransId="{B7A6452D-6DB1-4202-B6E7-342A0BAA0AA6}"/>
    <dgm:cxn modelId="{D0C3BE43-B8D6-44AB-AE2F-455D974B338D}" type="presOf" srcId="{9ABA6EF4-F219-49EB-8E39-4270861B57C4}" destId="{C2A73F1A-DF3B-44BD-9BDA-0961FD3A220F}" srcOrd="0" destOrd="0" presId="urn:microsoft.com/office/officeart/2005/8/layout/vList2"/>
    <dgm:cxn modelId="{478A318E-39A8-4A30-86BE-B63F28BFD1F1}" srcId="{CFF1E4EB-D63C-44D8-8788-21BCF7694C08}" destId="{A7DCB58E-E392-40EA-AA8B-9EBED019F242}" srcOrd="2" destOrd="0" parTransId="{99BA6AD9-2604-43B8-85AB-2B9A4F387782}" sibTransId="{E5562A3C-7898-4B83-AAF7-0E899AA96E4D}"/>
    <dgm:cxn modelId="{0B3DA1D4-B0EE-4852-9901-CE315AACE8A1}" type="presOf" srcId="{16943D1E-67F1-4459-B0DF-9FC5E70D132B}" destId="{83EF0F95-B34E-4AAF-A6F1-8742C2DC0B17}" srcOrd="0" destOrd="0" presId="urn:microsoft.com/office/officeart/2005/8/layout/vList2"/>
    <dgm:cxn modelId="{0ABD95D5-8C35-4B0E-96BA-8CA290E4E817}" type="presOf" srcId="{A7DCB58E-E392-40EA-AA8B-9EBED019F242}" destId="{909B4141-E670-4A81-BDD6-DD3E506D47F9}" srcOrd="0" destOrd="0" presId="urn:microsoft.com/office/officeart/2005/8/layout/vList2"/>
    <dgm:cxn modelId="{4D9983E8-C399-4588-92A0-E666A8175BBD}" srcId="{CFF1E4EB-D63C-44D8-8788-21BCF7694C08}" destId="{8EA4F01D-C919-49E6-AC44-7DBBA0DD43DB}" srcOrd="1" destOrd="0" parTransId="{8ED246D2-8D58-42A1-9DFC-9CDCE10E6406}" sibTransId="{1C4F73F9-9566-4C74-8918-1EB7C0F7F7B6}"/>
    <dgm:cxn modelId="{EA4B53F2-CFD1-4D2C-B5F9-EC70F0A04743}" srcId="{CFF1E4EB-D63C-44D8-8788-21BCF7694C08}" destId="{9ABA6EF4-F219-49EB-8E39-4270861B57C4}" srcOrd="4" destOrd="0" parTransId="{953F5732-0061-4F52-9E88-AAB19100C0CC}" sibTransId="{9364BED2-DD2A-43F6-8DFA-3E98275E4E0B}"/>
    <dgm:cxn modelId="{2EC15E43-E944-4CDB-9FD9-73338D53F480}" type="presParOf" srcId="{265F7C5D-47F2-4CFC-B416-4CD00A54F36D}" destId="{7E84D082-0EC6-409D-8133-B0D55A5C46B3}" srcOrd="0" destOrd="0" presId="urn:microsoft.com/office/officeart/2005/8/layout/vList2"/>
    <dgm:cxn modelId="{D357B9BE-50AD-480D-9F88-796ACF95DDA6}" type="presParOf" srcId="{265F7C5D-47F2-4CFC-B416-4CD00A54F36D}" destId="{3804D4ED-5278-44CE-852A-5EC680AA58C9}" srcOrd="1" destOrd="0" presId="urn:microsoft.com/office/officeart/2005/8/layout/vList2"/>
    <dgm:cxn modelId="{DE963D7A-9706-4DCC-A48E-FCF55B4E3E28}" type="presParOf" srcId="{265F7C5D-47F2-4CFC-B416-4CD00A54F36D}" destId="{DEC9455C-CC58-4986-8B63-0AC373F839C4}" srcOrd="2" destOrd="0" presId="urn:microsoft.com/office/officeart/2005/8/layout/vList2"/>
    <dgm:cxn modelId="{C85D9CBB-47C3-4FBC-B871-038B79DB909E}" type="presParOf" srcId="{265F7C5D-47F2-4CFC-B416-4CD00A54F36D}" destId="{200C391D-2CAB-4E9E-B3E6-08A3BD48BD7D}" srcOrd="3" destOrd="0" presId="urn:microsoft.com/office/officeart/2005/8/layout/vList2"/>
    <dgm:cxn modelId="{819A452C-5ECF-4C7F-9B5F-57F20462C374}" type="presParOf" srcId="{265F7C5D-47F2-4CFC-B416-4CD00A54F36D}" destId="{909B4141-E670-4A81-BDD6-DD3E506D47F9}" srcOrd="4" destOrd="0" presId="urn:microsoft.com/office/officeart/2005/8/layout/vList2"/>
    <dgm:cxn modelId="{8EFC328E-5667-46B1-A9EA-3BE2E67E4210}" type="presParOf" srcId="{265F7C5D-47F2-4CFC-B416-4CD00A54F36D}" destId="{C25F4560-4D23-432A-84A3-6DE42AEF5798}" srcOrd="5" destOrd="0" presId="urn:microsoft.com/office/officeart/2005/8/layout/vList2"/>
    <dgm:cxn modelId="{996A2F10-CB2E-4300-8FBD-2FABDF8D1273}" type="presParOf" srcId="{265F7C5D-47F2-4CFC-B416-4CD00A54F36D}" destId="{83EF0F95-B34E-4AAF-A6F1-8742C2DC0B17}" srcOrd="6" destOrd="0" presId="urn:microsoft.com/office/officeart/2005/8/layout/vList2"/>
    <dgm:cxn modelId="{B3EDA54A-2638-4B61-9692-09EEC86E38E7}" type="presParOf" srcId="{265F7C5D-47F2-4CFC-B416-4CD00A54F36D}" destId="{ED017E50-3310-4395-8E87-7E61BC3EFF41}" srcOrd="7" destOrd="0" presId="urn:microsoft.com/office/officeart/2005/8/layout/vList2"/>
    <dgm:cxn modelId="{47B1B483-386A-4BE8-9180-56E0B60CB3FC}" type="presParOf" srcId="{265F7C5D-47F2-4CFC-B416-4CD00A54F36D}" destId="{C2A73F1A-DF3B-44BD-9BDA-0961FD3A220F}" srcOrd="8"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DD7A9B7-1CDB-4533-A147-D4FC4F66177C}" type="doc">
      <dgm:prSet loTypeId="urn:microsoft.com/office/officeart/2018/5/layout/IconCircleLabelList" loCatId="icon" qsTypeId="urn:microsoft.com/office/officeart/2005/8/quickstyle/simple1" qsCatId="simple" csTypeId="urn:microsoft.com/office/officeart/2005/8/colors/accent1_2" csCatId="accent1" phldr="1"/>
      <dgm:spPr/>
      <dgm:t>
        <a:bodyPr/>
        <a:lstStyle/>
        <a:p>
          <a:endParaRPr lang="en-US"/>
        </a:p>
      </dgm:t>
    </dgm:pt>
    <dgm:pt modelId="{80892ABF-741A-4977-A104-6F2A848DE865}">
      <dgm:prSet/>
      <dgm:spPr/>
      <dgm:t>
        <a:bodyPr/>
        <a:lstStyle/>
        <a:p>
          <a:pPr>
            <a:lnSpc>
              <a:spcPct val="100000"/>
            </a:lnSpc>
            <a:defRPr cap="all"/>
          </a:pPr>
          <a:r>
            <a:rPr lang="en-US" b="1" i="0" baseline="0"/>
            <a:t>Major Competitors:</a:t>
          </a:r>
          <a:r>
            <a:rPr lang="en-US" b="0" i="0" baseline="0"/>
            <a:t> Samsung, Google, Meta, Microsoft lead in AI and AR advancements.</a:t>
          </a:r>
          <a:endParaRPr lang="en-US"/>
        </a:p>
      </dgm:t>
    </dgm:pt>
    <dgm:pt modelId="{1A8195DD-9A9A-45EC-8C0B-C31CC0326C23}" type="parTrans" cxnId="{38AADCE5-5079-43C1-A3ED-1F0C011FEA39}">
      <dgm:prSet/>
      <dgm:spPr/>
      <dgm:t>
        <a:bodyPr/>
        <a:lstStyle/>
        <a:p>
          <a:endParaRPr lang="en-US"/>
        </a:p>
      </dgm:t>
    </dgm:pt>
    <dgm:pt modelId="{52FAE181-AE9B-4D1E-BDBA-DEF7481D6DAE}" type="sibTrans" cxnId="{38AADCE5-5079-43C1-A3ED-1F0C011FEA39}">
      <dgm:prSet/>
      <dgm:spPr/>
      <dgm:t>
        <a:bodyPr/>
        <a:lstStyle/>
        <a:p>
          <a:pPr>
            <a:lnSpc>
              <a:spcPct val="100000"/>
            </a:lnSpc>
          </a:pPr>
          <a:endParaRPr lang="en-US"/>
        </a:p>
      </dgm:t>
    </dgm:pt>
    <dgm:pt modelId="{EE7DDB94-DAD4-41D6-9232-8D3B3FA5BCC0}">
      <dgm:prSet/>
      <dgm:spPr/>
      <dgm:t>
        <a:bodyPr/>
        <a:lstStyle/>
        <a:p>
          <a:pPr>
            <a:lnSpc>
              <a:spcPct val="100000"/>
            </a:lnSpc>
            <a:defRPr cap="all"/>
          </a:pPr>
          <a:r>
            <a:rPr lang="en-US" b="1" i="0" baseline="0"/>
            <a:t>Google:</a:t>
          </a:r>
          <a:r>
            <a:rPr lang="en-US" b="0" i="0" baseline="0"/>
            <a:t> Strong in AI with Google Assistant, AR with Google Lens (Iansiti and Lakhani, 2020). </a:t>
          </a:r>
          <a:endParaRPr lang="en-US"/>
        </a:p>
      </dgm:t>
    </dgm:pt>
    <dgm:pt modelId="{8CD28C22-6C71-464C-83C2-72CF42947EE4}" type="parTrans" cxnId="{59E87754-5544-4BAE-84D9-D8F795905B8A}">
      <dgm:prSet/>
      <dgm:spPr/>
      <dgm:t>
        <a:bodyPr/>
        <a:lstStyle/>
        <a:p>
          <a:endParaRPr lang="en-US"/>
        </a:p>
      </dgm:t>
    </dgm:pt>
    <dgm:pt modelId="{E91AA8A8-6D44-4438-9D09-354443AC3150}" type="sibTrans" cxnId="{59E87754-5544-4BAE-84D9-D8F795905B8A}">
      <dgm:prSet/>
      <dgm:spPr/>
      <dgm:t>
        <a:bodyPr/>
        <a:lstStyle/>
        <a:p>
          <a:pPr>
            <a:lnSpc>
              <a:spcPct val="100000"/>
            </a:lnSpc>
          </a:pPr>
          <a:endParaRPr lang="en-US"/>
        </a:p>
      </dgm:t>
    </dgm:pt>
    <dgm:pt modelId="{3297562C-86DA-490E-B819-9DC7B6774459}">
      <dgm:prSet/>
      <dgm:spPr/>
      <dgm:t>
        <a:bodyPr/>
        <a:lstStyle/>
        <a:p>
          <a:pPr>
            <a:lnSpc>
              <a:spcPct val="100000"/>
            </a:lnSpc>
            <a:defRPr cap="all"/>
          </a:pPr>
          <a:r>
            <a:rPr lang="en-US" b="1" i="0" baseline="0"/>
            <a:t>Meta:</a:t>
          </a:r>
          <a:r>
            <a:rPr lang="en-US" b="0" i="0" baseline="0"/>
            <a:t> Focus on AR/VR with products like Meta Quest.</a:t>
          </a:r>
          <a:endParaRPr lang="en-US"/>
        </a:p>
      </dgm:t>
    </dgm:pt>
    <dgm:pt modelId="{5C76628E-9A85-47FC-A99D-AF07D1DCA805}" type="parTrans" cxnId="{8A5216B1-3640-44A3-84EA-23B1E6C70900}">
      <dgm:prSet/>
      <dgm:spPr/>
      <dgm:t>
        <a:bodyPr/>
        <a:lstStyle/>
        <a:p>
          <a:endParaRPr lang="en-US"/>
        </a:p>
      </dgm:t>
    </dgm:pt>
    <dgm:pt modelId="{56736D68-7EC9-4E63-9E92-60AD6D6ED456}" type="sibTrans" cxnId="{8A5216B1-3640-44A3-84EA-23B1E6C70900}">
      <dgm:prSet/>
      <dgm:spPr/>
      <dgm:t>
        <a:bodyPr/>
        <a:lstStyle/>
        <a:p>
          <a:pPr>
            <a:lnSpc>
              <a:spcPct val="100000"/>
            </a:lnSpc>
          </a:pPr>
          <a:endParaRPr lang="en-US"/>
        </a:p>
      </dgm:t>
    </dgm:pt>
    <dgm:pt modelId="{9473EC4A-09F1-490B-8192-2650B13C9CD4}">
      <dgm:prSet/>
      <dgm:spPr/>
      <dgm:t>
        <a:bodyPr/>
        <a:lstStyle/>
        <a:p>
          <a:pPr>
            <a:lnSpc>
              <a:spcPct val="100000"/>
            </a:lnSpc>
            <a:defRPr cap="all"/>
          </a:pPr>
          <a:r>
            <a:rPr lang="en-US" b="1" i="0" baseline="0"/>
            <a:t>Apple’s Strategy:</a:t>
          </a:r>
          <a:r>
            <a:rPr lang="en-US" b="0" i="0" baseline="0"/>
            <a:t> Differentiates through user privacy, seamless integration, and premium design.</a:t>
          </a:r>
          <a:endParaRPr lang="en-US"/>
        </a:p>
      </dgm:t>
    </dgm:pt>
    <dgm:pt modelId="{3322C70C-977A-44A0-958A-53CA639E6A09}" type="parTrans" cxnId="{5DD5B022-A453-45A3-84C7-B5A28CD72393}">
      <dgm:prSet/>
      <dgm:spPr/>
      <dgm:t>
        <a:bodyPr/>
        <a:lstStyle/>
        <a:p>
          <a:endParaRPr lang="en-US"/>
        </a:p>
      </dgm:t>
    </dgm:pt>
    <dgm:pt modelId="{C9ABF1C7-4695-4D25-94AD-60A0036D3016}" type="sibTrans" cxnId="{5DD5B022-A453-45A3-84C7-B5A28CD72393}">
      <dgm:prSet/>
      <dgm:spPr/>
      <dgm:t>
        <a:bodyPr/>
        <a:lstStyle/>
        <a:p>
          <a:pPr>
            <a:lnSpc>
              <a:spcPct val="100000"/>
            </a:lnSpc>
          </a:pPr>
          <a:endParaRPr lang="en-US"/>
        </a:p>
      </dgm:t>
    </dgm:pt>
    <dgm:pt modelId="{32A71BB6-7E96-4D2D-9470-39CADFD4E743}">
      <dgm:prSet/>
      <dgm:spPr/>
      <dgm:t>
        <a:bodyPr/>
        <a:lstStyle/>
        <a:p>
          <a:pPr>
            <a:lnSpc>
              <a:spcPct val="100000"/>
            </a:lnSpc>
            <a:defRPr cap="all"/>
          </a:pPr>
          <a:r>
            <a:rPr lang="en-US" b="0" i="0" baseline="0"/>
            <a:t>Unique ecosystem enhances personalized, secure experiences. </a:t>
          </a:r>
          <a:endParaRPr lang="en-US"/>
        </a:p>
      </dgm:t>
    </dgm:pt>
    <dgm:pt modelId="{E28DC283-5C06-40DF-AEA7-734F54AE0C5A}" type="parTrans" cxnId="{2ADEA74C-ED2D-4EA8-8A85-DBCD36F39239}">
      <dgm:prSet/>
      <dgm:spPr/>
      <dgm:t>
        <a:bodyPr/>
        <a:lstStyle/>
        <a:p>
          <a:endParaRPr lang="en-US"/>
        </a:p>
      </dgm:t>
    </dgm:pt>
    <dgm:pt modelId="{AFA2CDF4-594F-497A-B1EE-A3EBA5C8EC23}" type="sibTrans" cxnId="{2ADEA74C-ED2D-4EA8-8A85-DBCD36F39239}">
      <dgm:prSet/>
      <dgm:spPr/>
      <dgm:t>
        <a:bodyPr/>
        <a:lstStyle/>
        <a:p>
          <a:endParaRPr lang="en-US"/>
        </a:p>
      </dgm:t>
    </dgm:pt>
    <dgm:pt modelId="{59D33209-842B-4F71-8BEB-EF424B16B63C}" type="pres">
      <dgm:prSet presAssocID="{3DD7A9B7-1CDB-4533-A147-D4FC4F66177C}" presName="root" presStyleCnt="0">
        <dgm:presLayoutVars>
          <dgm:dir/>
          <dgm:resizeHandles val="exact"/>
        </dgm:presLayoutVars>
      </dgm:prSet>
      <dgm:spPr/>
    </dgm:pt>
    <dgm:pt modelId="{EDB2F61A-7A4A-4E95-B68F-4AAAD3FE43DE}" type="pres">
      <dgm:prSet presAssocID="{80892ABF-741A-4977-A104-6F2A848DE865}" presName="compNode" presStyleCnt="0"/>
      <dgm:spPr/>
    </dgm:pt>
    <dgm:pt modelId="{EB4C6906-0DD1-41DE-9718-A8D6BD1530A1}" type="pres">
      <dgm:prSet presAssocID="{80892ABF-741A-4977-A104-6F2A848DE865}" presName="iconBgRect" presStyleLbl="bgShp" presStyleIdx="0" presStyleCnt="5"/>
      <dgm:spPr/>
    </dgm:pt>
    <dgm:pt modelId="{1EAF6904-6B63-44C7-8B9E-D2F0B2692040}" type="pres">
      <dgm:prSet presAssocID="{80892ABF-741A-4977-A104-6F2A848DE865}"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Processor"/>
        </a:ext>
      </dgm:extLst>
    </dgm:pt>
    <dgm:pt modelId="{6D754D28-1CB6-4C5B-8A1C-56702ECF865C}" type="pres">
      <dgm:prSet presAssocID="{80892ABF-741A-4977-A104-6F2A848DE865}" presName="spaceRect" presStyleCnt="0"/>
      <dgm:spPr/>
    </dgm:pt>
    <dgm:pt modelId="{9C4E6EA4-51D8-4E48-AA79-C3BDA991C274}" type="pres">
      <dgm:prSet presAssocID="{80892ABF-741A-4977-A104-6F2A848DE865}" presName="textRect" presStyleLbl="revTx" presStyleIdx="0" presStyleCnt="5">
        <dgm:presLayoutVars>
          <dgm:chMax val="1"/>
          <dgm:chPref val="1"/>
        </dgm:presLayoutVars>
      </dgm:prSet>
      <dgm:spPr/>
    </dgm:pt>
    <dgm:pt modelId="{39CA4CA3-A796-4A66-A054-9C5C5FE24EBB}" type="pres">
      <dgm:prSet presAssocID="{52FAE181-AE9B-4D1E-BDBA-DEF7481D6DAE}" presName="sibTrans" presStyleCnt="0"/>
      <dgm:spPr/>
    </dgm:pt>
    <dgm:pt modelId="{2594A994-30A3-426B-BA3A-3CA1A0723E4C}" type="pres">
      <dgm:prSet presAssocID="{EE7DDB94-DAD4-41D6-9232-8D3B3FA5BCC0}" presName="compNode" presStyleCnt="0"/>
      <dgm:spPr/>
    </dgm:pt>
    <dgm:pt modelId="{7010F47B-3DF4-4A03-8616-27E63EA6EDCA}" type="pres">
      <dgm:prSet presAssocID="{EE7DDB94-DAD4-41D6-9232-8D3B3FA5BCC0}" presName="iconBgRect" presStyleLbl="bgShp" presStyleIdx="1" presStyleCnt="5"/>
      <dgm:spPr/>
    </dgm:pt>
    <dgm:pt modelId="{BE333039-1B78-4A4A-8400-2237416E1633}" type="pres">
      <dgm:prSet presAssocID="{EE7DDB94-DAD4-41D6-9232-8D3B3FA5BCC0}"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Virtual RealityHeadset"/>
        </a:ext>
      </dgm:extLst>
    </dgm:pt>
    <dgm:pt modelId="{D2AD4913-AA2B-483B-80E3-51CD2AD550B7}" type="pres">
      <dgm:prSet presAssocID="{EE7DDB94-DAD4-41D6-9232-8D3B3FA5BCC0}" presName="spaceRect" presStyleCnt="0"/>
      <dgm:spPr/>
    </dgm:pt>
    <dgm:pt modelId="{5B4AE13C-3F1F-41A7-B123-536607A6A1D2}" type="pres">
      <dgm:prSet presAssocID="{EE7DDB94-DAD4-41D6-9232-8D3B3FA5BCC0}" presName="textRect" presStyleLbl="revTx" presStyleIdx="1" presStyleCnt="5">
        <dgm:presLayoutVars>
          <dgm:chMax val="1"/>
          <dgm:chPref val="1"/>
        </dgm:presLayoutVars>
      </dgm:prSet>
      <dgm:spPr/>
    </dgm:pt>
    <dgm:pt modelId="{927DA63F-4ADC-4B38-BF68-434CFDABCA05}" type="pres">
      <dgm:prSet presAssocID="{E91AA8A8-6D44-4438-9D09-354443AC3150}" presName="sibTrans" presStyleCnt="0"/>
      <dgm:spPr/>
    </dgm:pt>
    <dgm:pt modelId="{08E6E759-F505-4B4B-907A-FAFB832EAB61}" type="pres">
      <dgm:prSet presAssocID="{3297562C-86DA-490E-B819-9DC7B6774459}" presName="compNode" presStyleCnt="0"/>
      <dgm:spPr/>
    </dgm:pt>
    <dgm:pt modelId="{2D3F73E1-F82A-4420-B169-9AD94D3AA217}" type="pres">
      <dgm:prSet presAssocID="{3297562C-86DA-490E-B819-9DC7B6774459}" presName="iconBgRect" presStyleLbl="bgShp" presStyleIdx="2" presStyleCnt="5"/>
      <dgm:spPr/>
    </dgm:pt>
    <dgm:pt modelId="{010D3955-EF2C-4AF9-A416-E498FEA7CE7C}" type="pres">
      <dgm:prSet presAssocID="{3297562C-86DA-490E-B819-9DC7B6774459}"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inoculars"/>
        </a:ext>
      </dgm:extLst>
    </dgm:pt>
    <dgm:pt modelId="{3B6B9868-B05F-4C1E-A806-ABF981248C89}" type="pres">
      <dgm:prSet presAssocID="{3297562C-86DA-490E-B819-9DC7B6774459}" presName="spaceRect" presStyleCnt="0"/>
      <dgm:spPr/>
    </dgm:pt>
    <dgm:pt modelId="{85E489D3-D7DF-4EE3-8BE5-2AF77FD6C228}" type="pres">
      <dgm:prSet presAssocID="{3297562C-86DA-490E-B819-9DC7B6774459}" presName="textRect" presStyleLbl="revTx" presStyleIdx="2" presStyleCnt="5">
        <dgm:presLayoutVars>
          <dgm:chMax val="1"/>
          <dgm:chPref val="1"/>
        </dgm:presLayoutVars>
      </dgm:prSet>
      <dgm:spPr/>
    </dgm:pt>
    <dgm:pt modelId="{53955D3E-F792-4963-AF46-DE741F4C9CB8}" type="pres">
      <dgm:prSet presAssocID="{56736D68-7EC9-4E63-9E92-60AD6D6ED456}" presName="sibTrans" presStyleCnt="0"/>
      <dgm:spPr/>
    </dgm:pt>
    <dgm:pt modelId="{4B4BE724-933B-40B1-9124-74E40D3C3E85}" type="pres">
      <dgm:prSet presAssocID="{9473EC4A-09F1-490B-8192-2650B13C9CD4}" presName="compNode" presStyleCnt="0"/>
      <dgm:spPr/>
    </dgm:pt>
    <dgm:pt modelId="{CC643308-F696-4350-AE49-CE613E7B9DF4}" type="pres">
      <dgm:prSet presAssocID="{9473EC4A-09F1-490B-8192-2650B13C9CD4}" presName="iconBgRect" presStyleLbl="bgShp" presStyleIdx="3" presStyleCnt="5"/>
      <dgm:spPr/>
    </dgm:pt>
    <dgm:pt modelId="{32684379-302B-4B7B-BC73-BA8B4D2E66CD}" type="pres">
      <dgm:prSet presAssocID="{9473EC4A-09F1-490B-8192-2650B13C9CD4}"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Apple"/>
        </a:ext>
      </dgm:extLst>
    </dgm:pt>
    <dgm:pt modelId="{13367E24-ABFC-4FB3-9D16-47AFB3C7B820}" type="pres">
      <dgm:prSet presAssocID="{9473EC4A-09F1-490B-8192-2650B13C9CD4}" presName="spaceRect" presStyleCnt="0"/>
      <dgm:spPr/>
    </dgm:pt>
    <dgm:pt modelId="{86D5F403-12C7-4BA5-9BEF-91F79954E293}" type="pres">
      <dgm:prSet presAssocID="{9473EC4A-09F1-490B-8192-2650B13C9CD4}" presName="textRect" presStyleLbl="revTx" presStyleIdx="3" presStyleCnt="5">
        <dgm:presLayoutVars>
          <dgm:chMax val="1"/>
          <dgm:chPref val="1"/>
        </dgm:presLayoutVars>
      </dgm:prSet>
      <dgm:spPr/>
    </dgm:pt>
    <dgm:pt modelId="{72162107-1FE8-4745-A87A-18F6163BB756}" type="pres">
      <dgm:prSet presAssocID="{C9ABF1C7-4695-4D25-94AD-60A0036D3016}" presName="sibTrans" presStyleCnt="0"/>
      <dgm:spPr/>
    </dgm:pt>
    <dgm:pt modelId="{8DFE4C09-1F0D-44A5-ABF9-782A9874FC27}" type="pres">
      <dgm:prSet presAssocID="{32A71BB6-7E96-4D2D-9470-39CADFD4E743}" presName="compNode" presStyleCnt="0"/>
      <dgm:spPr/>
    </dgm:pt>
    <dgm:pt modelId="{D60DA560-C676-4B68-BFDF-BC09E6523CAE}" type="pres">
      <dgm:prSet presAssocID="{32A71BB6-7E96-4D2D-9470-39CADFD4E743}" presName="iconBgRect" presStyleLbl="bgShp" presStyleIdx="4" presStyleCnt="5"/>
      <dgm:spPr/>
    </dgm:pt>
    <dgm:pt modelId="{45C3974D-6CEC-4FB3-B855-C89C818B8680}" type="pres">
      <dgm:prSet presAssocID="{32A71BB6-7E96-4D2D-9470-39CADFD4E743}"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Lock"/>
        </a:ext>
      </dgm:extLst>
    </dgm:pt>
    <dgm:pt modelId="{CC3AE658-CEDC-4968-8BE0-9A742870059A}" type="pres">
      <dgm:prSet presAssocID="{32A71BB6-7E96-4D2D-9470-39CADFD4E743}" presName="spaceRect" presStyleCnt="0"/>
      <dgm:spPr/>
    </dgm:pt>
    <dgm:pt modelId="{8055BADD-4F66-4FB5-AD0A-15F96C73F17C}" type="pres">
      <dgm:prSet presAssocID="{32A71BB6-7E96-4D2D-9470-39CADFD4E743}" presName="textRect" presStyleLbl="revTx" presStyleIdx="4" presStyleCnt="5">
        <dgm:presLayoutVars>
          <dgm:chMax val="1"/>
          <dgm:chPref val="1"/>
        </dgm:presLayoutVars>
      </dgm:prSet>
      <dgm:spPr/>
    </dgm:pt>
  </dgm:ptLst>
  <dgm:cxnLst>
    <dgm:cxn modelId="{5DD5B022-A453-45A3-84C7-B5A28CD72393}" srcId="{3DD7A9B7-1CDB-4533-A147-D4FC4F66177C}" destId="{9473EC4A-09F1-490B-8192-2650B13C9CD4}" srcOrd="3" destOrd="0" parTransId="{3322C70C-977A-44A0-958A-53CA639E6A09}" sibTransId="{C9ABF1C7-4695-4D25-94AD-60A0036D3016}"/>
    <dgm:cxn modelId="{ABE2BF2C-A624-441C-AD24-0DCFACF1FD96}" type="presOf" srcId="{3297562C-86DA-490E-B819-9DC7B6774459}" destId="{85E489D3-D7DF-4EE3-8BE5-2AF77FD6C228}" srcOrd="0" destOrd="0" presId="urn:microsoft.com/office/officeart/2018/5/layout/IconCircleLabelList"/>
    <dgm:cxn modelId="{2ADEA74C-ED2D-4EA8-8A85-DBCD36F39239}" srcId="{3DD7A9B7-1CDB-4533-A147-D4FC4F66177C}" destId="{32A71BB6-7E96-4D2D-9470-39CADFD4E743}" srcOrd="4" destOrd="0" parTransId="{E28DC283-5C06-40DF-AEA7-734F54AE0C5A}" sibTransId="{AFA2CDF4-594F-497A-B1EE-A3EBA5C8EC23}"/>
    <dgm:cxn modelId="{59E87754-5544-4BAE-84D9-D8F795905B8A}" srcId="{3DD7A9B7-1CDB-4533-A147-D4FC4F66177C}" destId="{EE7DDB94-DAD4-41D6-9232-8D3B3FA5BCC0}" srcOrd="1" destOrd="0" parTransId="{8CD28C22-6C71-464C-83C2-72CF42947EE4}" sibTransId="{E91AA8A8-6D44-4438-9D09-354443AC3150}"/>
    <dgm:cxn modelId="{8A5216B1-3640-44A3-84EA-23B1E6C70900}" srcId="{3DD7A9B7-1CDB-4533-A147-D4FC4F66177C}" destId="{3297562C-86DA-490E-B819-9DC7B6774459}" srcOrd="2" destOrd="0" parTransId="{5C76628E-9A85-47FC-A99D-AF07D1DCA805}" sibTransId="{56736D68-7EC9-4E63-9E92-60AD6D6ED456}"/>
    <dgm:cxn modelId="{672F55B4-5BBA-4F6B-88CE-59C2F4C194CB}" type="presOf" srcId="{32A71BB6-7E96-4D2D-9470-39CADFD4E743}" destId="{8055BADD-4F66-4FB5-AD0A-15F96C73F17C}" srcOrd="0" destOrd="0" presId="urn:microsoft.com/office/officeart/2018/5/layout/IconCircleLabelList"/>
    <dgm:cxn modelId="{5B664BC8-4CB0-40BB-A9BA-60B7C34804D8}" type="presOf" srcId="{80892ABF-741A-4977-A104-6F2A848DE865}" destId="{9C4E6EA4-51D8-4E48-AA79-C3BDA991C274}" srcOrd="0" destOrd="0" presId="urn:microsoft.com/office/officeart/2018/5/layout/IconCircleLabelList"/>
    <dgm:cxn modelId="{DE1CE4D1-99CE-4084-855E-2962DB116C20}" type="presOf" srcId="{EE7DDB94-DAD4-41D6-9232-8D3B3FA5BCC0}" destId="{5B4AE13C-3F1F-41A7-B123-536607A6A1D2}" srcOrd="0" destOrd="0" presId="urn:microsoft.com/office/officeart/2018/5/layout/IconCircleLabelList"/>
    <dgm:cxn modelId="{E603E1E2-DCD9-4F63-AD10-413212C325D2}" type="presOf" srcId="{3DD7A9B7-1CDB-4533-A147-D4FC4F66177C}" destId="{59D33209-842B-4F71-8BEB-EF424B16B63C}" srcOrd="0" destOrd="0" presId="urn:microsoft.com/office/officeart/2018/5/layout/IconCircleLabelList"/>
    <dgm:cxn modelId="{38AADCE5-5079-43C1-A3ED-1F0C011FEA39}" srcId="{3DD7A9B7-1CDB-4533-A147-D4FC4F66177C}" destId="{80892ABF-741A-4977-A104-6F2A848DE865}" srcOrd="0" destOrd="0" parTransId="{1A8195DD-9A9A-45EC-8C0B-C31CC0326C23}" sibTransId="{52FAE181-AE9B-4D1E-BDBA-DEF7481D6DAE}"/>
    <dgm:cxn modelId="{3BAAFCFA-5993-43C3-AB2F-20C0A3BF23B8}" type="presOf" srcId="{9473EC4A-09F1-490B-8192-2650B13C9CD4}" destId="{86D5F403-12C7-4BA5-9BEF-91F79954E293}" srcOrd="0" destOrd="0" presId="urn:microsoft.com/office/officeart/2018/5/layout/IconCircleLabelList"/>
    <dgm:cxn modelId="{C1702BD8-0CC2-4703-9996-CE43C04BC69B}" type="presParOf" srcId="{59D33209-842B-4F71-8BEB-EF424B16B63C}" destId="{EDB2F61A-7A4A-4E95-B68F-4AAAD3FE43DE}" srcOrd="0" destOrd="0" presId="urn:microsoft.com/office/officeart/2018/5/layout/IconCircleLabelList"/>
    <dgm:cxn modelId="{2F8175E6-0365-4465-8B6D-A18B68A93B3D}" type="presParOf" srcId="{EDB2F61A-7A4A-4E95-B68F-4AAAD3FE43DE}" destId="{EB4C6906-0DD1-41DE-9718-A8D6BD1530A1}" srcOrd="0" destOrd="0" presId="urn:microsoft.com/office/officeart/2018/5/layout/IconCircleLabelList"/>
    <dgm:cxn modelId="{1DA39F9C-BBD5-4793-BCA9-FB8EC8E869BA}" type="presParOf" srcId="{EDB2F61A-7A4A-4E95-B68F-4AAAD3FE43DE}" destId="{1EAF6904-6B63-44C7-8B9E-D2F0B2692040}" srcOrd="1" destOrd="0" presId="urn:microsoft.com/office/officeart/2018/5/layout/IconCircleLabelList"/>
    <dgm:cxn modelId="{0EF115E0-CACC-44E1-A40C-A3088F326D47}" type="presParOf" srcId="{EDB2F61A-7A4A-4E95-B68F-4AAAD3FE43DE}" destId="{6D754D28-1CB6-4C5B-8A1C-56702ECF865C}" srcOrd="2" destOrd="0" presId="urn:microsoft.com/office/officeart/2018/5/layout/IconCircleLabelList"/>
    <dgm:cxn modelId="{8CBF79F3-DD68-47FF-8163-0550DD634E68}" type="presParOf" srcId="{EDB2F61A-7A4A-4E95-B68F-4AAAD3FE43DE}" destId="{9C4E6EA4-51D8-4E48-AA79-C3BDA991C274}" srcOrd="3" destOrd="0" presId="urn:microsoft.com/office/officeart/2018/5/layout/IconCircleLabelList"/>
    <dgm:cxn modelId="{823F93F5-24F3-47D1-A391-05909D5E0A61}" type="presParOf" srcId="{59D33209-842B-4F71-8BEB-EF424B16B63C}" destId="{39CA4CA3-A796-4A66-A054-9C5C5FE24EBB}" srcOrd="1" destOrd="0" presId="urn:microsoft.com/office/officeart/2018/5/layout/IconCircleLabelList"/>
    <dgm:cxn modelId="{B4CFCE3E-A2C7-4434-B0EC-66EF1FC241EF}" type="presParOf" srcId="{59D33209-842B-4F71-8BEB-EF424B16B63C}" destId="{2594A994-30A3-426B-BA3A-3CA1A0723E4C}" srcOrd="2" destOrd="0" presId="urn:microsoft.com/office/officeart/2018/5/layout/IconCircleLabelList"/>
    <dgm:cxn modelId="{6358E8A8-2E40-46CC-A56F-57BCE68FAE1E}" type="presParOf" srcId="{2594A994-30A3-426B-BA3A-3CA1A0723E4C}" destId="{7010F47B-3DF4-4A03-8616-27E63EA6EDCA}" srcOrd="0" destOrd="0" presId="urn:microsoft.com/office/officeart/2018/5/layout/IconCircleLabelList"/>
    <dgm:cxn modelId="{16481DAD-8C08-44F5-BCB5-A2B068AD2687}" type="presParOf" srcId="{2594A994-30A3-426B-BA3A-3CA1A0723E4C}" destId="{BE333039-1B78-4A4A-8400-2237416E1633}" srcOrd="1" destOrd="0" presId="urn:microsoft.com/office/officeart/2018/5/layout/IconCircleLabelList"/>
    <dgm:cxn modelId="{4CD9979F-5107-4E04-8D2D-6EE2D2EF0FEB}" type="presParOf" srcId="{2594A994-30A3-426B-BA3A-3CA1A0723E4C}" destId="{D2AD4913-AA2B-483B-80E3-51CD2AD550B7}" srcOrd="2" destOrd="0" presId="urn:microsoft.com/office/officeart/2018/5/layout/IconCircleLabelList"/>
    <dgm:cxn modelId="{27383614-B19D-45E8-89D9-D3DADE496176}" type="presParOf" srcId="{2594A994-30A3-426B-BA3A-3CA1A0723E4C}" destId="{5B4AE13C-3F1F-41A7-B123-536607A6A1D2}" srcOrd="3" destOrd="0" presId="urn:microsoft.com/office/officeart/2018/5/layout/IconCircleLabelList"/>
    <dgm:cxn modelId="{9F174214-8F9A-4AAA-B191-1284A5AAE938}" type="presParOf" srcId="{59D33209-842B-4F71-8BEB-EF424B16B63C}" destId="{927DA63F-4ADC-4B38-BF68-434CFDABCA05}" srcOrd="3" destOrd="0" presId="urn:microsoft.com/office/officeart/2018/5/layout/IconCircleLabelList"/>
    <dgm:cxn modelId="{339FC057-E8E8-4FF1-A12B-1A85C23222B3}" type="presParOf" srcId="{59D33209-842B-4F71-8BEB-EF424B16B63C}" destId="{08E6E759-F505-4B4B-907A-FAFB832EAB61}" srcOrd="4" destOrd="0" presId="urn:microsoft.com/office/officeart/2018/5/layout/IconCircleLabelList"/>
    <dgm:cxn modelId="{1A640DEB-F922-4918-A16C-CD75055A5024}" type="presParOf" srcId="{08E6E759-F505-4B4B-907A-FAFB832EAB61}" destId="{2D3F73E1-F82A-4420-B169-9AD94D3AA217}" srcOrd="0" destOrd="0" presId="urn:microsoft.com/office/officeart/2018/5/layout/IconCircleLabelList"/>
    <dgm:cxn modelId="{E0C6428E-CE18-4F60-82D5-E9A498B2FD97}" type="presParOf" srcId="{08E6E759-F505-4B4B-907A-FAFB832EAB61}" destId="{010D3955-EF2C-4AF9-A416-E498FEA7CE7C}" srcOrd="1" destOrd="0" presId="urn:microsoft.com/office/officeart/2018/5/layout/IconCircleLabelList"/>
    <dgm:cxn modelId="{9D68964A-113B-42A8-8F50-0E8EAAC79513}" type="presParOf" srcId="{08E6E759-F505-4B4B-907A-FAFB832EAB61}" destId="{3B6B9868-B05F-4C1E-A806-ABF981248C89}" srcOrd="2" destOrd="0" presId="urn:microsoft.com/office/officeart/2018/5/layout/IconCircleLabelList"/>
    <dgm:cxn modelId="{7844A6D4-F0B4-4428-B452-D02B3FE928D1}" type="presParOf" srcId="{08E6E759-F505-4B4B-907A-FAFB832EAB61}" destId="{85E489D3-D7DF-4EE3-8BE5-2AF77FD6C228}" srcOrd="3" destOrd="0" presId="urn:microsoft.com/office/officeart/2018/5/layout/IconCircleLabelList"/>
    <dgm:cxn modelId="{5E5781E0-7F86-4A13-A631-9D2CBF04A67A}" type="presParOf" srcId="{59D33209-842B-4F71-8BEB-EF424B16B63C}" destId="{53955D3E-F792-4963-AF46-DE741F4C9CB8}" srcOrd="5" destOrd="0" presId="urn:microsoft.com/office/officeart/2018/5/layout/IconCircleLabelList"/>
    <dgm:cxn modelId="{85730D87-765C-4416-A20B-02C00091875C}" type="presParOf" srcId="{59D33209-842B-4F71-8BEB-EF424B16B63C}" destId="{4B4BE724-933B-40B1-9124-74E40D3C3E85}" srcOrd="6" destOrd="0" presId="urn:microsoft.com/office/officeart/2018/5/layout/IconCircleLabelList"/>
    <dgm:cxn modelId="{314D97AE-AE37-46EE-91FE-B8372B99AA34}" type="presParOf" srcId="{4B4BE724-933B-40B1-9124-74E40D3C3E85}" destId="{CC643308-F696-4350-AE49-CE613E7B9DF4}" srcOrd="0" destOrd="0" presId="urn:microsoft.com/office/officeart/2018/5/layout/IconCircleLabelList"/>
    <dgm:cxn modelId="{F19E997B-BFF5-405C-9436-0BF5B1039A80}" type="presParOf" srcId="{4B4BE724-933B-40B1-9124-74E40D3C3E85}" destId="{32684379-302B-4B7B-BC73-BA8B4D2E66CD}" srcOrd="1" destOrd="0" presId="urn:microsoft.com/office/officeart/2018/5/layout/IconCircleLabelList"/>
    <dgm:cxn modelId="{3E51F68D-5042-4BD5-8B84-A966ACE1004D}" type="presParOf" srcId="{4B4BE724-933B-40B1-9124-74E40D3C3E85}" destId="{13367E24-ABFC-4FB3-9D16-47AFB3C7B820}" srcOrd="2" destOrd="0" presId="urn:microsoft.com/office/officeart/2018/5/layout/IconCircleLabelList"/>
    <dgm:cxn modelId="{C5B9D907-713D-4588-8F00-CE33D8E4941A}" type="presParOf" srcId="{4B4BE724-933B-40B1-9124-74E40D3C3E85}" destId="{86D5F403-12C7-4BA5-9BEF-91F79954E293}" srcOrd="3" destOrd="0" presId="urn:microsoft.com/office/officeart/2018/5/layout/IconCircleLabelList"/>
    <dgm:cxn modelId="{48CB68D2-13EB-4780-8384-2CCD74E41423}" type="presParOf" srcId="{59D33209-842B-4F71-8BEB-EF424B16B63C}" destId="{72162107-1FE8-4745-A87A-18F6163BB756}" srcOrd="7" destOrd="0" presId="urn:microsoft.com/office/officeart/2018/5/layout/IconCircleLabelList"/>
    <dgm:cxn modelId="{1EDFAE02-5F52-41FE-BE86-3A49C210D30E}" type="presParOf" srcId="{59D33209-842B-4F71-8BEB-EF424B16B63C}" destId="{8DFE4C09-1F0D-44A5-ABF9-782A9874FC27}" srcOrd="8" destOrd="0" presId="urn:microsoft.com/office/officeart/2018/5/layout/IconCircleLabelList"/>
    <dgm:cxn modelId="{9B78568E-806E-45FA-B41C-C6F408D48669}" type="presParOf" srcId="{8DFE4C09-1F0D-44A5-ABF9-782A9874FC27}" destId="{D60DA560-C676-4B68-BFDF-BC09E6523CAE}" srcOrd="0" destOrd="0" presId="urn:microsoft.com/office/officeart/2018/5/layout/IconCircleLabelList"/>
    <dgm:cxn modelId="{BEA28013-118E-46DD-958B-1FF431F37A27}" type="presParOf" srcId="{8DFE4C09-1F0D-44A5-ABF9-782A9874FC27}" destId="{45C3974D-6CEC-4FB3-B855-C89C818B8680}" srcOrd="1" destOrd="0" presId="urn:microsoft.com/office/officeart/2018/5/layout/IconCircleLabelList"/>
    <dgm:cxn modelId="{B2B95ECC-78AD-422C-9EA8-B5AE2DABBB89}" type="presParOf" srcId="{8DFE4C09-1F0D-44A5-ABF9-782A9874FC27}" destId="{CC3AE658-CEDC-4968-8BE0-9A742870059A}" srcOrd="2" destOrd="0" presId="urn:microsoft.com/office/officeart/2018/5/layout/IconCircleLabelList"/>
    <dgm:cxn modelId="{CE45E9A4-F529-4678-B82E-E44AB7FE93CD}" type="presParOf" srcId="{8DFE4C09-1F0D-44A5-ABF9-782A9874FC27}" destId="{8055BADD-4F66-4FB5-AD0A-15F96C73F17C}" srcOrd="3" destOrd="0" presId="urn:microsoft.com/office/officeart/2018/5/layout/IconCircle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F1901B7-AC1F-4A23-9CEB-AAB4D19E2F4E}" type="doc">
      <dgm:prSet loTypeId="urn:microsoft.com/office/officeart/2005/8/layout/process5" loCatId="process" qsTypeId="urn:microsoft.com/office/officeart/2005/8/quickstyle/simple5" qsCatId="simple" csTypeId="urn:microsoft.com/office/officeart/2005/8/colors/accent3_2" csCatId="accent3" phldr="1"/>
      <dgm:spPr/>
      <dgm:t>
        <a:bodyPr/>
        <a:lstStyle/>
        <a:p>
          <a:endParaRPr lang="en-US"/>
        </a:p>
      </dgm:t>
    </dgm:pt>
    <dgm:pt modelId="{5CFCAF11-0A82-4061-A0C3-AD05ECA14EC3}">
      <dgm:prSet/>
      <dgm:spPr/>
      <dgm:t>
        <a:bodyPr/>
        <a:lstStyle/>
        <a:p>
          <a:r>
            <a:rPr lang="en-US" b="1" i="0" baseline="0" dirty="0">
              <a:solidFill>
                <a:schemeClr val="accent2">
                  <a:lumMod val="60000"/>
                  <a:lumOff val="40000"/>
                </a:schemeClr>
              </a:solidFill>
            </a:rPr>
            <a:t>Value: </a:t>
          </a:r>
          <a:r>
            <a:rPr lang="en-US" b="0" i="0" baseline="0" dirty="0"/>
            <a:t>Apple’s premium brand, high-quality products, strong user experience.</a:t>
          </a:r>
          <a:endParaRPr lang="en-US" dirty="0"/>
        </a:p>
      </dgm:t>
    </dgm:pt>
    <dgm:pt modelId="{E1A5BDA8-F466-40F7-A10E-E50AE6E49F11}" type="parTrans" cxnId="{17825B95-D83C-4BE0-8AE3-929F70EFBE3E}">
      <dgm:prSet/>
      <dgm:spPr/>
      <dgm:t>
        <a:bodyPr/>
        <a:lstStyle/>
        <a:p>
          <a:endParaRPr lang="en-US"/>
        </a:p>
      </dgm:t>
    </dgm:pt>
    <dgm:pt modelId="{AAD1E3D2-A39C-494A-B5B2-D10270B4091A}" type="sibTrans" cxnId="{17825B95-D83C-4BE0-8AE3-929F70EFBE3E}">
      <dgm:prSet/>
      <dgm:spPr/>
      <dgm:t>
        <a:bodyPr/>
        <a:lstStyle/>
        <a:p>
          <a:endParaRPr lang="en-US"/>
        </a:p>
      </dgm:t>
    </dgm:pt>
    <dgm:pt modelId="{F8409218-5BD7-4BF6-9B7F-ED686F4590D8}">
      <dgm:prSet/>
      <dgm:spPr/>
      <dgm:t>
        <a:bodyPr/>
        <a:lstStyle/>
        <a:p>
          <a:r>
            <a:rPr lang="en-US" b="1" i="0" baseline="0" dirty="0">
              <a:solidFill>
                <a:schemeClr val="accent2">
                  <a:lumMod val="60000"/>
                  <a:lumOff val="40000"/>
                </a:schemeClr>
              </a:solidFill>
            </a:rPr>
            <a:t>Rarity:</a:t>
          </a:r>
          <a:r>
            <a:rPr lang="en-US" b="0" i="0" baseline="0" dirty="0">
              <a:solidFill>
                <a:schemeClr val="accent2">
                  <a:lumMod val="60000"/>
                  <a:lumOff val="40000"/>
                </a:schemeClr>
              </a:solidFill>
            </a:rPr>
            <a:t> </a:t>
          </a:r>
          <a:r>
            <a:rPr lang="en-US" b="0" i="0" baseline="0" dirty="0"/>
            <a:t>Proprietary technologies like the M1 chip and secure ecosystem.</a:t>
          </a:r>
          <a:endParaRPr lang="en-US" dirty="0"/>
        </a:p>
      </dgm:t>
    </dgm:pt>
    <dgm:pt modelId="{194A1343-D885-40C4-A71F-86B7E6A296F1}" type="parTrans" cxnId="{8111388F-9667-405F-A7F9-4DBDA60A40C6}">
      <dgm:prSet/>
      <dgm:spPr/>
      <dgm:t>
        <a:bodyPr/>
        <a:lstStyle/>
        <a:p>
          <a:endParaRPr lang="en-US"/>
        </a:p>
      </dgm:t>
    </dgm:pt>
    <dgm:pt modelId="{41063306-8CE0-4AE0-B259-569E3FA27327}" type="sibTrans" cxnId="{8111388F-9667-405F-A7F9-4DBDA60A40C6}">
      <dgm:prSet/>
      <dgm:spPr/>
      <dgm:t>
        <a:bodyPr/>
        <a:lstStyle/>
        <a:p>
          <a:endParaRPr lang="en-US"/>
        </a:p>
      </dgm:t>
    </dgm:pt>
    <dgm:pt modelId="{C2CF2358-B56E-4C23-8791-89E0B1E179C9}">
      <dgm:prSet/>
      <dgm:spPr/>
      <dgm:t>
        <a:bodyPr/>
        <a:lstStyle/>
        <a:p>
          <a:r>
            <a:rPr lang="en-US" b="1" i="0" baseline="0" dirty="0">
              <a:solidFill>
                <a:schemeClr val="accent2">
                  <a:lumMod val="60000"/>
                  <a:lumOff val="40000"/>
                </a:schemeClr>
              </a:solidFill>
            </a:rPr>
            <a:t>Imitability:</a:t>
          </a:r>
          <a:r>
            <a:rPr lang="en-US" b="0" i="0" baseline="0" dirty="0">
              <a:solidFill>
                <a:schemeClr val="accent2">
                  <a:lumMod val="60000"/>
                  <a:lumOff val="40000"/>
                </a:schemeClr>
              </a:solidFill>
            </a:rPr>
            <a:t> </a:t>
          </a:r>
          <a:r>
            <a:rPr lang="en-US" b="0" i="0" baseline="0" dirty="0"/>
            <a:t>High, due to Apple’s unique design and tightly integrated hardware/software (Barley et al., 2020).</a:t>
          </a:r>
          <a:endParaRPr lang="en-US" dirty="0"/>
        </a:p>
      </dgm:t>
    </dgm:pt>
    <dgm:pt modelId="{585A7992-4571-4C0D-96AF-C2866C272EDD}" type="parTrans" cxnId="{F03D3FDD-B88A-4288-A924-2A75BDFDC133}">
      <dgm:prSet/>
      <dgm:spPr/>
      <dgm:t>
        <a:bodyPr/>
        <a:lstStyle/>
        <a:p>
          <a:endParaRPr lang="en-US"/>
        </a:p>
      </dgm:t>
    </dgm:pt>
    <dgm:pt modelId="{87A68128-ED00-4C78-8968-B8622A07623D}" type="sibTrans" cxnId="{F03D3FDD-B88A-4288-A924-2A75BDFDC133}">
      <dgm:prSet/>
      <dgm:spPr/>
      <dgm:t>
        <a:bodyPr/>
        <a:lstStyle/>
        <a:p>
          <a:endParaRPr lang="en-US"/>
        </a:p>
      </dgm:t>
    </dgm:pt>
    <dgm:pt modelId="{20008826-8338-4D2D-8426-EA4E1B8E3A23}">
      <dgm:prSet/>
      <dgm:spPr/>
      <dgm:t>
        <a:bodyPr/>
        <a:lstStyle/>
        <a:p>
          <a:r>
            <a:rPr lang="en-US" b="1" i="0" baseline="0" dirty="0">
              <a:solidFill>
                <a:schemeClr val="accent2">
                  <a:lumMod val="60000"/>
                  <a:lumOff val="40000"/>
                </a:schemeClr>
              </a:solidFill>
            </a:rPr>
            <a:t>Organization:</a:t>
          </a:r>
          <a:r>
            <a:rPr lang="en-US" b="0" i="0" baseline="0" dirty="0">
              <a:solidFill>
                <a:schemeClr val="accent2">
                  <a:lumMod val="60000"/>
                  <a:lumOff val="40000"/>
                </a:schemeClr>
              </a:solidFill>
            </a:rPr>
            <a:t> </a:t>
          </a:r>
          <a:r>
            <a:rPr lang="en-US" b="0" i="0" baseline="0" dirty="0"/>
            <a:t>Efficient structure supports R&amp;D and innovation, maintaining leadership.</a:t>
          </a:r>
          <a:endParaRPr lang="en-US" dirty="0"/>
        </a:p>
      </dgm:t>
    </dgm:pt>
    <dgm:pt modelId="{375D59FE-9AC9-4271-BA03-BBB2063C118F}" type="parTrans" cxnId="{7D421155-3D70-4552-921A-80B1D27EC69F}">
      <dgm:prSet/>
      <dgm:spPr/>
      <dgm:t>
        <a:bodyPr/>
        <a:lstStyle/>
        <a:p>
          <a:endParaRPr lang="en-US"/>
        </a:p>
      </dgm:t>
    </dgm:pt>
    <dgm:pt modelId="{DB1DE79D-9E3E-49F0-9CDC-C23BF1B69631}" type="sibTrans" cxnId="{7D421155-3D70-4552-921A-80B1D27EC69F}">
      <dgm:prSet/>
      <dgm:spPr/>
      <dgm:t>
        <a:bodyPr/>
        <a:lstStyle/>
        <a:p>
          <a:endParaRPr lang="en-US"/>
        </a:p>
      </dgm:t>
    </dgm:pt>
    <dgm:pt modelId="{EFCD5AB2-A44D-4EDA-9042-AC49AE12570D}">
      <dgm:prSet/>
      <dgm:spPr/>
      <dgm:t>
        <a:bodyPr/>
        <a:lstStyle/>
        <a:p>
          <a:r>
            <a:rPr lang="en-US" b="1" i="0" baseline="0" dirty="0">
              <a:solidFill>
                <a:schemeClr val="accent2">
                  <a:lumMod val="60000"/>
                  <a:lumOff val="40000"/>
                </a:schemeClr>
              </a:solidFill>
            </a:rPr>
            <a:t>Competitive Edge:</a:t>
          </a:r>
          <a:r>
            <a:rPr lang="en-US" b="0" i="0" baseline="0" dirty="0">
              <a:solidFill>
                <a:schemeClr val="accent2">
                  <a:lumMod val="60000"/>
                  <a:lumOff val="40000"/>
                </a:schemeClr>
              </a:solidFill>
            </a:rPr>
            <a:t> </a:t>
          </a:r>
          <a:r>
            <a:rPr lang="en-US" b="0" i="0" baseline="0" dirty="0"/>
            <a:t>VRIO factors provide Apple a sustainable advantage in premium tech. </a:t>
          </a:r>
          <a:endParaRPr lang="en-US" dirty="0"/>
        </a:p>
      </dgm:t>
    </dgm:pt>
    <dgm:pt modelId="{9E329CCF-7F6B-4914-AFEF-A0FBB2B42B6A}" type="parTrans" cxnId="{517390B5-CF22-407C-A912-959CA70318D0}">
      <dgm:prSet/>
      <dgm:spPr/>
      <dgm:t>
        <a:bodyPr/>
        <a:lstStyle/>
        <a:p>
          <a:endParaRPr lang="en-US"/>
        </a:p>
      </dgm:t>
    </dgm:pt>
    <dgm:pt modelId="{29209B8A-164A-4EDF-A788-B110C612687A}" type="sibTrans" cxnId="{517390B5-CF22-407C-A912-959CA70318D0}">
      <dgm:prSet/>
      <dgm:spPr/>
      <dgm:t>
        <a:bodyPr/>
        <a:lstStyle/>
        <a:p>
          <a:endParaRPr lang="en-US"/>
        </a:p>
      </dgm:t>
    </dgm:pt>
    <dgm:pt modelId="{ABB3A16E-C8D5-4E9F-B378-068DB2D96F6F}" type="pres">
      <dgm:prSet presAssocID="{1F1901B7-AC1F-4A23-9CEB-AAB4D19E2F4E}" presName="diagram" presStyleCnt="0">
        <dgm:presLayoutVars>
          <dgm:dir/>
          <dgm:resizeHandles val="exact"/>
        </dgm:presLayoutVars>
      </dgm:prSet>
      <dgm:spPr/>
    </dgm:pt>
    <dgm:pt modelId="{FBB60EFD-C3D0-41C2-9AC7-501DEB7C9A4E}" type="pres">
      <dgm:prSet presAssocID="{5CFCAF11-0A82-4061-A0C3-AD05ECA14EC3}" presName="node" presStyleLbl="node1" presStyleIdx="0" presStyleCnt="5">
        <dgm:presLayoutVars>
          <dgm:bulletEnabled val="1"/>
        </dgm:presLayoutVars>
      </dgm:prSet>
      <dgm:spPr/>
    </dgm:pt>
    <dgm:pt modelId="{4F82A404-DBA8-47AF-8C40-EEA863BC9121}" type="pres">
      <dgm:prSet presAssocID="{AAD1E3D2-A39C-494A-B5B2-D10270B4091A}" presName="sibTrans" presStyleLbl="sibTrans2D1" presStyleIdx="0" presStyleCnt="4"/>
      <dgm:spPr/>
    </dgm:pt>
    <dgm:pt modelId="{1C1D83F0-F9B7-40E4-B307-A42BEAFE707E}" type="pres">
      <dgm:prSet presAssocID="{AAD1E3D2-A39C-494A-B5B2-D10270B4091A}" presName="connectorText" presStyleLbl="sibTrans2D1" presStyleIdx="0" presStyleCnt="4"/>
      <dgm:spPr/>
    </dgm:pt>
    <dgm:pt modelId="{ED6220D1-3EA6-4ED1-9823-6A2B611EF7FD}" type="pres">
      <dgm:prSet presAssocID="{F8409218-5BD7-4BF6-9B7F-ED686F4590D8}" presName="node" presStyleLbl="node1" presStyleIdx="1" presStyleCnt="5">
        <dgm:presLayoutVars>
          <dgm:bulletEnabled val="1"/>
        </dgm:presLayoutVars>
      </dgm:prSet>
      <dgm:spPr/>
    </dgm:pt>
    <dgm:pt modelId="{74B91D0E-B862-4DB1-9C91-13A55007257F}" type="pres">
      <dgm:prSet presAssocID="{41063306-8CE0-4AE0-B259-569E3FA27327}" presName="sibTrans" presStyleLbl="sibTrans2D1" presStyleIdx="1" presStyleCnt="4"/>
      <dgm:spPr/>
    </dgm:pt>
    <dgm:pt modelId="{D002B3A8-47BF-4AC6-A23A-09038DD9D32F}" type="pres">
      <dgm:prSet presAssocID="{41063306-8CE0-4AE0-B259-569E3FA27327}" presName="connectorText" presStyleLbl="sibTrans2D1" presStyleIdx="1" presStyleCnt="4"/>
      <dgm:spPr/>
    </dgm:pt>
    <dgm:pt modelId="{214F5989-4961-4171-ADF6-F2465F8397CC}" type="pres">
      <dgm:prSet presAssocID="{C2CF2358-B56E-4C23-8791-89E0B1E179C9}" presName="node" presStyleLbl="node1" presStyleIdx="2" presStyleCnt="5">
        <dgm:presLayoutVars>
          <dgm:bulletEnabled val="1"/>
        </dgm:presLayoutVars>
      </dgm:prSet>
      <dgm:spPr/>
    </dgm:pt>
    <dgm:pt modelId="{A1DC8377-99B1-4835-9D50-DE2966CC163D}" type="pres">
      <dgm:prSet presAssocID="{87A68128-ED00-4C78-8968-B8622A07623D}" presName="sibTrans" presStyleLbl="sibTrans2D1" presStyleIdx="2" presStyleCnt="4"/>
      <dgm:spPr/>
    </dgm:pt>
    <dgm:pt modelId="{4BE75905-4124-43CC-BD2D-450FCF3BDF95}" type="pres">
      <dgm:prSet presAssocID="{87A68128-ED00-4C78-8968-B8622A07623D}" presName="connectorText" presStyleLbl="sibTrans2D1" presStyleIdx="2" presStyleCnt="4"/>
      <dgm:spPr/>
    </dgm:pt>
    <dgm:pt modelId="{03719D91-B0BA-4019-8688-65BB336E8D6E}" type="pres">
      <dgm:prSet presAssocID="{20008826-8338-4D2D-8426-EA4E1B8E3A23}" presName="node" presStyleLbl="node1" presStyleIdx="3" presStyleCnt="5">
        <dgm:presLayoutVars>
          <dgm:bulletEnabled val="1"/>
        </dgm:presLayoutVars>
      </dgm:prSet>
      <dgm:spPr/>
    </dgm:pt>
    <dgm:pt modelId="{67673344-93E5-4D42-9700-6C75C19B5C4E}" type="pres">
      <dgm:prSet presAssocID="{DB1DE79D-9E3E-49F0-9CDC-C23BF1B69631}" presName="sibTrans" presStyleLbl="sibTrans2D1" presStyleIdx="3" presStyleCnt="4"/>
      <dgm:spPr/>
    </dgm:pt>
    <dgm:pt modelId="{233F906A-7A28-47E2-B3A5-46E800BA7B67}" type="pres">
      <dgm:prSet presAssocID="{DB1DE79D-9E3E-49F0-9CDC-C23BF1B69631}" presName="connectorText" presStyleLbl="sibTrans2D1" presStyleIdx="3" presStyleCnt="4"/>
      <dgm:spPr/>
    </dgm:pt>
    <dgm:pt modelId="{48AC15E7-F6C2-4AB3-9859-5003CA3691B3}" type="pres">
      <dgm:prSet presAssocID="{EFCD5AB2-A44D-4EDA-9042-AC49AE12570D}" presName="node" presStyleLbl="node1" presStyleIdx="4" presStyleCnt="5">
        <dgm:presLayoutVars>
          <dgm:bulletEnabled val="1"/>
        </dgm:presLayoutVars>
      </dgm:prSet>
      <dgm:spPr/>
    </dgm:pt>
  </dgm:ptLst>
  <dgm:cxnLst>
    <dgm:cxn modelId="{2BCF0502-3260-4D89-9C1C-CD64014A4F23}" type="presOf" srcId="{EFCD5AB2-A44D-4EDA-9042-AC49AE12570D}" destId="{48AC15E7-F6C2-4AB3-9859-5003CA3691B3}" srcOrd="0" destOrd="0" presId="urn:microsoft.com/office/officeart/2005/8/layout/process5"/>
    <dgm:cxn modelId="{F6976702-7859-4C57-A5D8-25CB1B978E90}" type="presOf" srcId="{87A68128-ED00-4C78-8968-B8622A07623D}" destId="{A1DC8377-99B1-4835-9D50-DE2966CC163D}" srcOrd="0" destOrd="0" presId="urn:microsoft.com/office/officeart/2005/8/layout/process5"/>
    <dgm:cxn modelId="{9A33193C-B16E-407C-AD43-86FFA853EA6A}" type="presOf" srcId="{DB1DE79D-9E3E-49F0-9CDC-C23BF1B69631}" destId="{233F906A-7A28-47E2-B3A5-46E800BA7B67}" srcOrd="1" destOrd="0" presId="urn:microsoft.com/office/officeart/2005/8/layout/process5"/>
    <dgm:cxn modelId="{BBC7726D-2C74-4E4F-9A29-FB97BD86E1DA}" type="presOf" srcId="{1F1901B7-AC1F-4A23-9CEB-AAB4D19E2F4E}" destId="{ABB3A16E-C8D5-4E9F-B378-068DB2D96F6F}" srcOrd="0" destOrd="0" presId="urn:microsoft.com/office/officeart/2005/8/layout/process5"/>
    <dgm:cxn modelId="{FD39C56F-C849-4E96-A817-5CDB1B626BDE}" type="presOf" srcId="{41063306-8CE0-4AE0-B259-569E3FA27327}" destId="{D002B3A8-47BF-4AC6-A23A-09038DD9D32F}" srcOrd="1" destOrd="0" presId="urn:microsoft.com/office/officeart/2005/8/layout/process5"/>
    <dgm:cxn modelId="{EA648451-3F90-4065-8024-A59924648BDA}" type="presOf" srcId="{F8409218-5BD7-4BF6-9B7F-ED686F4590D8}" destId="{ED6220D1-3EA6-4ED1-9823-6A2B611EF7FD}" srcOrd="0" destOrd="0" presId="urn:microsoft.com/office/officeart/2005/8/layout/process5"/>
    <dgm:cxn modelId="{7D421155-3D70-4552-921A-80B1D27EC69F}" srcId="{1F1901B7-AC1F-4A23-9CEB-AAB4D19E2F4E}" destId="{20008826-8338-4D2D-8426-EA4E1B8E3A23}" srcOrd="3" destOrd="0" parTransId="{375D59FE-9AC9-4271-BA03-BBB2063C118F}" sibTransId="{DB1DE79D-9E3E-49F0-9CDC-C23BF1B69631}"/>
    <dgm:cxn modelId="{4C65C285-CD36-4239-AED9-E8DB5B2FE065}" type="presOf" srcId="{5CFCAF11-0A82-4061-A0C3-AD05ECA14EC3}" destId="{FBB60EFD-C3D0-41C2-9AC7-501DEB7C9A4E}" srcOrd="0" destOrd="0" presId="urn:microsoft.com/office/officeart/2005/8/layout/process5"/>
    <dgm:cxn modelId="{72C8AF8D-64EA-43B3-A364-45C99B8BB108}" type="presOf" srcId="{DB1DE79D-9E3E-49F0-9CDC-C23BF1B69631}" destId="{67673344-93E5-4D42-9700-6C75C19B5C4E}" srcOrd="0" destOrd="0" presId="urn:microsoft.com/office/officeart/2005/8/layout/process5"/>
    <dgm:cxn modelId="{8111388F-9667-405F-A7F9-4DBDA60A40C6}" srcId="{1F1901B7-AC1F-4A23-9CEB-AAB4D19E2F4E}" destId="{F8409218-5BD7-4BF6-9B7F-ED686F4590D8}" srcOrd="1" destOrd="0" parTransId="{194A1343-D885-40C4-A71F-86B7E6A296F1}" sibTransId="{41063306-8CE0-4AE0-B259-569E3FA27327}"/>
    <dgm:cxn modelId="{17825B95-D83C-4BE0-8AE3-929F70EFBE3E}" srcId="{1F1901B7-AC1F-4A23-9CEB-AAB4D19E2F4E}" destId="{5CFCAF11-0A82-4061-A0C3-AD05ECA14EC3}" srcOrd="0" destOrd="0" parTransId="{E1A5BDA8-F466-40F7-A10E-E50AE6E49F11}" sibTransId="{AAD1E3D2-A39C-494A-B5B2-D10270B4091A}"/>
    <dgm:cxn modelId="{6069A7A4-D650-4DE5-A33A-2924EA5E1F46}" type="presOf" srcId="{AAD1E3D2-A39C-494A-B5B2-D10270B4091A}" destId="{4F82A404-DBA8-47AF-8C40-EEA863BC9121}" srcOrd="0" destOrd="0" presId="urn:microsoft.com/office/officeart/2005/8/layout/process5"/>
    <dgm:cxn modelId="{DA85CBAE-713D-4E91-B941-B0AA05FAA605}" type="presOf" srcId="{87A68128-ED00-4C78-8968-B8622A07623D}" destId="{4BE75905-4124-43CC-BD2D-450FCF3BDF95}" srcOrd="1" destOrd="0" presId="urn:microsoft.com/office/officeart/2005/8/layout/process5"/>
    <dgm:cxn modelId="{517390B5-CF22-407C-A912-959CA70318D0}" srcId="{1F1901B7-AC1F-4A23-9CEB-AAB4D19E2F4E}" destId="{EFCD5AB2-A44D-4EDA-9042-AC49AE12570D}" srcOrd="4" destOrd="0" parTransId="{9E329CCF-7F6B-4914-AFEF-A0FBB2B42B6A}" sibTransId="{29209B8A-164A-4EDF-A788-B110C612687A}"/>
    <dgm:cxn modelId="{9B9371BB-990C-4401-B810-B717C4CA023F}" type="presOf" srcId="{20008826-8338-4D2D-8426-EA4E1B8E3A23}" destId="{03719D91-B0BA-4019-8688-65BB336E8D6E}" srcOrd="0" destOrd="0" presId="urn:microsoft.com/office/officeart/2005/8/layout/process5"/>
    <dgm:cxn modelId="{07319DC7-000E-4355-ADAB-3CB054B892EF}" type="presOf" srcId="{C2CF2358-B56E-4C23-8791-89E0B1E179C9}" destId="{214F5989-4961-4171-ADF6-F2465F8397CC}" srcOrd="0" destOrd="0" presId="urn:microsoft.com/office/officeart/2005/8/layout/process5"/>
    <dgm:cxn modelId="{F03D3FDD-B88A-4288-A924-2A75BDFDC133}" srcId="{1F1901B7-AC1F-4A23-9CEB-AAB4D19E2F4E}" destId="{C2CF2358-B56E-4C23-8791-89E0B1E179C9}" srcOrd="2" destOrd="0" parTransId="{585A7992-4571-4C0D-96AF-C2866C272EDD}" sibTransId="{87A68128-ED00-4C78-8968-B8622A07623D}"/>
    <dgm:cxn modelId="{EABCCADD-DA79-4A3B-A745-76229F57FD40}" type="presOf" srcId="{41063306-8CE0-4AE0-B259-569E3FA27327}" destId="{74B91D0E-B862-4DB1-9C91-13A55007257F}" srcOrd="0" destOrd="0" presId="urn:microsoft.com/office/officeart/2005/8/layout/process5"/>
    <dgm:cxn modelId="{D424F6EB-1D47-40AC-A42B-256814CC686A}" type="presOf" srcId="{AAD1E3D2-A39C-494A-B5B2-D10270B4091A}" destId="{1C1D83F0-F9B7-40E4-B307-A42BEAFE707E}" srcOrd="1" destOrd="0" presId="urn:microsoft.com/office/officeart/2005/8/layout/process5"/>
    <dgm:cxn modelId="{233CF710-97ED-4273-B2D3-41FDE96F995D}" type="presParOf" srcId="{ABB3A16E-C8D5-4E9F-B378-068DB2D96F6F}" destId="{FBB60EFD-C3D0-41C2-9AC7-501DEB7C9A4E}" srcOrd="0" destOrd="0" presId="urn:microsoft.com/office/officeart/2005/8/layout/process5"/>
    <dgm:cxn modelId="{2FFED919-74FD-421B-A6C7-7CEF332AB3FC}" type="presParOf" srcId="{ABB3A16E-C8D5-4E9F-B378-068DB2D96F6F}" destId="{4F82A404-DBA8-47AF-8C40-EEA863BC9121}" srcOrd="1" destOrd="0" presId="urn:microsoft.com/office/officeart/2005/8/layout/process5"/>
    <dgm:cxn modelId="{66CB11E0-333F-454A-A067-EACD9DFC2945}" type="presParOf" srcId="{4F82A404-DBA8-47AF-8C40-EEA863BC9121}" destId="{1C1D83F0-F9B7-40E4-B307-A42BEAFE707E}" srcOrd="0" destOrd="0" presId="urn:microsoft.com/office/officeart/2005/8/layout/process5"/>
    <dgm:cxn modelId="{DC10A060-17C5-4DE6-98BB-AEF289D0C982}" type="presParOf" srcId="{ABB3A16E-C8D5-4E9F-B378-068DB2D96F6F}" destId="{ED6220D1-3EA6-4ED1-9823-6A2B611EF7FD}" srcOrd="2" destOrd="0" presId="urn:microsoft.com/office/officeart/2005/8/layout/process5"/>
    <dgm:cxn modelId="{4741AEB2-ADD6-4342-9762-C5439B32F150}" type="presParOf" srcId="{ABB3A16E-C8D5-4E9F-B378-068DB2D96F6F}" destId="{74B91D0E-B862-4DB1-9C91-13A55007257F}" srcOrd="3" destOrd="0" presId="urn:microsoft.com/office/officeart/2005/8/layout/process5"/>
    <dgm:cxn modelId="{8E20BEB0-8831-4E1A-972F-55D0745B7321}" type="presParOf" srcId="{74B91D0E-B862-4DB1-9C91-13A55007257F}" destId="{D002B3A8-47BF-4AC6-A23A-09038DD9D32F}" srcOrd="0" destOrd="0" presId="urn:microsoft.com/office/officeart/2005/8/layout/process5"/>
    <dgm:cxn modelId="{0C3D7805-4198-4AC7-A830-22B5C3F4A274}" type="presParOf" srcId="{ABB3A16E-C8D5-4E9F-B378-068DB2D96F6F}" destId="{214F5989-4961-4171-ADF6-F2465F8397CC}" srcOrd="4" destOrd="0" presId="urn:microsoft.com/office/officeart/2005/8/layout/process5"/>
    <dgm:cxn modelId="{51C1DE82-0D6F-4B29-9050-8EFFA32CB7B8}" type="presParOf" srcId="{ABB3A16E-C8D5-4E9F-B378-068DB2D96F6F}" destId="{A1DC8377-99B1-4835-9D50-DE2966CC163D}" srcOrd="5" destOrd="0" presId="urn:microsoft.com/office/officeart/2005/8/layout/process5"/>
    <dgm:cxn modelId="{676B465A-61A7-42A8-B199-C294BBE17B9E}" type="presParOf" srcId="{A1DC8377-99B1-4835-9D50-DE2966CC163D}" destId="{4BE75905-4124-43CC-BD2D-450FCF3BDF95}" srcOrd="0" destOrd="0" presId="urn:microsoft.com/office/officeart/2005/8/layout/process5"/>
    <dgm:cxn modelId="{32602744-14CF-445E-B7A6-0BA1E29ABEAE}" type="presParOf" srcId="{ABB3A16E-C8D5-4E9F-B378-068DB2D96F6F}" destId="{03719D91-B0BA-4019-8688-65BB336E8D6E}" srcOrd="6" destOrd="0" presId="urn:microsoft.com/office/officeart/2005/8/layout/process5"/>
    <dgm:cxn modelId="{EF9518C3-AA8B-4D1E-B6D9-DDC29511A56A}" type="presParOf" srcId="{ABB3A16E-C8D5-4E9F-B378-068DB2D96F6F}" destId="{67673344-93E5-4D42-9700-6C75C19B5C4E}" srcOrd="7" destOrd="0" presId="urn:microsoft.com/office/officeart/2005/8/layout/process5"/>
    <dgm:cxn modelId="{5C87057F-D6A6-47E1-AC80-C8E9539FD057}" type="presParOf" srcId="{67673344-93E5-4D42-9700-6C75C19B5C4E}" destId="{233F906A-7A28-47E2-B3A5-46E800BA7B67}" srcOrd="0" destOrd="0" presId="urn:microsoft.com/office/officeart/2005/8/layout/process5"/>
    <dgm:cxn modelId="{63CE1FC2-D274-4193-BB23-F48846D9147F}" type="presParOf" srcId="{ABB3A16E-C8D5-4E9F-B378-068DB2D96F6F}" destId="{48AC15E7-F6C2-4AB3-9859-5003CA3691B3}" srcOrd="8" destOrd="0" presId="urn:microsoft.com/office/officeart/2005/8/layout/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7942FD-FB7A-4079-872A-B8EEF271ED84}">
      <dsp:nvSpPr>
        <dsp:cNvPr id="0" name=""/>
        <dsp:cNvSpPr/>
      </dsp:nvSpPr>
      <dsp:spPr>
        <a:xfrm>
          <a:off x="0" y="469"/>
          <a:ext cx="4619621"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1270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C5F2BD2-69CC-4313-A1E4-B9236B7CD06F}">
      <dsp:nvSpPr>
        <dsp:cNvPr id="0" name=""/>
        <dsp:cNvSpPr/>
      </dsp:nvSpPr>
      <dsp:spPr>
        <a:xfrm>
          <a:off x="0" y="469"/>
          <a:ext cx="4619621" cy="7685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0" i="0" kern="1200" baseline="0">
              <a:latin typeface="Times New Roman" panose="02020603050405020304" pitchFamily="18" charset="0"/>
              <a:cs typeface="Times New Roman" panose="02020603050405020304" pitchFamily="18" charset="0"/>
            </a:rPr>
            <a:t>Apple Inc.: Leading global technology company founded in 1976.</a:t>
          </a:r>
          <a:endParaRPr lang="en-US" sz="1800" kern="1200">
            <a:latin typeface="Times New Roman" panose="02020603050405020304" pitchFamily="18" charset="0"/>
            <a:cs typeface="Times New Roman" panose="02020603050405020304" pitchFamily="18" charset="0"/>
          </a:endParaRPr>
        </a:p>
      </dsp:txBody>
      <dsp:txXfrm>
        <a:off x="0" y="469"/>
        <a:ext cx="4619621" cy="768545"/>
      </dsp:txXfrm>
    </dsp:sp>
    <dsp:sp modelId="{3DC0A9B9-B590-4FCF-9AFC-BFADAA591DF3}">
      <dsp:nvSpPr>
        <dsp:cNvPr id="0" name=""/>
        <dsp:cNvSpPr/>
      </dsp:nvSpPr>
      <dsp:spPr>
        <a:xfrm>
          <a:off x="0" y="769014"/>
          <a:ext cx="4619621"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1270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AFACC38D-D923-42FB-9D96-A6B24D40213B}">
      <dsp:nvSpPr>
        <dsp:cNvPr id="0" name=""/>
        <dsp:cNvSpPr/>
      </dsp:nvSpPr>
      <dsp:spPr>
        <a:xfrm>
          <a:off x="0" y="769014"/>
          <a:ext cx="4619621" cy="7685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0" i="0" kern="1200" baseline="0">
              <a:latin typeface="Times New Roman" panose="02020603050405020304" pitchFamily="18" charset="0"/>
              <a:cs typeface="Times New Roman" panose="02020603050405020304" pitchFamily="18" charset="0"/>
            </a:rPr>
            <a:t>Known for innovation in smartphones, computers, and consumer electronics.</a:t>
          </a:r>
          <a:endParaRPr lang="en-US" sz="1800" kern="1200">
            <a:latin typeface="Times New Roman" panose="02020603050405020304" pitchFamily="18" charset="0"/>
            <a:cs typeface="Times New Roman" panose="02020603050405020304" pitchFamily="18" charset="0"/>
          </a:endParaRPr>
        </a:p>
      </dsp:txBody>
      <dsp:txXfrm>
        <a:off x="0" y="769014"/>
        <a:ext cx="4619621" cy="768545"/>
      </dsp:txXfrm>
    </dsp:sp>
    <dsp:sp modelId="{2F55311B-C38D-43E0-B2FA-7F31425E6FB9}">
      <dsp:nvSpPr>
        <dsp:cNvPr id="0" name=""/>
        <dsp:cNvSpPr/>
      </dsp:nvSpPr>
      <dsp:spPr>
        <a:xfrm>
          <a:off x="0" y="1537560"/>
          <a:ext cx="4619621"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1270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A9D09B33-711D-4C1D-B001-986B2082ABA5}">
      <dsp:nvSpPr>
        <dsp:cNvPr id="0" name=""/>
        <dsp:cNvSpPr/>
      </dsp:nvSpPr>
      <dsp:spPr>
        <a:xfrm>
          <a:off x="0" y="1537560"/>
          <a:ext cx="4619621" cy="7685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0" i="0" kern="1200" baseline="0">
              <a:latin typeface="Times New Roman" panose="02020603050405020304" pitchFamily="18" charset="0"/>
              <a:cs typeface="Times New Roman" panose="02020603050405020304" pitchFamily="18" charset="0"/>
            </a:rPr>
            <a:t>Strong brand loyalty, premium quality, and user-centric design.</a:t>
          </a:r>
          <a:endParaRPr lang="en-US" sz="1800" kern="1200">
            <a:latin typeface="Times New Roman" panose="02020603050405020304" pitchFamily="18" charset="0"/>
            <a:cs typeface="Times New Roman" panose="02020603050405020304" pitchFamily="18" charset="0"/>
          </a:endParaRPr>
        </a:p>
      </dsp:txBody>
      <dsp:txXfrm>
        <a:off x="0" y="1537560"/>
        <a:ext cx="4619621" cy="768545"/>
      </dsp:txXfrm>
    </dsp:sp>
    <dsp:sp modelId="{9BA2065B-C90A-40C3-979C-B33003D2B15F}">
      <dsp:nvSpPr>
        <dsp:cNvPr id="0" name=""/>
        <dsp:cNvSpPr/>
      </dsp:nvSpPr>
      <dsp:spPr>
        <a:xfrm>
          <a:off x="0" y="2306105"/>
          <a:ext cx="4619621"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1270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158E1743-8141-4D70-A92F-E44CB0B75B3C}">
      <dsp:nvSpPr>
        <dsp:cNvPr id="0" name=""/>
        <dsp:cNvSpPr/>
      </dsp:nvSpPr>
      <dsp:spPr>
        <a:xfrm>
          <a:off x="0" y="2306105"/>
          <a:ext cx="4619621" cy="7685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0" i="0" kern="1200" baseline="0" dirty="0">
              <a:latin typeface="Times New Roman" panose="02020603050405020304" pitchFamily="18" charset="0"/>
              <a:cs typeface="Times New Roman" panose="02020603050405020304" pitchFamily="18" charset="0"/>
            </a:rPr>
            <a:t>Focus on Artificial Intelligence (AI) and Augmented Reality (AR) as key growth drivers.</a:t>
          </a:r>
          <a:endParaRPr lang="en-US" sz="1800" kern="1200" dirty="0">
            <a:latin typeface="Times New Roman" panose="02020603050405020304" pitchFamily="18" charset="0"/>
            <a:cs typeface="Times New Roman" panose="02020603050405020304" pitchFamily="18" charset="0"/>
          </a:endParaRPr>
        </a:p>
      </dsp:txBody>
      <dsp:txXfrm>
        <a:off x="0" y="2306105"/>
        <a:ext cx="4619621" cy="768545"/>
      </dsp:txXfrm>
    </dsp:sp>
    <dsp:sp modelId="{CC68C07E-A750-4A10-B87B-463EB5C4730A}">
      <dsp:nvSpPr>
        <dsp:cNvPr id="0" name=""/>
        <dsp:cNvSpPr/>
      </dsp:nvSpPr>
      <dsp:spPr>
        <a:xfrm>
          <a:off x="0" y="3074651"/>
          <a:ext cx="4619621"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1270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02432325-2530-4761-B2A5-C7BC0BD9A1D9}">
      <dsp:nvSpPr>
        <dsp:cNvPr id="0" name=""/>
        <dsp:cNvSpPr/>
      </dsp:nvSpPr>
      <dsp:spPr>
        <a:xfrm>
          <a:off x="0" y="3074651"/>
          <a:ext cx="4619621" cy="7685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0" i="0" kern="1200" baseline="0">
              <a:latin typeface="Times New Roman" panose="02020603050405020304" pitchFamily="18" charset="0"/>
              <a:cs typeface="Times New Roman" panose="02020603050405020304" pitchFamily="18" charset="0"/>
            </a:rPr>
            <a:t>AI/AR enhance product experiences, influencing Apple's marketing strategies. </a:t>
          </a:r>
          <a:endParaRPr lang="en-US" sz="1800" kern="1200">
            <a:latin typeface="Times New Roman" panose="02020603050405020304" pitchFamily="18" charset="0"/>
            <a:cs typeface="Times New Roman" panose="02020603050405020304" pitchFamily="18" charset="0"/>
          </a:endParaRPr>
        </a:p>
      </dsp:txBody>
      <dsp:txXfrm>
        <a:off x="0" y="3074651"/>
        <a:ext cx="4619621" cy="76854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84D082-0EC6-409D-8133-B0D55A5C46B3}">
      <dsp:nvSpPr>
        <dsp:cNvPr id="0" name=""/>
        <dsp:cNvSpPr/>
      </dsp:nvSpPr>
      <dsp:spPr>
        <a:xfrm>
          <a:off x="0" y="47215"/>
          <a:ext cx="6002110" cy="1008686"/>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1" i="0" kern="1200" baseline="0" dirty="0">
              <a:latin typeface="Times New Roman" panose="02020603050405020304" pitchFamily="18" charset="0"/>
              <a:cs typeface="Times New Roman" panose="02020603050405020304" pitchFamily="18" charset="0"/>
            </a:rPr>
            <a:t>Artificial Intelligence (AI):</a:t>
          </a:r>
          <a:r>
            <a:rPr lang="en-US" sz="1900" b="0" i="0" kern="1200" baseline="0" dirty="0">
              <a:latin typeface="Times New Roman" panose="02020603050405020304" pitchFamily="18" charset="0"/>
              <a:cs typeface="Times New Roman" panose="02020603050405020304" pitchFamily="18" charset="0"/>
            </a:rPr>
            <a:t> Tech enabling machines to mimic human intelligence.</a:t>
          </a:r>
          <a:endParaRPr lang="en-US" sz="1900" kern="1200" dirty="0">
            <a:latin typeface="Times New Roman" panose="02020603050405020304" pitchFamily="18" charset="0"/>
            <a:cs typeface="Times New Roman" panose="02020603050405020304" pitchFamily="18" charset="0"/>
          </a:endParaRPr>
        </a:p>
      </dsp:txBody>
      <dsp:txXfrm>
        <a:off x="49240" y="96455"/>
        <a:ext cx="5903630" cy="910206"/>
      </dsp:txXfrm>
    </dsp:sp>
    <dsp:sp modelId="{DEC9455C-CC58-4986-8B63-0AC373F839C4}">
      <dsp:nvSpPr>
        <dsp:cNvPr id="0" name=""/>
        <dsp:cNvSpPr/>
      </dsp:nvSpPr>
      <dsp:spPr>
        <a:xfrm>
          <a:off x="0" y="1110622"/>
          <a:ext cx="6002110" cy="1008686"/>
        </a:xfrm>
        <a:prstGeom prst="roundRect">
          <a:avLst/>
        </a:prstGeom>
        <a:solidFill>
          <a:schemeClr val="accent5">
            <a:hueOff val="-3038037"/>
            <a:satOff val="-207"/>
            <a:lumOff val="49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1" i="0" kern="1200" baseline="0" dirty="0">
              <a:latin typeface="Times New Roman" panose="02020603050405020304" pitchFamily="18" charset="0"/>
              <a:cs typeface="Times New Roman" panose="02020603050405020304" pitchFamily="18" charset="0"/>
            </a:rPr>
            <a:t>Augmented Reality (AR):</a:t>
          </a:r>
          <a:r>
            <a:rPr lang="en-US" sz="1900" b="0" i="0" kern="1200" baseline="0" dirty="0">
              <a:latin typeface="Times New Roman" panose="02020603050405020304" pitchFamily="18" charset="0"/>
              <a:cs typeface="Times New Roman" panose="02020603050405020304" pitchFamily="18" charset="0"/>
            </a:rPr>
            <a:t> Overlays digital content on the real world </a:t>
          </a:r>
          <a:r>
            <a:rPr lang="en-US" sz="1900" kern="1200" dirty="0">
              <a:effectLst/>
              <a:latin typeface="Times New Roman" panose="02020603050405020304" pitchFamily="18" charset="0"/>
              <a:ea typeface="Aptos" panose="020B0004020202020204" pitchFamily="34" charset="0"/>
              <a:cs typeface="Times New Roman" panose="02020603050405020304" pitchFamily="18" charset="0"/>
            </a:rPr>
            <a:t>(</a:t>
          </a:r>
          <a:r>
            <a:rPr lang="en-US" sz="1900" kern="1200" dirty="0">
              <a:latin typeface="Times New Roman" panose="02020603050405020304" pitchFamily="18" charset="0"/>
              <a:cs typeface="Times New Roman" panose="02020603050405020304" pitchFamily="18" charset="0"/>
            </a:rPr>
            <a:t>Sarker, 2022</a:t>
          </a:r>
          <a:r>
            <a:rPr lang="en-US" sz="1900" kern="1200" dirty="0">
              <a:effectLst/>
              <a:latin typeface="Times New Roman" panose="02020603050405020304" pitchFamily="18" charset="0"/>
              <a:ea typeface="Aptos" panose="020B0004020202020204" pitchFamily="34" charset="0"/>
              <a:cs typeface="Times New Roman" panose="02020603050405020304" pitchFamily="18" charset="0"/>
            </a:rPr>
            <a:t>). </a:t>
          </a:r>
          <a:endParaRPr lang="en-US" sz="1900" kern="1200" dirty="0">
            <a:latin typeface="Times New Roman" panose="02020603050405020304" pitchFamily="18" charset="0"/>
            <a:cs typeface="Times New Roman" panose="02020603050405020304" pitchFamily="18" charset="0"/>
          </a:endParaRPr>
        </a:p>
      </dsp:txBody>
      <dsp:txXfrm>
        <a:off x="49240" y="1159862"/>
        <a:ext cx="5903630" cy="910206"/>
      </dsp:txXfrm>
    </dsp:sp>
    <dsp:sp modelId="{909B4141-E670-4A81-BDD6-DD3E506D47F9}">
      <dsp:nvSpPr>
        <dsp:cNvPr id="0" name=""/>
        <dsp:cNvSpPr/>
      </dsp:nvSpPr>
      <dsp:spPr>
        <a:xfrm>
          <a:off x="0" y="2174028"/>
          <a:ext cx="6002110" cy="1008686"/>
        </a:xfrm>
        <a:prstGeom prst="roundRect">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0" i="0" kern="1200" baseline="0" dirty="0">
              <a:latin typeface="Times New Roman" panose="02020603050405020304" pitchFamily="18" charset="0"/>
              <a:cs typeface="Times New Roman" panose="02020603050405020304" pitchFamily="18" charset="0"/>
            </a:rPr>
            <a:t>Both drive personalization, user engagement, and operational efficiency. How the company has been able to achieve and maintain its success.</a:t>
          </a:r>
          <a:endParaRPr lang="en-US" sz="1900" kern="1200" dirty="0">
            <a:latin typeface="Times New Roman" panose="02020603050405020304" pitchFamily="18" charset="0"/>
            <a:cs typeface="Times New Roman" panose="02020603050405020304" pitchFamily="18" charset="0"/>
          </a:endParaRPr>
        </a:p>
      </dsp:txBody>
      <dsp:txXfrm>
        <a:off x="49240" y="2223268"/>
        <a:ext cx="5903630" cy="910206"/>
      </dsp:txXfrm>
    </dsp:sp>
    <dsp:sp modelId="{83EF0F95-B34E-4AAF-A6F1-8742C2DC0B17}">
      <dsp:nvSpPr>
        <dsp:cNvPr id="0" name=""/>
        <dsp:cNvSpPr/>
      </dsp:nvSpPr>
      <dsp:spPr>
        <a:xfrm>
          <a:off x="0" y="3237434"/>
          <a:ext cx="6002110" cy="1008686"/>
        </a:xfrm>
        <a:prstGeom prst="roundRect">
          <a:avLst/>
        </a:prstGeom>
        <a:solidFill>
          <a:schemeClr val="accent5">
            <a:hueOff val="-9114112"/>
            <a:satOff val="-620"/>
            <a:lumOff val="147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0" i="0" kern="1200" baseline="0" dirty="0">
              <a:latin typeface="Times New Roman" panose="02020603050405020304" pitchFamily="18" charset="0"/>
              <a:cs typeface="Times New Roman" panose="02020603050405020304" pitchFamily="18" charset="0"/>
            </a:rPr>
            <a:t>Key to Apple’s product differentiation and customer experience. Apple’s Revolutionary Impact on the Tech Industry.</a:t>
          </a:r>
          <a:endParaRPr lang="en-US" sz="1900" kern="1200" dirty="0">
            <a:latin typeface="Times New Roman" panose="02020603050405020304" pitchFamily="18" charset="0"/>
            <a:cs typeface="Times New Roman" panose="02020603050405020304" pitchFamily="18" charset="0"/>
          </a:endParaRPr>
        </a:p>
      </dsp:txBody>
      <dsp:txXfrm>
        <a:off x="49240" y="3286674"/>
        <a:ext cx="5903630" cy="910206"/>
      </dsp:txXfrm>
    </dsp:sp>
    <dsp:sp modelId="{C2A73F1A-DF3B-44BD-9BDA-0961FD3A220F}">
      <dsp:nvSpPr>
        <dsp:cNvPr id="0" name=""/>
        <dsp:cNvSpPr/>
      </dsp:nvSpPr>
      <dsp:spPr>
        <a:xfrm>
          <a:off x="0" y="4300840"/>
          <a:ext cx="6002110" cy="1008686"/>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0" i="0" kern="1200" baseline="0" dirty="0">
              <a:latin typeface="Times New Roman" panose="02020603050405020304" pitchFamily="18" charset="0"/>
              <a:cs typeface="Times New Roman" panose="02020603050405020304" pitchFamily="18" charset="0"/>
            </a:rPr>
            <a:t>Critical for competitive edge in tech-driven markets. Competitive innovation and disruption. </a:t>
          </a:r>
          <a:endParaRPr lang="en-US" sz="1900" kern="1200" dirty="0">
            <a:latin typeface="Times New Roman" panose="02020603050405020304" pitchFamily="18" charset="0"/>
            <a:cs typeface="Times New Roman" panose="02020603050405020304" pitchFamily="18" charset="0"/>
          </a:endParaRPr>
        </a:p>
      </dsp:txBody>
      <dsp:txXfrm>
        <a:off x="49240" y="4350080"/>
        <a:ext cx="5903630" cy="91020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4C6906-0DD1-41DE-9718-A8D6BD1530A1}">
      <dsp:nvSpPr>
        <dsp:cNvPr id="0" name=""/>
        <dsp:cNvSpPr/>
      </dsp:nvSpPr>
      <dsp:spPr>
        <a:xfrm>
          <a:off x="986569" y="1688"/>
          <a:ext cx="826716" cy="82671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AF6904-6B63-44C7-8B9E-D2F0B2692040}">
      <dsp:nvSpPr>
        <dsp:cNvPr id="0" name=""/>
        <dsp:cNvSpPr/>
      </dsp:nvSpPr>
      <dsp:spPr>
        <a:xfrm>
          <a:off x="1162754" y="177874"/>
          <a:ext cx="474345" cy="47434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C4E6EA4-51D8-4E48-AA79-C3BDA991C274}">
      <dsp:nvSpPr>
        <dsp:cNvPr id="0" name=""/>
        <dsp:cNvSpPr/>
      </dsp:nvSpPr>
      <dsp:spPr>
        <a:xfrm>
          <a:off x="722290" y="1085907"/>
          <a:ext cx="1355273" cy="6437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b="1" i="0" kern="1200" baseline="0"/>
            <a:t>Major Competitors:</a:t>
          </a:r>
          <a:r>
            <a:rPr lang="en-US" sz="1100" b="0" i="0" kern="1200" baseline="0"/>
            <a:t> Samsung, Google, Meta, Microsoft lead in AI and AR advancements.</a:t>
          </a:r>
          <a:endParaRPr lang="en-US" sz="1100" kern="1200"/>
        </a:p>
      </dsp:txBody>
      <dsp:txXfrm>
        <a:off x="722290" y="1085907"/>
        <a:ext cx="1355273" cy="643754"/>
      </dsp:txXfrm>
    </dsp:sp>
    <dsp:sp modelId="{7010F47B-3DF4-4A03-8616-27E63EA6EDCA}">
      <dsp:nvSpPr>
        <dsp:cNvPr id="0" name=""/>
        <dsp:cNvSpPr/>
      </dsp:nvSpPr>
      <dsp:spPr>
        <a:xfrm>
          <a:off x="2579015" y="1688"/>
          <a:ext cx="826716" cy="82671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333039-1B78-4A4A-8400-2237416E1633}">
      <dsp:nvSpPr>
        <dsp:cNvPr id="0" name=""/>
        <dsp:cNvSpPr/>
      </dsp:nvSpPr>
      <dsp:spPr>
        <a:xfrm>
          <a:off x="2755201" y="177874"/>
          <a:ext cx="474345" cy="47434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B4AE13C-3F1F-41A7-B123-536607A6A1D2}">
      <dsp:nvSpPr>
        <dsp:cNvPr id="0" name=""/>
        <dsp:cNvSpPr/>
      </dsp:nvSpPr>
      <dsp:spPr>
        <a:xfrm>
          <a:off x="2314737" y="1085907"/>
          <a:ext cx="1355273" cy="6437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b="1" i="0" kern="1200" baseline="0"/>
            <a:t>Google:</a:t>
          </a:r>
          <a:r>
            <a:rPr lang="en-US" sz="1100" b="0" i="0" kern="1200" baseline="0"/>
            <a:t> Strong in AI with Google Assistant, AR with Google Lens (Iansiti and Lakhani, 2020). </a:t>
          </a:r>
          <a:endParaRPr lang="en-US" sz="1100" kern="1200"/>
        </a:p>
      </dsp:txBody>
      <dsp:txXfrm>
        <a:off x="2314737" y="1085907"/>
        <a:ext cx="1355273" cy="643754"/>
      </dsp:txXfrm>
    </dsp:sp>
    <dsp:sp modelId="{2D3F73E1-F82A-4420-B169-9AD94D3AA217}">
      <dsp:nvSpPr>
        <dsp:cNvPr id="0" name=""/>
        <dsp:cNvSpPr/>
      </dsp:nvSpPr>
      <dsp:spPr>
        <a:xfrm>
          <a:off x="4171461" y="1688"/>
          <a:ext cx="826716" cy="82671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0D3955-EF2C-4AF9-A416-E498FEA7CE7C}">
      <dsp:nvSpPr>
        <dsp:cNvPr id="0" name=""/>
        <dsp:cNvSpPr/>
      </dsp:nvSpPr>
      <dsp:spPr>
        <a:xfrm>
          <a:off x="4347647" y="177874"/>
          <a:ext cx="474345" cy="47434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5E489D3-D7DF-4EE3-8BE5-2AF77FD6C228}">
      <dsp:nvSpPr>
        <dsp:cNvPr id="0" name=""/>
        <dsp:cNvSpPr/>
      </dsp:nvSpPr>
      <dsp:spPr>
        <a:xfrm>
          <a:off x="3907183" y="1085907"/>
          <a:ext cx="1355273" cy="6437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b="1" i="0" kern="1200" baseline="0"/>
            <a:t>Meta:</a:t>
          </a:r>
          <a:r>
            <a:rPr lang="en-US" sz="1100" b="0" i="0" kern="1200" baseline="0"/>
            <a:t> Focus on AR/VR with products like Meta Quest.</a:t>
          </a:r>
          <a:endParaRPr lang="en-US" sz="1100" kern="1200"/>
        </a:p>
      </dsp:txBody>
      <dsp:txXfrm>
        <a:off x="3907183" y="1085907"/>
        <a:ext cx="1355273" cy="643754"/>
      </dsp:txXfrm>
    </dsp:sp>
    <dsp:sp modelId="{CC643308-F696-4350-AE49-CE613E7B9DF4}">
      <dsp:nvSpPr>
        <dsp:cNvPr id="0" name=""/>
        <dsp:cNvSpPr/>
      </dsp:nvSpPr>
      <dsp:spPr>
        <a:xfrm>
          <a:off x="1782792" y="2068480"/>
          <a:ext cx="826716" cy="82671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2684379-302B-4B7B-BC73-BA8B4D2E66CD}">
      <dsp:nvSpPr>
        <dsp:cNvPr id="0" name=""/>
        <dsp:cNvSpPr/>
      </dsp:nvSpPr>
      <dsp:spPr>
        <a:xfrm>
          <a:off x="1958978" y="2244666"/>
          <a:ext cx="474345" cy="47434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6D5F403-12C7-4BA5-9BEF-91F79954E293}">
      <dsp:nvSpPr>
        <dsp:cNvPr id="0" name=""/>
        <dsp:cNvSpPr/>
      </dsp:nvSpPr>
      <dsp:spPr>
        <a:xfrm>
          <a:off x="1518514" y="3152699"/>
          <a:ext cx="1355273" cy="6437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b="1" i="0" kern="1200" baseline="0"/>
            <a:t>Apple’s Strategy:</a:t>
          </a:r>
          <a:r>
            <a:rPr lang="en-US" sz="1100" b="0" i="0" kern="1200" baseline="0"/>
            <a:t> Differentiates through user privacy, seamless integration, and premium design.</a:t>
          </a:r>
          <a:endParaRPr lang="en-US" sz="1100" kern="1200"/>
        </a:p>
      </dsp:txBody>
      <dsp:txXfrm>
        <a:off x="1518514" y="3152699"/>
        <a:ext cx="1355273" cy="643754"/>
      </dsp:txXfrm>
    </dsp:sp>
    <dsp:sp modelId="{D60DA560-C676-4B68-BFDF-BC09E6523CAE}">
      <dsp:nvSpPr>
        <dsp:cNvPr id="0" name=""/>
        <dsp:cNvSpPr/>
      </dsp:nvSpPr>
      <dsp:spPr>
        <a:xfrm>
          <a:off x="3375238" y="2068480"/>
          <a:ext cx="826716" cy="82671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5C3974D-6CEC-4FB3-B855-C89C818B8680}">
      <dsp:nvSpPr>
        <dsp:cNvPr id="0" name=""/>
        <dsp:cNvSpPr/>
      </dsp:nvSpPr>
      <dsp:spPr>
        <a:xfrm>
          <a:off x="3551424" y="2244666"/>
          <a:ext cx="474345" cy="47434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055BADD-4F66-4FB5-AD0A-15F96C73F17C}">
      <dsp:nvSpPr>
        <dsp:cNvPr id="0" name=""/>
        <dsp:cNvSpPr/>
      </dsp:nvSpPr>
      <dsp:spPr>
        <a:xfrm>
          <a:off x="3110960" y="3152699"/>
          <a:ext cx="1355273" cy="6437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b="0" i="0" kern="1200" baseline="0"/>
            <a:t>Unique ecosystem enhances personalized, secure experiences. </a:t>
          </a:r>
          <a:endParaRPr lang="en-US" sz="1100" kern="1200"/>
        </a:p>
      </dsp:txBody>
      <dsp:txXfrm>
        <a:off x="3110960" y="3152699"/>
        <a:ext cx="1355273" cy="64375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B60EFD-C3D0-41C2-9AC7-501DEB7C9A4E}">
      <dsp:nvSpPr>
        <dsp:cNvPr id="0" name=""/>
        <dsp:cNvSpPr/>
      </dsp:nvSpPr>
      <dsp:spPr>
        <a:xfrm>
          <a:off x="706374" y="2193"/>
          <a:ext cx="2505671" cy="1503403"/>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b="1" i="0" kern="1200" baseline="0" dirty="0">
              <a:solidFill>
                <a:schemeClr val="accent2">
                  <a:lumMod val="60000"/>
                  <a:lumOff val="40000"/>
                </a:schemeClr>
              </a:solidFill>
            </a:rPr>
            <a:t>Value: </a:t>
          </a:r>
          <a:r>
            <a:rPr lang="en-US" sz="1700" b="0" i="0" kern="1200" baseline="0" dirty="0"/>
            <a:t>Apple’s premium brand, high-quality products, strong user experience.</a:t>
          </a:r>
          <a:endParaRPr lang="en-US" sz="1700" kern="1200" dirty="0"/>
        </a:p>
      </dsp:txBody>
      <dsp:txXfrm>
        <a:off x="750407" y="46226"/>
        <a:ext cx="2417605" cy="1415337"/>
      </dsp:txXfrm>
    </dsp:sp>
    <dsp:sp modelId="{4F82A404-DBA8-47AF-8C40-EEA863BC9121}">
      <dsp:nvSpPr>
        <dsp:cNvPr id="0" name=""/>
        <dsp:cNvSpPr/>
      </dsp:nvSpPr>
      <dsp:spPr>
        <a:xfrm>
          <a:off x="3432545" y="443191"/>
          <a:ext cx="531202" cy="621406"/>
        </a:xfrm>
        <a:prstGeom prst="rightArrow">
          <a:avLst>
            <a:gd name="adj1" fmla="val 60000"/>
            <a:gd name="adj2" fmla="val 50000"/>
          </a:avLst>
        </a:prstGeom>
        <a:gradFill rotWithShape="0">
          <a:gsLst>
            <a:gs pos="0">
              <a:schemeClr val="accent3">
                <a:tint val="60000"/>
                <a:hueOff val="0"/>
                <a:satOff val="0"/>
                <a:lumOff val="0"/>
                <a:alphaOff val="0"/>
                <a:satMod val="103000"/>
                <a:lumMod val="102000"/>
                <a:tint val="94000"/>
              </a:schemeClr>
            </a:gs>
            <a:gs pos="50000">
              <a:schemeClr val="accent3">
                <a:tint val="60000"/>
                <a:hueOff val="0"/>
                <a:satOff val="0"/>
                <a:lumOff val="0"/>
                <a:alphaOff val="0"/>
                <a:satMod val="110000"/>
                <a:lumMod val="100000"/>
                <a:shade val="100000"/>
              </a:schemeClr>
            </a:gs>
            <a:gs pos="100000">
              <a:schemeClr val="accent3">
                <a:tint val="60000"/>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3432545" y="567472"/>
        <a:ext cx="371841" cy="372844"/>
      </dsp:txXfrm>
    </dsp:sp>
    <dsp:sp modelId="{ED6220D1-3EA6-4ED1-9823-6A2B611EF7FD}">
      <dsp:nvSpPr>
        <dsp:cNvPr id="0" name=""/>
        <dsp:cNvSpPr/>
      </dsp:nvSpPr>
      <dsp:spPr>
        <a:xfrm>
          <a:off x="4214315" y="2193"/>
          <a:ext cx="2505671" cy="1503403"/>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b="1" i="0" kern="1200" baseline="0" dirty="0">
              <a:solidFill>
                <a:schemeClr val="accent2">
                  <a:lumMod val="60000"/>
                  <a:lumOff val="40000"/>
                </a:schemeClr>
              </a:solidFill>
            </a:rPr>
            <a:t>Rarity:</a:t>
          </a:r>
          <a:r>
            <a:rPr lang="en-US" sz="1700" b="0" i="0" kern="1200" baseline="0" dirty="0">
              <a:solidFill>
                <a:schemeClr val="accent2">
                  <a:lumMod val="60000"/>
                  <a:lumOff val="40000"/>
                </a:schemeClr>
              </a:solidFill>
            </a:rPr>
            <a:t> </a:t>
          </a:r>
          <a:r>
            <a:rPr lang="en-US" sz="1700" b="0" i="0" kern="1200" baseline="0" dirty="0"/>
            <a:t>Proprietary technologies like the M1 chip and secure ecosystem.</a:t>
          </a:r>
          <a:endParaRPr lang="en-US" sz="1700" kern="1200" dirty="0"/>
        </a:p>
      </dsp:txBody>
      <dsp:txXfrm>
        <a:off x="4258348" y="46226"/>
        <a:ext cx="2417605" cy="1415337"/>
      </dsp:txXfrm>
    </dsp:sp>
    <dsp:sp modelId="{74B91D0E-B862-4DB1-9C91-13A55007257F}">
      <dsp:nvSpPr>
        <dsp:cNvPr id="0" name=""/>
        <dsp:cNvSpPr/>
      </dsp:nvSpPr>
      <dsp:spPr>
        <a:xfrm rot="5400000">
          <a:off x="5201550" y="1680993"/>
          <a:ext cx="531202" cy="621406"/>
        </a:xfrm>
        <a:prstGeom prst="rightArrow">
          <a:avLst>
            <a:gd name="adj1" fmla="val 60000"/>
            <a:gd name="adj2" fmla="val 50000"/>
          </a:avLst>
        </a:prstGeom>
        <a:gradFill rotWithShape="0">
          <a:gsLst>
            <a:gs pos="0">
              <a:schemeClr val="accent3">
                <a:tint val="60000"/>
                <a:hueOff val="0"/>
                <a:satOff val="0"/>
                <a:lumOff val="0"/>
                <a:alphaOff val="0"/>
                <a:satMod val="103000"/>
                <a:lumMod val="102000"/>
                <a:tint val="94000"/>
              </a:schemeClr>
            </a:gs>
            <a:gs pos="50000">
              <a:schemeClr val="accent3">
                <a:tint val="60000"/>
                <a:hueOff val="0"/>
                <a:satOff val="0"/>
                <a:lumOff val="0"/>
                <a:alphaOff val="0"/>
                <a:satMod val="110000"/>
                <a:lumMod val="100000"/>
                <a:shade val="100000"/>
              </a:schemeClr>
            </a:gs>
            <a:gs pos="100000">
              <a:schemeClr val="accent3">
                <a:tint val="60000"/>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rot="-5400000">
        <a:off x="5280730" y="1726095"/>
        <a:ext cx="372844" cy="371841"/>
      </dsp:txXfrm>
    </dsp:sp>
    <dsp:sp modelId="{214F5989-4961-4171-ADF6-F2465F8397CC}">
      <dsp:nvSpPr>
        <dsp:cNvPr id="0" name=""/>
        <dsp:cNvSpPr/>
      </dsp:nvSpPr>
      <dsp:spPr>
        <a:xfrm>
          <a:off x="4214315" y="2507865"/>
          <a:ext cx="2505671" cy="1503403"/>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b="1" i="0" kern="1200" baseline="0" dirty="0">
              <a:solidFill>
                <a:schemeClr val="accent2">
                  <a:lumMod val="60000"/>
                  <a:lumOff val="40000"/>
                </a:schemeClr>
              </a:solidFill>
            </a:rPr>
            <a:t>Imitability:</a:t>
          </a:r>
          <a:r>
            <a:rPr lang="en-US" sz="1700" b="0" i="0" kern="1200" baseline="0" dirty="0">
              <a:solidFill>
                <a:schemeClr val="accent2">
                  <a:lumMod val="60000"/>
                  <a:lumOff val="40000"/>
                </a:schemeClr>
              </a:solidFill>
            </a:rPr>
            <a:t> </a:t>
          </a:r>
          <a:r>
            <a:rPr lang="en-US" sz="1700" b="0" i="0" kern="1200" baseline="0" dirty="0"/>
            <a:t>High, due to Apple’s unique design and tightly integrated hardware/software (Barley et al., 2020).</a:t>
          </a:r>
          <a:endParaRPr lang="en-US" sz="1700" kern="1200" dirty="0"/>
        </a:p>
      </dsp:txBody>
      <dsp:txXfrm>
        <a:off x="4258348" y="2551898"/>
        <a:ext cx="2417605" cy="1415337"/>
      </dsp:txXfrm>
    </dsp:sp>
    <dsp:sp modelId="{A1DC8377-99B1-4835-9D50-DE2966CC163D}">
      <dsp:nvSpPr>
        <dsp:cNvPr id="0" name=""/>
        <dsp:cNvSpPr/>
      </dsp:nvSpPr>
      <dsp:spPr>
        <a:xfrm rot="10800000">
          <a:off x="3462613" y="2948863"/>
          <a:ext cx="531202" cy="621406"/>
        </a:xfrm>
        <a:prstGeom prst="rightArrow">
          <a:avLst>
            <a:gd name="adj1" fmla="val 60000"/>
            <a:gd name="adj2" fmla="val 50000"/>
          </a:avLst>
        </a:prstGeom>
        <a:gradFill rotWithShape="0">
          <a:gsLst>
            <a:gs pos="0">
              <a:schemeClr val="accent3">
                <a:tint val="60000"/>
                <a:hueOff val="0"/>
                <a:satOff val="0"/>
                <a:lumOff val="0"/>
                <a:alphaOff val="0"/>
                <a:satMod val="103000"/>
                <a:lumMod val="102000"/>
                <a:tint val="94000"/>
              </a:schemeClr>
            </a:gs>
            <a:gs pos="50000">
              <a:schemeClr val="accent3">
                <a:tint val="60000"/>
                <a:hueOff val="0"/>
                <a:satOff val="0"/>
                <a:lumOff val="0"/>
                <a:alphaOff val="0"/>
                <a:satMod val="110000"/>
                <a:lumMod val="100000"/>
                <a:shade val="100000"/>
              </a:schemeClr>
            </a:gs>
            <a:gs pos="100000">
              <a:schemeClr val="accent3">
                <a:tint val="60000"/>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rot="10800000">
        <a:off x="3621974" y="3073144"/>
        <a:ext cx="371841" cy="372844"/>
      </dsp:txXfrm>
    </dsp:sp>
    <dsp:sp modelId="{03719D91-B0BA-4019-8688-65BB336E8D6E}">
      <dsp:nvSpPr>
        <dsp:cNvPr id="0" name=""/>
        <dsp:cNvSpPr/>
      </dsp:nvSpPr>
      <dsp:spPr>
        <a:xfrm>
          <a:off x="706374" y="2507865"/>
          <a:ext cx="2505671" cy="1503403"/>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b="1" i="0" kern="1200" baseline="0" dirty="0">
              <a:solidFill>
                <a:schemeClr val="accent2">
                  <a:lumMod val="60000"/>
                  <a:lumOff val="40000"/>
                </a:schemeClr>
              </a:solidFill>
            </a:rPr>
            <a:t>Organization:</a:t>
          </a:r>
          <a:r>
            <a:rPr lang="en-US" sz="1700" b="0" i="0" kern="1200" baseline="0" dirty="0">
              <a:solidFill>
                <a:schemeClr val="accent2">
                  <a:lumMod val="60000"/>
                  <a:lumOff val="40000"/>
                </a:schemeClr>
              </a:solidFill>
            </a:rPr>
            <a:t> </a:t>
          </a:r>
          <a:r>
            <a:rPr lang="en-US" sz="1700" b="0" i="0" kern="1200" baseline="0" dirty="0"/>
            <a:t>Efficient structure supports R&amp;D and innovation, maintaining leadership.</a:t>
          </a:r>
          <a:endParaRPr lang="en-US" sz="1700" kern="1200" dirty="0"/>
        </a:p>
      </dsp:txBody>
      <dsp:txXfrm>
        <a:off x="750407" y="2551898"/>
        <a:ext cx="2417605" cy="1415337"/>
      </dsp:txXfrm>
    </dsp:sp>
    <dsp:sp modelId="{67673344-93E5-4D42-9700-6C75C19B5C4E}">
      <dsp:nvSpPr>
        <dsp:cNvPr id="0" name=""/>
        <dsp:cNvSpPr/>
      </dsp:nvSpPr>
      <dsp:spPr>
        <a:xfrm rot="5400000">
          <a:off x="1693609" y="4186665"/>
          <a:ext cx="531202" cy="621406"/>
        </a:xfrm>
        <a:prstGeom prst="rightArrow">
          <a:avLst>
            <a:gd name="adj1" fmla="val 60000"/>
            <a:gd name="adj2" fmla="val 50000"/>
          </a:avLst>
        </a:prstGeom>
        <a:gradFill rotWithShape="0">
          <a:gsLst>
            <a:gs pos="0">
              <a:schemeClr val="accent3">
                <a:tint val="60000"/>
                <a:hueOff val="0"/>
                <a:satOff val="0"/>
                <a:lumOff val="0"/>
                <a:alphaOff val="0"/>
                <a:satMod val="103000"/>
                <a:lumMod val="102000"/>
                <a:tint val="94000"/>
              </a:schemeClr>
            </a:gs>
            <a:gs pos="50000">
              <a:schemeClr val="accent3">
                <a:tint val="60000"/>
                <a:hueOff val="0"/>
                <a:satOff val="0"/>
                <a:lumOff val="0"/>
                <a:alphaOff val="0"/>
                <a:satMod val="110000"/>
                <a:lumMod val="100000"/>
                <a:shade val="100000"/>
              </a:schemeClr>
            </a:gs>
            <a:gs pos="100000">
              <a:schemeClr val="accent3">
                <a:tint val="60000"/>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rot="-5400000">
        <a:off x="1772789" y="4231767"/>
        <a:ext cx="372844" cy="371841"/>
      </dsp:txXfrm>
    </dsp:sp>
    <dsp:sp modelId="{48AC15E7-F6C2-4AB3-9859-5003CA3691B3}">
      <dsp:nvSpPr>
        <dsp:cNvPr id="0" name=""/>
        <dsp:cNvSpPr/>
      </dsp:nvSpPr>
      <dsp:spPr>
        <a:xfrm>
          <a:off x="706374" y="5013537"/>
          <a:ext cx="2505671" cy="1503403"/>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b="1" i="0" kern="1200" baseline="0" dirty="0">
              <a:solidFill>
                <a:schemeClr val="accent2">
                  <a:lumMod val="60000"/>
                  <a:lumOff val="40000"/>
                </a:schemeClr>
              </a:solidFill>
            </a:rPr>
            <a:t>Competitive Edge:</a:t>
          </a:r>
          <a:r>
            <a:rPr lang="en-US" sz="1700" b="0" i="0" kern="1200" baseline="0" dirty="0">
              <a:solidFill>
                <a:schemeClr val="accent2">
                  <a:lumMod val="60000"/>
                  <a:lumOff val="40000"/>
                </a:schemeClr>
              </a:solidFill>
            </a:rPr>
            <a:t> </a:t>
          </a:r>
          <a:r>
            <a:rPr lang="en-US" sz="1700" b="0" i="0" kern="1200" baseline="0" dirty="0"/>
            <a:t>VRIO factors provide Apple a sustainable advantage in premium tech. </a:t>
          </a:r>
          <a:endParaRPr lang="en-US" sz="1700" kern="1200" dirty="0"/>
        </a:p>
      </dsp:txBody>
      <dsp:txXfrm>
        <a:off x="750407" y="5057570"/>
        <a:ext cx="2417605" cy="141533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3225BC2-9E0A-4ECF-9B79-94791C18C919}" type="datetimeFigureOut">
              <a:rPr lang="en-GB" smtClean="0"/>
              <a:t>18/11/2024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D6CCFDF-8A81-4265-9D9E-E067F71759AC}" type="slidenum">
              <a:rPr lang="en-GB" smtClean="0"/>
              <a:t>‹#›</a:t>
            </a:fld>
            <a:endParaRPr lang="en-GB"/>
          </a:p>
        </p:txBody>
      </p:sp>
    </p:spTree>
    <p:extLst>
      <p:ext uri="{BB962C8B-B14F-4D97-AF65-F5344CB8AC3E}">
        <p14:creationId xmlns:p14="http://schemas.microsoft.com/office/powerpoint/2010/main" val="12037242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3" Type="http://schemas.openxmlformats.org/officeDocument/2006/relationships/hyperlink" Target="https://direct.mit.edu/books/edited-volume/5024/chapter-abstract/2841902/The-Future-of-Platforms?redirectedFrom=PDF" TargetMode="External"/><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3" Type="http://schemas.openxmlformats.org/officeDocument/2006/relationships/hyperlink" Target="https://www.suaspress.org/ojs/index.php/AJSM/article/view/v2n4a03" TargetMode="External"/><Relationship Id="rId2" Type="http://schemas.openxmlformats.org/officeDocument/2006/relationships/slide" Target="../slides/slide27.xml"/><Relationship Id="rId1" Type="http://schemas.openxmlformats.org/officeDocument/2006/relationships/notesMaster" Target="../notesMasters/notesMaster1.xml"/><Relationship Id="rId5" Type="http://schemas.openxmlformats.org/officeDocument/2006/relationships/hyperlink" Target="https://www.deanfrancispress.com/index.php/fe/article/view/1133" TargetMode="External"/><Relationship Id="rId4" Type="http://schemas.openxmlformats.org/officeDocument/2006/relationships/hyperlink" Target="https://www.emerald.com/insight/content/doi/10.1108/jabs-01-2019-0030/full/html"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US" sz="1800" kern="100" dirty="0">
                <a:effectLst/>
                <a:latin typeface="Times New Roman" panose="02020603050405020304" pitchFamily="18" charset="0"/>
                <a:ea typeface="Aptos" panose="020B0004020202020204" pitchFamily="34" charset="0"/>
                <a:cs typeface="Mangal" panose="02040503050203030202" pitchFamily="18" charset="0"/>
              </a:rPr>
              <a:t>Apple Inc. was established in 1976 and has since been known to be one of the biggest technological personal computer and software companies around the globe. Apple which is known for quality and customer satisfaction has always come up with products that are standard in the market. Nowadays, both AI and AR are crucial elements in Apple's Market Vision, redesigning the interface of the device and improving the feeling about the brand. As for the remaining slides, here are the areas to be covered in this presentation: how illustrative key marketing transitions are AI and AR and what shifts result in Apple's positioning strategies and product differentiation efforts.</a:t>
            </a:r>
            <a:endParaRPr lang="en-GB" sz="1800" kern="100" dirty="0">
              <a:effectLst/>
              <a:latin typeface="Times New Roman" panose="02020603050405020304" pitchFamily="18" charset="0"/>
              <a:ea typeface="Aptos" panose="020B0004020202020204" pitchFamily="34" charset="0"/>
              <a:cs typeface="Mangal" panose="02040503050203030202" pitchFamily="18" charset="0"/>
            </a:endParaRPr>
          </a:p>
        </p:txBody>
      </p:sp>
      <p:sp>
        <p:nvSpPr>
          <p:cNvPr id="4" name="Slide Number Placeholder 3"/>
          <p:cNvSpPr>
            <a:spLocks noGrp="1"/>
          </p:cNvSpPr>
          <p:nvPr>
            <p:ph type="sldNum" sz="quarter" idx="5"/>
          </p:nvPr>
        </p:nvSpPr>
        <p:spPr/>
        <p:txBody>
          <a:bodyPr/>
          <a:lstStyle/>
          <a:p>
            <a:fld id="{5D6CCFDF-8A81-4265-9D9E-E067F71759AC}" type="slidenum">
              <a:rPr lang="en-GB" smtClean="0"/>
              <a:t>2</a:t>
            </a:fld>
            <a:endParaRPr lang="en-GB"/>
          </a:p>
        </p:txBody>
      </p:sp>
    </p:spTree>
    <p:extLst>
      <p:ext uri="{BB962C8B-B14F-4D97-AF65-F5344CB8AC3E}">
        <p14:creationId xmlns:p14="http://schemas.microsoft.com/office/powerpoint/2010/main" val="19433975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US" sz="1200" kern="100" dirty="0">
                <a:effectLst/>
                <a:latin typeface="Times New Roman" panose="02020603050405020304" pitchFamily="18" charset="0"/>
                <a:ea typeface="Aptos" panose="020B0004020202020204" pitchFamily="34" charset="0"/>
                <a:cs typeface="Times New Roman" panose="02020603050405020304" pitchFamily="18" charset="0"/>
              </a:rPr>
              <a:t>AI enables machines to learn, analyse and create intelligent applications, thereby getting smart devices or technology. AR, on the other hand, makes use of digital characteristics mixed in with the physical world environment which increases the interaction (</a:t>
            </a:r>
            <a:r>
              <a:rPr lang="en-US" sz="1200" dirty="0">
                <a:latin typeface="Times New Roman" panose="02020603050405020304" pitchFamily="18" charset="0"/>
                <a:cs typeface="Times New Roman" panose="02020603050405020304" pitchFamily="18" charset="0"/>
              </a:rPr>
              <a:t>Sarker, 2022</a:t>
            </a:r>
            <a:r>
              <a:rPr lang="en-US" sz="1200" kern="100" dirty="0">
                <a:effectLst/>
                <a:latin typeface="Times New Roman" panose="02020603050405020304" pitchFamily="18" charset="0"/>
                <a:ea typeface="Aptos" panose="020B0004020202020204" pitchFamily="34" charset="0"/>
                <a:cs typeface="Times New Roman" panose="02020603050405020304" pitchFamily="18" charset="0"/>
              </a:rPr>
              <a:t>). To Apple AI and AR represent core capabilities and key value propositions for Apple's products such as iPhone, Vision Pro and Siri. These technologies contribute to more personalised, and engaging, therefore adding to Apple's brand equity. In this respect, AI and AR are vital to Apple's current and future market dominance and to containing customer attrition among rivals.</a:t>
            </a:r>
          </a:p>
          <a:p>
            <a:pPr algn="just">
              <a:lnSpc>
                <a:spcPct val="150000"/>
              </a:lnSpc>
              <a:spcAft>
                <a:spcPts val="800"/>
              </a:spcAft>
            </a:pPr>
            <a:endParaRPr lang="en-US" sz="1200" kern="100" dirty="0">
              <a:effectLst/>
              <a:latin typeface="Times New Roman" panose="02020603050405020304" pitchFamily="18" charset="0"/>
              <a:ea typeface="Aptos" panose="020B0004020202020204" pitchFamily="34" charset="0"/>
              <a:cs typeface="Times New Roman" panose="02020603050405020304" pitchFamily="18" charset="0"/>
            </a:endParaRPr>
          </a:p>
          <a:p>
            <a:pPr algn="just">
              <a:lnSpc>
                <a:spcPct val="150000"/>
              </a:lnSpc>
              <a:spcAft>
                <a:spcPts val="800"/>
              </a:spcAft>
            </a:pPr>
            <a:endParaRPr lang="en-GB" sz="1200" kern="100" dirty="0">
              <a:effectLst/>
              <a:latin typeface="Times New Roman" panose="02020603050405020304" pitchFamily="18" charset="0"/>
              <a:ea typeface="Aptos" panose="020B000402020202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5D6CCFDF-8A81-4265-9D9E-E067F71759AC}" type="slidenum">
              <a:rPr lang="en-GB" smtClean="0"/>
              <a:t>3</a:t>
            </a:fld>
            <a:endParaRPr lang="en-GB"/>
          </a:p>
        </p:txBody>
      </p:sp>
    </p:spTree>
    <p:extLst>
      <p:ext uri="{BB962C8B-B14F-4D97-AF65-F5344CB8AC3E}">
        <p14:creationId xmlns:p14="http://schemas.microsoft.com/office/powerpoint/2010/main" val="26423541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US" sz="1200" kern="100" dirty="0">
                <a:effectLst/>
                <a:latin typeface="Times New Roman" panose="02020603050405020304" pitchFamily="18" charset="0"/>
                <a:ea typeface="Aptos" panose="020B0004020202020204" pitchFamily="34" charset="0"/>
                <a:cs typeface="Times New Roman" panose="02020603050405020304" pitchFamily="18" charset="0"/>
              </a:rPr>
              <a:t>Apple as deputy competes with also Google, Meta and Microsoft which are all progressing in AI and AR. Google ensure the adoption of artificial intelligence in services and products like Google Assistant and Google Lens while Meta ensures explicit delivery of AR/VR like Meta Quest. To stand out from the competition, Apple offers itself up as the company which respects its customers' privacy, ensures complete integration of multiple devices, and provides goods of enhanced design quality (</a:t>
            </a:r>
            <a:r>
              <a:rPr lang="en-US" sz="1200" dirty="0" err="1">
                <a:latin typeface="Times New Roman" panose="02020603050405020304" pitchFamily="18" charset="0"/>
                <a:cs typeface="Times New Roman" panose="02020603050405020304" pitchFamily="18" charset="0"/>
              </a:rPr>
              <a:t>Iansiti</a:t>
            </a:r>
            <a:r>
              <a:rPr lang="en-US" sz="1200" dirty="0">
                <a:latin typeface="Times New Roman" panose="02020603050405020304" pitchFamily="18" charset="0"/>
                <a:cs typeface="Times New Roman" panose="02020603050405020304" pitchFamily="18" charset="0"/>
              </a:rPr>
              <a:t> and Lakhani, 2020</a:t>
            </a:r>
            <a:r>
              <a:rPr lang="en-US" sz="1200" kern="100" dirty="0">
                <a:effectLst/>
                <a:latin typeface="Times New Roman" panose="02020603050405020304" pitchFamily="18" charset="0"/>
                <a:ea typeface="Aptos" panose="020B0004020202020204" pitchFamily="34" charset="0"/>
                <a:cs typeface="Times New Roman" panose="02020603050405020304" pitchFamily="18" charset="0"/>
              </a:rPr>
              <a:t>). This provides a great opportunity to offer customers a more tailored and secure experience that establishes Apple as a company that is focused on the elite segment and ensures a very high level of customer loyalty.</a:t>
            </a:r>
          </a:p>
          <a:p>
            <a:pPr algn="just">
              <a:lnSpc>
                <a:spcPct val="150000"/>
              </a:lnSpc>
              <a:spcAft>
                <a:spcPts val="800"/>
              </a:spcAft>
            </a:pPr>
            <a:endParaRPr lang="en-US" sz="1200" kern="100" dirty="0">
              <a:effectLst/>
              <a:latin typeface="Times New Roman" panose="02020603050405020304" pitchFamily="18" charset="0"/>
              <a:ea typeface="Aptos" panose="020B0004020202020204" pitchFamily="34" charset="0"/>
              <a:cs typeface="Times New Roman" panose="02020603050405020304" pitchFamily="18" charset="0"/>
            </a:endParaRPr>
          </a:p>
          <a:p>
            <a:pPr algn="just">
              <a:lnSpc>
                <a:spcPct val="150000"/>
              </a:lnSpc>
              <a:spcAft>
                <a:spcPts val="800"/>
              </a:spcAft>
            </a:pPr>
            <a:endParaRPr lang="en-GB" sz="1200" kern="100" dirty="0">
              <a:effectLst/>
              <a:latin typeface="Times New Roman" panose="02020603050405020304" pitchFamily="18" charset="0"/>
              <a:ea typeface="Aptos" panose="020B000402020202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5D6CCFDF-8A81-4265-9D9E-E067F71759AC}" type="slidenum">
              <a:rPr lang="en-GB" smtClean="0"/>
              <a:t>4</a:t>
            </a:fld>
            <a:endParaRPr lang="en-GB"/>
          </a:p>
        </p:txBody>
      </p:sp>
    </p:spTree>
    <p:extLst>
      <p:ext uri="{BB962C8B-B14F-4D97-AF65-F5344CB8AC3E}">
        <p14:creationId xmlns:p14="http://schemas.microsoft.com/office/powerpoint/2010/main" val="21403616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US" sz="1200" kern="100" dirty="0">
                <a:effectLst/>
                <a:latin typeface="Times New Roman" panose="02020603050405020304" pitchFamily="18" charset="0"/>
                <a:ea typeface="Aptos" panose="020B0004020202020204" pitchFamily="34" charset="0"/>
                <a:cs typeface="Times New Roman" panose="02020603050405020304" pitchFamily="18" charset="0"/>
              </a:rPr>
              <a:t>Apple's VRIO framework analysis reveals the concept of sustainable competitive advantage. Value: The iPhone and Mac are two of Apple's flagship products in the market, which people admire for being quality products that guarantee customer loyalty and satisfaction. Rarity: This is what makes Apple stand out; exclusive components such as the M1 chip boost device performance and a safe, integrated environment (</a:t>
            </a:r>
            <a:r>
              <a:rPr lang="en-US" sz="1200" dirty="0">
                <a:latin typeface="Times New Roman" panose="02020603050405020304" pitchFamily="18" charset="0"/>
                <a:cs typeface="Times New Roman" panose="02020603050405020304" pitchFamily="18" charset="0"/>
              </a:rPr>
              <a:t>Barley et al., 2020</a:t>
            </a:r>
            <a:r>
              <a:rPr lang="en-US" sz="1200" kern="100" dirty="0">
                <a:effectLst/>
                <a:latin typeface="Times New Roman" panose="02020603050405020304" pitchFamily="18" charset="0"/>
                <a:ea typeface="Aptos" panose="020B0004020202020204" pitchFamily="34" charset="0"/>
                <a:cs typeface="Times New Roman" panose="02020603050405020304" pitchFamily="18" charset="0"/>
              </a:rPr>
              <a:t>). Imitability: Apple’s integrated design is hard to imitate because of its exclusive control over both hardware and software. Organisation: Apple company has a well-structured organisational success that directs reasonable resources to the developmental sector thus creating competent innovations.</a:t>
            </a:r>
          </a:p>
          <a:p>
            <a:pPr algn="just">
              <a:lnSpc>
                <a:spcPct val="150000"/>
              </a:lnSpc>
              <a:spcAft>
                <a:spcPts val="800"/>
              </a:spcAft>
            </a:pPr>
            <a:endParaRPr lang="en-US" sz="1200" kern="100" dirty="0">
              <a:effectLst/>
              <a:latin typeface="Times New Roman" panose="02020603050405020304" pitchFamily="18" charset="0"/>
              <a:ea typeface="Aptos" panose="020B0004020202020204" pitchFamily="34" charset="0"/>
              <a:cs typeface="Times New Roman" panose="02020603050405020304" pitchFamily="18" charset="0"/>
            </a:endParaRPr>
          </a:p>
          <a:p>
            <a:pPr algn="just">
              <a:lnSpc>
                <a:spcPct val="150000"/>
              </a:lnSpc>
              <a:spcAft>
                <a:spcPts val="800"/>
              </a:spcAft>
            </a:pPr>
            <a:endParaRPr lang="en-GB" sz="1200" kern="100" dirty="0">
              <a:effectLst/>
              <a:latin typeface="Times New Roman" panose="02020603050405020304" pitchFamily="18" charset="0"/>
              <a:ea typeface="Aptos" panose="020B000402020202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5D6CCFDF-8A81-4265-9D9E-E067F71759AC}" type="slidenum">
              <a:rPr lang="en-GB" smtClean="0"/>
              <a:t>5</a:t>
            </a:fld>
            <a:endParaRPr lang="en-GB"/>
          </a:p>
        </p:txBody>
      </p:sp>
    </p:spTree>
    <p:extLst>
      <p:ext uri="{BB962C8B-B14F-4D97-AF65-F5344CB8AC3E}">
        <p14:creationId xmlns:p14="http://schemas.microsoft.com/office/powerpoint/2010/main" val="30480291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US" sz="1200" kern="100" dirty="0">
                <a:effectLst/>
                <a:latin typeface="Times New Roman" panose="02020603050405020304" pitchFamily="18" charset="0"/>
                <a:ea typeface="Aptos" panose="020B0004020202020204" pitchFamily="34" charset="0"/>
                <a:cs typeface="Times New Roman" panose="02020603050405020304" pitchFamily="18" charset="0"/>
              </a:rPr>
              <a:t>It should be noted that in recent years ESG has become a critical focus area that forms a crucial aspect of Apple's brand. Externally, it targets 100% carbon solutions from its supply chain by 2030, currently powering all its sites with renewable energy which is a positive weapon for environmentally-conscious consumers. Finally, socially Apple supports DEI policy seeking to create a diverse and equal work environment that accommodates all its clients regionally (</a:t>
            </a:r>
            <a:r>
              <a:rPr lang="en-GB" sz="1200" dirty="0">
                <a:latin typeface="Times New Roman" panose="02020603050405020304" pitchFamily="18" charset="0"/>
                <a:cs typeface="Times New Roman" panose="02020603050405020304" pitchFamily="18" charset="0"/>
              </a:rPr>
              <a:t>Patil et al., 2021</a:t>
            </a:r>
            <a:r>
              <a:rPr lang="en-US" sz="1200" kern="100" dirty="0">
                <a:effectLst/>
                <a:latin typeface="Times New Roman" panose="02020603050405020304" pitchFamily="18" charset="0"/>
                <a:ea typeface="Aptos" panose="020B0004020202020204" pitchFamily="34" charset="0"/>
                <a:cs typeface="Times New Roman" panose="02020603050405020304" pitchFamily="18" charset="0"/>
              </a:rPr>
              <a:t>). Such policies include governance with Apple holding ethical principles, a safer and clearer supply chain than most competitors, and data protection that differentiates it. Such ESG initiatives not only help Apple uphold moral views but also increase loyalty since the goods advertised meet the consumers’ moral inclinations. </a:t>
            </a:r>
          </a:p>
          <a:p>
            <a:pPr algn="just">
              <a:lnSpc>
                <a:spcPct val="150000"/>
              </a:lnSpc>
              <a:spcAft>
                <a:spcPts val="800"/>
              </a:spcAft>
            </a:pPr>
            <a:endParaRPr lang="en-US" sz="1200" kern="100" dirty="0">
              <a:effectLst/>
              <a:latin typeface="Times New Roman" panose="02020603050405020304" pitchFamily="18" charset="0"/>
              <a:ea typeface="Aptos" panose="020B0004020202020204" pitchFamily="34" charset="0"/>
              <a:cs typeface="Times New Roman" panose="02020603050405020304" pitchFamily="18" charset="0"/>
            </a:endParaRPr>
          </a:p>
          <a:p>
            <a:pPr algn="just">
              <a:lnSpc>
                <a:spcPct val="150000"/>
              </a:lnSpc>
              <a:spcAft>
                <a:spcPts val="800"/>
              </a:spcAft>
            </a:pPr>
            <a:endParaRPr lang="en-GB" sz="1200" kern="100" dirty="0">
              <a:effectLst/>
              <a:latin typeface="Times New Roman" panose="02020603050405020304" pitchFamily="18" charset="0"/>
              <a:ea typeface="Aptos" panose="020B000402020202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5D6CCFDF-8A81-4265-9D9E-E067F71759AC}" type="slidenum">
              <a:rPr lang="en-GB" smtClean="0"/>
              <a:t>6</a:t>
            </a:fld>
            <a:endParaRPr lang="en-GB"/>
          </a:p>
        </p:txBody>
      </p:sp>
    </p:spTree>
    <p:extLst>
      <p:ext uri="{BB962C8B-B14F-4D97-AF65-F5344CB8AC3E}">
        <p14:creationId xmlns:p14="http://schemas.microsoft.com/office/powerpoint/2010/main" val="6799512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IN" sz="1200" kern="1200" dirty="0">
                <a:solidFill>
                  <a:schemeClr val="tx1"/>
                </a:solidFill>
                <a:effectLst/>
                <a:latin typeface="Times New Roman" pitchFamily="18" charset="0"/>
                <a:ea typeface="+mn-ea"/>
                <a:cs typeface="Times New Roman" pitchFamily="18" charset="0"/>
              </a:rPr>
              <a:t>This Forcefield analysis is tools that recognise and evaluate the resisting and driving forces that make a difference in organisational changes and may help in determining the ways to strengthen and reduces that forces (</a:t>
            </a:r>
            <a:r>
              <a:rPr lang="en-GB" sz="1200" kern="1200" dirty="0">
                <a:solidFill>
                  <a:schemeClr val="tx1"/>
                </a:solidFill>
                <a:effectLst/>
                <a:latin typeface="Times New Roman" pitchFamily="18" charset="0"/>
                <a:ea typeface="+mn-ea"/>
                <a:cs typeface="Times New Roman" pitchFamily="18" charset="0"/>
              </a:rPr>
              <a:t>Lewis-Atwell et al., 2021</a:t>
            </a:r>
            <a:r>
              <a:rPr lang="en-IN" sz="1200" kern="1200" dirty="0">
                <a:solidFill>
                  <a:schemeClr val="tx1"/>
                </a:solidFill>
                <a:effectLst/>
                <a:latin typeface="Times New Roman" pitchFamily="18" charset="0"/>
                <a:ea typeface="+mn-ea"/>
                <a:cs typeface="Times New Roman" pitchFamily="18" charset="0"/>
              </a:rPr>
              <a:t>).</a:t>
            </a:r>
          </a:p>
          <a:p>
            <a:pPr algn="just">
              <a:lnSpc>
                <a:spcPct val="150000"/>
              </a:lnSpc>
            </a:pPr>
            <a:r>
              <a:rPr lang="en-IN" sz="1200" kern="1200" dirty="0">
                <a:solidFill>
                  <a:schemeClr val="tx1"/>
                </a:solidFill>
                <a:effectLst/>
                <a:latin typeface="Times New Roman" pitchFamily="18" charset="0"/>
                <a:ea typeface="+mn-ea"/>
                <a:cs typeface="Times New Roman" pitchFamily="18" charset="0"/>
              </a:rPr>
              <a:t>Apple's Forcefield Analysis helps determine ways to enhance or moderate the driving and resisting factors that drive organisational change. Apple's innovation impact can be increased by balancing the opposing forces, which include fierce competition, high R&amp;D costs, supplier dependence, and tech fatigue risks. The Forcefield Analysis identifies and assesses the driving forces that support Apple's AI/AR initiatives, such as brand loyalty, AI/AR integration, and a strong innovation strategy; these strengths increase Apple's ecosystem value and differentiation.</a:t>
            </a:r>
          </a:p>
          <a:p>
            <a:pPr algn="just">
              <a:lnSpc>
                <a:spcPct val="150000"/>
              </a:lnSpc>
            </a:pPr>
            <a:endParaRPr lang="en-IN"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5D6CCFDF-8A81-4265-9D9E-E067F71759AC}" type="slidenum">
              <a:rPr lang="en-GB" smtClean="0"/>
              <a:t>7</a:t>
            </a:fld>
            <a:endParaRPr lang="en-GB"/>
          </a:p>
        </p:txBody>
      </p:sp>
    </p:spTree>
    <p:extLst>
      <p:ext uri="{BB962C8B-B14F-4D97-AF65-F5344CB8AC3E}">
        <p14:creationId xmlns:p14="http://schemas.microsoft.com/office/powerpoint/2010/main" val="25730775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US" sz="1200" kern="100" dirty="0">
                <a:effectLst/>
                <a:latin typeface="Times New Roman" panose="02020603050405020304" pitchFamily="18" charset="0"/>
                <a:ea typeface="Aptos" panose="020B0004020202020204" pitchFamily="34" charset="0"/>
                <a:cs typeface="Times New Roman" panose="02020603050405020304" pitchFamily="18" charset="0"/>
              </a:rPr>
              <a:t>The way that Apple implements the change is compatible with Lewin's Change Model to adopt AI and AR. During the Unfreeze stage, Apple encourages an organisational culture that embraces innovation for its employees and stakeholders by introducing new technologies. This product change phase requires a strong investment in R&amp;D by Apple, coming up with AI/AR products such as the Vision Pro (</a:t>
            </a:r>
            <a:r>
              <a:rPr lang="en-US" sz="1200" dirty="0" err="1">
                <a:latin typeface="Times New Roman" panose="02020603050405020304" pitchFamily="18" charset="0"/>
                <a:cs typeface="Times New Roman" panose="02020603050405020304" pitchFamily="18" charset="0"/>
              </a:rPr>
              <a:t>Devagiri</a:t>
            </a:r>
            <a:r>
              <a:rPr lang="en-US" sz="1200" dirty="0">
                <a:latin typeface="Times New Roman" panose="02020603050405020304" pitchFamily="18" charset="0"/>
                <a:cs typeface="Times New Roman" panose="02020603050405020304" pitchFamily="18" charset="0"/>
              </a:rPr>
              <a:t> et al., 2022</a:t>
            </a:r>
            <a:r>
              <a:rPr lang="en-US" sz="1200" kern="100" dirty="0">
                <a:effectLst/>
                <a:latin typeface="Times New Roman" panose="02020603050405020304" pitchFamily="18" charset="0"/>
                <a:ea typeface="Aptos" panose="020B0004020202020204" pitchFamily="34" charset="0"/>
                <a:cs typeface="Times New Roman" panose="02020603050405020304" pitchFamily="18" charset="0"/>
              </a:rPr>
              <a:t>).</a:t>
            </a:r>
            <a:endParaRPr lang="en-GB" sz="1200" kern="100" dirty="0">
              <a:effectLst/>
              <a:latin typeface="Times New Roman" panose="02020603050405020304" pitchFamily="18" charset="0"/>
              <a:ea typeface="Aptos" panose="020B0004020202020204" pitchFamily="34" charset="0"/>
              <a:cs typeface="Times New Roman" panose="02020603050405020304" pitchFamily="18" charset="0"/>
            </a:endParaRPr>
          </a:p>
          <a:p>
            <a:pPr algn="just">
              <a:lnSpc>
                <a:spcPct val="150000"/>
              </a:lnSpc>
              <a:spcAft>
                <a:spcPts val="800"/>
              </a:spcAft>
            </a:pPr>
            <a:r>
              <a:rPr lang="en-US" sz="1200" kern="100" dirty="0">
                <a:effectLst/>
                <a:latin typeface="Times New Roman" panose="02020603050405020304" pitchFamily="18" charset="0"/>
                <a:ea typeface="Aptos" panose="020B0004020202020204" pitchFamily="34" charset="0"/>
                <a:cs typeface="Times New Roman" panose="02020603050405020304" pitchFamily="18" charset="0"/>
              </a:rPr>
              <a:t>Refreeze in this process sees Apple adopt these advancements into its environment, make sure customers accept them and make sure there is continuity in devices. This is where this model works well for Apple to take a proactive stance in continuing to adapt while fine-tuning all its processes as a way of staying relevant. This schedule of management change enhances Apple's position among leading tech companies as per transforming customer requirements and dynamics.</a:t>
            </a:r>
          </a:p>
          <a:p>
            <a:pPr algn="just">
              <a:lnSpc>
                <a:spcPct val="150000"/>
              </a:lnSpc>
              <a:spcAft>
                <a:spcPts val="800"/>
              </a:spcAft>
            </a:pPr>
            <a:endParaRPr lang="en-US" sz="1200" kern="100" dirty="0">
              <a:effectLst/>
              <a:latin typeface="Times New Roman" panose="02020603050405020304" pitchFamily="18" charset="0"/>
              <a:ea typeface="Aptos" panose="020B0004020202020204" pitchFamily="34" charset="0"/>
              <a:cs typeface="Times New Roman" panose="02020603050405020304" pitchFamily="18" charset="0"/>
            </a:endParaRPr>
          </a:p>
          <a:p>
            <a:pPr algn="just">
              <a:lnSpc>
                <a:spcPct val="150000"/>
              </a:lnSpc>
              <a:spcAft>
                <a:spcPts val="800"/>
              </a:spcAft>
            </a:pPr>
            <a:endParaRPr lang="en-GB" sz="1200" kern="100" dirty="0">
              <a:effectLst/>
              <a:latin typeface="Times New Roman" panose="02020603050405020304" pitchFamily="18" charset="0"/>
              <a:ea typeface="Aptos" panose="020B000402020202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5D6CCFDF-8A81-4265-9D9E-E067F71759AC}" type="slidenum">
              <a:rPr lang="en-GB" smtClean="0"/>
              <a:t>8</a:t>
            </a:fld>
            <a:endParaRPr lang="en-GB"/>
          </a:p>
        </p:txBody>
      </p:sp>
    </p:spTree>
    <p:extLst>
      <p:ext uri="{BB962C8B-B14F-4D97-AF65-F5344CB8AC3E}">
        <p14:creationId xmlns:p14="http://schemas.microsoft.com/office/powerpoint/2010/main" val="31563994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US" sz="1200" kern="100" dirty="0">
                <a:effectLst/>
                <a:latin typeface="Times New Roman" panose="02020603050405020304" pitchFamily="18" charset="0"/>
                <a:ea typeface="Aptos" panose="020B0004020202020204" pitchFamily="34" charset="0"/>
                <a:cs typeface="Times New Roman" panose="02020603050405020304" pitchFamily="18" charset="0"/>
              </a:rPr>
              <a:t>Similarly, Apple’s strategy demonstrates highly innovative strategies with a loyal customer base, and the company invests lavishly in research &amp; development to promote significant breakthroughs in AI &amp; AR (</a:t>
            </a:r>
            <a:r>
              <a:rPr lang="en-US" sz="1200" dirty="0" err="1">
                <a:latin typeface="Times New Roman" panose="02020603050405020304" pitchFamily="18" charset="0"/>
                <a:cs typeface="Times New Roman" panose="02020603050405020304" pitchFamily="18" charset="0"/>
              </a:rPr>
              <a:t>Vasylieva</a:t>
            </a:r>
            <a:r>
              <a:rPr lang="en-US" sz="1200" dirty="0">
                <a:latin typeface="Times New Roman" panose="02020603050405020304" pitchFamily="18" charset="0"/>
                <a:cs typeface="Times New Roman" panose="02020603050405020304" pitchFamily="18" charset="0"/>
              </a:rPr>
              <a:t> and Harvey, 2021</a:t>
            </a:r>
            <a:r>
              <a:rPr lang="en-US" sz="1200" kern="100" dirty="0">
                <a:effectLst/>
                <a:latin typeface="Times New Roman" panose="02020603050405020304" pitchFamily="18" charset="0"/>
                <a:ea typeface="Aptos" panose="020B0004020202020204" pitchFamily="34" charset="0"/>
                <a:cs typeface="Times New Roman" panose="02020603050405020304" pitchFamily="18" charset="0"/>
              </a:rPr>
              <a:t>). It preserves and fortifies Apple's market position and customer loyalty because early adoption of technologies deeply translates into a firm's competitive advantage.</a:t>
            </a:r>
          </a:p>
          <a:p>
            <a:pPr algn="just">
              <a:lnSpc>
                <a:spcPct val="150000"/>
              </a:lnSpc>
              <a:spcAft>
                <a:spcPts val="800"/>
              </a:spcAft>
            </a:pPr>
            <a:endParaRPr lang="en-US" sz="1200" kern="100" dirty="0">
              <a:effectLst/>
              <a:latin typeface="Times New Roman" panose="02020603050405020304" pitchFamily="18" charset="0"/>
              <a:ea typeface="Aptos" panose="020B0004020202020204" pitchFamily="34" charset="0"/>
              <a:cs typeface="Times New Roman" panose="02020603050405020304" pitchFamily="18" charset="0"/>
            </a:endParaRPr>
          </a:p>
          <a:p>
            <a:pPr algn="just">
              <a:lnSpc>
                <a:spcPct val="150000"/>
              </a:lnSpc>
              <a:spcAft>
                <a:spcPts val="800"/>
              </a:spcAft>
            </a:pPr>
            <a:endParaRPr lang="en-GB" sz="1200" kern="100" dirty="0">
              <a:effectLst/>
              <a:latin typeface="Times New Roman" panose="02020603050405020304" pitchFamily="18" charset="0"/>
              <a:ea typeface="Aptos" panose="020B000402020202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5D6CCFDF-8A81-4265-9D9E-E067F71759AC}" type="slidenum">
              <a:rPr lang="en-GB" smtClean="0"/>
              <a:t>9</a:t>
            </a:fld>
            <a:endParaRPr lang="en-GB"/>
          </a:p>
        </p:txBody>
      </p:sp>
    </p:spTree>
    <p:extLst>
      <p:ext uri="{BB962C8B-B14F-4D97-AF65-F5344CB8AC3E}">
        <p14:creationId xmlns:p14="http://schemas.microsoft.com/office/powerpoint/2010/main" val="33498739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endParaRPr lang="en-US"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8930A310-CEB5-4042-9DBE-9573FA2BF9C2}" type="slidenum">
              <a:rPr lang="en-US" smtClean="0"/>
              <a:t>10</a:t>
            </a:fld>
            <a:endParaRPr lang="en-US"/>
          </a:p>
        </p:txBody>
      </p:sp>
    </p:spTree>
    <p:extLst>
      <p:ext uri="{BB962C8B-B14F-4D97-AF65-F5344CB8AC3E}">
        <p14:creationId xmlns:p14="http://schemas.microsoft.com/office/powerpoint/2010/main" val="5462343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endParaRPr lang="en-US"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8930A310-CEB5-4042-9DBE-9573FA2BF9C2}" type="slidenum">
              <a:rPr lang="en-US" smtClean="0"/>
              <a:t>11</a:t>
            </a:fld>
            <a:endParaRPr lang="en-US"/>
          </a:p>
        </p:txBody>
      </p:sp>
    </p:spTree>
    <p:extLst>
      <p:ext uri="{BB962C8B-B14F-4D97-AF65-F5344CB8AC3E}">
        <p14:creationId xmlns:p14="http://schemas.microsoft.com/office/powerpoint/2010/main" val="336408888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930A310-CEB5-4042-9DBE-9573FA2BF9C2}" type="slidenum">
              <a:rPr lang="en-US" smtClean="0"/>
              <a:t>12</a:t>
            </a:fld>
            <a:endParaRPr lang="en-US"/>
          </a:p>
        </p:txBody>
      </p:sp>
    </p:spTree>
    <p:extLst>
      <p:ext uri="{BB962C8B-B14F-4D97-AF65-F5344CB8AC3E}">
        <p14:creationId xmlns:p14="http://schemas.microsoft.com/office/powerpoint/2010/main" val="351223143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endParaRPr lang="en-US"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8930A310-CEB5-4042-9DBE-9573FA2BF9C2}" type="slidenum">
              <a:rPr lang="en-US" smtClean="0"/>
              <a:t>13</a:t>
            </a:fld>
            <a:endParaRPr lang="en-US"/>
          </a:p>
        </p:txBody>
      </p:sp>
    </p:spTree>
    <p:extLst>
      <p:ext uri="{BB962C8B-B14F-4D97-AF65-F5344CB8AC3E}">
        <p14:creationId xmlns:p14="http://schemas.microsoft.com/office/powerpoint/2010/main" val="354066688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Apple is one of the leading and most successful technology and software companies.  </a:t>
            </a:r>
          </a:p>
          <a:p>
            <a:pPr algn="just"/>
            <a:r>
              <a:rPr lang="en-US" dirty="0"/>
              <a:t>The success aspects have been prioritized and considered over the years helping Apple in getting several competitive benefits and approaches. </a:t>
            </a:r>
          </a:p>
          <a:p>
            <a:pPr marL="285750" indent="-285750" algn="just">
              <a:buAutoNum type="romanLcParenR"/>
            </a:pPr>
            <a:r>
              <a:rPr lang="en-US" dirty="0"/>
              <a:t>The management has been maintaining its brand or market position as well as brand loyalty after launching various products. </a:t>
            </a:r>
          </a:p>
          <a:p>
            <a:pPr marL="285750" indent="-285750" algn="just">
              <a:buAutoNum type="romanLcParenR"/>
            </a:pPr>
            <a:r>
              <a:rPr lang="en-US" dirty="0"/>
              <a:t>A visionary leadership has been focused that helps them in foreseeing the overall potential of using computers and systems. </a:t>
            </a:r>
          </a:p>
          <a:p>
            <a:pPr marL="285750" indent="-285750" algn="just">
              <a:buAutoNum type="romanLcParenR"/>
            </a:pPr>
            <a:r>
              <a:rPr lang="en-US" dirty="0"/>
              <a:t>Another success factor is that the company has been launching innovative and creative products or services like MacBook, Apple Watch and iPhone. The main reason is that these are user-friendly as well as technologically-advanced. </a:t>
            </a:r>
          </a:p>
          <a:p>
            <a:pPr marL="285750" indent="-285750" algn="just">
              <a:buAutoNum type="romanLcParenR"/>
            </a:pPr>
            <a:r>
              <a:rPr lang="en-US" dirty="0"/>
              <a:t>Strong brand image and customer loyalty have been bringing several success attributes in the business. </a:t>
            </a:r>
          </a:p>
        </p:txBody>
      </p:sp>
      <p:sp>
        <p:nvSpPr>
          <p:cNvPr id="4" name="Slide Number Placeholder 3"/>
          <p:cNvSpPr>
            <a:spLocks noGrp="1"/>
          </p:cNvSpPr>
          <p:nvPr>
            <p:ph type="sldNum" sz="quarter" idx="5"/>
          </p:nvPr>
        </p:nvSpPr>
        <p:spPr/>
        <p:txBody>
          <a:bodyPr/>
          <a:lstStyle/>
          <a:p>
            <a:fld id="{BDCDE342-40A8-4E1D-BA2D-89D9C6C8E7D6}" type="slidenum">
              <a:rPr lang="en-US" smtClean="0"/>
              <a:t>14</a:t>
            </a:fld>
            <a:endParaRPr lang="en-US"/>
          </a:p>
        </p:txBody>
      </p:sp>
    </p:spTree>
    <p:extLst>
      <p:ext uri="{BB962C8B-B14F-4D97-AF65-F5344CB8AC3E}">
        <p14:creationId xmlns:p14="http://schemas.microsoft.com/office/powerpoint/2010/main" val="222584379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gn="just">
              <a:buAutoNum type="romanLcParenR"/>
            </a:pPr>
            <a:r>
              <a:rPr lang="en-US" b="1" dirty="0"/>
              <a:t>Strengths</a:t>
            </a:r>
            <a:r>
              <a:rPr lang="en-US" dirty="0"/>
              <a:t>: Apple has been successful in the global competitive market for its existing strengths and benefits. These major strengths include stronger brand recognition and even maintenance of loyal customers. The other significant strengths involve prioritizing innovative products or services with the involvement of a leading technological edge. Moreover, Apple has been successful in maintaining a high-quality product or service that considers the most unique features. </a:t>
            </a:r>
          </a:p>
          <a:p>
            <a:pPr marL="285750" indent="-285750" algn="just">
              <a:buAutoNum type="romanLcParenR"/>
            </a:pPr>
            <a:r>
              <a:rPr lang="en-US" b="1" dirty="0"/>
              <a:t>Weaknesses</a:t>
            </a:r>
            <a:r>
              <a:rPr lang="en-US" dirty="0"/>
              <a:t>: Despite such strengths, there are a few weaknesses that should be reduced. These weaknesses include costly products and services in comparison to the competitors. Furthermore, there has been a high degree of litigation in the highly competitive sector. It has also been identified that Apple is highly dependent on its brand recognition and it often impacts the business growth. </a:t>
            </a:r>
          </a:p>
          <a:p>
            <a:pPr marL="285750" indent="-285750" algn="just">
              <a:buAutoNum type="romanLcParenR"/>
            </a:pPr>
            <a:r>
              <a:rPr lang="en-US" b="1" dirty="0"/>
              <a:t>Opportunities</a:t>
            </a:r>
            <a:r>
              <a:rPr lang="en-US" dirty="0"/>
              <a:t>: It is required to leverage a stronger brand image so that it can enter into several emerging markets. New product lines can be aligned with emerging technologies, like virtual reality and augmented reality. An enhanced focus on various services for content streaming should be prioritized. </a:t>
            </a:r>
          </a:p>
          <a:p>
            <a:pPr marL="285750" indent="-285750" algn="just">
              <a:buAutoNum type="romanLcParenR"/>
            </a:pPr>
            <a:r>
              <a:rPr lang="en-US" b="1" dirty="0"/>
              <a:t>Threats</a:t>
            </a:r>
            <a:r>
              <a:rPr lang="en-US" dirty="0"/>
              <a:t>: They face a high battle against several counterfeit products. Moreover, the competitiveness is enhanced for several industries that should be managed. It has also been identified the demand can be reduced for economic downturns in the sector. </a:t>
            </a:r>
          </a:p>
        </p:txBody>
      </p:sp>
      <p:sp>
        <p:nvSpPr>
          <p:cNvPr id="4" name="Slide Number Placeholder 3"/>
          <p:cNvSpPr>
            <a:spLocks noGrp="1"/>
          </p:cNvSpPr>
          <p:nvPr>
            <p:ph type="sldNum" sz="quarter" idx="5"/>
          </p:nvPr>
        </p:nvSpPr>
        <p:spPr/>
        <p:txBody>
          <a:bodyPr/>
          <a:lstStyle/>
          <a:p>
            <a:fld id="{BDCDE342-40A8-4E1D-BA2D-89D9C6C8E7D6}" type="slidenum">
              <a:rPr lang="en-US" smtClean="0"/>
              <a:t>15</a:t>
            </a:fld>
            <a:endParaRPr lang="en-US"/>
          </a:p>
        </p:txBody>
      </p:sp>
    </p:spTree>
    <p:extLst>
      <p:ext uri="{BB962C8B-B14F-4D97-AF65-F5344CB8AC3E}">
        <p14:creationId xmlns:p14="http://schemas.microsoft.com/office/powerpoint/2010/main" val="75440944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The overall achievement of success aspects has been considered and prioritized by Apple through SWOT analysis.</a:t>
            </a:r>
          </a:p>
          <a:p>
            <a:pPr marL="285750" indent="-285750" algn="just">
              <a:buAutoNum type="romanLcParenR"/>
            </a:pPr>
            <a:r>
              <a:rPr lang="en-US" dirty="0"/>
              <a:t>As per the analysis of the SWOT approach, it has been identified that the management has accomplished success factors with various innovative products or services that should be prioritized and considered accordingly. </a:t>
            </a:r>
          </a:p>
          <a:p>
            <a:pPr marL="285750" indent="-285750" algn="just">
              <a:buAutoNum type="romanLcParenR"/>
            </a:pPr>
            <a:r>
              <a:rPr lang="en-US" dirty="0"/>
              <a:t>It has also been identified that various emerging technologies, such as AI, augmented reality and virtual reality approaches would be beneficial for several business procedures or operations to enhance the services. </a:t>
            </a:r>
          </a:p>
          <a:p>
            <a:pPr marL="285750" indent="-285750" algn="just">
              <a:buAutoNum type="romanLcParenR"/>
            </a:pPr>
            <a:r>
              <a:rPr lang="en-US" dirty="0"/>
              <a:t>Moreover, global marketing strategy and visionary leadership would be prioritized within the business to identify the strengths and weaknesses that would be required for the operations. </a:t>
            </a:r>
          </a:p>
          <a:p>
            <a:pPr marL="285750" indent="-285750" algn="just">
              <a:buAutoNum type="romanLcParenR"/>
            </a:pPr>
            <a:r>
              <a:rPr lang="en-US" dirty="0"/>
              <a:t>There had been an accessory product diversification in the business that should be checked and focused on so that brand value as well as competitive benefits are gained. </a:t>
            </a:r>
          </a:p>
        </p:txBody>
      </p:sp>
      <p:sp>
        <p:nvSpPr>
          <p:cNvPr id="4" name="Slide Number Placeholder 3"/>
          <p:cNvSpPr>
            <a:spLocks noGrp="1"/>
          </p:cNvSpPr>
          <p:nvPr>
            <p:ph type="sldNum" sz="quarter" idx="5"/>
          </p:nvPr>
        </p:nvSpPr>
        <p:spPr/>
        <p:txBody>
          <a:bodyPr/>
          <a:lstStyle/>
          <a:p>
            <a:fld id="{BDCDE342-40A8-4E1D-BA2D-89D9C6C8E7D6}" type="slidenum">
              <a:rPr lang="en-US" smtClean="0"/>
              <a:t>16</a:t>
            </a:fld>
            <a:endParaRPr lang="en-US"/>
          </a:p>
        </p:txBody>
      </p:sp>
    </p:spTree>
    <p:extLst>
      <p:ext uri="{BB962C8B-B14F-4D97-AF65-F5344CB8AC3E}">
        <p14:creationId xmlns:p14="http://schemas.microsoft.com/office/powerpoint/2010/main" val="300020949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7C9991-9FCB-7577-7346-80431FB378D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6C28177-74AE-0C36-DD23-DA09D485AE5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4580300-8B78-382E-06F5-D0BD38C70B9D}"/>
              </a:ext>
            </a:extLst>
          </p:cNvPr>
          <p:cNvSpPr>
            <a:spLocks noGrp="1"/>
          </p:cNvSpPr>
          <p:nvPr>
            <p:ph type="body" idx="1"/>
          </p:nvPr>
        </p:nvSpPr>
        <p:spPr/>
        <p:txBody>
          <a:bodyPr/>
          <a:lstStyle/>
          <a:p>
            <a:pPr marL="285750" indent="-285750" algn="just">
              <a:buAutoNum type="romanLcParenR"/>
            </a:pPr>
            <a:r>
              <a:rPr lang="en-US" b="1" dirty="0"/>
              <a:t>WT Strategies</a:t>
            </a:r>
            <a:r>
              <a:rPr lang="en-US" dirty="0"/>
              <a:t>: Highly innovative products for the most affordable prices to reduce competitiveness is vital for Apple. Moreover, the management should develop litigation function and even proper documentation and keeping respective records that could conduct due diligence. The involvement of new products and services can help enhance demands, even during the economic downturns of the COVID-19 pandemic. </a:t>
            </a:r>
          </a:p>
          <a:p>
            <a:pPr marL="285750" indent="-285750" algn="just">
              <a:buAutoNum type="romanLcParenR"/>
            </a:pPr>
            <a:r>
              <a:rPr lang="en-US" b="1" dirty="0"/>
              <a:t>ST Strategies</a:t>
            </a:r>
            <a:r>
              <a:rPr lang="en-US" dirty="0"/>
              <a:t>: An introduction to the creative products or services each year for maintaining brand loyalty or recognition. A successful identification of customer preferences so that the products can be launched with various new technologies. Another strategy that is recommended for reducing the impact of threats would be maintaining and enhancing product quality so that demand is not impacted, even during economic downturns. </a:t>
            </a:r>
          </a:p>
        </p:txBody>
      </p:sp>
      <p:sp>
        <p:nvSpPr>
          <p:cNvPr id="4" name="Slide Number Placeholder 3">
            <a:extLst>
              <a:ext uri="{FF2B5EF4-FFF2-40B4-BE49-F238E27FC236}">
                <a16:creationId xmlns:a16="http://schemas.microsoft.com/office/drawing/2014/main" id="{D95541EB-14A3-4036-8217-80ABA0CF9DEB}"/>
              </a:ext>
            </a:extLst>
          </p:cNvPr>
          <p:cNvSpPr>
            <a:spLocks noGrp="1"/>
          </p:cNvSpPr>
          <p:nvPr>
            <p:ph type="sldNum" sz="quarter" idx="5"/>
          </p:nvPr>
        </p:nvSpPr>
        <p:spPr/>
        <p:txBody>
          <a:bodyPr/>
          <a:lstStyle/>
          <a:p>
            <a:fld id="{BDCDE342-40A8-4E1D-BA2D-89D9C6C8E7D6}" type="slidenum">
              <a:rPr lang="en-US" smtClean="0"/>
              <a:t>17</a:t>
            </a:fld>
            <a:endParaRPr lang="en-US"/>
          </a:p>
        </p:txBody>
      </p:sp>
    </p:spTree>
    <p:extLst>
      <p:ext uri="{BB962C8B-B14F-4D97-AF65-F5344CB8AC3E}">
        <p14:creationId xmlns:p14="http://schemas.microsoft.com/office/powerpoint/2010/main" val="110669474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8AAC7F-4A1A-9998-CF68-05AD70F207B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3EE8A11-1ADF-B0B9-2E93-F896F4C42A5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970A876-81A8-F9D2-48C7-7AED8AA211EB}"/>
              </a:ext>
            </a:extLst>
          </p:cNvPr>
          <p:cNvSpPr>
            <a:spLocks noGrp="1"/>
          </p:cNvSpPr>
          <p:nvPr>
            <p:ph type="body" idx="1"/>
          </p:nvPr>
        </p:nvSpPr>
        <p:spPr/>
        <p:txBody>
          <a:bodyPr/>
          <a:lstStyle/>
          <a:p>
            <a:pPr marL="0" indent="0" algn="just">
              <a:buNone/>
            </a:pPr>
            <a:r>
              <a:rPr lang="en-US" b="1" dirty="0"/>
              <a:t>iii) WO Strategies</a:t>
            </a:r>
            <a:r>
              <a:rPr lang="en-US" dirty="0"/>
              <a:t>: It is suggested to provide affordable products for all ranges of customers as the product costs are higher, especially for emerging markets. It is also identified that they can consider technological advancements as well as emerging technologies so that legal issues are reduced. Furthermore, services related to content streaming can bring new customers so that brand recognition dependency is reduced. </a:t>
            </a:r>
          </a:p>
          <a:p>
            <a:pPr marL="0" indent="0" algn="just">
              <a:buNone/>
            </a:pPr>
            <a:r>
              <a:rPr lang="en-US" b="1"/>
              <a:t>iv) SO </a:t>
            </a:r>
            <a:r>
              <a:rPr lang="en-US" b="1" dirty="0"/>
              <a:t>Strategies</a:t>
            </a:r>
            <a:r>
              <a:rPr lang="en-US" dirty="0"/>
              <a:t>: A vital strategy will be to maintain stronger brand recognition and image so that market position is maintained. Several technologies such as AI, AR and VR can be included for creating innovative products and services. Another strategy will be to consider new features, which support content streaming services in the products. </a:t>
            </a:r>
          </a:p>
        </p:txBody>
      </p:sp>
      <p:sp>
        <p:nvSpPr>
          <p:cNvPr id="4" name="Slide Number Placeholder 3">
            <a:extLst>
              <a:ext uri="{FF2B5EF4-FFF2-40B4-BE49-F238E27FC236}">
                <a16:creationId xmlns:a16="http://schemas.microsoft.com/office/drawing/2014/main" id="{DF35BC9E-F909-1E11-E5C8-A7CF3FF529F5}"/>
              </a:ext>
            </a:extLst>
          </p:cNvPr>
          <p:cNvSpPr>
            <a:spLocks noGrp="1"/>
          </p:cNvSpPr>
          <p:nvPr>
            <p:ph type="sldNum" sz="quarter" idx="5"/>
          </p:nvPr>
        </p:nvSpPr>
        <p:spPr/>
        <p:txBody>
          <a:bodyPr/>
          <a:lstStyle/>
          <a:p>
            <a:fld id="{BDCDE342-40A8-4E1D-BA2D-89D9C6C8E7D6}" type="slidenum">
              <a:rPr lang="en-US" smtClean="0"/>
              <a:t>18</a:t>
            </a:fld>
            <a:endParaRPr lang="en-US"/>
          </a:p>
        </p:txBody>
      </p:sp>
    </p:spTree>
    <p:extLst>
      <p:ext uri="{BB962C8B-B14F-4D97-AF65-F5344CB8AC3E}">
        <p14:creationId xmlns:p14="http://schemas.microsoft.com/office/powerpoint/2010/main" val="417340128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After analyzing TOWS for the success achievement aspect of Apple, a few strategies and factors have been identified.</a:t>
            </a:r>
          </a:p>
          <a:p>
            <a:pPr marL="285750" indent="-285750" algn="just">
              <a:buAutoNum type="romanLcParenR"/>
            </a:pPr>
            <a:r>
              <a:rPr lang="en-US" dirty="0"/>
              <a:t>Apple has considered an inclusion of the service sector expansion to gain competitive benefits. </a:t>
            </a:r>
          </a:p>
          <a:p>
            <a:pPr marL="285750" indent="-285750" algn="just">
              <a:buAutoNum type="romanLcParenR"/>
            </a:pPr>
            <a:r>
              <a:rPr lang="en-US" dirty="0"/>
              <a:t>It has also been identified that a constant requirement of innovativeness has led to low imitation in the market with advanced technologies and techniques. </a:t>
            </a:r>
          </a:p>
          <a:p>
            <a:pPr marL="285750" indent="-285750" algn="just">
              <a:buAutoNum type="romanLcParenR"/>
            </a:pPr>
            <a:r>
              <a:rPr lang="en-US" dirty="0"/>
              <a:t>Regulatory compliance has been accepted and worked to launch these products and services so that success factors are prioritized. As a result, technological procedures or operations are improved. </a:t>
            </a:r>
          </a:p>
          <a:p>
            <a:pPr marL="285750" indent="-285750" algn="just">
              <a:buAutoNum type="romanLcParenR"/>
            </a:pPr>
            <a:r>
              <a:rPr lang="en-US" dirty="0"/>
              <a:t>The management of Apple has ensured technological sustainability as well as efficiency so that customer satisfaction is enhanced with new technologies. </a:t>
            </a:r>
          </a:p>
        </p:txBody>
      </p:sp>
      <p:sp>
        <p:nvSpPr>
          <p:cNvPr id="4" name="Slide Number Placeholder 3"/>
          <p:cNvSpPr>
            <a:spLocks noGrp="1"/>
          </p:cNvSpPr>
          <p:nvPr>
            <p:ph type="sldNum" sz="quarter" idx="5"/>
          </p:nvPr>
        </p:nvSpPr>
        <p:spPr/>
        <p:txBody>
          <a:bodyPr/>
          <a:lstStyle/>
          <a:p>
            <a:fld id="{BDCDE342-40A8-4E1D-BA2D-89D9C6C8E7D6}" type="slidenum">
              <a:rPr lang="en-US" smtClean="0"/>
              <a:t>19</a:t>
            </a:fld>
            <a:endParaRPr lang="en-US"/>
          </a:p>
        </p:txBody>
      </p:sp>
    </p:spTree>
    <p:extLst>
      <p:ext uri="{BB962C8B-B14F-4D97-AF65-F5344CB8AC3E}">
        <p14:creationId xmlns:p14="http://schemas.microsoft.com/office/powerpoint/2010/main" val="86495615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US" sz="1200" kern="100" dirty="0">
                <a:effectLst/>
                <a:latin typeface="Times New Roman" panose="02020603050405020304" pitchFamily="18" charset="0"/>
                <a:ea typeface="Aptos" panose="020B0004020202020204" pitchFamily="34" charset="0"/>
                <a:cs typeface="Times New Roman" panose="02020603050405020304" pitchFamily="18" charset="0"/>
              </a:rPr>
              <a:t>The PESTEL analysis shows that several macro factors have impacts on Apple, and it identifies these factors that provide outside perspectives to the strategic planning. Legally, changing AI regulations and data privacy laws influence the organisation’s product design and the security of users’ data primarily in international markets (</a:t>
            </a:r>
            <a:r>
              <a:rPr lang="en-US" sz="1200" dirty="0">
                <a:latin typeface="Times New Roman" panose="02020603050405020304" pitchFamily="18" charset="0"/>
                <a:cs typeface="Times New Roman" panose="02020603050405020304" pitchFamily="18" charset="0"/>
              </a:rPr>
              <a:t>Chen et al., 2021</a:t>
            </a:r>
            <a:r>
              <a:rPr lang="en-US" sz="1200" kern="100" dirty="0">
                <a:effectLst/>
                <a:latin typeface="Times New Roman" panose="02020603050405020304" pitchFamily="18" charset="0"/>
                <a:ea typeface="Aptos" panose="020B0004020202020204" pitchFamily="34" charset="0"/>
                <a:cs typeface="Times New Roman" panose="02020603050405020304" pitchFamily="18" charset="0"/>
              </a:rPr>
              <a:t>). Theoretically, relative to the tech sector, and the overall consumer spending, tech sector growth is a determinant of demand; Apple is in a good place to exploit innovation even in an evolving economy. Naturally, consumer enthusiasm for effective immersion is growing, which will inevitably lead Apple to incorporate AR and AI into the Vision Pro. </a:t>
            </a:r>
          </a:p>
          <a:p>
            <a:pPr algn="just">
              <a:lnSpc>
                <a:spcPct val="150000"/>
              </a:lnSpc>
              <a:spcAft>
                <a:spcPts val="800"/>
              </a:spcAft>
            </a:pPr>
            <a:endParaRPr lang="en-US" sz="1200" kern="100" dirty="0">
              <a:effectLst/>
              <a:latin typeface="Times New Roman" panose="02020603050405020304" pitchFamily="18" charset="0"/>
              <a:ea typeface="Aptos" panose="020B0004020202020204" pitchFamily="34" charset="0"/>
              <a:cs typeface="Times New Roman" panose="02020603050405020304" pitchFamily="18" charset="0"/>
            </a:endParaRPr>
          </a:p>
          <a:p>
            <a:pPr algn="just">
              <a:lnSpc>
                <a:spcPct val="150000"/>
              </a:lnSpc>
              <a:spcAft>
                <a:spcPts val="800"/>
              </a:spcAft>
            </a:pPr>
            <a:endParaRPr lang="en-GB" sz="1200" kern="100" dirty="0">
              <a:effectLst/>
              <a:latin typeface="Times New Roman" panose="02020603050405020304" pitchFamily="18" charset="0"/>
              <a:ea typeface="Aptos" panose="020B000402020202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5D6CCFDF-8A81-4265-9D9E-E067F71759AC}" type="slidenum">
              <a:rPr lang="en-GB" smtClean="0"/>
              <a:t>20</a:t>
            </a:fld>
            <a:endParaRPr lang="en-GB"/>
          </a:p>
        </p:txBody>
      </p:sp>
    </p:spTree>
    <p:extLst>
      <p:ext uri="{BB962C8B-B14F-4D97-AF65-F5344CB8AC3E}">
        <p14:creationId xmlns:p14="http://schemas.microsoft.com/office/powerpoint/2010/main" val="46592237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US" sz="1200" kern="100" dirty="0">
                <a:effectLst/>
                <a:latin typeface="Times New Roman" panose="02020603050405020304" pitchFamily="18" charset="0"/>
                <a:ea typeface="Aptos" panose="020B0004020202020204" pitchFamily="34" charset="0"/>
                <a:cs typeface="Times New Roman" panose="02020603050405020304" pitchFamily="18" charset="0"/>
              </a:rPr>
              <a:t>In terms of technology, Apple strengthens and updates AI/AR technologies to move forward in an extremely competitive market. Company environment: regulating the carbon footprint, establishing the ecological policy making Apple to be a carbon-neutral company by 2030. Finally, legally, Apple engages with various laws throughout the world in the technology sector to abide by all of them which affect things such as data protection in different areas (</a:t>
            </a:r>
            <a:r>
              <a:rPr lang="en-US" sz="1200" dirty="0">
                <a:latin typeface="Times New Roman" panose="02020603050405020304" pitchFamily="18" charset="0"/>
                <a:cs typeface="Times New Roman" panose="02020603050405020304" pitchFamily="18" charset="0"/>
              </a:rPr>
              <a:t>Chen et al., 2021</a:t>
            </a:r>
            <a:r>
              <a:rPr lang="en-US" sz="1200" kern="100" dirty="0">
                <a:effectLst/>
                <a:latin typeface="Times New Roman" panose="02020603050405020304" pitchFamily="18" charset="0"/>
                <a:ea typeface="Aptos" panose="020B0004020202020204" pitchFamily="34" charset="0"/>
                <a:cs typeface="Times New Roman" panose="02020603050405020304" pitchFamily="18" charset="0"/>
              </a:rPr>
              <a:t>).</a:t>
            </a:r>
          </a:p>
          <a:p>
            <a:pPr algn="just">
              <a:lnSpc>
                <a:spcPct val="150000"/>
              </a:lnSpc>
              <a:spcAft>
                <a:spcPts val="800"/>
              </a:spcAft>
            </a:pPr>
            <a:endParaRPr lang="en-US" sz="1200" kern="100" dirty="0">
              <a:effectLst/>
              <a:latin typeface="Times New Roman" panose="02020603050405020304" pitchFamily="18" charset="0"/>
              <a:ea typeface="Aptos" panose="020B0004020202020204" pitchFamily="34" charset="0"/>
              <a:cs typeface="Times New Roman" panose="02020603050405020304" pitchFamily="18" charset="0"/>
            </a:endParaRPr>
          </a:p>
          <a:p>
            <a:pPr algn="just">
              <a:lnSpc>
                <a:spcPct val="150000"/>
              </a:lnSpc>
              <a:spcAft>
                <a:spcPts val="800"/>
              </a:spcAft>
            </a:pPr>
            <a:endParaRPr lang="en-GB" sz="1200" kern="100" dirty="0">
              <a:effectLst/>
              <a:latin typeface="Times New Roman" panose="02020603050405020304" pitchFamily="18" charset="0"/>
              <a:ea typeface="Aptos" panose="020B000402020202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5D6CCFDF-8A81-4265-9D9E-E067F71759AC}" type="slidenum">
              <a:rPr lang="en-GB" smtClean="0"/>
              <a:t>21</a:t>
            </a:fld>
            <a:endParaRPr lang="en-GB"/>
          </a:p>
        </p:txBody>
      </p:sp>
    </p:spTree>
    <p:extLst>
      <p:ext uri="{BB962C8B-B14F-4D97-AF65-F5344CB8AC3E}">
        <p14:creationId xmlns:p14="http://schemas.microsoft.com/office/powerpoint/2010/main" val="144623217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US" sz="1200" kern="100" dirty="0">
                <a:effectLst/>
                <a:latin typeface="Times New Roman" panose="02020603050405020304" pitchFamily="18" charset="0"/>
                <a:ea typeface="Aptos" panose="020B0004020202020204" pitchFamily="34" charset="0"/>
                <a:cs typeface="Times New Roman" panose="02020603050405020304" pitchFamily="18" charset="0"/>
              </a:rPr>
              <a:t>Apple's strategies for AI and AR are aided by an understanding of Gartner's Hype Cycle stages. Beginning with the Innovation Trigger, Apple spends on research, creating anticipation, especially seen with products like Vision Pro as part of the inventions suffering from Peak of Expectation (</a:t>
            </a:r>
            <a:r>
              <a:rPr lang="en-US" sz="1200" dirty="0">
                <a:latin typeface="Times New Roman" panose="02020603050405020304" pitchFamily="18" charset="0"/>
                <a:cs typeface="Times New Roman" panose="02020603050405020304" pitchFamily="18" charset="0"/>
              </a:rPr>
              <a:t>Johannesson and Karlsson, 2023</a:t>
            </a:r>
            <a:r>
              <a:rPr lang="en-US" sz="1200" kern="100" dirty="0">
                <a:effectLst/>
                <a:latin typeface="Times New Roman" panose="02020603050405020304" pitchFamily="18" charset="0"/>
                <a:ea typeface="Aptos" panose="020B0004020202020204" pitchFamily="34" charset="0"/>
                <a:cs typeface="Times New Roman" panose="02020603050405020304" pitchFamily="18" charset="0"/>
              </a:rPr>
              <a:t>). A Trough of Disillusionment emerges regarding cost and technology, but the Slope of Enlightenment demonstrates the actual value of technology in the real world. At the last stage called the Plateau of Productivity, such technologies become a part of the user experience and support Apple's dominant position.</a:t>
            </a:r>
          </a:p>
          <a:p>
            <a:pPr algn="just">
              <a:lnSpc>
                <a:spcPct val="150000"/>
              </a:lnSpc>
              <a:spcAft>
                <a:spcPts val="800"/>
              </a:spcAft>
            </a:pPr>
            <a:endParaRPr lang="en-US" sz="1200" kern="100" dirty="0">
              <a:effectLst/>
              <a:latin typeface="Times New Roman" panose="02020603050405020304" pitchFamily="18" charset="0"/>
              <a:ea typeface="Aptos" panose="020B000402020202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5D6CCFDF-8A81-4265-9D9E-E067F71759AC}" type="slidenum">
              <a:rPr lang="en-GB" smtClean="0"/>
              <a:t>22</a:t>
            </a:fld>
            <a:endParaRPr lang="en-GB"/>
          </a:p>
        </p:txBody>
      </p:sp>
    </p:spTree>
    <p:extLst>
      <p:ext uri="{BB962C8B-B14F-4D97-AF65-F5344CB8AC3E}">
        <p14:creationId xmlns:p14="http://schemas.microsoft.com/office/powerpoint/2010/main" val="331125604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US" sz="1800" kern="100" dirty="0">
                <a:effectLst/>
                <a:latin typeface="Times New Roman" panose="02020603050405020304" pitchFamily="18" charset="0"/>
                <a:ea typeface="Aptos" panose="020B0004020202020204" pitchFamily="34" charset="0"/>
                <a:cs typeface="Mangal" panose="02040503050203030202" pitchFamily="18" charset="0"/>
              </a:rPr>
              <a:t>AR is an area in which consumers are eager for personalisation and experiences in technology. Apple as a result provides a Vision Pro incorporating augmented reality with a user interface that is both individualised and personalised </a:t>
            </a:r>
            <a:r>
              <a:rPr kumimoji="0" lang="en-US" altLang="en-US" sz="1800" b="0" i="0" u="none" strike="noStrike" cap="none" normalizeH="0" baseline="0" dirty="0">
                <a:ln>
                  <a:noFill/>
                </a:ln>
                <a:effectLst/>
                <a:latin typeface="Times New Roman" panose="02020603050405020304" pitchFamily="18" charset="0"/>
                <a:cs typeface="Times New Roman" panose="02020603050405020304" pitchFamily="18" charset="0"/>
              </a:rPr>
              <a:t>(Patil et al., 2021)</a:t>
            </a:r>
            <a:r>
              <a:rPr lang="en-US" sz="1800" kern="100" dirty="0">
                <a:effectLst/>
                <a:latin typeface="Times New Roman" panose="02020603050405020304" pitchFamily="18" charset="0"/>
                <a:ea typeface="Aptos" panose="020B0004020202020204" pitchFamily="34" charset="0"/>
                <a:cs typeface="Mangal" panose="02040503050203030202" pitchFamily="18" charset="0"/>
              </a:rPr>
              <a:t>. This complements Apple's vision of every product to create a very friendly user experience and to ensure that every product developed is an important step toward building a loyal client base of those willing to buy products that fit within the Apple brand. In doing so, Apple adapts to cater for these changes and fulfils customers' desire for well, a technology that is interactive, immersive and personal making the market area even more loyal to the brand.</a:t>
            </a:r>
            <a:endParaRPr lang="en-GB" sz="1800" kern="100" dirty="0">
              <a:effectLst/>
              <a:latin typeface="Times New Roman" panose="02020603050405020304" pitchFamily="18" charset="0"/>
              <a:ea typeface="Aptos" panose="020B0004020202020204" pitchFamily="34" charset="0"/>
              <a:cs typeface="Mangal" panose="02040503050203030202" pitchFamily="18" charset="0"/>
            </a:endParaRPr>
          </a:p>
        </p:txBody>
      </p:sp>
      <p:sp>
        <p:nvSpPr>
          <p:cNvPr id="4" name="Slide Number Placeholder 3"/>
          <p:cNvSpPr>
            <a:spLocks noGrp="1"/>
          </p:cNvSpPr>
          <p:nvPr>
            <p:ph type="sldNum" sz="quarter" idx="5"/>
          </p:nvPr>
        </p:nvSpPr>
        <p:spPr/>
        <p:txBody>
          <a:bodyPr/>
          <a:lstStyle/>
          <a:p>
            <a:fld id="{5D6CCFDF-8A81-4265-9D9E-E067F71759AC}" type="slidenum">
              <a:rPr lang="en-GB" smtClean="0"/>
              <a:t>23</a:t>
            </a:fld>
            <a:endParaRPr lang="en-GB"/>
          </a:p>
        </p:txBody>
      </p:sp>
    </p:spTree>
    <p:extLst>
      <p:ext uri="{BB962C8B-B14F-4D97-AF65-F5344CB8AC3E}">
        <p14:creationId xmlns:p14="http://schemas.microsoft.com/office/powerpoint/2010/main" val="173951205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US" sz="1200" kern="100" dirty="0">
                <a:effectLst/>
                <a:latin typeface="Times New Roman" panose="02020603050405020304" pitchFamily="18" charset="0"/>
                <a:ea typeface="Aptos" panose="020B0004020202020204" pitchFamily="34" charset="0"/>
                <a:cs typeface="Times New Roman" panose="02020603050405020304" pitchFamily="18" charset="0"/>
              </a:rPr>
              <a:t>As much as Apple's adoption of AI and AR technologies provides a competitive edge the company faced several strategic issues. Expenses for R&amp;D operations are high and reasonable, Apple continues investing in AI/AR to stay ahead and introduce revolutionary products including the Vision Pro. These high costs have made it necessary that Apple put up stringent measures when it comes to its budgets for new product development since this should reflect the needs of the market that it seeks to address without necessarily compromising the profit-making ability of this company (</a:t>
            </a:r>
            <a:r>
              <a:rPr lang="en-US" sz="1200" dirty="0">
                <a:latin typeface="Times New Roman" panose="02020603050405020304" pitchFamily="18" charset="0"/>
                <a:cs typeface="Times New Roman" panose="02020603050405020304" pitchFamily="18" charset="0"/>
              </a:rPr>
              <a:t>VORGUCA, 2022</a:t>
            </a:r>
            <a:r>
              <a:rPr lang="en-US" sz="1200" kern="100" dirty="0">
                <a:effectLst/>
                <a:latin typeface="Times New Roman" panose="02020603050405020304" pitchFamily="18" charset="0"/>
                <a:ea typeface="Aptos" panose="020B0004020202020204" pitchFamily="34" charset="0"/>
                <a:cs typeface="Times New Roman" panose="02020603050405020304" pitchFamily="18" charset="0"/>
              </a:rPr>
              <a:t>).</a:t>
            </a:r>
            <a:endParaRPr lang="en-GB" sz="1200" kern="100" dirty="0">
              <a:effectLst/>
              <a:latin typeface="Times New Roman" panose="02020603050405020304" pitchFamily="18" charset="0"/>
              <a:ea typeface="Aptos" panose="020B0004020202020204" pitchFamily="34" charset="0"/>
              <a:cs typeface="Times New Roman" panose="02020603050405020304" pitchFamily="18" charset="0"/>
            </a:endParaRPr>
          </a:p>
          <a:p>
            <a:pPr algn="just">
              <a:lnSpc>
                <a:spcPct val="150000"/>
              </a:lnSpc>
              <a:spcAft>
                <a:spcPts val="800"/>
              </a:spcAft>
            </a:pPr>
            <a:r>
              <a:rPr lang="en-US" sz="1200" kern="100" dirty="0">
                <a:effectLst/>
                <a:latin typeface="Times New Roman" panose="02020603050405020304" pitchFamily="18" charset="0"/>
                <a:ea typeface="Aptos" panose="020B0004020202020204" pitchFamily="34" charset="0"/>
                <a:cs typeface="Times New Roman" panose="02020603050405020304" pitchFamily="18" charset="0"/>
              </a:rPr>
              <a:t>Challenges related to data privacy regulation, AI ethical concerns, and information security add up to the problem of progressing in the development of Apple's AI/AR features. Since, increasing regulation comes into existence, especially in the areas focused on data privacy such as in the EU, Apple is bound to more strict compliance requirements that slow down the rate of product releases and insist on significant protective measures in data protection.</a:t>
            </a:r>
          </a:p>
          <a:p>
            <a:pPr algn="just">
              <a:lnSpc>
                <a:spcPct val="150000"/>
              </a:lnSpc>
              <a:spcAft>
                <a:spcPts val="800"/>
              </a:spcAft>
            </a:pPr>
            <a:endParaRPr lang="en-US" sz="1200" kern="100" dirty="0">
              <a:effectLst/>
              <a:latin typeface="Times New Roman" panose="02020603050405020304" pitchFamily="18" charset="0"/>
              <a:ea typeface="Aptos" panose="020B0004020202020204" pitchFamily="34" charset="0"/>
              <a:cs typeface="Times New Roman" panose="02020603050405020304" pitchFamily="18" charset="0"/>
            </a:endParaRPr>
          </a:p>
          <a:p>
            <a:pPr algn="just">
              <a:lnSpc>
                <a:spcPct val="150000"/>
              </a:lnSpc>
              <a:spcAft>
                <a:spcPts val="800"/>
              </a:spcAft>
            </a:pPr>
            <a:endParaRPr lang="en-GB" sz="1200" kern="100" dirty="0">
              <a:effectLst/>
              <a:latin typeface="Times New Roman" panose="02020603050405020304" pitchFamily="18" charset="0"/>
              <a:ea typeface="Aptos" panose="020B000402020202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5D6CCFDF-8A81-4265-9D9E-E067F71759AC}" type="slidenum">
              <a:rPr lang="en-GB" smtClean="0"/>
              <a:t>24</a:t>
            </a:fld>
            <a:endParaRPr lang="en-GB"/>
          </a:p>
        </p:txBody>
      </p:sp>
    </p:spTree>
    <p:extLst>
      <p:ext uri="{BB962C8B-B14F-4D97-AF65-F5344CB8AC3E}">
        <p14:creationId xmlns:p14="http://schemas.microsoft.com/office/powerpoint/2010/main" val="176377855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US" sz="1800" kern="100" dirty="0">
                <a:effectLst/>
                <a:latin typeface="Times New Roman" panose="02020603050405020304" pitchFamily="18" charset="0"/>
                <a:ea typeface="Aptos" panose="020B0004020202020204" pitchFamily="34" charset="0"/>
                <a:cs typeface="Mangal" panose="02040503050203030202" pitchFamily="18" charset="0"/>
              </a:rPr>
              <a:t>All in all, Apple's targeted use of AI and AR remains a massive part of its push for continued innovation on the cutting edge. In addition to this, Apple should adapt to the idea of outsourcing for partnerships with experts in AI/AR to increase innovations in technology and de-risk R&amp;D. In the same way, by applying the education concept, Apple can improve people's knowledge about AI/AR and their interest in the features. Also, the company should extend the integration of AI/AR within its range of services to provide a seamless environment for its consumers, which would render the direct competitors’ products less attractive.</a:t>
            </a:r>
            <a:endParaRPr lang="en-GB" sz="1800" kern="100" dirty="0">
              <a:effectLst/>
              <a:latin typeface="Times New Roman" panose="02020603050405020304" pitchFamily="18" charset="0"/>
              <a:ea typeface="Aptos" panose="020B0004020202020204" pitchFamily="34" charset="0"/>
              <a:cs typeface="Mangal" panose="02040503050203030202" pitchFamily="18" charset="0"/>
            </a:endParaRPr>
          </a:p>
        </p:txBody>
      </p:sp>
      <p:sp>
        <p:nvSpPr>
          <p:cNvPr id="4" name="Slide Number Placeholder 3"/>
          <p:cNvSpPr>
            <a:spLocks noGrp="1"/>
          </p:cNvSpPr>
          <p:nvPr>
            <p:ph type="sldNum" sz="quarter" idx="5"/>
          </p:nvPr>
        </p:nvSpPr>
        <p:spPr/>
        <p:txBody>
          <a:bodyPr/>
          <a:lstStyle/>
          <a:p>
            <a:fld id="{5D6CCFDF-8A81-4265-9D9E-E067F71759AC}" type="slidenum">
              <a:rPr lang="en-GB" smtClean="0"/>
              <a:t>25</a:t>
            </a:fld>
            <a:endParaRPr lang="en-GB"/>
          </a:p>
        </p:txBody>
      </p:sp>
    </p:spTree>
    <p:extLst>
      <p:ext uri="{BB962C8B-B14F-4D97-AF65-F5344CB8AC3E}">
        <p14:creationId xmlns:p14="http://schemas.microsoft.com/office/powerpoint/2010/main" val="395270519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Wingdings" panose="05000000000000000000" pitchFamily="2" charset="2"/>
              <a:buNone/>
            </a:pPr>
            <a:r>
              <a:rPr lang="en-US" sz="1200" b="1" dirty="0">
                <a:latin typeface="Times New Roman" panose="02020603050405020304" pitchFamily="18" charset="0"/>
                <a:cs typeface="Times New Roman" panose="02020603050405020304" pitchFamily="18" charset="0"/>
              </a:rPr>
              <a:t>References</a:t>
            </a:r>
          </a:p>
          <a:p>
            <a:pPr>
              <a:buFont typeface="Wingdings" panose="05000000000000000000" pitchFamily="2" charset="2"/>
              <a:buChar char="Ø"/>
            </a:pPr>
            <a:endParaRPr lang="en-US" sz="1200" dirty="0">
              <a:latin typeface="Times New Roman" panose="02020603050405020304" pitchFamily="18" charset="0"/>
              <a:cs typeface="Times New Roman" panose="02020603050405020304" pitchFamily="18" charset="0"/>
            </a:endParaRPr>
          </a:p>
          <a:p>
            <a:pPr>
              <a:buFont typeface="Wingdings" panose="05000000000000000000" pitchFamily="2" charset="2"/>
              <a:buChar char="Ø"/>
            </a:pPr>
            <a:r>
              <a:rPr lang="en-US" sz="1200" dirty="0">
                <a:latin typeface="Times New Roman" panose="02020603050405020304" pitchFamily="18" charset="0"/>
                <a:cs typeface="Times New Roman" panose="02020603050405020304" pitchFamily="18" charset="0"/>
              </a:rPr>
              <a:t>Barley, B., Kitamura, A., </a:t>
            </a:r>
            <a:r>
              <a:rPr lang="en-US" sz="1200" dirty="0" err="1">
                <a:latin typeface="Times New Roman" panose="02020603050405020304" pitchFamily="18" charset="0"/>
                <a:cs typeface="Times New Roman" panose="02020603050405020304" pitchFamily="18" charset="0"/>
              </a:rPr>
              <a:t>Loar</a:t>
            </a:r>
            <a:r>
              <a:rPr lang="en-US" sz="1200" dirty="0">
                <a:latin typeface="Times New Roman" panose="02020603050405020304" pitchFamily="18" charset="0"/>
                <a:cs typeface="Times New Roman" panose="02020603050405020304" pitchFamily="18" charset="0"/>
              </a:rPr>
              <a:t>, T., Ramon-</a:t>
            </a:r>
            <a:r>
              <a:rPr lang="en-US" sz="1200" dirty="0" err="1">
                <a:latin typeface="Times New Roman" panose="02020603050405020304" pitchFamily="18" charset="0"/>
                <a:cs typeface="Times New Roman" panose="02020603050405020304" pitchFamily="18" charset="0"/>
              </a:rPr>
              <a:t>Samayoa</a:t>
            </a:r>
            <a:r>
              <a:rPr lang="en-US" sz="1200" dirty="0">
                <a:latin typeface="Times New Roman" panose="02020603050405020304" pitchFamily="18" charset="0"/>
                <a:cs typeface="Times New Roman" panose="02020603050405020304" pitchFamily="18" charset="0"/>
              </a:rPr>
              <a:t>, E., </a:t>
            </a:r>
            <a:r>
              <a:rPr lang="en-US" sz="1200" dirty="0" err="1">
                <a:latin typeface="Times New Roman" panose="02020603050405020304" pitchFamily="18" charset="0"/>
                <a:cs typeface="Times New Roman" panose="02020603050405020304" pitchFamily="18" charset="0"/>
              </a:rPr>
              <a:t>Yuzon</a:t>
            </a:r>
            <a:r>
              <a:rPr lang="en-US" sz="1200" dirty="0">
                <a:latin typeface="Times New Roman" panose="02020603050405020304" pitchFamily="18" charset="0"/>
                <a:cs typeface="Times New Roman" panose="02020603050405020304" pitchFamily="18" charset="0"/>
              </a:rPr>
              <a:t>, J. and Daim, T.U., (2020). An Investigation of the Motivations and Strategies Behind Apple’s Product Design. Innovation Management in the Intelligent World: Cases and Tools, pp.3-27.</a:t>
            </a:r>
          </a:p>
          <a:p>
            <a:pPr>
              <a:buFont typeface="Wingdings" panose="05000000000000000000" pitchFamily="2" charset="2"/>
              <a:buChar char="Ø"/>
            </a:pPr>
            <a:endParaRPr lang="en-US" sz="1200" dirty="0">
              <a:latin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US" sz="1200" kern="100" dirty="0">
                <a:effectLst/>
                <a:ea typeface="Calibri" panose="020F0502020204030204" pitchFamily="34" charset="0"/>
                <a:cs typeface="Times New Roman" panose="02020603050405020304" pitchFamily="18" charset="0"/>
              </a:rPr>
              <a:t>Chen, X., Liu, Y. and Gong, H., 2021, December. Apple Inc. strategic marketing analysis and evaluation. In </a:t>
            </a:r>
            <a:r>
              <a:rPr lang="en-US" sz="1200" i="1" kern="100" dirty="0">
                <a:effectLst/>
                <a:ea typeface="Calibri" panose="020F0502020204030204" pitchFamily="34" charset="0"/>
                <a:cs typeface="Times New Roman" panose="02020603050405020304" pitchFamily="18" charset="0"/>
              </a:rPr>
              <a:t>2021 3rd International Conference on Economic Management and Cultural Industry (ICEMCI 2021)</a:t>
            </a:r>
            <a:r>
              <a:rPr lang="en-US" sz="1200" kern="100" dirty="0">
                <a:effectLst/>
                <a:ea typeface="Calibri" panose="020F0502020204030204" pitchFamily="34" charset="0"/>
                <a:cs typeface="Times New Roman" panose="02020603050405020304" pitchFamily="18" charset="0"/>
              </a:rPr>
              <a:t> (pp. 3053-3061). Atlantis Press.</a:t>
            </a:r>
          </a:p>
          <a:p>
            <a:pPr marL="0" marR="0" lvl="0" indent="0" algn="l" defTabSz="914400" rtl="0" eaLnBrk="1" fontAlgn="auto" latinLnBrk="0" hangingPunct="1">
              <a:lnSpc>
                <a:spcPct val="100000"/>
              </a:lnSpc>
              <a:spcBef>
                <a:spcPts val="0"/>
              </a:spcBef>
              <a:spcAft>
                <a:spcPts val="0"/>
              </a:spcAft>
              <a:buClrTx/>
              <a:buSzTx/>
              <a:buFont typeface="Wingdings" panose="05000000000000000000" pitchFamily="2" charset="2"/>
              <a:buNone/>
              <a:tabLst/>
              <a:defRPr/>
            </a:pPr>
            <a:endParaRPr lang="en-US" sz="1200" kern="100" dirty="0">
              <a:effectLst/>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US" sz="1200" dirty="0"/>
              <a:t>Cusumano, M.A., </a:t>
            </a:r>
            <a:r>
              <a:rPr lang="en-US" sz="1200" dirty="0" err="1"/>
              <a:t>Yoffe</a:t>
            </a:r>
            <a:r>
              <a:rPr lang="en-US" sz="1200" dirty="0"/>
              <a:t>, D.B. and </a:t>
            </a:r>
            <a:r>
              <a:rPr lang="en-US" sz="1200" dirty="0" err="1"/>
              <a:t>Gawer</a:t>
            </a:r>
            <a:r>
              <a:rPr lang="en-US" sz="1200" dirty="0"/>
              <a:t>, A., 2021. The future of platforms., pp. 1-8. </a:t>
            </a:r>
            <a:r>
              <a:rPr lang="en-US" sz="1200" dirty="0">
                <a:solidFill>
                  <a:srgbClr val="0070C0"/>
                </a:solidFill>
                <a:hlinkClick r:id="rId3">
                  <a:extLst>
                    <a:ext uri="{A12FA001-AC4F-418D-AE19-62706E023703}">
                      <ahyp:hlinkClr xmlns:ahyp="http://schemas.microsoft.com/office/drawing/2018/hyperlinkcolor" val="tx"/>
                    </a:ext>
                  </a:extLst>
                </a:hlinkClick>
              </a:rPr>
              <a:t>https://direct.mit.edu/books/edited-volume/5024/chapter-abstract/2841902/The-Future-of-Platforms?redirectedFrom=PDF</a:t>
            </a:r>
            <a:r>
              <a:rPr lang="en-US" sz="1200" dirty="0">
                <a:solidFill>
                  <a:srgbClr val="0070C0"/>
                </a:solidFill>
              </a:rPr>
              <a:t> </a:t>
            </a:r>
          </a:p>
          <a:p>
            <a:pPr marL="0" marR="0" lvl="0" indent="0" algn="l" defTabSz="914400" rtl="0" eaLnBrk="1" fontAlgn="auto" latinLnBrk="0" hangingPunct="1">
              <a:lnSpc>
                <a:spcPct val="100000"/>
              </a:lnSpc>
              <a:spcBef>
                <a:spcPts val="0"/>
              </a:spcBef>
              <a:spcAft>
                <a:spcPts val="0"/>
              </a:spcAft>
              <a:buClrTx/>
              <a:buSzTx/>
              <a:buFont typeface="Wingdings" panose="05000000000000000000" pitchFamily="2" charset="2"/>
              <a:buNone/>
              <a:tabLst/>
              <a:defRPr/>
            </a:pPr>
            <a:endParaRPr lang="en-US" sz="1200" dirty="0">
              <a:latin typeface="Times New Roman" panose="02020603050405020304" pitchFamily="18" charset="0"/>
              <a:cs typeface="Times New Roman" panose="02020603050405020304" pitchFamily="18" charset="0"/>
            </a:endParaRPr>
          </a:p>
          <a:p>
            <a:pPr>
              <a:buFont typeface="Wingdings" panose="05000000000000000000" pitchFamily="2" charset="2"/>
              <a:buChar char="Ø"/>
            </a:pPr>
            <a:r>
              <a:rPr lang="en-US" sz="1200" dirty="0" err="1">
                <a:latin typeface="Times New Roman" panose="02020603050405020304" pitchFamily="18" charset="0"/>
                <a:cs typeface="Times New Roman" panose="02020603050405020304" pitchFamily="18" charset="0"/>
              </a:rPr>
              <a:t>Devagiri</a:t>
            </a:r>
            <a:r>
              <a:rPr lang="en-US" sz="1200" dirty="0">
                <a:latin typeface="Times New Roman" panose="02020603050405020304" pitchFamily="18" charset="0"/>
                <a:cs typeface="Times New Roman" panose="02020603050405020304" pitchFamily="18" charset="0"/>
              </a:rPr>
              <a:t>, J.S., </a:t>
            </a:r>
            <a:r>
              <a:rPr lang="en-US" sz="1200" dirty="0" err="1">
                <a:latin typeface="Times New Roman" panose="02020603050405020304" pitchFamily="18" charset="0"/>
                <a:cs typeface="Times New Roman" panose="02020603050405020304" pitchFamily="18" charset="0"/>
              </a:rPr>
              <a:t>Paheding</a:t>
            </a:r>
            <a:r>
              <a:rPr lang="en-US" sz="1200" dirty="0">
                <a:latin typeface="Times New Roman" panose="02020603050405020304" pitchFamily="18" charset="0"/>
                <a:cs typeface="Times New Roman" panose="02020603050405020304" pitchFamily="18" charset="0"/>
              </a:rPr>
              <a:t>, S., Niyaz, Q., Yang, X. and Smith, S., (2022). Augmented Reality and Artificial Intelligence in industry: Trends, tools, and future challenges. Expert Systems with Applications, 207, p.118002.</a:t>
            </a:r>
          </a:p>
          <a:p>
            <a:pPr>
              <a:buFont typeface="Wingdings" panose="05000000000000000000" pitchFamily="2" charset="2"/>
              <a:buNone/>
            </a:pPr>
            <a:endParaRPr lang="en-US" sz="1200" dirty="0">
              <a:latin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US" sz="1200" kern="100" dirty="0">
                <a:effectLst/>
                <a:ea typeface="Calibri" panose="020F0502020204030204" pitchFamily="34" charset="0"/>
                <a:cs typeface="Times New Roman" panose="02020603050405020304" pitchFamily="18" charset="0"/>
              </a:rPr>
              <a:t>de Brito Barbosa, T.F., 2021. </a:t>
            </a:r>
            <a:r>
              <a:rPr lang="en-US" sz="1200" i="1" kern="100" dirty="0">
                <a:effectLst/>
                <a:ea typeface="Calibri" panose="020F0502020204030204" pitchFamily="34" charset="0"/>
                <a:cs typeface="Times New Roman" panose="02020603050405020304" pitchFamily="18" charset="0"/>
              </a:rPr>
              <a:t>Apple and the Tablets Business in 2021</a:t>
            </a:r>
            <a:r>
              <a:rPr lang="en-US" sz="1200" kern="100" dirty="0">
                <a:effectLst/>
                <a:ea typeface="Calibri" panose="020F0502020204030204" pitchFamily="34" charset="0"/>
                <a:cs typeface="Times New Roman" panose="02020603050405020304" pitchFamily="18" charset="0"/>
              </a:rPr>
              <a:t> (Master's thesis, </a:t>
            </a:r>
            <a:r>
              <a:rPr lang="en-US" sz="1200" kern="100" dirty="0" err="1">
                <a:effectLst/>
                <a:ea typeface="Calibri" panose="020F0502020204030204" pitchFamily="34" charset="0"/>
                <a:cs typeface="Times New Roman" panose="02020603050405020304" pitchFamily="18" charset="0"/>
              </a:rPr>
              <a:t>Universidade</a:t>
            </a:r>
            <a:r>
              <a:rPr lang="en-US" sz="1200" kern="100" dirty="0">
                <a:effectLst/>
                <a:ea typeface="Calibri" panose="020F0502020204030204" pitchFamily="34" charset="0"/>
                <a:cs typeface="Times New Roman" panose="02020603050405020304" pitchFamily="18" charset="0"/>
              </a:rPr>
              <a:t> NOVA de Lisboa (Portugal)).</a:t>
            </a:r>
          </a:p>
          <a:p>
            <a:pPr marL="0" marR="0" lvl="0" indent="0" algn="l" defTabSz="914400" rtl="0" eaLnBrk="1" fontAlgn="auto" latinLnBrk="0" hangingPunct="1">
              <a:lnSpc>
                <a:spcPct val="100000"/>
              </a:lnSpc>
              <a:spcBef>
                <a:spcPts val="0"/>
              </a:spcBef>
              <a:spcAft>
                <a:spcPts val="0"/>
              </a:spcAft>
              <a:buClrTx/>
              <a:buSzTx/>
              <a:buFont typeface="Wingdings" panose="05000000000000000000" pitchFamily="2" charset="2"/>
              <a:buNone/>
              <a:tabLst/>
              <a:defRPr/>
            </a:pPr>
            <a:endParaRPr lang="en-US" sz="1200" kern="100" dirty="0">
              <a:effectLst/>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US" sz="1200" kern="100" dirty="0">
                <a:effectLst/>
                <a:ea typeface="Calibri" panose="020F0502020204030204" pitchFamily="34" charset="0"/>
                <a:cs typeface="Times New Roman" panose="02020603050405020304" pitchFamily="18" charset="0"/>
              </a:rPr>
              <a:t>Foucart, R. and Li, Q.C., 2021. The role of technology standards in product innovation: Theory and evidence from UK manufacturing firms. </a:t>
            </a:r>
            <a:r>
              <a:rPr lang="en-US" sz="1200" i="1" kern="100" dirty="0">
                <a:effectLst/>
                <a:ea typeface="Calibri" panose="020F0502020204030204" pitchFamily="34" charset="0"/>
                <a:cs typeface="Times New Roman" panose="02020603050405020304" pitchFamily="18" charset="0"/>
              </a:rPr>
              <a:t>Research Policy</a:t>
            </a:r>
            <a:r>
              <a:rPr lang="en-US" sz="1200" kern="100" dirty="0">
                <a:effectLst/>
                <a:ea typeface="Calibri" panose="020F0502020204030204" pitchFamily="34" charset="0"/>
                <a:cs typeface="Times New Roman" panose="02020603050405020304" pitchFamily="18" charset="0"/>
              </a:rPr>
              <a:t>, </a:t>
            </a:r>
            <a:r>
              <a:rPr lang="en-US" sz="1200" i="1" kern="100" dirty="0">
                <a:effectLst/>
                <a:ea typeface="Calibri" panose="020F0502020204030204" pitchFamily="34" charset="0"/>
                <a:cs typeface="Times New Roman" panose="02020603050405020304" pitchFamily="18" charset="0"/>
              </a:rPr>
              <a:t>50</a:t>
            </a:r>
            <a:r>
              <a:rPr lang="en-US" sz="1200" kern="100" dirty="0">
                <a:effectLst/>
                <a:ea typeface="Calibri" panose="020F0502020204030204" pitchFamily="34" charset="0"/>
                <a:cs typeface="Times New Roman" panose="02020603050405020304" pitchFamily="18" charset="0"/>
              </a:rPr>
              <a:t>(2), p.104157.</a:t>
            </a:r>
          </a:p>
          <a:p>
            <a:pPr marL="0" marR="0" lvl="0" indent="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lang="en-US" sz="1200" kern="100" dirty="0">
              <a:effectLst/>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US" sz="1200" kern="100" dirty="0" err="1">
                <a:effectLst/>
                <a:ea typeface="Calibri" panose="020F0502020204030204" pitchFamily="34" charset="0"/>
                <a:cs typeface="Times New Roman" panose="02020603050405020304" pitchFamily="18" charset="0"/>
              </a:rPr>
              <a:t>Gledson</a:t>
            </a:r>
            <a:r>
              <a:rPr lang="en-US" sz="1200" kern="100" dirty="0">
                <a:effectLst/>
                <a:ea typeface="Calibri" panose="020F0502020204030204" pitchFamily="34" charset="0"/>
                <a:cs typeface="Times New Roman" panose="02020603050405020304" pitchFamily="18" charset="0"/>
              </a:rPr>
              <a:t>, B., 2022. Enhanced model of the innovation-decision process, for modular-technological-process innovations in construction. </a:t>
            </a:r>
            <a:r>
              <a:rPr lang="en-US" sz="1200" i="1" kern="100" dirty="0">
                <a:effectLst/>
                <a:ea typeface="Calibri" panose="020F0502020204030204" pitchFamily="34" charset="0"/>
                <a:cs typeface="Times New Roman" panose="02020603050405020304" pitchFamily="18" charset="0"/>
              </a:rPr>
              <a:t>Construction Innovation</a:t>
            </a:r>
            <a:r>
              <a:rPr lang="en-US" sz="1200" kern="100" dirty="0">
                <a:effectLst/>
                <a:ea typeface="Calibri" panose="020F0502020204030204" pitchFamily="34" charset="0"/>
                <a:cs typeface="Times New Roman" panose="02020603050405020304" pitchFamily="18" charset="0"/>
              </a:rPr>
              <a:t>, </a:t>
            </a:r>
            <a:r>
              <a:rPr lang="en-US" sz="1200" i="1" kern="100" dirty="0">
                <a:effectLst/>
                <a:ea typeface="Calibri" panose="020F0502020204030204" pitchFamily="34" charset="0"/>
                <a:cs typeface="Times New Roman" panose="02020603050405020304" pitchFamily="18" charset="0"/>
              </a:rPr>
              <a:t>22</a:t>
            </a:r>
            <a:r>
              <a:rPr lang="en-US" sz="1200" kern="100" dirty="0">
                <a:effectLst/>
                <a:ea typeface="Calibri" panose="020F0502020204030204" pitchFamily="34" charset="0"/>
                <a:cs typeface="Times New Roman" panose="02020603050405020304" pitchFamily="18" charset="0"/>
              </a:rPr>
              <a:t>(4), pp.1085-1103.</a:t>
            </a:r>
          </a:p>
          <a:p>
            <a:pPr marL="0" marR="0" lvl="0" indent="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lang="en-US" sz="1200" dirty="0">
              <a:latin typeface="Times New Roman" panose="02020603050405020304" pitchFamily="18" charset="0"/>
              <a:cs typeface="Times New Roman" panose="02020603050405020304" pitchFamily="18" charset="0"/>
            </a:endParaRPr>
          </a:p>
          <a:p>
            <a:pPr>
              <a:buFont typeface="Wingdings" panose="05000000000000000000" pitchFamily="2" charset="2"/>
              <a:buChar char="Ø"/>
            </a:pPr>
            <a:r>
              <a:rPr lang="en-US" sz="1200" dirty="0" err="1">
                <a:latin typeface="Times New Roman" panose="02020603050405020304" pitchFamily="18" charset="0"/>
                <a:cs typeface="Times New Roman" panose="02020603050405020304" pitchFamily="18" charset="0"/>
              </a:rPr>
              <a:t>Iansiti</a:t>
            </a:r>
            <a:r>
              <a:rPr lang="en-US" sz="1200" dirty="0">
                <a:latin typeface="Times New Roman" panose="02020603050405020304" pitchFamily="18" charset="0"/>
                <a:cs typeface="Times New Roman" panose="02020603050405020304" pitchFamily="18" charset="0"/>
              </a:rPr>
              <a:t>, M. and Lakhani, K.R., (2020). Competing in the age of AI: Strategy and leadership when algorithms and networks run the world. Harvard Business Press.</a:t>
            </a:r>
          </a:p>
          <a:p>
            <a:pPr marL="0" marR="0" lvl="0" indent="0" algn="l" defTabSz="914400" rtl="0" eaLnBrk="1" fontAlgn="auto" latinLnBrk="0" hangingPunct="1">
              <a:lnSpc>
                <a:spcPct val="100000"/>
              </a:lnSpc>
              <a:spcBef>
                <a:spcPts val="0"/>
              </a:spcBef>
              <a:spcAft>
                <a:spcPts val="0"/>
              </a:spcAft>
              <a:buClrTx/>
              <a:buSzTx/>
              <a:buFont typeface="Wingdings" panose="05000000000000000000" pitchFamily="2" charset="2"/>
              <a:buNone/>
              <a:tabLst/>
              <a:defRPr/>
            </a:pPr>
            <a:endParaRPr lang="en-US" sz="1200" kern="100" dirty="0">
              <a:effectLst/>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US" sz="1200" kern="100" dirty="0">
                <a:effectLst/>
                <a:ea typeface="Calibri" panose="020F0502020204030204" pitchFamily="34" charset="0"/>
                <a:cs typeface="Times New Roman" panose="02020603050405020304" pitchFamily="18" charset="0"/>
              </a:rPr>
              <a:t>Jin, S., Li, W., Cao, Y., Jones, G., Chen, J., Li, Z., Chang, Q., Yang, G. and </a:t>
            </a:r>
            <a:r>
              <a:rPr lang="en-US" sz="1200" kern="100" dirty="0" err="1">
                <a:effectLst/>
                <a:ea typeface="Calibri" panose="020F0502020204030204" pitchFamily="34" charset="0"/>
                <a:cs typeface="Times New Roman" panose="02020603050405020304" pitchFamily="18" charset="0"/>
              </a:rPr>
              <a:t>Frewer</a:t>
            </a:r>
            <a:r>
              <a:rPr lang="en-US" sz="1200" kern="100" dirty="0">
                <a:effectLst/>
                <a:ea typeface="Calibri" panose="020F0502020204030204" pitchFamily="34" charset="0"/>
                <a:cs typeface="Times New Roman" panose="02020603050405020304" pitchFamily="18" charset="0"/>
              </a:rPr>
              <a:t>, L.J., 2022. Identifying barriers to sustainable apple production: A stakeholder perspective. </a:t>
            </a:r>
            <a:r>
              <a:rPr lang="en-US" sz="1200" i="1" kern="100" dirty="0">
                <a:effectLst/>
                <a:ea typeface="Calibri" panose="020F0502020204030204" pitchFamily="34" charset="0"/>
                <a:cs typeface="Times New Roman" panose="02020603050405020304" pitchFamily="18" charset="0"/>
              </a:rPr>
              <a:t>Journal of environmental management</a:t>
            </a:r>
            <a:r>
              <a:rPr lang="en-US" sz="1200" kern="100" dirty="0">
                <a:effectLst/>
                <a:ea typeface="Calibri" panose="020F0502020204030204" pitchFamily="34" charset="0"/>
                <a:cs typeface="Times New Roman" panose="02020603050405020304" pitchFamily="18" charset="0"/>
              </a:rPr>
              <a:t>, </a:t>
            </a:r>
            <a:r>
              <a:rPr lang="en-US" sz="1200" i="1" kern="100" dirty="0">
                <a:effectLst/>
                <a:ea typeface="Calibri" panose="020F0502020204030204" pitchFamily="34" charset="0"/>
                <a:cs typeface="Times New Roman" panose="02020603050405020304" pitchFamily="18" charset="0"/>
              </a:rPr>
              <a:t>302</a:t>
            </a:r>
            <a:r>
              <a:rPr lang="en-US" sz="1200" kern="100" dirty="0">
                <a:effectLst/>
                <a:ea typeface="Calibri" panose="020F0502020204030204" pitchFamily="34" charset="0"/>
                <a:cs typeface="Times New Roman" panose="02020603050405020304" pitchFamily="18" charset="0"/>
              </a:rPr>
              <a:t>, p.114082.</a:t>
            </a:r>
          </a:p>
          <a:p>
            <a:pPr marL="0" marR="0" lvl="0" indent="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lang="en-US" sz="1200" kern="100" dirty="0">
              <a:effectLst/>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US" sz="1200" dirty="0">
                <a:latin typeface="Times New Roman" panose="02020603050405020304" pitchFamily="18" charset="0"/>
                <a:cs typeface="Times New Roman" panose="02020603050405020304" pitchFamily="18" charset="0"/>
              </a:rPr>
              <a:t>Johannesson, P. and Karlsson, J., (2023). The early stages of extended reality: An analysis of the opportunities and challenges faced by early-stage businesses within the extended reality (XR) industry.</a:t>
            </a:r>
          </a:p>
          <a:p>
            <a:pPr>
              <a:buFont typeface="Wingdings" panose="05000000000000000000" pitchFamily="2" charset="2"/>
              <a:buNone/>
            </a:pPr>
            <a:endParaRPr lang="en-US" sz="1200" dirty="0">
              <a:latin typeface="Times New Roman" panose="02020603050405020304"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5D6CCFDF-8A81-4265-9D9E-E067F71759AC}" type="slidenum">
              <a:rPr lang="en-GB" smtClean="0"/>
              <a:t>26</a:t>
            </a:fld>
            <a:endParaRPr lang="en-GB"/>
          </a:p>
        </p:txBody>
      </p:sp>
    </p:spTree>
    <p:extLst>
      <p:ext uri="{BB962C8B-B14F-4D97-AF65-F5344CB8AC3E}">
        <p14:creationId xmlns:p14="http://schemas.microsoft.com/office/powerpoint/2010/main" val="169561435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D5F86B-5765-E90F-F17B-70F6D05D87A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49574F4-8C8B-C432-ABD8-E26BE142E55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14F0C67-FBA2-4C37-C80E-EFD1B6EFB22E}"/>
              </a:ext>
            </a:extLst>
          </p:cNvPr>
          <p:cNvSpPr>
            <a:spLocks noGrp="1"/>
          </p:cNvSpPr>
          <p:nvPr>
            <p:ph type="body" idx="1"/>
          </p:nvPr>
        </p:nvSpPr>
        <p:spPr/>
        <p:txBody>
          <a:bodyPr/>
          <a:lstStyle/>
          <a:p>
            <a:pPr>
              <a:buFont typeface="Wingdings" panose="05000000000000000000" pitchFamily="2" charset="2"/>
              <a:buNone/>
            </a:pPr>
            <a:r>
              <a:rPr lang="en-US" sz="1200" b="1" dirty="0">
                <a:latin typeface="Times New Roman" panose="02020603050405020304" pitchFamily="18" charset="0"/>
                <a:cs typeface="Times New Roman" panose="02020603050405020304" pitchFamily="18" charset="0"/>
              </a:rPr>
              <a:t>References</a:t>
            </a:r>
          </a:p>
          <a:p>
            <a:pPr>
              <a:buFont typeface="Wingdings" panose="05000000000000000000" pitchFamily="2" charset="2"/>
              <a:buNone/>
            </a:pPr>
            <a:endParaRPr lang="en-US" sz="1200" dirty="0">
              <a:latin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GB" sz="1200" dirty="0">
                <a:latin typeface="Times New Roman" pitchFamily="18" charset="0"/>
                <a:cs typeface="Times New Roman" pitchFamily="18" charset="0"/>
              </a:rPr>
              <a:t>Lewis-Atwell, T.et al. (2021) ‘Comparisons of different force fields in conformational analysis and searching of organic molecules: A review’, </a:t>
            </a:r>
            <a:r>
              <a:rPr lang="en-IN" sz="1200" i="1" dirty="0">
                <a:latin typeface="Times New Roman" pitchFamily="18" charset="0"/>
                <a:cs typeface="Times New Roman" pitchFamily="18" charset="0"/>
              </a:rPr>
              <a:t>Tetrahedron</a:t>
            </a:r>
            <a:r>
              <a:rPr lang="en-IN" sz="1200" dirty="0">
                <a:latin typeface="Times New Roman" pitchFamily="18" charset="0"/>
                <a:cs typeface="Times New Roman" pitchFamily="18" charset="0"/>
              </a:rPr>
              <a:t>, </a:t>
            </a:r>
            <a:r>
              <a:rPr lang="en-IN" sz="1200" i="1" dirty="0">
                <a:latin typeface="Times New Roman" pitchFamily="18" charset="0"/>
                <a:cs typeface="Times New Roman" pitchFamily="18" charset="0"/>
              </a:rPr>
              <a:t>79</a:t>
            </a:r>
            <a:r>
              <a:rPr lang="en-IN" sz="1200" dirty="0">
                <a:latin typeface="Times New Roman" pitchFamily="18" charset="0"/>
                <a:cs typeface="Times New Roman" pitchFamily="18" charset="0"/>
              </a:rPr>
              <a:t>, p.131865.</a:t>
            </a:r>
          </a:p>
          <a:p>
            <a:pPr marL="0" marR="0" lvl="0" indent="0" algn="l" defTabSz="914400" rtl="0" eaLnBrk="1" fontAlgn="auto" latinLnBrk="0" hangingPunct="1">
              <a:lnSpc>
                <a:spcPct val="100000"/>
              </a:lnSpc>
              <a:spcBef>
                <a:spcPts val="0"/>
              </a:spcBef>
              <a:spcAft>
                <a:spcPts val="0"/>
              </a:spcAft>
              <a:buClrTx/>
              <a:buSzTx/>
              <a:buFont typeface="Wingdings" panose="05000000000000000000" pitchFamily="2" charset="2"/>
              <a:buNone/>
              <a:tabLst/>
              <a:defRPr/>
            </a:pPr>
            <a:r>
              <a:rPr lang="en-IN" sz="1200" dirty="0">
                <a:latin typeface="Times New Roman" pitchFamily="18" charset="0"/>
                <a:cs typeface="Times New Roman" pitchFamily="18" charset="0"/>
              </a:rPr>
              <a:t> </a:t>
            </a:r>
          </a:p>
          <a:p>
            <a:pPr marL="0" marR="0" lvl="0" indent="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US" sz="1200" dirty="0"/>
              <a:t>Li, W., 2024. The Impact of Apple's Digital Design on Its Success: An Analysis of Interaction and Interface Design. </a:t>
            </a:r>
            <a:r>
              <a:rPr lang="en-US" sz="1200" i="1" dirty="0"/>
              <a:t>Academic Journal of Sociology and Management</a:t>
            </a:r>
            <a:r>
              <a:rPr lang="en-US" sz="1200" dirty="0"/>
              <a:t>, </a:t>
            </a:r>
            <a:r>
              <a:rPr lang="en-US" sz="1200" i="1" dirty="0"/>
              <a:t>2</a:t>
            </a:r>
            <a:r>
              <a:rPr lang="en-US" sz="1200" dirty="0"/>
              <a:t>(4), pp.14-19. </a:t>
            </a:r>
            <a:r>
              <a:rPr lang="en-US" sz="1200" dirty="0">
                <a:solidFill>
                  <a:srgbClr val="0070C0"/>
                </a:solidFill>
                <a:hlinkClick r:id="rId3">
                  <a:extLst>
                    <a:ext uri="{A12FA001-AC4F-418D-AE19-62706E023703}">
                      <ahyp:hlinkClr xmlns:ahyp="http://schemas.microsoft.com/office/drawing/2018/hyperlinkcolor" val="tx"/>
                    </a:ext>
                  </a:extLst>
                </a:hlinkClick>
              </a:rPr>
              <a:t>https://www.suaspress.org/ojs/index.php/AJSM/article/view/v2n4a03</a:t>
            </a:r>
            <a:r>
              <a:rPr lang="en-US" sz="1200" dirty="0">
                <a:solidFill>
                  <a:srgbClr val="0070C0"/>
                </a:solidFill>
              </a:rPr>
              <a:t> </a:t>
            </a:r>
          </a:p>
          <a:p>
            <a:pPr marL="0" marR="0" lvl="0" indent="0" algn="l" defTabSz="914400" rtl="0" eaLnBrk="1" fontAlgn="auto" latinLnBrk="0" hangingPunct="1">
              <a:lnSpc>
                <a:spcPct val="100000"/>
              </a:lnSpc>
              <a:spcBef>
                <a:spcPts val="0"/>
              </a:spcBef>
              <a:spcAft>
                <a:spcPts val="0"/>
              </a:spcAft>
              <a:buClrTx/>
              <a:buSzTx/>
              <a:buFont typeface="Wingdings" panose="05000000000000000000" pitchFamily="2" charset="2"/>
              <a:buNone/>
              <a:tabLst/>
              <a:defRPr/>
            </a:pPr>
            <a:endParaRPr lang="en-US" sz="1200" dirty="0">
              <a:solidFill>
                <a:srgbClr val="0070C0"/>
              </a:solidFill>
            </a:endParaRPr>
          </a:p>
          <a:p>
            <a:pPr>
              <a:buFont typeface="Wingdings" panose="05000000000000000000" pitchFamily="2" charset="2"/>
              <a:buChar char="Ø"/>
            </a:pPr>
            <a:r>
              <a:rPr lang="en-US" sz="1200" dirty="0">
                <a:latin typeface="Times New Roman" panose="02020603050405020304" pitchFamily="18" charset="0"/>
                <a:cs typeface="Times New Roman" panose="02020603050405020304" pitchFamily="18" charset="0"/>
              </a:rPr>
              <a:t>Patil, R.A., </a:t>
            </a:r>
            <a:r>
              <a:rPr lang="en-US" sz="1200" dirty="0" err="1">
                <a:latin typeface="Times New Roman" panose="02020603050405020304" pitchFamily="18" charset="0"/>
                <a:cs typeface="Times New Roman" panose="02020603050405020304" pitchFamily="18" charset="0"/>
              </a:rPr>
              <a:t>Ghisellini</a:t>
            </a:r>
            <a:r>
              <a:rPr lang="en-US" sz="1200" dirty="0">
                <a:latin typeface="Times New Roman" panose="02020603050405020304" pitchFamily="18" charset="0"/>
                <a:cs typeface="Times New Roman" panose="02020603050405020304" pitchFamily="18" charset="0"/>
              </a:rPr>
              <a:t>, P. and Ramakrishna, S., (2021). Towards sustainable business strategies for a circular economy: environmental, social and governance (ESG) performance and evaluation. An introduction to circular economy, pp.527-554.</a:t>
            </a:r>
          </a:p>
          <a:p>
            <a:pPr>
              <a:buFont typeface="Wingdings" panose="05000000000000000000" pitchFamily="2" charset="2"/>
              <a:buChar char="Ø"/>
            </a:pPr>
            <a:endParaRPr lang="en-US" sz="1200" dirty="0">
              <a:latin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US" sz="1200" dirty="0"/>
              <a:t>Razak, M., </a:t>
            </a:r>
            <a:r>
              <a:rPr lang="en-US" sz="1200" dirty="0" err="1"/>
              <a:t>Hidayat</a:t>
            </a:r>
            <a:r>
              <a:rPr lang="en-US" sz="1200" dirty="0"/>
              <a:t>, M., </a:t>
            </a:r>
            <a:r>
              <a:rPr lang="en-US" sz="1200" dirty="0" err="1"/>
              <a:t>Launtu</a:t>
            </a:r>
            <a:r>
              <a:rPr lang="en-US" sz="1200" dirty="0"/>
              <a:t>, A., Kusuma Putra, A.H.P.A. and </a:t>
            </a:r>
            <a:r>
              <a:rPr lang="en-US" sz="1200" dirty="0" err="1"/>
              <a:t>Bahasoan</a:t>
            </a:r>
            <a:r>
              <a:rPr lang="en-US" sz="1200" dirty="0"/>
              <a:t>, S., 2020. Antecedents and consequence of brand management: empirical study of Apple’s brand product. </a:t>
            </a:r>
            <a:r>
              <a:rPr lang="en-US" sz="1200" i="1" dirty="0"/>
              <a:t>Journal of Asia Business Studies</a:t>
            </a:r>
            <a:r>
              <a:rPr lang="en-US" sz="1200" dirty="0"/>
              <a:t>, </a:t>
            </a:r>
            <a:r>
              <a:rPr lang="en-US" sz="1200" i="1" dirty="0"/>
              <a:t>14</a:t>
            </a:r>
            <a:r>
              <a:rPr lang="en-US" sz="1200" dirty="0"/>
              <a:t>(3), pp.307-322. </a:t>
            </a:r>
            <a:r>
              <a:rPr lang="en-US" sz="1200" dirty="0">
                <a:solidFill>
                  <a:srgbClr val="0070C0"/>
                </a:solidFill>
                <a:hlinkClick r:id="rId4">
                  <a:extLst>
                    <a:ext uri="{A12FA001-AC4F-418D-AE19-62706E023703}">
                      <ahyp:hlinkClr xmlns:ahyp="http://schemas.microsoft.com/office/drawing/2018/hyperlinkcolor" val="tx"/>
                    </a:ext>
                  </a:extLst>
                </a:hlinkClick>
              </a:rPr>
              <a:t>https://www.emerald.com/insight/content/doi/10.1108/jabs-01-2019 0030/full/html</a:t>
            </a:r>
            <a:r>
              <a:rPr lang="en-US" sz="1200" dirty="0">
                <a:solidFill>
                  <a:srgbClr val="0070C0"/>
                </a:solidFill>
              </a:rPr>
              <a:t> </a:t>
            </a:r>
          </a:p>
          <a:p>
            <a:pPr>
              <a:buFont typeface="Wingdings" panose="05000000000000000000" pitchFamily="2" charset="2"/>
              <a:buChar char="Ø"/>
            </a:pPr>
            <a:endParaRPr lang="en-US" sz="1200" dirty="0">
              <a:latin typeface="Times New Roman" panose="02020603050405020304" pitchFamily="18" charset="0"/>
              <a:cs typeface="Times New Roman" panose="02020603050405020304" pitchFamily="18" charset="0"/>
            </a:endParaRPr>
          </a:p>
          <a:p>
            <a:pPr>
              <a:buFont typeface="Wingdings" panose="05000000000000000000" pitchFamily="2" charset="2"/>
              <a:buChar char="Ø"/>
            </a:pPr>
            <a:r>
              <a:rPr lang="en-US" sz="1200" dirty="0">
                <a:latin typeface="Times New Roman" panose="02020603050405020304" pitchFamily="18" charset="0"/>
                <a:cs typeface="Times New Roman" panose="02020603050405020304" pitchFamily="18" charset="0"/>
              </a:rPr>
              <a:t>Sarker, I.H., (2022). AI-based modeling: techniques, applications and research issues towards automation, intelligent and smart systems. SN Computer Science, 3(2), p.158.</a:t>
            </a:r>
          </a:p>
          <a:p>
            <a:pPr>
              <a:buFont typeface="Wingdings" panose="05000000000000000000" pitchFamily="2" charset="2"/>
              <a:buNone/>
            </a:pPr>
            <a:endParaRPr lang="en-US" sz="1200" dirty="0">
              <a:latin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US" sz="1200" dirty="0"/>
              <a:t>Tan, Q., 2024. Development and Analysis of Apple Inc. </a:t>
            </a:r>
            <a:r>
              <a:rPr lang="en-US" sz="1200" i="1" dirty="0"/>
              <a:t>Finance &amp; Economics</a:t>
            </a:r>
            <a:r>
              <a:rPr lang="en-US" sz="1200" dirty="0"/>
              <a:t>, </a:t>
            </a:r>
            <a:r>
              <a:rPr lang="en-US" sz="1200" i="1" dirty="0"/>
              <a:t>1</a:t>
            </a:r>
            <a:r>
              <a:rPr lang="en-US" sz="1200" dirty="0"/>
              <a:t>(9), pp. 1-4. </a:t>
            </a:r>
            <a:r>
              <a:rPr lang="en-US" sz="1200" dirty="0">
                <a:solidFill>
                  <a:srgbClr val="0070C0"/>
                </a:solidFill>
                <a:hlinkClick r:id="rId5">
                  <a:extLst>
                    <a:ext uri="{A12FA001-AC4F-418D-AE19-62706E023703}">
                      <ahyp:hlinkClr xmlns:ahyp="http://schemas.microsoft.com/office/drawing/2018/hyperlinkcolor" val="tx"/>
                    </a:ext>
                  </a:extLst>
                </a:hlinkClick>
              </a:rPr>
              <a:t>https://www.deanfrancispress.com/index.php/fe/article/view/1133</a:t>
            </a:r>
            <a:r>
              <a:rPr lang="en-US" sz="1200" dirty="0">
                <a:solidFill>
                  <a:srgbClr val="0070C0"/>
                </a:solidFill>
              </a:rPr>
              <a:t> </a:t>
            </a:r>
          </a:p>
          <a:p>
            <a:pPr>
              <a:buFont typeface="Wingdings" panose="05000000000000000000" pitchFamily="2" charset="2"/>
              <a:buNone/>
            </a:pPr>
            <a:endParaRPr lang="en-US" sz="1200" dirty="0">
              <a:latin typeface="Times New Roman" panose="02020603050405020304" pitchFamily="18" charset="0"/>
              <a:cs typeface="Times New Roman" panose="02020603050405020304" pitchFamily="18" charset="0"/>
            </a:endParaRPr>
          </a:p>
          <a:p>
            <a:pPr>
              <a:buFont typeface="Wingdings" panose="05000000000000000000" pitchFamily="2" charset="2"/>
              <a:buChar char="Ø"/>
            </a:pPr>
            <a:r>
              <a:rPr lang="en-US" sz="1200" dirty="0" err="1">
                <a:latin typeface="Times New Roman" panose="02020603050405020304" pitchFamily="18" charset="0"/>
                <a:cs typeface="Times New Roman" panose="02020603050405020304" pitchFamily="18" charset="0"/>
              </a:rPr>
              <a:t>Vasylieva</a:t>
            </a:r>
            <a:r>
              <a:rPr lang="en-US" sz="1200" dirty="0">
                <a:latin typeface="Times New Roman" panose="02020603050405020304" pitchFamily="18" charset="0"/>
                <a:cs typeface="Times New Roman" panose="02020603050405020304" pitchFamily="18" charset="0"/>
              </a:rPr>
              <a:t>, N. and Harvey, J., (2021). Production and trade patterns in the world apple market. Innovative Marketing, 17(1), p.16.</a:t>
            </a:r>
          </a:p>
          <a:p>
            <a:pPr>
              <a:buFont typeface="Wingdings" panose="05000000000000000000" pitchFamily="2" charset="2"/>
              <a:buNone/>
            </a:pPr>
            <a:endParaRPr lang="en-US" sz="1200" dirty="0">
              <a:latin typeface="Times New Roman" panose="02020603050405020304" pitchFamily="18" charset="0"/>
              <a:cs typeface="Times New Roman" panose="02020603050405020304" pitchFamily="18" charset="0"/>
            </a:endParaRPr>
          </a:p>
          <a:p>
            <a:pPr>
              <a:buFont typeface="Wingdings" panose="05000000000000000000" pitchFamily="2" charset="2"/>
              <a:buChar char="Ø"/>
            </a:pPr>
            <a:r>
              <a:rPr lang="en-US" sz="1200" dirty="0">
                <a:latin typeface="Times New Roman" panose="02020603050405020304" pitchFamily="18" charset="0"/>
                <a:cs typeface="Times New Roman" panose="02020603050405020304" pitchFamily="18" charset="0"/>
              </a:rPr>
              <a:t>VORGUCA, I., (2022). Integrating Artificial Intelligence in Eyewear Products: Opportunities and Challenges.</a:t>
            </a:r>
          </a:p>
          <a:p>
            <a:pPr>
              <a:buFont typeface="Wingdings" panose="05000000000000000000" pitchFamily="2" charset="2"/>
              <a:buChar char="Ø"/>
            </a:pPr>
            <a:endParaRPr lang="en-US" sz="1200" dirty="0">
              <a:latin typeface="Times New Roman" panose="02020603050405020304" pitchFamily="18" charset="0"/>
              <a:cs typeface="Times New Roman" panose="02020603050405020304" pitchFamily="18" charset="0"/>
            </a:endParaRPr>
          </a:p>
          <a:p>
            <a:endParaRPr lang="en-GB" dirty="0"/>
          </a:p>
        </p:txBody>
      </p:sp>
      <p:sp>
        <p:nvSpPr>
          <p:cNvPr id="4" name="Slide Number Placeholder 3">
            <a:extLst>
              <a:ext uri="{FF2B5EF4-FFF2-40B4-BE49-F238E27FC236}">
                <a16:creationId xmlns:a16="http://schemas.microsoft.com/office/drawing/2014/main" id="{7A7719BE-E13C-A937-D7B2-07FFA72B0D03}"/>
              </a:ext>
            </a:extLst>
          </p:cNvPr>
          <p:cNvSpPr>
            <a:spLocks noGrp="1"/>
          </p:cNvSpPr>
          <p:nvPr>
            <p:ph type="sldNum" sz="quarter" idx="5"/>
          </p:nvPr>
        </p:nvSpPr>
        <p:spPr/>
        <p:txBody>
          <a:bodyPr/>
          <a:lstStyle/>
          <a:p>
            <a:fld id="{5D6CCFDF-8A81-4265-9D9E-E067F71759AC}" type="slidenum">
              <a:rPr lang="en-GB" smtClean="0"/>
              <a:t>27</a:t>
            </a:fld>
            <a:endParaRPr lang="en-GB"/>
          </a:p>
        </p:txBody>
      </p:sp>
    </p:spTree>
    <p:extLst>
      <p:ext uri="{BB962C8B-B14F-4D97-AF65-F5344CB8AC3E}">
        <p14:creationId xmlns:p14="http://schemas.microsoft.com/office/powerpoint/2010/main" val="25555034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7C5493-7AC7-2F2F-5471-1E81373AF8D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B3B1A4A-0392-DFA4-1665-3CFC6B1210F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85C9587-B117-506C-7E0C-2B546ACE78AF}"/>
              </a:ext>
            </a:extLst>
          </p:cNvPr>
          <p:cNvSpPr>
            <a:spLocks noGrp="1"/>
          </p:cNvSpPr>
          <p:nvPr>
            <p:ph type="dt" sz="half" idx="10"/>
          </p:nvPr>
        </p:nvSpPr>
        <p:spPr/>
        <p:txBody>
          <a:bodyPr/>
          <a:lstStyle/>
          <a:p>
            <a:fld id="{B4ED890D-69BD-4AB1-A54D-F39110F7CABA}" type="datetimeFigureOut">
              <a:rPr lang="en-GB" smtClean="0"/>
              <a:t>18/11/2024</a:t>
            </a:fld>
            <a:endParaRPr lang="en-GB"/>
          </a:p>
        </p:txBody>
      </p:sp>
      <p:sp>
        <p:nvSpPr>
          <p:cNvPr id="5" name="Footer Placeholder 4">
            <a:extLst>
              <a:ext uri="{FF2B5EF4-FFF2-40B4-BE49-F238E27FC236}">
                <a16:creationId xmlns:a16="http://schemas.microsoft.com/office/drawing/2014/main" id="{1CC3E111-4627-2372-778B-BE5E8D13A67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9297449-8585-F24B-891E-FD06D1B953DD}"/>
              </a:ext>
            </a:extLst>
          </p:cNvPr>
          <p:cNvSpPr>
            <a:spLocks noGrp="1"/>
          </p:cNvSpPr>
          <p:nvPr>
            <p:ph type="sldNum" sz="quarter" idx="12"/>
          </p:nvPr>
        </p:nvSpPr>
        <p:spPr/>
        <p:txBody>
          <a:bodyPr/>
          <a:lstStyle/>
          <a:p>
            <a:fld id="{7D3AD821-C473-4AAE-B8DE-C3A6BE33BA2A}" type="slidenum">
              <a:rPr lang="en-GB" smtClean="0"/>
              <a:t>‹#›</a:t>
            </a:fld>
            <a:endParaRPr lang="en-GB"/>
          </a:p>
        </p:txBody>
      </p:sp>
    </p:spTree>
    <p:extLst>
      <p:ext uri="{BB962C8B-B14F-4D97-AF65-F5344CB8AC3E}">
        <p14:creationId xmlns:p14="http://schemas.microsoft.com/office/powerpoint/2010/main" val="7809724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F67810-43C8-B53E-14C5-F28AD6EEEFF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B9562B5-847C-A738-D0CA-D7C16749B53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E7CFD13-E538-EC2C-F077-22F748A02A3E}"/>
              </a:ext>
            </a:extLst>
          </p:cNvPr>
          <p:cNvSpPr>
            <a:spLocks noGrp="1"/>
          </p:cNvSpPr>
          <p:nvPr>
            <p:ph type="dt" sz="half" idx="10"/>
          </p:nvPr>
        </p:nvSpPr>
        <p:spPr/>
        <p:txBody>
          <a:bodyPr/>
          <a:lstStyle/>
          <a:p>
            <a:fld id="{B4ED890D-69BD-4AB1-A54D-F39110F7CABA}" type="datetimeFigureOut">
              <a:rPr lang="en-GB" smtClean="0"/>
              <a:t>18/11/2024</a:t>
            </a:fld>
            <a:endParaRPr lang="en-GB"/>
          </a:p>
        </p:txBody>
      </p:sp>
      <p:sp>
        <p:nvSpPr>
          <p:cNvPr id="5" name="Footer Placeholder 4">
            <a:extLst>
              <a:ext uri="{FF2B5EF4-FFF2-40B4-BE49-F238E27FC236}">
                <a16:creationId xmlns:a16="http://schemas.microsoft.com/office/drawing/2014/main" id="{2E506171-BEA1-44EF-6834-40409CF5CF6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370C06D-AC45-8E12-21C8-4304B91C312D}"/>
              </a:ext>
            </a:extLst>
          </p:cNvPr>
          <p:cNvSpPr>
            <a:spLocks noGrp="1"/>
          </p:cNvSpPr>
          <p:nvPr>
            <p:ph type="sldNum" sz="quarter" idx="12"/>
          </p:nvPr>
        </p:nvSpPr>
        <p:spPr/>
        <p:txBody>
          <a:bodyPr/>
          <a:lstStyle/>
          <a:p>
            <a:fld id="{7D3AD821-C473-4AAE-B8DE-C3A6BE33BA2A}" type="slidenum">
              <a:rPr lang="en-GB" smtClean="0"/>
              <a:t>‹#›</a:t>
            </a:fld>
            <a:endParaRPr lang="en-GB"/>
          </a:p>
        </p:txBody>
      </p:sp>
    </p:spTree>
    <p:extLst>
      <p:ext uri="{BB962C8B-B14F-4D97-AF65-F5344CB8AC3E}">
        <p14:creationId xmlns:p14="http://schemas.microsoft.com/office/powerpoint/2010/main" val="11669307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1AE284-F728-75B2-610D-7733E478BA8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3B05211-A986-96E5-3B4F-997644CA9DA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A5F85D3-3B3E-367B-57DE-9BE7767E7AB0}"/>
              </a:ext>
            </a:extLst>
          </p:cNvPr>
          <p:cNvSpPr>
            <a:spLocks noGrp="1"/>
          </p:cNvSpPr>
          <p:nvPr>
            <p:ph type="dt" sz="half" idx="10"/>
          </p:nvPr>
        </p:nvSpPr>
        <p:spPr/>
        <p:txBody>
          <a:bodyPr/>
          <a:lstStyle/>
          <a:p>
            <a:fld id="{B4ED890D-69BD-4AB1-A54D-F39110F7CABA}" type="datetimeFigureOut">
              <a:rPr lang="en-GB" smtClean="0"/>
              <a:t>18/11/2024</a:t>
            </a:fld>
            <a:endParaRPr lang="en-GB"/>
          </a:p>
        </p:txBody>
      </p:sp>
      <p:sp>
        <p:nvSpPr>
          <p:cNvPr id="5" name="Footer Placeholder 4">
            <a:extLst>
              <a:ext uri="{FF2B5EF4-FFF2-40B4-BE49-F238E27FC236}">
                <a16:creationId xmlns:a16="http://schemas.microsoft.com/office/drawing/2014/main" id="{DDFAE0E0-3D86-A30F-3CA8-65236879AEE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EE0FA1E-1ACE-7A21-A00E-5BD19573C6B6}"/>
              </a:ext>
            </a:extLst>
          </p:cNvPr>
          <p:cNvSpPr>
            <a:spLocks noGrp="1"/>
          </p:cNvSpPr>
          <p:nvPr>
            <p:ph type="sldNum" sz="quarter" idx="12"/>
          </p:nvPr>
        </p:nvSpPr>
        <p:spPr/>
        <p:txBody>
          <a:bodyPr/>
          <a:lstStyle/>
          <a:p>
            <a:fld id="{7D3AD821-C473-4AAE-B8DE-C3A6BE33BA2A}" type="slidenum">
              <a:rPr lang="en-GB" smtClean="0"/>
              <a:t>‹#›</a:t>
            </a:fld>
            <a:endParaRPr lang="en-GB"/>
          </a:p>
        </p:txBody>
      </p:sp>
    </p:spTree>
    <p:extLst>
      <p:ext uri="{BB962C8B-B14F-4D97-AF65-F5344CB8AC3E}">
        <p14:creationId xmlns:p14="http://schemas.microsoft.com/office/powerpoint/2010/main" val="35316596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AE1F0A-691F-D894-7742-E7F306EFD68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235BECA-F40A-468B-B67D-0547AF6732A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388A043-D0EA-26C8-AFBC-33372AD048F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0187427-E2F1-F3AE-E9DE-B22EFBA62181}"/>
              </a:ext>
            </a:extLst>
          </p:cNvPr>
          <p:cNvSpPr>
            <a:spLocks noGrp="1"/>
          </p:cNvSpPr>
          <p:nvPr>
            <p:ph type="dt" sz="half" idx="10"/>
          </p:nvPr>
        </p:nvSpPr>
        <p:spPr/>
        <p:txBody>
          <a:bodyPr/>
          <a:lstStyle/>
          <a:p>
            <a:fld id="{B4ED890D-69BD-4AB1-A54D-F39110F7CABA}" type="datetimeFigureOut">
              <a:rPr lang="en-GB" smtClean="0"/>
              <a:t>18/11/2024</a:t>
            </a:fld>
            <a:endParaRPr lang="en-GB"/>
          </a:p>
        </p:txBody>
      </p:sp>
      <p:sp>
        <p:nvSpPr>
          <p:cNvPr id="6" name="Footer Placeholder 5">
            <a:extLst>
              <a:ext uri="{FF2B5EF4-FFF2-40B4-BE49-F238E27FC236}">
                <a16:creationId xmlns:a16="http://schemas.microsoft.com/office/drawing/2014/main" id="{15AEB037-06EF-A291-D3EB-FF1AC1BDAF1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E384D03-F8D3-A4FD-FD53-8A4D1B7F79E1}"/>
              </a:ext>
            </a:extLst>
          </p:cNvPr>
          <p:cNvSpPr>
            <a:spLocks noGrp="1"/>
          </p:cNvSpPr>
          <p:nvPr>
            <p:ph type="sldNum" sz="quarter" idx="12"/>
          </p:nvPr>
        </p:nvSpPr>
        <p:spPr/>
        <p:txBody>
          <a:bodyPr/>
          <a:lstStyle/>
          <a:p>
            <a:fld id="{7D3AD821-C473-4AAE-B8DE-C3A6BE33BA2A}" type="slidenum">
              <a:rPr lang="en-GB" smtClean="0"/>
              <a:t>‹#›</a:t>
            </a:fld>
            <a:endParaRPr lang="en-GB"/>
          </a:p>
        </p:txBody>
      </p:sp>
    </p:spTree>
    <p:extLst>
      <p:ext uri="{BB962C8B-B14F-4D97-AF65-F5344CB8AC3E}">
        <p14:creationId xmlns:p14="http://schemas.microsoft.com/office/powerpoint/2010/main" val="1553663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B8CBCC-4507-D103-6EAB-C458C5FC33F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0133AA4-F9D0-98BD-AE58-673B3FFC2FE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3EF3E51-3D4E-BC9F-CB76-BA0D0EC7091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5F0337B-8D44-1AA0-9382-C31C8224824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F290EE2-14E2-EFCB-ABE4-D0009CC3AD7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ED946BD-5FFD-C49B-76D7-76633D361396}"/>
              </a:ext>
            </a:extLst>
          </p:cNvPr>
          <p:cNvSpPr>
            <a:spLocks noGrp="1"/>
          </p:cNvSpPr>
          <p:nvPr>
            <p:ph type="dt" sz="half" idx="10"/>
          </p:nvPr>
        </p:nvSpPr>
        <p:spPr/>
        <p:txBody>
          <a:bodyPr/>
          <a:lstStyle/>
          <a:p>
            <a:fld id="{B4ED890D-69BD-4AB1-A54D-F39110F7CABA}" type="datetimeFigureOut">
              <a:rPr lang="en-GB" smtClean="0"/>
              <a:t>18/11/2024</a:t>
            </a:fld>
            <a:endParaRPr lang="en-GB"/>
          </a:p>
        </p:txBody>
      </p:sp>
      <p:sp>
        <p:nvSpPr>
          <p:cNvPr id="8" name="Footer Placeholder 7">
            <a:extLst>
              <a:ext uri="{FF2B5EF4-FFF2-40B4-BE49-F238E27FC236}">
                <a16:creationId xmlns:a16="http://schemas.microsoft.com/office/drawing/2014/main" id="{729FDAB5-7B8A-203D-CEB7-5A1F9D1B54A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398AE6F-0B12-2841-1993-2364614464DC}"/>
              </a:ext>
            </a:extLst>
          </p:cNvPr>
          <p:cNvSpPr>
            <a:spLocks noGrp="1"/>
          </p:cNvSpPr>
          <p:nvPr>
            <p:ph type="sldNum" sz="quarter" idx="12"/>
          </p:nvPr>
        </p:nvSpPr>
        <p:spPr/>
        <p:txBody>
          <a:bodyPr/>
          <a:lstStyle/>
          <a:p>
            <a:fld id="{7D3AD821-C473-4AAE-B8DE-C3A6BE33BA2A}" type="slidenum">
              <a:rPr lang="en-GB" smtClean="0"/>
              <a:t>‹#›</a:t>
            </a:fld>
            <a:endParaRPr lang="en-GB"/>
          </a:p>
        </p:txBody>
      </p:sp>
    </p:spTree>
    <p:extLst>
      <p:ext uri="{BB962C8B-B14F-4D97-AF65-F5344CB8AC3E}">
        <p14:creationId xmlns:p14="http://schemas.microsoft.com/office/powerpoint/2010/main" val="8099772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65E4B-0EA7-D99A-4492-724F7FCCB1C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E24F9B8-2622-92F5-8C39-2A4746F607C5}"/>
              </a:ext>
            </a:extLst>
          </p:cNvPr>
          <p:cNvSpPr>
            <a:spLocks noGrp="1"/>
          </p:cNvSpPr>
          <p:nvPr>
            <p:ph type="dt" sz="half" idx="10"/>
          </p:nvPr>
        </p:nvSpPr>
        <p:spPr/>
        <p:txBody>
          <a:bodyPr/>
          <a:lstStyle/>
          <a:p>
            <a:fld id="{B4ED890D-69BD-4AB1-A54D-F39110F7CABA}" type="datetimeFigureOut">
              <a:rPr lang="en-GB" smtClean="0"/>
              <a:t>18/11/2024</a:t>
            </a:fld>
            <a:endParaRPr lang="en-GB"/>
          </a:p>
        </p:txBody>
      </p:sp>
      <p:sp>
        <p:nvSpPr>
          <p:cNvPr id="4" name="Footer Placeholder 3">
            <a:extLst>
              <a:ext uri="{FF2B5EF4-FFF2-40B4-BE49-F238E27FC236}">
                <a16:creationId xmlns:a16="http://schemas.microsoft.com/office/drawing/2014/main" id="{7495BE88-E450-893A-EB7E-2B0F6819DAF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2406F11-8BB8-0ACC-D364-7D18D71A6FC9}"/>
              </a:ext>
            </a:extLst>
          </p:cNvPr>
          <p:cNvSpPr>
            <a:spLocks noGrp="1"/>
          </p:cNvSpPr>
          <p:nvPr>
            <p:ph type="sldNum" sz="quarter" idx="12"/>
          </p:nvPr>
        </p:nvSpPr>
        <p:spPr/>
        <p:txBody>
          <a:bodyPr/>
          <a:lstStyle/>
          <a:p>
            <a:fld id="{7D3AD821-C473-4AAE-B8DE-C3A6BE33BA2A}" type="slidenum">
              <a:rPr lang="en-GB" smtClean="0"/>
              <a:t>‹#›</a:t>
            </a:fld>
            <a:endParaRPr lang="en-GB"/>
          </a:p>
        </p:txBody>
      </p:sp>
    </p:spTree>
    <p:extLst>
      <p:ext uri="{BB962C8B-B14F-4D97-AF65-F5344CB8AC3E}">
        <p14:creationId xmlns:p14="http://schemas.microsoft.com/office/powerpoint/2010/main" val="35334039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86D5E9F-E2DD-501E-77AE-FB737703BE8F}"/>
              </a:ext>
            </a:extLst>
          </p:cNvPr>
          <p:cNvSpPr>
            <a:spLocks noGrp="1"/>
          </p:cNvSpPr>
          <p:nvPr>
            <p:ph type="dt" sz="half" idx="10"/>
          </p:nvPr>
        </p:nvSpPr>
        <p:spPr/>
        <p:txBody>
          <a:bodyPr/>
          <a:lstStyle/>
          <a:p>
            <a:fld id="{B4ED890D-69BD-4AB1-A54D-F39110F7CABA}" type="datetimeFigureOut">
              <a:rPr lang="en-GB" smtClean="0"/>
              <a:t>18/11/2024</a:t>
            </a:fld>
            <a:endParaRPr lang="en-GB"/>
          </a:p>
        </p:txBody>
      </p:sp>
      <p:sp>
        <p:nvSpPr>
          <p:cNvPr id="3" name="Footer Placeholder 2">
            <a:extLst>
              <a:ext uri="{FF2B5EF4-FFF2-40B4-BE49-F238E27FC236}">
                <a16:creationId xmlns:a16="http://schemas.microsoft.com/office/drawing/2014/main" id="{88E3B436-7484-C9BA-B559-A9D3E294694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74D7E7E-19F6-E899-F65F-6C018E16EB87}"/>
              </a:ext>
            </a:extLst>
          </p:cNvPr>
          <p:cNvSpPr>
            <a:spLocks noGrp="1"/>
          </p:cNvSpPr>
          <p:nvPr>
            <p:ph type="sldNum" sz="quarter" idx="12"/>
          </p:nvPr>
        </p:nvSpPr>
        <p:spPr/>
        <p:txBody>
          <a:bodyPr/>
          <a:lstStyle/>
          <a:p>
            <a:fld id="{7D3AD821-C473-4AAE-B8DE-C3A6BE33BA2A}" type="slidenum">
              <a:rPr lang="en-GB" smtClean="0"/>
              <a:t>‹#›</a:t>
            </a:fld>
            <a:endParaRPr lang="en-GB"/>
          </a:p>
        </p:txBody>
      </p:sp>
    </p:spTree>
    <p:extLst>
      <p:ext uri="{BB962C8B-B14F-4D97-AF65-F5344CB8AC3E}">
        <p14:creationId xmlns:p14="http://schemas.microsoft.com/office/powerpoint/2010/main" val="1798832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5AB988-E48E-7FC7-0178-21CD754D78C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0417682-8FE6-13C5-6A62-0BE31D32227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6F36499-AA24-EAEE-ABA5-572E36804EE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82C324F-79F2-0C91-C7B9-B3348B6FE194}"/>
              </a:ext>
            </a:extLst>
          </p:cNvPr>
          <p:cNvSpPr>
            <a:spLocks noGrp="1"/>
          </p:cNvSpPr>
          <p:nvPr>
            <p:ph type="dt" sz="half" idx="10"/>
          </p:nvPr>
        </p:nvSpPr>
        <p:spPr/>
        <p:txBody>
          <a:bodyPr/>
          <a:lstStyle/>
          <a:p>
            <a:fld id="{B4ED890D-69BD-4AB1-A54D-F39110F7CABA}" type="datetimeFigureOut">
              <a:rPr lang="en-GB" smtClean="0"/>
              <a:t>18/11/2024</a:t>
            </a:fld>
            <a:endParaRPr lang="en-GB"/>
          </a:p>
        </p:txBody>
      </p:sp>
      <p:sp>
        <p:nvSpPr>
          <p:cNvPr id="6" name="Footer Placeholder 5">
            <a:extLst>
              <a:ext uri="{FF2B5EF4-FFF2-40B4-BE49-F238E27FC236}">
                <a16:creationId xmlns:a16="http://schemas.microsoft.com/office/drawing/2014/main" id="{067D6015-782A-82C9-D41D-24E5AB907CA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3D5893D-5BFA-610C-28AF-B87DAB2CA530}"/>
              </a:ext>
            </a:extLst>
          </p:cNvPr>
          <p:cNvSpPr>
            <a:spLocks noGrp="1"/>
          </p:cNvSpPr>
          <p:nvPr>
            <p:ph type="sldNum" sz="quarter" idx="12"/>
          </p:nvPr>
        </p:nvSpPr>
        <p:spPr/>
        <p:txBody>
          <a:bodyPr/>
          <a:lstStyle/>
          <a:p>
            <a:fld id="{7D3AD821-C473-4AAE-B8DE-C3A6BE33BA2A}" type="slidenum">
              <a:rPr lang="en-GB" smtClean="0"/>
              <a:t>‹#›</a:t>
            </a:fld>
            <a:endParaRPr lang="en-GB"/>
          </a:p>
        </p:txBody>
      </p:sp>
    </p:spTree>
    <p:extLst>
      <p:ext uri="{BB962C8B-B14F-4D97-AF65-F5344CB8AC3E}">
        <p14:creationId xmlns:p14="http://schemas.microsoft.com/office/powerpoint/2010/main" val="5547202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24721A-4172-E734-90D8-A1F426F9578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758CE3C-3372-5265-EAC8-3050E9855D5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3CA7D86-C4BF-5B5E-2FE8-3CCED0F075F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113AB78-DBAF-7CAD-9B77-2FE9C082D64A}"/>
              </a:ext>
            </a:extLst>
          </p:cNvPr>
          <p:cNvSpPr>
            <a:spLocks noGrp="1"/>
          </p:cNvSpPr>
          <p:nvPr>
            <p:ph type="dt" sz="half" idx="10"/>
          </p:nvPr>
        </p:nvSpPr>
        <p:spPr/>
        <p:txBody>
          <a:bodyPr/>
          <a:lstStyle/>
          <a:p>
            <a:fld id="{B4ED890D-69BD-4AB1-A54D-F39110F7CABA}" type="datetimeFigureOut">
              <a:rPr lang="en-GB" smtClean="0"/>
              <a:t>18/11/2024</a:t>
            </a:fld>
            <a:endParaRPr lang="en-GB"/>
          </a:p>
        </p:txBody>
      </p:sp>
      <p:sp>
        <p:nvSpPr>
          <p:cNvPr id="6" name="Footer Placeholder 5">
            <a:extLst>
              <a:ext uri="{FF2B5EF4-FFF2-40B4-BE49-F238E27FC236}">
                <a16:creationId xmlns:a16="http://schemas.microsoft.com/office/drawing/2014/main" id="{F83B436D-7225-1F10-DA26-7168A187414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1E386A4-140A-2257-F972-C432FB07146D}"/>
              </a:ext>
            </a:extLst>
          </p:cNvPr>
          <p:cNvSpPr>
            <a:spLocks noGrp="1"/>
          </p:cNvSpPr>
          <p:nvPr>
            <p:ph type="sldNum" sz="quarter" idx="12"/>
          </p:nvPr>
        </p:nvSpPr>
        <p:spPr/>
        <p:txBody>
          <a:bodyPr/>
          <a:lstStyle/>
          <a:p>
            <a:fld id="{7D3AD821-C473-4AAE-B8DE-C3A6BE33BA2A}" type="slidenum">
              <a:rPr lang="en-GB" smtClean="0"/>
              <a:t>‹#›</a:t>
            </a:fld>
            <a:endParaRPr lang="en-GB"/>
          </a:p>
        </p:txBody>
      </p:sp>
    </p:spTree>
    <p:extLst>
      <p:ext uri="{BB962C8B-B14F-4D97-AF65-F5344CB8AC3E}">
        <p14:creationId xmlns:p14="http://schemas.microsoft.com/office/powerpoint/2010/main" val="28985861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293AF7-3CB7-AA2E-ACFC-3D6C806F48A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8726090-B760-4373-BCAC-AA7C44BAB5E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B22A4F7-1928-1CF8-87F0-B67E1EC7B746}"/>
              </a:ext>
            </a:extLst>
          </p:cNvPr>
          <p:cNvSpPr>
            <a:spLocks noGrp="1"/>
          </p:cNvSpPr>
          <p:nvPr>
            <p:ph type="dt" sz="half" idx="10"/>
          </p:nvPr>
        </p:nvSpPr>
        <p:spPr/>
        <p:txBody>
          <a:bodyPr/>
          <a:lstStyle/>
          <a:p>
            <a:fld id="{B4ED890D-69BD-4AB1-A54D-F39110F7CABA}" type="datetimeFigureOut">
              <a:rPr lang="en-GB" smtClean="0"/>
              <a:t>18/11/2024</a:t>
            </a:fld>
            <a:endParaRPr lang="en-GB"/>
          </a:p>
        </p:txBody>
      </p:sp>
      <p:sp>
        <p:nvSpPr>
          <p:cNvPr id="5" name="Footer Placeholder 4">
            <a:extLst>
              <a:ext uri="{FF2B5EF4-FFF2-40B4-BE49-F238E27FC236}">
                <a16:creationId xmlns:a16="http://schemas.microsoft.com/office/drawing/2014/main" id="{B783352E-E0FA-CD76-2763-77B4097E100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E662C14-AEA3-97BF-2B78-A1B963A4CF4D}"/>
              </a:ext>
            </a:extLst>
          </p:cNvPr>
          <p:cNvSpPr>
            <a:spLocks noGrp="1"/>
          </p:cNvSpPr>
          <p:nvPr>
            <p:ph type="sldNum" sz="quarter" idx="12"/>
          </p:nvPr>
        </p:nvSpPr>
        <p:spPr/>
        <p:txBody>
          <a:bodyPr/>
          <a:lstStyle/>
          <a:p>
            <a:fld id="{7D3AD821-C473-4AAE-B8DE-C3A6BE33BA2A}" type="slidenum">
              <a:rPr lang="en-GB" smtClean="0"/>
              <a:t>‹#›</a:t>
            </a:fld>
            <a:endParaRPr lang="en-GB"/>
          </a:p>
        </p:txBody>
      </p:sp>
    </p:spTree>
    <p:extLst>
      <p:ext uri="{BB962C8B-B14F-4D97-AF65-F5344CB8AC3E}">
        <p14:creationId xmlns:p14="http://schemas.microsoft.com/office/powerpoint/2010/main" val="19640831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2CD1898-A7B0-EC06-964F-901878217DB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B9A67E1-4519-059C-4925-25F1D25106B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6ED670B-926E-343A-4730-614CAA7E299E}"/>
              </a:ext>
            </a:extLst>
          </p:cNvPr>
          <p:cNvSpPr>
            <a:spLocks noGrp="1"/>
          </p:cNvSpPr>
          <p:nvPr>
            <p:ph type="dt" sz="half" idx="10"/>
          </p:nvPr>
        </p:nvSpPr>
        <p:spPr/>
        <p:txBody>
          <a:bodyPr/>
          <a:lstStyle/>
          <a:p>
            <a:fld id="{B4ED890D-69BD-4AB1-A54D-F39110F7CABA}" type="datetimeFigureOut">
              <a:rPr lang="en-GB" smtClean="0"/>
              <a:t>18/11/2024</a:t>
            </a:fld>
            <a:endParaRPr lang="en-GB"/>
          </a:p>
        </p:txBody>
      </p:sp>
      <p:sp>
        <p:nvSpPr>
          <p:cNvPr id="5" name="Footer Placeholder 4">
            <a:extLst>
              <a:ext uri="{FF2B5EF4-FFF2-40B4-BE49-F238E27FC236}">
                <a16:creationId xmlns:a16="http://schemas.microsoft.com/office/drawing/2014/main" id="{6F1E7C71-C696-B04E-50D5-D661340570A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A06735C-5107-16FA-92CC-5280F4D4D1E5}"/>
              </a:ext>
            </a:extLst>
          </p:cNvPr>
          <p:cNvSpPr>
            <a:spLocks noGrp="1"/>
          </p:cNvSpPr>
          <p:nvPr>
            <p:ph type="sldNum" sz="quarter" idx="12"/>
          </p:nvPr>
        </p:nvSpPr>
        <p:spPr/>
        <p:txBody>
          <a:bodyPr/>
          <a:lstStyle/>
          <a:p>
            <a:fld id="{7D3AD821-C473-4AAE-B8DE-C3A6BE33BA2A}" type="slidenum">
              <a:rPr lang="en-GB" smtClean="0"/>
              <a:t>‹#›</a:t>
            </a:fld>
            <a:endParaRPr lang="en-GB"/>
          </a:p>
        </p:txBody>
      </p:sp>
    </p:spTree>
    <p:extLst>
      <p:ext uri="{BB962C8B-B14F-4D97-AF65-F5344CB8AC3E}">
        <p14:creationId xmlns:p14="http://schemas.microsoft.com/office/powerpoint/2010/main" val="6031535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B5B8339-AA46-E014-8EED-7369D057201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E1DB488-E861-3160-3943-F35637CF9BB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0732A0C-7491-854E-3677-F8D58AF6202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4ED890D-69BD-4AB1-A54D-F39110F7CABA}" type="datetimeFigureOut">
              <a:rPr lang="en-GB" smtClean="0"/>
              <a:t>18/11/2024</a:t>
            </a:fld>
            <a:endParaRPr lang="en-GB"/>
          </a:p>
        </p:txBody>
      </p:sp>
      <p:sp>
        <p:nvSpPr>
          <p:cNvPr id="5" name="Footer Placeholder 4">
            <a:extLst>
              <a:ext uri="{FF2B5EF4-FFF2-40B4-BE49-F238E27FC236}">
                <a16:creationId xmlns:a16="http://schemas.microsoft.com/office/drawing/2014/main" id="{E271D36B-F75F-8BA6-A85B-02F426EBBEB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D4444FF1-F97E-4328-C94F-2AA13F48422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D3AD821-C473-4AAE-B8DE-C3A6BE33BA2A}" type="slidenum">
              <a:rPr lang="en-GB" smtClean="0"/>
              <a:t>‹#›</a:t>
            </a:fld>
            <a:endParaRPr lang="en-GB"/>
          </a:p>
        </p:txBody>
      </p:sp>
    </p:spTree>
    <p:extLst>
      <p:ext uri="{BB962C8B-B14F-4D97-AF65-F5344CB8AC3E}">
        <p14:creationId xmlns:p14="http://schemas.microsoft.com/office/powerpoint/2010/main" val="296361218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jpe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3.jpeg"/><Relationship Id="rId7" Type="http://schemas.openxmlformats.org/officeDocument/2006/relationships/diagramColors" Target="../diagrams/colors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4.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4.jpg"/><Relationship Id="rId7" Type="http://schemas.openxmlformats.org/officeDocument/2006/relationships/diagramColors" Target="../diagrams/colors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3.xml"/><Relationship Id="rId11" Type="http://schemas.openxmlformats.org/officeDocument/2006/relationships/image" Target="../media/image17.jpg"/><Relationship Id="rId5" Type="http://schemas.openxmlformats.org/officeDocument/2006/relationships/diagramLayout" Target="../diagrams/layout3.xml"/><Relationship Id="rId10" Type="http://schemas.openxmlformats.org/officeDocument/2006/relationships/image" Target="../media/image16.jpg"/><Relationship Id="rId4" Type="http://schemas.openxmlformats.org/officeDocument/2006/relationships/diagramData" Target="../diagrams/data3.xml"/><Relationship Id="rId9" Type="http://schemas.openxmlformats.org/officeDocument/2006/relationships/image" Target="../media/image15.png"/></Relationships>
</file>

<file path=ppt/slides/_rels/slide5.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8.png"/><Relationship Id="rId7" Type="http://schemas.openxmlformats.org/officeDocument/2006/relationships/diagramColors" Target="../diagrams/colors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28.png"/></Relationships>
</file>

<file path=ppt/slides/_rels/slide2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28.png"/></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direct.mit.edu/books/edited-volume/5024/chapter-abstract/2841902/The-Future-of-Platforms?redirectedFrom=PDF" TargetMode="External"/><Relationship Id="rId2" Type="http://schemas.openxmlformats.org/officeDocument/2006/relationships/notesSlide" Target="../notesSlides/notesSlide25.xml"/><Relationship Id="rId1" Type="http://schemas.openxmlformats.org/officeDocument/2006/relationships/slideLayout" Target="../slideLayouts/slideLayout2.xml"/><Relationship Id="rId4" Type="http://schemas.openxmlformats.org/officeDocument/2006/relationships/image" Target="../media/image32.jpg"/></Relationships>
</file>

<file path=ppt/slides/_rels/slide27.xml.rels><?xml version="1.0" encoding="UTF-8" standalone="yes"?>
<Relationships xmlns="http://schemas.openxmlformats.org/package/2006/relationships"><Relationship Id="rId3" Type="http://schemas.openxmlformats.org/officeDocument/2006/relationships/hyperlink" Target="https://www.suaspress.org/ojs/index.php/AJSM/article/view/v2n4a03" TargetMode="External"/><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image" Target="../media/image32.jpg"/><Relationship Id="rId5" Type="http://schemas.openxmlformats.org/officeDocument/2006/relationships/hyperlink" Target="https://www.deanfrancispress.com/index.php/fe/article/view/1133" TargetMode="External"/><Relationship Id="rId4" Type="http://schemas.openxmlformats.org/officeDocument/2006/relationships/hyperlink" Target="https://www.emerald.com/insight/content/doi/10.1108/jabs-01-2019-0030/full/html"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34.svg"/><Relationship Id="rId2" Type="http://schemas.openxmlformats.org/officeDocument/2006/relationships/image" Target="../media/image33.png"/><Relationship Id="rId1" Type="http://schemas.openxmlformats.org/officeDocument/2006/relationships/slideLayout" Target="../slideLayouts/slideLayout2.xml"/><Relationship Id="rId5" Type="http://schemas.openxmlformats.org/officeDocument/2006/relationships/image" Target="../media/image36.jpg"/><Relationship Id="rId4" Type="http://schemas.openxmlformats.org/officeDocument/2006/relationships/image" Target="../media/image35.jpg"/></Relationships>
</file>

<file path=ppt/slides/_rels/slide29.xml.rels><?xml version="1.0" encoding="UTF-8" standalone="yes"?>
<Relationships xmlns="http://schemas.openxmlformats.org/package/2006/relationships"><Relationship Id="rId3" Type="http://schemas.openxmlformats.org/officeDocument/2006/relationships/image" Target="../media/image38.svg"/><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8.svg"/><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8.svg"/><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8.svg"/><Relationship Id="rId2" Type="http://schemas.openxmlformats.org/officeDocument/2006/relationships/image" Target="../media/image37.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1" name="Rectangle 120">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8" name="Picture 37">
            <a:extLst>
              <a:ext uri="{FF2B5EF4-FFF2-40B4-BE49-F238E27FC236}">
                <a16:creationId xmlns:a16="http://schemas.microsoft.com/office/drawing/2014/main" id="{E6BF819B-99F5-8B69-D23E-DB2C8EFDA185}"/>
              </a:ext>
            </a:extLst>
          </p:cNvPr>
          <p:cNvPicPr>
            <a:picLocks noChangeAspect="1"/>
          </p:cNvPicPr>
          <p:nvPr/>
        </p:nvPicPr>
        <p:blipFill>
          <a:blip r:embed="rId2"/>
          <a:srcRect t="9091" r="35364"/>
          <a:stretch/>
        </p:blipFill>
        <p:spPr>
          <a:xfrm>
            <a:off x="3523488" y="10"/>
            <a:ext cx="8668512" cy="6857990"/>
          </a:xfrm>
          <a:prstGeom prst="rect">
            <a:avLst/>
          </a:prstGeom>
        </p:spPr>
      </p:pic>
      <p:sp>
        <p:nvSpPr>
          <p:cNvPr id="122" name="Rectangle 121">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E07B7B9-9CF7-775A-A3ED-2965D6A75542}"/>
              </a:ext>
            </a:extLst>
          </p:cNvPr>
          <p:cNvSpPr>
            <a:spLocks noGrp="1"/>
          </p:cNvSpPr>
          <p:nvPr>
            <p:ph type="ctrTitle"/>
          </p:nvPr>
        </p:nvSpPr>
        <p:spPr>
          <a:xfrm>
            <a:off x="477981" y="1122363"/>
            <a:ext cx="4023360" cy="3204134"/>
          </a:xfrm>
        </p:spPr>
        <p:txBody>
          <a:bodyPr anchor="b">
            <a:normAutofit/>
          </a:bodyPr>
          <a:lstStyle/>
          <a:p>
            <a:pPr algn="l"/>
            <a:r>
              <a:rPr lang="en-US" sz="3200" b="1" dirty="0"/>
              <a:t>B</a:t>
            </a:r>
            <a:r>
              <a:rPr lang="en-GB" sz="3200" b="1" dirty="0"/>
              <a:t>MMB7026-Managing Marketing Change</a:t>
            </a:r>
            <a:br>
              <a:rPr lang="en-GB" sz="3200" b="1" dirty="0"/>
            </a:br>
            <a:r>
              <a:rPr lang="en-GB" sz="3200" dirty="0"/>
              <a:t>Planning for Marketing Drivers of Change</a:t>
            </a:r>
            <a:br>
              <a:rPr lang="en-GB" sz="3200" dirty="0"/>
            </a:br>
            <a:r>
              <a:rPr lang="en-GB" sz="3200" dirty="0"/>
              <a:t>APPLE Inc.</a:t>
            </a:r>
          </a:p>
        </p:txBody>
      </p:sp>
      <p:sp>
        <p:nvSpPr>
          <p:cNvPr id="3" name="Subtitle 2">
            <a:extLst>
              <a:ext uri="{FF2B5EF4-FFF2-40B4-BE49-F238E27FC236}">
                <a16:creationId xmlns:a16="http://schemas.microsoft.com/office/drawing/2014/main" id="{9BC96BF3-37ED-59D3-516D-BEE144A65883}"/>
              </a:ext>
            </a:extLst>
          </p:cNvPr>
          <p:cNvSpPr>
            <a:spLocks noGrp="1"/>
          </p:cNvSpPr>
          <p:nvPr>
            <p:ph type="subTitle" idx="1"/>
          </p:nvPr>
        </p:nvSpPr>
        <p:spPr>
          <a:xfrm>
            <a:off x="477980" y="4565208"/>
            <a:ext cx="5180698" cy="1817304"/>
          </a:xfrm>
        </p:spPr>
        <p:txBody>
          <a:bodyPr>
            <a:noAutofit/>
          </a:bodyPr>
          <a:lstStyle/>
          <a:p>
            <a:pPr algn="l"/>
            <a:r>
              <a:rPr lang="en-US" sz="1600" b="1" dirty="0">
                <a:latin typeface="Times New Roman" panose="02020603050405020304" pitchFamily="18" charset="0"/>
                <a:cs typeface="Times New Roman" panose="02020603050405020304" pitchFamily="18" charset="0"/>
              </a:rPr>
              <a:t>Students Names:  Madalina Nagy (2019619)</a:t>
            </a:r>
          </a:p>
          <a:p>
            <a:pPr algn="l"/>
            <a:r>
              <a:rPr lang="en-US" sz="1600" b="1" kern="100" dirty="0">
                <a:latin typeface="Calibri" panose="020F0502020204030204" pitchFamily="34" charset="0"/>
                <a:ea typeface="Calibri" panose="020F0502020204030204" pitchFamily="34" charset="0"/>
                <a:cs typeface="Times New Roman" panose="02020603050405020304" pitchFamily="18" charset="0"/>
              </a:rPr>
              <a:t>	              Darius Hoole (2110931)</a:t>
            </a:r>
          </a:p>
          <a:p>
            <a:pPr algn="l"/>
            <a:r>
              <a:rPr lang="en-US" sz="1600" b="1" dirty="0"/>
              <a:t>	                Mohammad Faheem Khan (2408287)</a:t>
            </a:r>
          </a:p>
          <a:p>
            <a:pPr algn="l"/>
            <a:r>
              <a:rPr lang="en-US" sz="1600" b="1" dirty="0">
                <a:latin typeface="Times New Roman" panose="02020603050405020304" pitchFamily="18" charset="0"/>
                <a:cs typeface="Times New Roman" panose="02020603050405020304" pitchFamily="18" charset="0"/>
              </a:rPr>
              <a:t>	             Robert Nagy (1922896)</a:t>
            </a:r>
            <a:endParaRPr lang="en-US" sz="1600" b="1" kern="100" dirty="0">
              <a:latin typeface="Calibri" panose="020F0502020204030204" pitchFamily="34" charset="0"/>
              <a:ea typeface="Calibri" panose="020F0502020204030204" pitchFamily="34" charset="0"/>
              <a:cs typeface="Times New Roman" panose="02020603050405020304" pitchFamily="18" charset="0"/>
            </a:endParaRPr>
          </a:p>
          <a:p>
            <a:pPr algn="l"/>
            <a:r>
              <a:rPr lang="en-US" sz="1600" b="1" dirty="0">
                <a:latin typeface="Times New Roman" panose="02020603050405020304" pitchFamily="18" charset="0"/>
                <a:cs typeface="Times New Roman" panose="02020603050405020304" pitchFamily="18" charset="0"/>
              </a:rPr>
              <a:t>Lecturer: Gwyneth Jones</a:t>
            </a:r>
            <a:endParaRPr lang="en-GB" sz="1600" b="1" dirty="0">
              <a:latin typeface="Times New Roman" panose="02020603050405020304" pitchFamily="18" charset="0"/>
              <a:cs typeface="Times New Roman" panose="02020603050405020304" pitchFamily="18" charset="0"/>
            </a:endParaRPr>
          </a:p>
        </p:txBody>
      </p:sp>
      <p:sp>
        <p:nvSpPr>
          <p:cNvPr id="123" name="Rectangle 12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24" name="Rectangle 123">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491235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1500"/>
                                  </p:stCondLst>
                                  <p:iterate>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700"/>
                                        <p:tgtEl>
                                          <p:spTgt spid="3">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1500"/>
                                  </p:stCondLst>
                                  <p:iterate>
                                    <p:tmPct val="10000"/>
                                  </p:iterate>
                                  <p:childTnLst>
                                    <p:set>
                                      <p:cBhvr>
                                        <p:cTn id="24" dur="1" fill="hold">
                                          <p:stCondLst>
                                            <p:cond delay="0"/>
                                          </p:stCondLst>
                                        </p:cTn>
                                        <p:tgtEl>
                                          <p:spTgt spid="3">
                                            <p:txEl>
                                              <p:pRg st="3" end="3"/>
                                            </p:txEl>
                                          </p:spTgt>
                                        </p:tgtEl>
                                        <p:attrNameLst>
                                          <p:attrName>style.visibility</p:attrName>
                                        </p:attrNameLst>
                                      </p:cBhvr>
                                      <p:to>
                                        <p:strVal val="visible"/>
                                      </p:to>
                                    </p:set>
                                    <p:animEffect transition="in" filter="fade">
                                      <p:cBhvr>
                                        <p:cTn id="25" dur="700"/>
                                        <p:tgtEl>
                                          <p:spTgt spid="3">
                                            <p:txEl>
                                              <p:pRg st="3" end="3"/>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1500"/>
                                  </p:stCondLst>
                                  <p:iterate>
                                    <p:tmPct val="10000"/>
                                  </p:iterate>
                                  <p:childTnLst>
                                    <p:set>
                                      <p:cBhvr>
                                        <p:cTn id="29" dur="1" fill="hold">
                                          <p:stCondLst>
                                            <p:cond delay="0"/>
                                          </p:stCondLst>
                                        </p:cTn>
                                        <p:tgtEl>
                                          <p:spTgt spid="3">
                                            <p:txEl>
                                              <p:pRg st="4" end="4"/>
                                            </p:txEl>
                                          </p:spTgt>
                                        </p:tgtEl>
                                        <p:attrNameLst>
                                          <p:attrName>style.visibility</p:attrName>
                                        </p:attrNameLst>
                                      </p:cBhvr>
                                      <p:to>
                                        <p:strVal val="visible"/>
                                      </p:to>
                                    </p:set>
                                    <p:animEffect transition="in" filter="fade">
                                      <p:cBhvr>
                                        <p:cTn id="30" dur="7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5DF91A-BF60-77A2-A06E-E3785EF22229}"/>
              </a:ext>
            </a:extLst>
          </p:cNvPr>
          <p:cNvSpPr>
            <a:spLocks noGrp="1"/>
          </p:cNvSpPr>
          <p:nvPr>
            <p:ph type="title"/>
          </p:nvPr>
        </p:nvSpPr>
        <p:spPr>
          <a:xfrm>
            <a:off x="838201" y="365125"/>
            <a:ext cx="5251316" cy="1807305"/>
          </a:xfrm>
        </p:spPr>
        <p:txBody>
          <a:bodyPr>
            <a:normAutofit/>
          </a:bodyPr>
          <a:lstStyle/>
          <a:p>
            <a:r>
              <a:rPr lang="en-GB">
                <a:latin typeface="Times New Roman" panose="02020603050405020304" pitchFamily="18" charset="0"/>
                <a:cs typeface="Times New Roman" panose="02020603050405020304" pitchFamily="18" charset="0"/>
              </a:rPr>
              <a:t>Introduction</a:t>
            </a:r>
          </a:p>
        </p:txBody>
      </p:sp>
      <p:pic>
        <p:nvPicPr>
          <p:cNvPr id="41" name="Picture 40">
            <a:extLst>
              <a:ext uri="{FF2B5EF4-FFF2-40B4-BE49-F238E27FC236}">
                <a16:creationId xmlns:a16="http://schemas.microsoft.com/office/drawing/2014/main" id="{6E372C6A-0573-71D8-FD47-D829DDE195A8}"/>
              </a:ext>
            </a:extLst>
          </p:cNvPr>
          <p:cNvPicPr>
            <a:picLocks noChangeAspect="1"/>
          </p:cNvPicPr>
          <p:nvPr/>
        </p:nvPicPr>
        <p:blipFill>
          <a:blip r:embed="rId3"/>
          <a:srcRect l="21559" r="20403"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graphicFrame>
        <p:nvGraphicFramePr>
          <p:cNvPr id="6" name="Rectangle 1">
            <a:extLst>
              <a:ext uri="{FF2B5EF4-FFF2-40B4-BE49-F238E27FC236}">
                <a16:creationId xmlns:a16="http://schemas.microsoft.com/office/drawing/2014/main" id="{E70840AC-35AD-CF90-1BBB-6A14136C92F4}"/>
              </a:ext>
            </a:extLst>
          </p:cNvPr>
          <p:cNvGraphicFramePr>
            <a:graphicFrameLocks noGrp="1"/>
          </p:cNvGraphicFramePr>
          <p:nvPr>
            <p:ph idx="1"/>
            <p:extLst>
              <p:ext uri="{D42A27DB-BD31-4B8C-83A1-F6EECF244321}">
                <p14:modId xmlns:p14="http://schemas.microsoft.com/office/powerpoint/2010/main" val="2438352482"/>
              </p:ext>
            </p:extLst>
          </p:nvPr>
        </p:nvGraphicFramePr>
        <p:xfrm>
          <a:off x="838200" y="2333297"/>
          <a:ext cx="4619621" cy="384366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5310243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438219-6F6F-9DA7-B96F-17BA42E3B302}"/>
              </a:ext>
            </a:extLst>
          </p:cNvPr>
          <p:cNvSpPr>
            <a:spLocks noGrp="1"/>
          </p:cNvSpPr>
          <p:nvPr>
            <p:ph type="title"/>
          </p:nvPr>
        </p:nvSpPr>
        <p:spPr>
          <a:xfrm>
            <a:off x="836679" y="177422"/>
            <a:ext cx="6002110" cy="1146412"/>
          </a:xfrm>
        </p:spPr>
        <p:txBody>
          <a:bodyPr>
            <a:normAutofit/>
          </a:bodyPr>
          <a:lstStyle/>
          <a:p>
            <a:r>
              <a:rPr lang="en-GB" sz="4000" dirty="0">
                <a:latin typeface="Times New Roman" panose="02020603050405020304" pitchFamily="18" charset="0"/>
                <a:cs typeface="Times New Roman" panose="02020603050405020304" pitchFamily="18" charset="0"/>
              </a:rPr>
              <a:t>Issue Introduction</a:t>
            </a:r>
          </a:p>
        </p:txBody>
      </p:sp>
      <p:pic>
        <p:nvPicPr>
          <p:cNvPr id="8" name="Picture 7">
            <a:extLst>
              <a:ext uri="{FF2B5EF4-FFF2-40B4-BE49-F238E27FC236}">
                <a16:creationId xmlns:a16="http://schemas.microsoft.com/office/drawing/2014/main" id="{51361143-1DA9-63C4-DA15-AA4A02FED5CB}"/>
              </a:ext>
            </a:extLst>
          </p:cNvPr>
          <p:cNvPicPr>
            <a:picLocks noChangeAspect="1"/>
          </p:cNvPicPr>
          <p:nvPr/>
        </p:nvPicPr>
        <p:blipFill>
          <a:blip r:embed="rId3"/>
          <a:srcRect l="26586" r="24820" b="-1"/>
          <a:stretch/>
        </p:blipFill>
        <p:spPr>
          <a:xfrm>
            <a:off x="7199440" y="10"/>
            <a:ext cx="4992560" cy="6857990"/>
          </a:xfrm>
          <a:prstGeom prst="rect">
            <a:avLst/>
          </a:prstGeom>
          <a:effectLst/>
        </p:spPr>
      </p:pic>
      <p:graphicFrame>
        <p:nvGraphicFramePr>
          <p:cNvPr id="6" name="Rectangle 1">
            <a:extLst>
              <a:ext uri="{FF2B5EF4-FFF2-40B4-BE49-F238E27FC236}">
                <a16:creationId xmlns:a16="http://schemas.microsoft.com/office/drawing/2014/main" id="{86859075-C633-1AD3-0DDF-CAA444741E51}"/>
              </a:ext>
            </a:extLst>
          </p:cNvPr>
          <p:cNvGraphicFramePr>
            <a:graphicFrameLocks noGrp="1"/>
          </p:cNvGraphicFramePr>
          <p:nvPr>
            <p:ph idx="1"/>
            <p:extLst>
              <p:ext uri="{D42A27DB-BD31-4B8C-83A1-F6EECF244321}">
                <p14:modId xmlns:p14="http://schemas.microsoft.com/office/powerpoint/2010/main" val="4043612174"/>
              </p:ext>
            </p:extLst>
          </p:nvPr>
        </p:nvGraphicFramePr>
        <p:xfrm>
          <a:off x="836680" y="1323834"/>
          <a:ext cx="6002110" cy="535674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9403288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4" name="Rectangle 283">
            <a:extLst>
              <a:ext uri="{FF2B5EF4-FFF2-40B4-BE49-F238E27FC236}">
                <a16:creationId xmlns:a16="http://schemas.microsoft.com/office/drawing/2014/main" id="{AE6CA01B-0DEB-4E9A-9768-B728DA42C1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AB9DAC-0E20-4930-723C-0F78B404DA79}"/>
              </a:ext>
            </a:extLst>
          </p:cNvPr>
          <p:cNvSpPr>
            <a:spLocks noGrp="1"/>
          </p:cNvSpPr>
          <p:nvPr>
            <p:ph type="title"/>
          </p:nvPr>
        </p:nvSpPr>
        <p:spPr>
          <a:xfrm>
            <a:off x="804672" y="802955"/>
            <a:ext cx="6318649" cy="1454051"/>
          </a:xfrm>
        </p:spPr>
        <p:txBody>
          <a:bodyPr anchor="b">
            <a:normAutofit/>
          </a:bodyPr>
          <a:lstStyle/>
          <a:p>
            <a:r>
              <a:rPr lang="en-GB" sz="3600">
                <a:solidFill>
                  <a:schemeClr val="tx2"/>
                </a:solidFill>
                <a:latin typeface="Times New Roman" panose="02020603050405020304" pitchFamily="18" charset="0"/>
                <a:cs typeface="Times New Roman" panose="02020603050405020304" pitchFamily="18" charset="0"/>
              </a:rPr>
              <a:t>Key Competitors Analysis</a:t>
            </a:r>
          </a:p>
        </p:txBody>
      </p:sp>
      <p:grpSp>
        <p:nvGrpSpPr>
          <p:cNvPr id="285" name="Group 284">
            <a:extLst>
              <a:ext uri="{FF2B5EF4-FFF2-40B4-BE49-F238E27FC236}">
                <a16:creationId xmlns:a16="http://schemas.microsoft.com/office/drawing/2014/main" id="{A57D8C8E-634E-4E83-9657-225A4DFE47E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155"/>
            <a:ext cx="2514948" cy="2174333"/>
            <a:chOff x="-305" y="-4155"/>
            <a:chExt cx="2514948" cy="2174333"/>
          </a:xfrm>
        </p:grpSpPr>
        <p:sp>
          <p:nvSpPr>
            <p:cNvPr id="286" name="Freeform: Shape 285">
              <a:extLst>
                <a:ext uri="{FF2B5EF4-FFF2-40B4-BE49-F238E27FC236}">
                  <a16:creationId xmlns:a16="http://schemas.microsoft.com/office/drawing/2014/main" id="{9D5D1578-BE90-4A7E-9856-BB4025E5AE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7" name="Freeform: Shape 286">
              <a:extLst>
                <a:ext uri="{FF2B5EF4-FFF2-40B4-BE49-F238E27FC236}">
                  <a16:creationId xmlns:a16="http://schemas.microsoft.com/office/drawing/2014/main" id="{18ADDDE1-EC05-4BE5-9866-89714E0B73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8" name="Freeform: Shape 287">
              <a:extLst>
                <a:ext uri="{FF2B5EF4-FFF2-40B4-BE49-F238E27FC236}">
                  <a16:creationId xmlns:a16="http://schemas.microsoft.com/office/drawing/2014/main" id="{0A118A52-E1FF-455C-B1A1-1CF50EE05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89" name="Freeform: Shape 288">
              <a:extLst>
                <a:ext uri="{FF2B5EF4-FFF2-40B4-BE49-F238E27FC236}">
                  <a16:creationId xmlns:a16="http://schemas.microsoft.com/office/drawing/2014/main" id="{30E1677B-677B-48F1-971D-9E7F3CA512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Picture 6" descr="A close-up of a logo&#10;&#10;Description automatically generated">
            <a:extLst>
              <a:ext uri="{FF2B5EF4-FFF2-40B4-BE49-F238E27FC236}">
                <a16:creationId xmlns:a16="http://schemas.microsoft.com/office/drawing/2014/main" id="{10DC60B3-1326-8923-A3F9-6233D50891B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718958" y="-4155"/>
            <a:ext cx="2824173" cy="1758191"/>
          </a:xfrm>
          <a:prstGeom prst="rect">
            <a:avLst/>
          </a:prstGeom>
        </p:spPr>
      </p:pic>
      <p:graphicFrame>
        <p:nvGraphicFramePr>
          <p:cNvPr id="220" name="Rectangle 1">
            <a:extLst>
              <a:ext uri="{FF2B5EF4-FFF2-40B4-BE49-F238E27FC236}">
                <a16:creationId xmlns:a16="http://schemas.microsoft.com/office/drawing/2014/main" id="{FF14C83E-5EA5-6FF6-5F7A-6C6E52FA56C4}"/>
              </a:ext>
            </a:extLst>
          </p:cNvPr>
          <p:cNvGraphicFramePr>
            <a:graphicFrameLocks noGrp="1"/>
          </p:cNvGraphicFramePr>
          <p:nvPr>
            <p:ph idx="1"/>
            <p:extLst>
              <p:ext uri="{D42A27DB-BD31-4B8C-83A1-F6EECF244321}">
                <p14:modId xmlns:p14="http://schemas.microsoft.com/office/powerpoint/2010/main" val="1249835127"/>
              </p:ext>
            </p:extLst>
          </p:nvPr>
        </p:nvGraphicFramePr>
        <p:xfrm>
          <a:off x="804672" y="2421682"/>
          <a:ext cx="5984748" cy="379814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5" name="Picture 4">
            <a:extLst>
              <a:ext uri="{FF2B5EF4-FFF2-40B4-BE49-F238E27FC236}">
                <a16:creationId xmlns:a16="http://schemas.microsoft.com/office/drawing/2014/main" id="{D6E7F8AE-AFE6-0D63-827A-BC5A07B7A3E7}"/>
              </a:ext>
            </a:extLst>
          </p:cNvPr>
          <p:cNvPicPr>
            <a:picLocks noChangeAspect="1"/>
          </p:cNvPicPr>
          <p:nvPr/>
        </p:nvPicPr>
        <p:blipFill>
          <a:blip r:embed="rId9"/>
          <a:stretch>
            <a:fillRect/>
          </a:stretch>
        </p:blipFill>
        <p:spPr>
          <a:xfrm>
            <a:off x="8254409" y="2096876"/>
            <a:ext cx="3389008" cy="1906317"/>
          </a:xfrm>
          <a:prstGeom prst="rect">
            <a:avLst/>
          </a:prstGeom>
        </p:spPr>
      </p:pic>
      <p:pic>
        <p:nvPicPr>
          <p:cNvPr id="6" name="Picture 5" descr="A group of logos with blue circles&#10;&#10;Description automatically generated with medium confidence">
            <a:extLst>
              <a:ext uri="{FF2B5EF4-FFF2-40B4-BE49-F238E27FC236}">
                <a16:creationId xmlns:a16="http://schemas.microsoft.com/office/drawing/2014/main" id="{8C7956EF-E400-0C55-7B88-E5A47EBA31E3}"/>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6196084" y="3608360"/>
            <a:ext cx="5995611" cy="3249640"/>
          </a:xfrm>
          <a:prstGeom prst="rect">
            <a:avLst/>
          </a:prstGeom>
        </p:spPr>
      </p:pic>
      <p:pic>
        <p:nvPicPr>
          <p:cNvPr id="9" name="Picture 8" descr="A close-up of a logo&#10;&#10;Description automatically generated">
            <a:extLst>
              <a:ext uri="{FF2B5EF4-FFF2-40B4-BE49-F238E27FC236}">
                <a16:creationId xmlns:a16="http://schemas.microsoft.com/office/drawing/2014/main" id="{E3F65F9B-0537-396B-7EB1-E8AB9D6C02E4}"/>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8143926" y="129413"/>
            <a:ext cx="3609975" cy="2228850"/>
          </a:xfrm>
          <a:prstGeom prst="rect">
            <a:avLst/>
          </a:prstGeom>
        </p:spPr>
      </p:pic>
    </p:spTree>
    <p:extLst>
      <p:ext uri="{BB962C8B-B14F-4D97-AF65-F5344CB8AC3E}">
        <p14:creationId xmlns:p14="http://schemas.microsoft.com/office/powerpoint/2010/main" val="4792950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6" name="Rectangle 165">
            <a:extLst>
              <a:ext uri="{FF2B5EF4-FFF2-40B4-BE49-F238E27FC236}">
                <a16:creationId xmlns:a16="http://schemas.microsoft.com/office/drawing/2014/main" id="{223D82F2-8828-4C80-AF95-242810E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8" name="Rectangle 167">
            <a:extLst>
              <a:ext uri="{FF2B5EF4-FFF2-40B4-BE49-F238E27FC236}">
                <a16:creationId xmlns:a16="http://schemas.microsoft.com/office/drawing/2014/main" id="{7FD0D34F-65E4-4896-8016-F401017B6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12700">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70" name="Rectangle 169">
            <a:extLst>
              <a:ext uri="{FF2B5EF4-FFF2-40B4-BE49-F238E27FC236}">
                <a16:creationId xmlns:a16="http://schemas.microsoft.com/office/drawing/2014/main" id="{27A25769-8A6A-4983-92E9-E41BEB5309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D6CFE25-D4BB-3A27-83C1-97AB294BFAAD}"/>
              </a:ext>
            </a:extLst>
          </p:cNvPr>
          <p:cNvSpPr>
            <a:spLocks noGrp="1"/>
          </p:cNvSpPr>
          <p:nvPr>
            <p:ph type="title"/>
          </p:nvPr>
        </p:nvSpPr>
        <p:spPr>
          <a:xfrm>
            <a:off x="1115568" y="548640"/>
            <a:ext cx="3553251" cy="1179576"/>
          </a:xfrm>
        </p:spPr>
        <p:txBody>
          <a:bodyPr>
            <a:normAutofit/>
          </a:bodyPr>
          <a:lstStyle/>
          <a:p>
            <a:r>
              <a:rPr lang="en-GB" sz="4000" dirty="0">
                <a:latin typeface="Times New Roman" panose="02020603050405020304" pitchFamily="18" charset="0"/>
                <a:cs typeface="Times New Roman" panose="02020603050405020304" pitchFamily="18" charset="0"/>
              </a:rPr>
              <a:t>VRIO Analysis</a:t>
            </a:r>
          </a:p>
        </p:txBody>
      </p:sp>
      <p:sp>
        <p:nvSpPr>
          <p:cNvPr id="172" name="Rectangle 171">
            <a:extLst>
              <a:ext uri="{FF2B5EF4-FFF2-40B4-BE49-F238E27FC236}">
                <a16:creationId xmlns:a16="http://schemas.microsoft.com/office/drawing/2014/main" id="{D6669D83-0E36-4F8C-B68A-D549AC194A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67116"/>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pic>
        <p:nvPicPr>
          <p:cNvPr id="6" name="Picture 5" descr="A diagram of a company's company's company&#10;&#10;Description automatically generated">
            <a:extLst>
              <a:ext uri="{FF2B5EF4-FFF2-40B4-BE49-F238E27FC236}">
                <a16:creationId xmlns:a16="http://schemas.microsoft.com/office/drawing/2014/main" id="{1C4C9594-3871-D5A2-F321-1E0F0BB0A4F2}"/>
              </a:ext>
            </a:extLst>
          </p:cNvPr>
          <p:cNvPicPr>
            <a:picLocks noChangeAspect="1"/>
          </p:cNvPicPr>
          <p:nvPr/>
        </p:nvPicPr>
        <p:blipFill>
          <a:blip r:embed="rId3">
            <a:extLst>
              <a:ext uri="{28A0092B-C50C-407E-A947-70E740481C1C}">
                <a14:useLocalDpi xmlns:a14="http://schemas.microsoft.com/office/drawing/2010/main" val="0"/>
              </a:ext>
            </a:extLst>
          </a:blip>
          <a:srcRect l="6428" r="8210" b="-5"/>
          <a:stretch/>
        </p:blipFill>
        <p:spPr>
          <a:xfrm>
            <a:off x="626850" y="2560320"/>
            <a:ext cx="4138788" cy="3694176"/>
          </a:xfrm>
          <a:prstGeom prst="rect">
            <a:avLst/>
          </a:prstGeom>
        </p:spPr>
      </p:pic>
      <p:graphicFrame>
        <p:nvGraphicFramePr>
          <p:cNvPr id="145" name="Rectangle 1">
            <a:extLst>
              <a:ext uri="{FF2B5EF4-FFF2-40B4-BE49-F238E27FC236}">
                <a16:creationId xmlns:a16="http://schemas.microsoft.com/office/drawing/2014/main" id="{9579C77A-C49E-A23C-BE19-20FD7305E6EC}"/>
              </a:ext>
            </a:extLst>
          </p:cNvPr>
          <p:cNvGraphicFramePr>
            <a:graphicFrameLocks noGrp="1"/>
          </p:cNvGraphicFramePr>
          <p:nvPr>
            <p:ph idx="1"/>
            <p:extLst>
              <p:ext uri="{D42A27DB-BD31-4B8C-83A1-F6EECF244321}">
                <p14:modId xmlns:p14="http://schemas.microsoft.com/office/powerpoint/2010/main" val="2194962600"/>
              </p:ext>
            </p:extLst>
          </p:nvPr>
        </p:nvGraphicFramePr>
        <p:xfrm>
          <a:off x="4765638" y="161365"/>
          <a:ext cx="7426362" cy="651913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2073291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0" name="Rectangle 139">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41" name="Freeform: Shape 140">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BA9BE0B2-7DBA-FAB7-8E2B-330CD2CB8A0C}"/>
              </a:ext>
            </a:extLst>
          </p:cNvPr>
          <p:cNvPicPr>
            <a:picLocks noChangeAspect="1"/>
          </p:cNvPicPr>
          <p:nvPr/>
        </p:nvPicPr>
        <p:blipFill>
          <a:blip r:embed="rId3"/>
          <a:stretch>
            <a:fillRect/>
          </a:stretch>
        </p:blipFill>
        <p:spPr>
          <a:xfrm>
            <a:off x="6541053" y="1748195"/>
            <a:ext cx="4777381" cy="318890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142" name="Arc 141">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8EB6628-FE16-450C-04EE-467B7D2A8C9D}"/>
              </a:ext>
            </a:extLst>
          </p:cNvPr>
          <p:cNvSpPr>
            <a:spLocks noGrp="1"/>
          </p:cNvSpPr>
          <p:nvPr>
            <p:ph type="title"/>
          </p:nvPr>
        </p:nvSpPr>
        <p:spPr>
          <a:xfrm>
            <a:off x="838201" y="479493"/>
            <a:ext cx="5257800" cy="1325563"/>
          </a:xfrm>
        </p:spPr>
        <p:txBody>
          <a:bodyPr>
            <a:normAutofit/>
          </a:bodyPr>
          <a:lstStyle/>
          <a:p>
            <a:r>
              <a:rPr lang="en-GB" sz="3100">
                <a:latin typeface="Times New Roman" panose="02020603050405020304" pitchFamily="18" charset="0"/>
                <a:cs typeface="Times New Roman" panose="02020603050405020304" pitchFamily="18" charset="0"/>
              </a:rPr>
              <a:t>Environmental, Social, and Governance (ESG) Principles</a:t>
            </a:r>
          </a:p>
        </p:txBody>
      </p:sp>
      <p:sp>
        <p:nvSpPr>
          <p:cNvPr id="143" name="Rectangle 1">
            <a:extLst>
              <a:ext uri="{FF2B5EF4-FFF2-40B4-BE49-F238E27FC236}">
                <a16:creationId xmlns:a16="http://schemas.microsoft.com/office/drawing/2014/main" id="{6380F927-F674-BD49-F80E-D24D9C01F33E}"/>
              </a:ext>
            </a:extLst>
          </p:cNvPr>
          <p:cNvSpPr>
            <a:spLocks noGrp="1" noChangeArrowheads="1"/>
          </p:cNvSpPr>
          <p:nvPr>
            <p:ph idx="1"/>
          </p:nvPr>
        </p:nvSpPr>
        <p:spPr bwMode="auto">
          <a:xfrm>
            <a:off x="838201" y="1984443"/>
            <a:ext cx="5257800" cy="419252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R="0" lvl="0" defTabSz="914400" rtl="0" eaLnBrk="0" fontAlgn="base" latinLnBrk="0" hangingPunct="0">
              <a:spcBef>
                <a:spcPct val="0"/>
              </a:spcBef>
              <a:spcAft>
                <a:spcPts val="600"/>
              </a:spcAft>
              <a:buClrTx/>
              <a:buSzTx/>
              <a:buFont typeface="Wingdings" panose="05000000000000000000" pitchFamily="2" charset="2"/>
              <a:buChar char="Ø"/>
              <a:tabLst/>
            </a:pPr>
            <a:r>
              <a:rPr kumimoji="0" lang="en-US" altLang="en-US" sz="2000" b="1" i="0" u="none" strike="noStrike" cap="none" normalizeH="0" baseline="0">
                <a:ln>
                  <a:noFill/>
                </a:ln>
                <a:effectLst/>
                <a:latin typeface="Times New Roman" panose="02020603050405020304" pitchFamily="18" charset="0"/>
                <a:cs typeface="Times New Roman" panose="02020603050405020304" pitchFamily="18" charset="0"/>
              </a:rPr>
              <a:t>Environmental:</a:t>
            </a:r>
            <a:r>
              <a:rPr kumimoji="0" lang="en-US" altLang="en-US" sz="2000" b="0" i="0" u="none" strike="noStrike" cap="none" normalizeH="0" baseline="0">
                <a:ln>
                  <a:noFill/>
                </a:ln>
                <a:effectLst/>
                <a:latin typeface="Times New Roman" panose="02020603050405020304" pitchFamily="18" charset="0"/>
                <a:cs typeface="Times New Roman" panose="02020603050405020304" pitchFamily="18" charset="0"/>
              </a:rPr>
              <a:t> 100% carbon neutrality goal by 2030; renewable energy usage.</a:t>
            </a:r>
          </a:p>
          <a:p>
            <a:pPr marR="0" lvl="0" defTabSz="914400" rtl="0" eaLnBrk="0" fontAlgn="base" latinLnBrk="0" hangingPunct="0">
              <a:spcBef>
                <a:spcPct val="0"/>
              </a:spcBef>
              <a:spcAft>
                <a:spcPts val="600"/>
              </a:spcAft>
              <a:buClrTx/>
              <a:buSzTx/>
              <a:buFont typeface="Wingdings" panose="05000000000000000000" pitchFamily="2" charset="2"/>
              <a:buChar char="Ø"/>
              <a:tabLst/>
            </a:pPr>
            <a:r>
              <a:rPr kumimoji="0" lang="en-US" altLang="en-US" sz="2000" b="1" i="0" u="none" strike="noStrike" cap="none" normalizeH="0" baseline="0">
                <a:ln>
                  <a:noFill/>
                </a:ln>
                <a:effectLst/>
                <a:latin typeface="Times New Roman" panose="02020603050405020304" pitchFamily="18" charset="0"/>
                <a:cs typeface="Times New Roman" panose="02020603050405020304" pitchFamily="18" charset="0"/>
              </a:rPr>
              <a:t>Social:</a:t>
            </a:r>
            <a:r>
              <a:rPr kumimoji="0" lang="en-US" altLang="en-US" sz="2000" b="0" i="0" u="none" strike="noStrike" cap="none" normalizeH="0" baseline="0">
                <a:ln>
                  <a:noFill/>
                </a:ln>
                <a:effectLst/>
                <a:latin typeface="Times New Roman" panose="02020603050405020304" pitchFamily="18" charset="0"/>
                <a:cs typeface="Times New Roman" panose="02020603050405020304" pitchFamily="18" charset="0"/>
              </a:rPr>
              <a:t> Prioritizes diversity, equity, and inclusion (DEI) initiatives.</a:t>
            </a:r>
          </a:p>
          <a:p>
            <a:pPr marR="0" lvl="0" defTabSz="914400" rtl="0" eaLnBrk="0" fontAlgn="base" latinLnBrk="0" hangingPunct="0">
              <a:spcBef>
                <a:spcPct val="0"/>
              </a:spcBef>
              <a:spcAft>
                <a:spcPts val="600"/>
              </a:spcAft>
              <a:buClrTx/>
              <a:buSzTx/>
              <a:buFont typeface="Wingdings" panose="05000000000000000000" pitchFamily="2" charset="2"/>
              <a:buChar char="Ø"/>
              <a:tabLst/>
            </a:pPr>
            <a:r>
              <a:rPr kumimoji="0" lang="en-US" altLang="en-US" sz="2000" b="1" i="0" u="none" strike="noStrike" cap="none" normalizeH="0" baseline="0">
                <a:ln>
                  <a:noFill/>
                </a:ln>
                <a:effectLst/>
                <a:latin typeface="Times New Roman" panose="02020603050405020304" pitchFamily="18" charset="0"/>
                <a:cs typeface="Times New Roman" panose="02020603050405020304" pitchFamily="18" charset="0"/>
              </a:rPr>
              <a:t>Governance:</a:t>
            </a:r>
            <a:r>
              <a:rPr kumimoji="0" lang="en-US" altLang="en-US" sz="2000" b="0" i="0" u="none" strike="noStrike" cap="none" normalizeH="0" baseline="0">
                <a:ln>
                  <a:noFill/>
                </a:ln>
                <a:effectLst/>
                <a:latin typeface="Times New Roman" panose="02020603050405020304" pitchFamily="18" charset="0"/>
                <a:cs typeface="Times New Roman" panose="02020603050405020304" pitchFamily="18" charset="0"/>
              </a:rPr>
              <a:t> Strong ethical policies, data privacy focus, transparent supply chain (Patil et al., 2021). </a:t>
            </a:r>
          </a:p>
          <a:p>
            <a:pPr marR="0" lvl="0" defTabSz="914400" rtl="0" eaLnBrk="0" fontAlgn="base" latinLnBrk="0" hangingPunct="0">
              <a:spcBef>
                <a:spcPct val="0"/>
              </a:spcBef>
              <a:spcAft>
                <a:spcPts val="600"/>
              </a:spcAft>
              <a:buClrTx/>
              <a:buSzTx/>
              <a:buFont typeface="Wingdings" panose="05000000000000000000" pitchFamily="2" charset="2"/>
              <a:buChar char="Ø"/>
              <a:tabLst/>
            </a:pPr>
            <a:r>
              <a:rPr kumimoji="0" lang="en-US" altLang="en-US" sz="2000" b="1" i="0" u="none" strike="noStrike" cap="none" normalizeH="0" baseline="0">
                <a:ln>
                  <a:noFill/>
                </a:ln>
                <a:effectLst/>
                <a:latin typeface="Times New Roman" panose="02020603050405020304" pitchFamily="18" charset="0"/>
                <a:cs typeface="Times New Roman" panose="02020603050405020304" pitchFamily="18" charset="0"/>
              </a:rPr>
              <a:t>Impact on Brand Loyalty:</a:t>
            </a:r>
            <a:r>
              <a:rPr kumimoji="0" lang="en-US" altLang="en-US" sz="2000" b="0" i="0" u="none" strike="noStrike" cap="none" normalizeH="0" baseline="0">
                <a:ln>
                  <a:noFill/>
                </a:ln>
                <a:effectLst/>
                <a:latin typeface="Times New Roman" panose="02020603050405020304" pitchFamily="18" charset="0"/>
                <a:cs typeface="Times New Roman" panose="02020603050405020304" pitchFamily="18" charset="0"/>
              </a:rPr>
              <a:t> Enhances trust, customer satisfaction, and brand loyalty.</a:t>
            </a:r>
          </a:p>
          <a:p>
            <a:pPr marR="0" lvl="0" defTabSz="914400" rtl="0" eaLnBrk="0" fontAlgn="base" latinLnBrk="0" hangingPunct="0">
              <a:spcBef>
                <a:spcPct val="0"/>
              </a:spcBef>
              <a:spcAft>
                <a:spcPts val="600"/>
              </a:spcAft>
              <a:buClrTx/>
              <a:buSzTx/>
              <a:buFont typeface="Wingdings" panose="05000000000000000000" pitchFamily="2" charset="2"/>
              <a:buChar char="Ø"/>
              <a:tabLst/>
            </a:pPr>
            <a:r>
              <a:rPr kumimoji="0" lang="en-US" altLang="en-US" sz="2000" b="1" i="0" u="none" strike="noStrike" cap="none" normalizeH="0" baseline="0">
                <a:ln>
                  <a:noFill/>
                </a:ln>
                <a:effectLst/>
                <a:latin typeface="Times New Roman" panose="02020603050405020304" pitchFamily="18" charset="0"/>
                <a:cs typeface="Times New Roman" panose="02020603050405020304" pitchFamily="18" charset="0"/>
              </a:rPr>
              <a:t>Competitive Advantage:</a:t>
            </a:r>
            <a:r>
              <a:rPr kumimoji="0" lang="en-US" altLang="en-US" sz="2000" b="0" i="0" u="none" strike="noStrike" cap="none" normalizeH="0" baseline="0">
                <a:ln>
                  <a:noFill/>
                </a:ln>
                <a:effectLst/>
                <a:latin typeface="Times New Roman" panose="02020603050405020304" pitchFamily="18" charset="0"/>
                <a:cs typeface="Times New Roman" panose="02020603050405020304" pitchFamily="18" charset="0"/>
              </a:rPr>
              <a:t> Differentiates Apple in sustainability and ethical practices. </a:t>
            </a:r>
          </a:p>
        </p:txBody>
      </p:sp>
    </p:spTree>
    <p:extLst>
      <p:ext uri="{BB962C8B-B14F-4D97-AF65-F5344CB8AC3E}">
        <p14:creationId xmlns:p14="http://schemas.microsoft.com/office/powerpoint/2010/main" val="14551826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19D32F93-50AC-4C46-A5DB-291C60DDB7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Shape 40">
            <a:extLst>
              <a:ext uri="{FF2B5EF4-FFF2-40B4-BE49-F238E27FC236}">
                <a16:creationId xmlns:a16="http://schemas.microsoft.com/office/drawing/2014/main" id="{86FD7672-78BE-4D6F-A711-2CDB79B52D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4662" y="323519"/>
            <a:ext cx="4323899" cy="6212748"/>
          </a:xfrm>
          <a:custGeom>
            <a:avLst/>
            <a:gdLst>
              <a:gd name="connsiteX0" fmla="*/ 0 w 4323899"/>
              <a:gd name="connsiteY0" fmla="*/ 0 h 6212748"/>
              <a:gd name="connsiteX1" fmla="*/ 742501 w 4323899"/>
              <a:gd name="connsiteY1" fmla="*/ 0 h 6212748"/>
              <a:gd name="connsiteX2" fmla="*/ 4323899 w 4323899"/>
              <a:gd name="connsiteY2" fmla="*/ 0 h 6212748"/>
              <a:gd name="connsiteX3" fmla="*/ 4323899 w 4323899"/>
              <a:gd name="connsiteY3" fmla="*/ 2864954 h 6212748"/>
              <a:gd name="connsiteX4" fmla="*/ 880454 w 4323899"/>
              <a:gd name="connsiteY4" fmla="*/ 6212748 h 6212748"/>
              <a:gd name="connsiteX5" fmla="*/ 0 w 4323899"/>
              <a:gd name="connsiteY5" fmla="*/ 6212748 h 6212748"/>
              <a:gd name="connsiteX6" fmla="*/ 0 w 4323899"/>
              <a:gd name="connsiteY6" fmla="*/ 6210962 h 62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23899" h="6212748">
                <a:moveTo>
                  <a:pt x="0" y="0"/>
                </a:moveTo>
                <a:lnTo>
                  <a:pt x="742501" y="0"/>
                </a:lnTo>
                <a:lnTo>
                  <a:pt x="4323899" y="0"/>
                </a:lnTo>
                <a:lnTo>
                  <a:pt x="4323899" y="2864954"/>
                </a:lnTo>
                <a:lnTo>
                  <a:pt x="880454" y="6212748"/>
                </a:lnTo>
                <a:lnTo>
                  <a:pt x="0" y="6212748"/>
                </a:lnTo>
                <a:lnTo>
                  <a:pt x="0" y="6210962"/>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2" name="Right Triangle 41">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Rectangle 42">
            <a:extLst>
              <a:ext uri="{FF2B5EF4-FFF2-40B4-BE49-F238E27FC236}">
                <a16:creationId xmlns:a16="http://schemas.microsoft.com/office/drawing/2014/main" id="{4A62647B-1222-407C-8740-5A497612B1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p:cNvSpPr/>
          <p:nvPr/>
        </p:nvSpPr>
        <p:spPr>
          <a:xfrm>
            <a:off x="8029293" y="806364"/>
            <a:ext cx="3354636" cy="2847413"/>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6000" b="1" kern="1200">
                <a:solidFill>
                  <a:schemeClr val="tx1"/>
                </a:solidFill>
                <a:latin typeface="+mj-lt"/>
                <a:ea typeface="+mj-ea"/>
                <a:cs typeface="+mj-cs"/>
              </a:rPr>
              <a:t>Force field Analysis</a:t>
            </a:r>
            <a:endParaRPr lang="en-US" sz="6000" kern="1200">
              <a:solidFill>
                <a:schemeClr val="tx1"/>
              </a:solidFill>
              <a:latin typeface="+mj-lt"/>
              <a:ea typeface="+mj-ea"/>
              <a:cs typeface="+mj-cs"/>
            </a:endParaRPr>
          </a:p>
        </p:txBody>
      </p:sp>
      <p:graphicFrame>
        <p:nvGraphicFramePr>
          <p:cNvPr id="15" name="Table 14"/>
          <p:cNvGraphicFramePr>
            <a:graphicFrameLocks noGrp="1"/>
          </p:cNvGraphicFramePr>
          <p:nvPr>
            <p:extLst>
              <p:ext uri="{D42A27DB-BD31-4B8C-83A1-F6EECF244321}">
                <p14:modId xmlns:p14="http://schemas.microsoft.com/office/powerpoint/2010/main" val="786882570"/>
              </p:ext>
            </p:extLst>
          </p:nvPr>
        </p:nvGraphicFramePr>
        <p:xfrm>
          <a:off x="1356974" y="1266742"/>
          <a:ext cx="5483808" cy="4307002"/>
        </p:xfrm>
        <a:graphic>
          <a:graphicData uri="http://schemas.openxmlformats.org/drawingml/2006/table">
            <a:tbl>
              <a:tblPr firstRow="1" firstCol="1" bandRow="1">
                <a:tableStyleId>{ED083AE6-46FA-4A59-8FB0-9F97EB10719F}</a:tableStyleId>
              </a:tblPr>
              <a:tblGrid>
                <a:gridCol w="1936090">
                  <a:extLst>
                    <a:ext uri="{9D8B030D-6E8A-4147-A177-3AD203B41FA5}">
                      <a16:colId xmlns:a16="http://schemas.microsoft.com/office/drawing/2014/main" val="20000"/>
                    </a:ext>
                  </a:extLst>
                </a:gridCol>
                <a:gridCol w="645739">
                  <a:extLst>
                    <a:ext uri="{9D8B030D-6E8A-4147-A177-3AD203B41FA5}">
                      <a16:colId xmlns:a16="http://schemas.microsoft.com/office/drawing/2014/main" val="20001"/>
                    </a:ext>
                  </a:extLst>
                </a:gridCol>
                <a:gridCol w="666182">
                  <a:extLst>
                    <a:ext uri="{9D8B030D-6E8A-4147-A177-3AD203B41FA5}">
                      <a16:colId xmlns:a16="http://schemas.microsoft.com/office/drawing/2014/main" val="20002"/>
                    </a:ext>
                  </a:extLst>
                </a:gridCol>
                <a:gridCol w="1590058">
                  <a:extLst>
                    <a:ext uri="{9D8B030D-6E8A-4147-A177-3AD203B41FA5}">
                      <a16:colId xmlns:a16="http://schemas.microsoft.com/office/drawing/2014/main" val="20003"/>
                    </a:ext>
                  </a:extLst>
                </a:gridCol>
                <a:gridCol w="645739">
                  <a:extLst>
                    <a:ext uri="{9D8B030D-6E8A-4147-A177-3AD203B41FA5}">
                      <a16:colId xmlns:a16="http://schemas.microsoft.com/office/drawing/2014/main" val="20004"/>
                    </a:ext>
                  </a:extLst>
                </a:gridCol>
              </a:tblGrid>
              <a:tr h="538385">
                <a:tc>
                  <a:txBody>
                    <a:bodyPr/>
                    <a:lstStyle/>
                    <a:p>
                      <a:pPr algn="ctr">
                        <a:lnSpc>
                          <a:spcPct val="115000"/>
                        </a:lnSpc>
                        <a:spcAft>
                          <a:spcPts val="0"/>
                        </a:spcAft>
                      </a:pPr>
                      <a:r>
                        <a:rPr lang="en-IN" sz="1500" dirty="0">
                          <a:effectLst/>
                          <a:latin typeface="Times New Roman" pitchFamily="18" charset="0"/>
                          <a:cs typeface="Times New Roman" pitchFamily="18" charset="0"/>
                        </a:rPr>
                        <a:t>Driving Forces</a:t>
                      </a:r>
                      <a:endParaRPr lang="en-IN" sz="1500" dirty="0">
                        <a:effectLst/>
                        <a:latin typeface="Times New Roman" pitchFamily="18" charset="0"/>
                        <a:ea typeface="Calibri"/>
                        <a:cs typeface="Times New Roman" pitchFamily="18" charset="0"/>
                      </a:endParaRPr>
                    </a:p>
                  </a:txBody>
                  <a:tcPr marL="40511" marR="40511" marT="0" marB="0"/>
                </a:tc>
                <a:tc>
                  <a:txBody>
                    <a:bodyPr/>
                    <a:lstStyle/>
                    <a:p>
                      <a:pPr algn="ctr">
                        <a:lnSpc>
                          <a:spcPct val="115000"/>
                        </a:lnSpc>
                        <a:spcAft>
                          <a:spcPts val="0"/>
                        </a:spcAft>
                      </a:pPr>
                      <a:r>
                        <a:rPr lang="en-IN" sz="1500">
                          <a:effectLst/>
                          <a:latin typeface="Times New Roman" pitchFamily="18" charset="0"/>
                          <a:cs typeface="Times New Roman" pitchFamily="18" charset="0"/>
                        </a:rPr>
                        <a:t>Grade (1-5)</a:t>
                      </a:r>
                      <a:endParaRPr lang="en-IN" sz="1500">
                        <a:effectLst/>
                        <a:latin typeface="Times New Roman" pitchFamily="18" charset="0"/>
                        <a:ea typeface="Calibri"/>
                        <a:cs typeface="Times New Roman" pitchFamily="18" charset="0"/>
                      </a:endParaRPr>
                    </a:p>
                  </a:txBody>
                  <a:tcPr marL="40511" marR="40511" marT="0" marB="0"/>
                </a:tc>
                <a:tc>
                  <a:txBody>
                    <a:bodyPr/>
                    <a:lstStyle/>
                    <a:p>
                      <a:pPr algn="ctr"/>
                      <a:endParaRPr lang="en-IN" sz="1500">
                        <a:effectLst/>
                        <a:latin typeface="Times New Roman" pitchFamily="18" charset="0"/>
                        <a:cs typeface="Times New Roman" pitchFamily="18" charset="0"/>
                      </a:endParaRPr>
                    </a:p>
                  </a:txBody>
                  <a:tcPr marL="40511" marR="40511" marT="0" marB="0"/>
                </a:tc>
                <a:tc>
                  <a:txBody>
                    <a:bodyPr/>
                    <a:lstStyle/>
                    <a:p>
                      <a:pPr algn="ctr">
                        <a:lnSpc>
                          <a:spcPct val="115000"/>
                        </a:lnSpc>
                        <a:spcAft>
                          <a:spcPts val="0"/>
                        </a:spcAft>
                      </a:pPr>
                      <a:r>
                        <a:rPr lang="en-IN" sz="1500">
                          <a:effectLst/>
                          <a:latin typeface="Times New Roman" pitchFamily="18" charset="0"/>
                          <a:cs typeface="Times New Roman" pitchFamily="18" charset="0"/>
                        </a:rPr>
                        <a:t>Resisting Forces</a:t>
                      </a:r>
                      <a:endParaRPr lang="en-IN" sz="1500">
                        <a:effectLst/>
                        <a:latin typeface="Times New Roman" pitchFamily="18" charset="0"/>
                        <a:ea typeface="Calibri"/>
                        <a:cs typeface="Times New Roman" pitchFamily="18" charset="0"/>
                      </a:endParaRPr>
                    </a:p>
                  </a:txBody>
                  <a:tcPr marL="40511" marR="40511" marT="0" marB="0"/>
                </a:tc>
                <a:tc>
                  <a:txBody>
                    <a:bodyPr/>
                    <a:lstStyle/>
                    <a:p>
                      <a:pPr algn="ctr">
                        <a:lnSpc>
                          <a:spcPct val="115000"/>
                        </a:lnSpc>
                        <a:spcAft>
                          <a:spcPts val="0"/>
                        </a:spcAft>
                      </a:pPr>
                      <a:r>
                        <a:rPr lang="en-IN" sz="1500">
                          <a:effectLst/>
                          <a:latin typeface="Times New Roman" pitchFamily="18" charset="0"/>
                          <a:cs typeface="Times New Roman" pitchFamily="18" charset="0"/>
                        </a:rPr>
                        <a:t>Grade (1-5)</a:t>
                      </a:r>
                      <a:endParaRPr lang="en-IN" sz="1500">
                        <a:effectLst/>
                        <a:latin typeface="Times New Roman" pitchFamily="18" charset="0"/>
                        <a:ea typeface="Calibri"/>
                        <a:cs typeface="Times New Roman" pitchFamily="18" charset="0"/>
                      </a:endParaRPr>
                    </a:p>
                  </a:txBody>
                  <a:tcPr marL="40511" marR="40511" marT="0" marB="0"/>
                </a:tc>
                <a:extLst>
                  <a:ext uri="{0D108BD9-81ED-4DB2-BD59-A6C34878D82A}">
                    <a16:rowId xmlns:a16="http://schemas.microsoft.com/office/drawing/2014/main" val="10000"/>
                  </a:ext>
                </a:extLst>
              </a:tr>
              <a:tr h="807558">
                <a:tc>
                  <a:txBody>
                    <a:bodyPr/>
                    <a:lstStyle/>
                    <a:p>
                      <a:pPr algn="ctr">
                        <a:lnSpc>
                          <a:spcPct val="115000"/>
                        </a:lnSpc>
                        <a:spcAft>
                          <a:spcPts val="0"/>
                        </a:spcAft>
                      </a:pPr>
                      <a:r>
                        <a:rPr lang="en-IN" sz="1500" b="0">
                          <a:effectLst/>
                          <a:latin typeface="Times New Roman" pitchFamily="18" charset="0"/>
                          <a:cs typeface="Times New Roman" pitchFamily="18" charset="0"/>
                        </a:rPr>
                        <a:t>Strong Brand Recognition and Loyalty</a:t>
                      </a:r>
                      <a:endParaRPr lang="en-IN" sz="1500" b="0">
                        <a:effectLst/>
                        <a:latin typeface="Times New Roman" pitchFamily="18" charset="0"/>
                        <a:ea typeface="Calibri"/>
                        <a:cs typeface="Times New Roman" pitchFamily="18" charset="0"/>
                      </a:endParaRPr>
                    </a:p>
                  </a:txBody>
                  <a:tcPr marL="40511" marR="40511" marT="0" marB="0"/>
                </a:tc>
                <a:tc>
                  <a:txBody>
                    <a:bodyPr/>
                    <a:lstStyle/>
                    <a:p>
                      <a:pPr algn="ctr">
                        <a:lnSpc>
                          <a:spcPct val="115000"/>
                        </a:lnSpc>
                        <a:spcAft>
                          <a:spcPts val="0"/>
                        </a:spcAft>
                      </a:pPr>
                      <a:r>
                        <a:rPr lang="en-IN" sz="1500">
                          <a:effectLst/>
                          <a:latin typeface="Times New Roman" pitchFamily="18" charset="0"/>
                          <a:cs typeface="Times New Roman" pitchFamily="18" charset="0"/>
                        </a:rPr>
                        <a:t>5</a:t>
                      </a:r>
                      <a:endParaRPr lang="en-IN" sz="1500">
                        <a:effectLst/>
                        <a:latin typeface="Times New Roman" pitchFamily="18" charset="0"/>
                        <a:ea typeface="Calibri"/>
                        <a:cs typeface="Times New Roman" pitchFamily="18" charset="0"/>
                      </a:endParaRPr>
                    </a:p>
                  </a:txBody>
                  <a:tcPr marL="40511" marR="40511" marT="0" marB="0"/>
                </a:tc>
                <a:tc>
                  <a:txBody>
                    <a:bodyPr/>
                    <a:lstStyle/>
                    <a:p>
                      <a:pPr algn="ctr"/>
                      <a:endParaRPr lang="en-IN" sz="1500">
                        <a:effectLst/>
                        <a:latin typeface="Times New Roman" pitchFamily="18" charset="0"/>
                        <a:cs typeface="Times New Roman" pitchFamily="18" charset="0"/>
                      </a:endParaRPr>
                    </a:p>
                  </a:txBody>
                  <a:tcPr marL="40511" marR="40511" marT="0" marB="0"/>
                </a:tc>
                <a:tc>
                  <a:txBody>
                    <a:bodyPr/>
                    <a:lstStyle/>
                    <a:p>
                      <a:pPr algn="ctr">
                        <a:lnSpc>
                          <a:spcPct val="115000"/>
                        </a:lnSpc>
                        <a:spcAft>
                          <a:spcPts val="0"/>
                        </a:spcAft>
                      </a:pPr>
                      <a:r>
                        <a:rPr lang="en-IN" sz="1500">
                          <a:effectLst/>
                          <a:latin typeface="Times New Roman" pitchFamily="18" charset="0"/>
                          <a:cs typeface="Times New Roman" pitchFamily="18" charset="0"/>
                        </a:rPr>
                        <a:t>High Competition</a:t>
                      </a:r>
                      <a:endParaRPr lang="en-IN" sz="1500">
                        <a:effectLst/>
                        <a:latin typeface="Times New Roman" pitchFamily="18" charset="0"/>
                        <a:ea typeface="Calibri"/>
                        <a:cs typeface="Times New Roman" pitchFamily="18" charset="0"/>
                      </a:endParaRPr>
                    </a:p>
                  </a:txBody>
                  <a:tcPr marL="40511" marR="40511" marT="0" marB="0"/>
                </a:tc>
                <a:tc>
                  <a:txBody>
                    <a:bodyPr/>
                    <a:lstStyle/>
                    <a:p>
                      <a:pPr algn="ctr">
                        <a:lnSpc>
                          <a:spcPct val="115000"/>
                        </a:lnSpc>
                        <a:spcAft>
                          <a:spcPts val="0"/>
                        </a:spcAft>
                      </a:pPr>
                      <a:r>
                        <a:rPr lang="en-IN" sz="1500">
                          <a:effectLst/>
                          <a:latin typeface="Times New Roman" pitchFamily="18" charset="0"/>
                          <a:cs typeface="Times New Roman" pitchFamily="18" charset="0"/>
                        </a:rPr>
                        <a:t>5</a:t>
                      </a:r>
                      <a:endParaRPr lang="en-IN" sz="1500">
                        <a:effectLst/>
                        <a:latin typeface="Times New Roman" pitchFamily="18" charset="0"/>
                        <a:ea typeface="Calibri"/>
                        <a:cs typeface="Times New Roman" pitchFamily="18" charset="0"/>
                      </a:endParaRPr>
                    </a:p>
                  </a:txBody>
                  <a:tcPr marL="40511" marR="40511" marT="0" marB="0"/>
                </a:tc>
                <a:extLst>
                  <a:ext uri="{0D108BD9-81ED-4DB2-BD59-A6C34878D82A}">
                    <a16:rowId xmlns:a16="http://schemas.microsoft.com/office/drawing/2014/main" val="10001"/>
                  </a:ext>
                </a:extLst>
              </a:tr>
              <a:tr h="538385">
                <a:tc>
                  <a:txBody>
                    <a:bodyPr/>
                    <a:lstStyle/>
                    <a:p>
                      <a:pPr algn="ctr">
                        <a:lnSpc>
                          <a:spcPct val="115000"/>
                        </a:lnSpc>
                        <a:spcAft>
                          <a:spcPts val="0"/>
                        </a:spcAft>
                      </a:pPr>
                      <a:r>
                        <a:rPr lang="en-IN" sz="1500" b="0">
                          <a:effectLst/>
                          <a:latin typeface="Times New Roman" pitchFamily="18" charset="0"/>
                          <a:cs typeface="Times New Roman" pitchFamily="18" charset="0"/>
                        </a:rPr>
                        <a:t>Integration of AI/AR for Differentiation</a:t>
                      </a:r>
                      <a:endParaRPr lang="en-IN" sz="1500" b="0">
                        <a:effectLst/>
                        <a:latin typeface="Times New Roman" pitchFamily="18" charset="0"/>
                        <a:ea typeface="Calibri"/>
                        <a:cs typeface="Times New Roman" pitchFamily="18" charset="0"/>
                      </a:endParaRPr>
                    </a:p>
                  </a:txBody>
                  <a:tcPr marL="40511" marR="40511" marT="0" marB="0"/>
                </a:tc>
                <a:tc>
                  <a:txBody>
                    <a:bodyPr/>
                    <a:lstStyle/>
                    <a:p>
                      <a:pPr algn="ctr">
                        <a:lnSpc>
                          <a:spcPct val="115000"/>
                        </a:lnSpc>
                        <a:spcAft>
                          <a:spcPts val="0"/>
                        </a:spcAft>
                      </a:pPr>
                      <a:r>
                        <a:rPr lang="en-IN" sz="1500">
                          <a:effectLst/>
                          <a:latin typeface="Times New Roman" pitchFamily="18" charset="0"/>
                          <a:cs typeface="Times New Roman" pitchFamily="18" charset="0"/>
                        </a:rPr>
                        <a:t>4</a:t>
                      </a:r>
                      <a:endParaRPr lang="en-IN" sz="1500">
                        <a:effectLst/>
                        <a:latin typeface="Times New Roman" pitchFamily="18" charset="0"/>
                        <a:ea typeface="Calibri"/>
                        <a:cs typeface="Times New Roman" pitchFamily="18" charset="0"/>
                      </a:endParaRPr>
                    </a:p>
                  </a:txBody>
                  <a:tcPr marL="40511" marR="40511" marT="0" marB="0"/>
                </a:tc>
                <a:tc>
                  <a:txBody>
                    <a:bodyPr/>
                    <a:lstStyle/>
                    <a:p>
                      <a:pPr algn="ctr"/>
                      <a:endParaRPr lang="en-IN" sz="1500">
                        <a:effectLst/>
                        <a:latin typeface="Times New Roman" pitchFamily="18" charset="0"/>
                        <a:cs typeface="Times New Roman" pitchFamily="18" charset="0"/>
                      </a:endParaRPr>
                    </a:p>
                  </a:txBody>
                  <a:tcPr marL="40511" marR="40511" marT="0" marB="0"/>
                </a:tc>
                <a:tc>
                  <a:txBody>
                    <a:bodyPr/>
                    <a:lstStyle/>
                    <a:p>
                      <a:pPr algn="ctr">
                        <a:lnSpc>
                          <a:spcPct val="115000"/>
                        </a:lnSpc>
                        <a:spcAft>
                          <a:spcPts val="0"/>
                        </a:spcAft>
                      </a:pPr>
                      <a:r>
                        <a:rPr lang="en-IN" sz="1500">
                          <a:effectLst/>
                          <a:latin typeface="Times New Roman" pitchFamily="18" charset="0"/>
                          <a:cs typeface="Times New Roman" pitchFamily="18" charset="0"/>
                        </a:rPr>
                        <a:t>High R&amp;D Costs</a:t>
                      </a:r>
                      <a:endParaRPr lang="en-IN" sz="1500">
                        <a:effectLst/>
                        <a:latin typeface="Times New Roman" pitchFamily="18" charset="0"/>
                        <a:ea typeface="Calibri"/>
                        <a:cs typeface="Times New Roman" pitchFamily="18" charset="0"/>
                      </a:endParaRPr>
                    </a:p>
                  </a:txBody>
                  <a:tcPr marL="40511" marR="40511" marT="0" marB="0"/>
                </a:tc>
                <a:tc>
                  <a:txBody>
                    <a:bodyPr/>
                    <a:lstStyle/>
                    <a:p>
                      <a:pPr algn="ctr">
                        <a:lnSpc>
                          <a:spcPct val="115000"/>
                        </a:lnSpc>
                        <a:spcAft>
                          <a:spcPts val="0"/>
                        </a:spcAft>
                      </a:pPr>
                      <a:r>
                        <a:rPr lang="en-IN" sz="1500">
                          <a:effectLst/>
                          <a:latin typeface="Times New Roman" pitchFamily="18" charset="0"/>
                          <a:cs typeface="Times New Roman" pitchFamily="18" charset="0"/>
                        </a:rPr>
                        <a:t>4</a:t>
                      </a:r>
                      <a:endParaRPr lang="en-IN" sz="1500">
                        <a:effectLst/>
                        <a:latin typeface="Times New Roman" pitchFamily="18" charset="0"/>
                        <a:ea typeface="Calibri"/>
                        <a:cs typeface="Times New Roman" pitchFamily="18" charset="0"/>
                      </a:endParaRPr>
                    </a:p>
                  </a:txBody>
                  <a:tcPr marL="40511" marR="40511" marT="0" marB="0"/>
                </a:tc>
                <a:extLst>
                  <a:ext uri="{0D108BD9-81ED-4DB2-BD59-A6C34878D82A}">
                    <a16:rowId xmlns:a16="http://schemas.microsoft.com/office/drawing/2014/main" val="10002"/>
                  </a:ext>
                </a:extLst>
              </a:tr>
              <a:tr h="807558">
                <a:tc>
                  <a:txBody>
                    <a:bodyPr/>
                    <a:lstStyle/>
                    <a:p>
                      <a:pPr algn="ctr">
                        <a:lnSpc>
                          <a:spcPct val="115000"/>
                        </a:lnSpc>
                        <a:spcAft>
                          <a:spcPts val="0"/>
                        </a:spcAft>
                      </a:pPr>
                      <a:r>
                        <a:rPr lang="en-IN" sz="1500" b="0">
                          <a:effectLst/>
                          <a:latin typeface="Times New Roman" pitchFamily="18" charset="0"/>
                          <a:cs typeface="Times New Roman" pitchFamily="18" charset="0"/>
                        </a:rPr>
                        <a:t>Expanding Ecosystem of Products/Services</a:t>
                      </a:r>
                      <a:endParaRPr lang="en-IN" sz="1500" b="0">
                        <a:effectLst/>
                        <a:latin typeface="Times New Roman" pitchFamily="18" charset="0"/>
                        <a:ea typeface="Calibri"/>
                        <a:cs typeface="Times New Roman" pitchFamily="18" charset="0"/>
                      </a:endParaRPr>
                    </a:p>
                  </a:txBody>
                  <a:tcPr marL="40511" marR="40511" marT="0" marB="0"/>
                </a:tc>
                <a:tc>
                  <a:txBody>
                    <a:bodyPr/>
                    <a:lstStyle/>
                    <a:p>
                      <a:pPr algn="ctr">
                        <a:lnSpc>
                          <a:spcPct val="115000"/>
                        </a:lnSpc>
                        <a:spcAft>
                          <a:spcPts val="0"/>
                        </a:spcAft>
                      </a:pPr>
                      <a:r>
                        <a:rPr lang="en-IN" sz="1500">
                          <a:effectLst/>
                          <a:latin typeface="Times New Roman" pitchFamily="18" charset="0"/>
                          <a:cs typeface="Times New Roman" pitchFamily="18" charset="0"/>
                        </a:rPr>
                        <a:t>4</a:t>
                      </a:r>
                      <a:endParaRPr lang="en-IN" sz="1500">
                        <a:effectLst/>
                        <a:latin typeface="Times New Roman" pitchFamily="18" charset="0"/>
                        <a:ea typeface="Calibri"/>
                        <a:cs typeface="Times New Roman" pitchFamily="18" charset="0"/>
                      </a:endParaRPr>
                    </a:p>
                  </a:txBody>
                  <a:tcPr marL="40511" marR="40511" marT="0" marB="0"/>
                </a:tc>
                <a:tc>
                  <a:txBody>
                    <a:bodyPr/>
                    <a:lstStyle/>
                    <a:p>
                      <a:pPr algn="ctr"/>
                      <a:endParaRPr lang="en-IN" sz="1500">
                        <a:effectLst/>
                        <a:latin typeface="Times New Roman" pitchFamily="18" charset="0"/>
                        <a:cs typeface="Times New Roman" pitchFamily="18" charset="0"/>
                      </a:endParaRPr>
                    </a:p>
                  </a:txBody>
                  <a:tcPr marL="40511" marR="40511" marT="0" marB="0"/>
                </a:tc>
                <a:tc>
                  <a:txBody>
                    <a:bodyPr/>
                    <a:lstStyle/>
                    <a:p>
                      <a:pPr algn="ctr">
                        <a:lnSpc>
                          <a:spcPct val="115000"/>
                        </a:lnSpc>
                        <a:spcAft>
                          <a:spcPts val="0"/>
                        </a:spcAft>
                      </a:pPr>
                      <a:r>
                        <a:rPr lang="en-IN" sz="1500">
                          <a:effectLst/>
                          <a:latin typeface="Times New Roman" pitchFamily="18" charset="0"/>
                          <a:cs typeface="Times New Roman" pitchFamily="18" charset="0"/>
                        </a:rPr>
                        <a:t>Dependency on Specialized Suppliers</a:t>
                      </a:r>
                      <a:endParaRPr lang="en-IN" sz="1500">
                        <a:effectLst/>
                        <a:latin typeface="Times New Roman" pitchFamily="18" charset="0"/>
                        <a:ea typeface="Calibri"/>
                        <a:cs typeface="Times New Roman" pitchFamily="18" charset="0"/>
                      </a:endParaRPr>
                    </a:p>
                  </a:txBody>
                  <a:tcPr marL="40511" marR="40511" marT="0" marB="0"/>
                </a:tc>
                <a:tc>
                  <a:txBody>
                    <a:bodyPr/>
                    <a:lstStyle/>
                    <a:p>
                      <a:pPr algn="ctr">
                        <a:lnSpc>
                          <a:spcPct val="115000"/>
                        </a:lnSpc>
                        <a:spcAft>
                          <a:spcPts val="0"/>
                        </a:spcAft>
                      </a:pPr>
                      <a:r>
                        <a:rPr lang="en-IN" sz="1500">
                          <a:effectLst/>
                          <a:latin typeface="Times New Roman" pitchFamily="18" charset="0"/>
                          <a:cs typeface="Times New Roman" pitchFamily="18" charset="0"/>
                        </a:rPr>
                        <a:t>3</a:t>
                      </a:r>
                      <a:endParaRPr lang="en-IN" sz="1500">
                        <a:effectLst/>
                        <a:latin typeface="Times New Roman" pitchFamily="18" charset="0"/>
                        <a:ea typeface="Calibri"/>
                        <a:cs typeface="Times New Roman" pitchFamily="18" charset="0"/>
                      </a:endParaRPr>
                    </a:p>
                  </a:txBody>
                  <a:tcPr marL="40511" marR="40511" marT="0" marB="0"/>
                </a:tc>
                <a:extLst>
                  <a:ext uri="{0D108BD9-81ED-4DB2-BD59-A6C34878D82A}">
                    <a16:rowId xmlns:a16="http://schemas.microsoft.com/office/drawing/2014/main" val="10003"/>
                  </a:ext>
                </a:extLst>
              </a:tr>
              <a:tr h="807558">
                <a:tc>
                  <a:txBody>
                    <a:bodyPr/>
                    <a:lstStyle/>
                    <a:p>
                      <a:pPr algn="ctr">
                        <a:lnSpc>
                          <a:spcPct val="115000"/>
                        </a:lnSpc>
                        <a:spcAft>
                          <a:spcPts val="0"/>
                        </a:spcAft>
                      </a:pPr>
                      <a:r>
                        <a:rPr lang="en-IN" sz="1500" b="0">
                          <a:effectLst/>
                          <a:latin typeface="Times New Roman" pitchFamily="18" charset="0"/>
                          <a:cs typeface="Times New Roman" pitchFamily="18" charset="0"/>
                        </a:rPr>
                        <a:t>Opportunity to Partner with AI/AR Experts</a:t>
                      </a:r>
                      <a:endParaRPr lang="en-IN" sz="1500" b="0">
                        <a:effectLst/>
                        <a:latin typeface="Times New Roman" pitchFamily="18" charset="0"/>
                        <a:ea typeface="Calibri"/>
                        <a:cs typeface="Times New Roman" pitchFamily="18" charset="0"/>
                      </a:endParaRPr>
                    </a:p>
                  </a:txBody>
                  <a:tcPr marL="40511" marR="40511" marT="0" marB="0"/>
                </a:tc>
                <a:tc>
                  <a:txBody>
                    <a:bodyPr/>
                    <a:lstStyle/>
                    <a:p>
                      <a:pPr algn="ctr">
                        <a:lnSpc>
                          <a:spcPct val="115000"/>
                        </a:lnSpc>
                        <a:spcAft>
                          <a:spcPts val="0"/>
                        </a:spcAft>
                      </a:pPr>
                      <a:r>
                        <a:rPr lang="en-IN" sz="1500">
                          <a:effectLst/>
                          <a:latin typeface="Times New Roman" pitchFamily="18" charset="0"/>
                          <a:cs typeface="Times New Roman" pitchFamily="18" charset="0"/>
                        </a:rPr>
                        <a:t>3</a:t>
                      </a:r>
                      <a:endParaRPr lang="en-IN" sz="1500">
                        <a:effectLst/>
                        <a:latin typeface="Times New Roman" pitchFamily="18" charset="0"/>
                        <a:ea typeface="Calibri"/>
                        <a:cs typeface="Times New Roman" pitchFamily="18" charset="0"/>
                      </a:endParaRPr>
                    </a:p>
                  </a:txBody>
                  <a:tcPr marL="40511" marR="40511" marT="0" marB="0"/>
                </a:tc>
                <a:tc>
                  <a:txBody>
                    <a:bodyPr/>
                    <a:lstStyle/>
                    <a:p>
                      <a:pPr algn="ctr"/>
                      <a:endParaRPr lang="en-IN" sz="1500">
                        <a:effectLst/>
                        <a:latin typeface="Times New Roman" pitchFamily="18" charset="0"/>
                        <a:cs typeface="Times New Roman" pitchFamily="18" charset="0"/>
                      </a:endParaRPr>
                    </a:p>
                  </a:txBody>
                  <a:tcPr marL="40511" marR="40511" marT="0" marB="0"/>
                </a:tc>
                <a:tc>
                  <a:txBody>
                    <a:bodyPr/>
                    <a:lstStyle/>
                    <a:p>
                      <a:pPr algn="ctr">
                        <a:lnSpc>
                          <a:spcPct val="115000"/>
                        </a:lnSpc>
                        <a:spcAft>
                          <a:spcPts val="0"/>
                        </a:spcAft>
                      </a:pPr>
                      <a:r>
                        <a:rPr lang="en-IN" sz="1500">
                          <a:effectLst/>
                          <a:latin typeface="Times New Roman" pitchFamily="18" charset="0"/>
                          <a:cs typeface="Times New Roman" pitchFamily="18" charset="0"/>
                        </a:rPr>
                        <a:t>Rapidly Evolving Technology Landscape</a:t>
                      </a:r>
                      <a:endParaRPr lang="en-IN" sz="1500">
                        <a:effectLst/>
                        <a:latin typeface="Times New Roman" pitchFamily="18" charset="0"/>
                        <a:ea typeface="Calibri"/>
                        <a:cs typeface="Times New Roman" pitchFamily="18" charset="0"/>
                      </a:endParaRPr>
                    </a:p>
                  </a:txBody>
                  <a:tcPr marL="40511" marR="40511" marT="0" marB="0"/>
                </a:tc>
                <a:tc>
                  <a:txBody>
                    <a:bodyPr/>
                    <a:lstStyle/>
                    <a:p>
                      <a:pPr algn="ctr">
                        <a:lnSpc>
                          <a:spcPct val="115000"/>
                        </a:lnSpc>
                        <a:spcAft>
                          <a:spcPts val="0"/>
                        </a:spcAft>
                      </a:pPr>
                      <a:r>
                        <a:rPr lang="en-IN" sz="1500">
                          <a:effectLst/>
                          <a:latin typeface="Times New Roman" pitchFamily="18" charset="0"/>
                          <a:cs typeface="Times New Roman" pitchFamily="18" charset="0"/>
                        </a:rPr>
                        <a:t>3</a:t>
                      </a:r>
                      <a:endParaRPr lang="en-IN" sz="1500">
                        <a:effectLst/>
                        <a:latin typeface="Times New Roman" pitchFamily="18" charset="0"/>
                        <a:ea typeface="Calibri"/>
                        <a:cs typeface="Times New Roman" pitchFamily="18" charset="0"/>
                      </a:endParaRPr>
                    </a:p>
                  </a:txBody>
                  <a:tcPr marL="40511" marR="40511" marT="0" marB="0"/>
                </a:tc>
                <a:extLst>
                  <a:ext uri="{0D108BD9-81ED-4DB2-BD59-A6C34878D82A}">
                    <a16:rowId xmlns:a16="http://schemas.microsoft.com/office/drawing/2014/main" val="10004"/>
                  </a:ext>
                </a:extLst>
              </a:tr>
              <a:tr h="807558">
                <a:tc>
                  <a:txBody>
                    <a:bodyPr/>
                    <a:lstStyle/>
                    <a:p>
                      <a:pPr algn="ctr">
                        <a:lnSpc>
                          <a:spcPct val="115000"/>
                        </a:lnSpc>
                        <a:spcAft>
                          <a:spcPts val="0"/>
                        </a:spcAft>
                      </a:pPr>
                      <a:r>
                        <a:rPr lang="en-IN" sz="1500" b="0">
                          <a:effectLst/>
                          <a:latin typeface="Times New Roman" pitchFamily="18" charset="0"/>
                          <a:cs typeface="Times New Roman" pitchFamily="18" charset="0"/>
                        </a:rPr>
                        <a:t>Innovation as Core Strategy</a:t>
                      </a:r>
                      <a:endParaRPr lang="en-IN" sz="1500" b="0">
                        <a:effectLst/>
                        <a:latin typeface="Times New Roman" pitchFamily="18" charset="0"/>
                        <a:ea typeface="Calibri"/>
                        <a:cs typeface="Times New Roman" pitchFamily="18" charset="0"/>
                      </a:endParaRPr>
                    </a:p>
                  </a:txBody>
                  <a:tcPr marL="40511" marR="40511" marT="0" marB="0"/>
                </a:tc>
                <a:tc>
                  <a:txBody>
                    <a:bodyPr/>
                    <a:lstStyle/>
                    <a:p>
                      <a:pPr algn="ctr">
                        <a:lnSpc>
                          <a:spcPct val="115000"/>
                        </a:lnSpc>
                        <a:spcAft>
                          <a:spcPts val="0"/>
                        </a:spcAft>
                      </a:pPr>
                      <a:r>
                        <a:rPr lang="en-IN" sz="1500">
                          <a:effectLst/>
                          <a:latin typeface="Times New Roman" pitchFamily="18" charset="0"/>
                          <a:cs typeface="Times New Roman" pitchFamily="18" charset="0"/>
                        </a:rPr>
                        <a:t>5</a:t>
                      </a:r>
                      <a:endParaRPr lang="en-IN" sz="1500">
                        <a:effectLst/>
                        <a:latin typeface="Times New Roman" pitchFamily="18" charset="0"/>
                        <a:ea typeface="Calibri"/>
                        <a:cs typeface="Times New Roman" pitchFamily="18" charset="0"/>
                      </a:endParaRPr>
                    </a:p>
                  </a:txBody>
                  <a:tcPr marL="40511" marR="40511" marT="0" marB="0"/>
                </a:tc>
                <a:tc>
                  <a:txBody>
                    <a:bodyPr/>
                    <a:lstStyle/>
                    <a:p>
                      <a:pPr algn="ctr"/>
                      <a:endParaRPr lang="en-IN" sz="1500">
                        <a:effectLst/>
                        <a:latin typeface="Times New Roman" pitchFamily="18" charset="0"/>
                        <a:cs typeface="Times New Roman" pitchFamily="18" charset="0"/>
                      </a:endParaRPr>
                    </a:p>
                  </a:txBody>
                  <a:tcPr marL="40511" marR="40511" marT="0" marB="0"/>
                </a:tc>
                <a:tc>
                  <a:txBody>
                    <a:bodyPr/>
                    <a:lstStyle/>
                    <a:p>
                      <a:pPr algn="ctr">
                        <a:lnSpc>
                          <a:spcPct val="115000"/>
                        </a:lnSpc>
                        <a:spcAft>
                          <a:spcPts val="0"/>
                        </a:spcAft>
                      </a:pPr>
                      <a:r>
                        <a:rPr lang="en-IN" sz="1500">
                          <a:effectLst/>
                          <a:latin typeface="Times New Roman" pitchFamily="18" charset="0"/>
                          <a:cs typeface="Times New Roman" pitchFamily="18" charset="0"/>
                        </a:rPr>
                        <a:t>Risk of Consumer Fatigue with New Tech</a:t>
                      </a:r>
                      <a:endParaRPr lang="en-IN" sz="1500">
                        <a:effectLst/>
                        <a:latin typeface="Times New Roman" pitchFamily="18" charset="0"/>
                        <a:ea typeface="Calibri"/>
                        <a:cs typeface="Times New Roman" pitchFamily="18" charset="0"/>
                      </a:endParaRPr>
                    </a:p>
                  </a:txBody>
                  <a:tcPr marL="40511" marR="40511" marT="0" marB="0"/>
                </a:tc>
                <a:tc>
                  <a:txBody>
                    <a:bodyPr/>
                    <a:lstStyle/>
                    <a:p>
                      <a:pPr algn="ctr">
                        <a:lnSpc>
                          <a:spcPct val="115000"/>
                        </a:lnSpc>
                        <a:spcAft>
                          <a:spcPts val="0"/>
                        </a:spcAft>
                      </a:pPr>
                      <a:r>
                        <a:rPr lang="en-IN" sz="1500" dirty="0">
                          <a:effectLst/>
                          <a:latin typeface="Times New Roman" pitchFamily="18" charset="0"/>
                          <a:cs typeface="Times New Roman" pitchFamily="18" charset="0"/>
                        </a:rPr>
                        <a:t>2</a:t>
                      </a:r>
                      <a:endParaRPr lang="en-IN" sz="1500" dirty="0">
                        <a:effectLst/>
                        <a:latin typeface="Times New Roman" pitchFamily="18" charset="0"/>
                        <a:ea typeface="Calibri"/>
                        <a:cs typeface="Times New Roman" pitchFamily="18" charset="0"/>
                      </a:endParaRPr>
                    </a:p>
                  </a:txBody>
                  <a:tcPr marL="40511" marR="40511" marT="0" marB="0"/>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32077686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31" name="Rectangle 3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85A49B-375A-8BBD-87AB-836A5E152179}"/>
              </a:ext>
            </a:extLst>
          </p:cNvPr>
          <p:cNvSpPr>
            <a:spLocks noGrp="1"/>
          </p:cNvSpPr>
          <p:nvPr>
            <p:ph type="title"/>
          </p:nvPr>
        </p:nvSpPr>
        <p:spPr>
          <a:xfrm>
            <a:off x="761803" y="350196"/>
            <a:ext cx="4646904" cy="1624520"/>
          </a:xfrm>
        </p:spPr>
        <p:txBody>
          <a:bodyPr anchor="ctr">
            <a:normAutofit/>
          </a:bodyPr>
          <a:lstStyle/>
          <a:p>
            <a:r>
              <a:rPr lang="en-US" sz="3400">
                <a:latin typeface="Times New Roman" panose="02020603050405020304" pitchFamily="18" charset="0"/>
                <a:cs typeface="Times New Roman" panose="02020603050405020304" pitchFamily="18" charset="0"/>
              </a:rPr>
              <a:t>Apple’s Change Management Strategies – Adapting to AI and AR</a:t>
            </a:r>
            <a:endParaRPr lang="en-GB" sz="3400">
              <a:latin typeface="Times New Roman" panose="02020603050405020304" pitchFamily="18" charset="0"/>
              <a:cs typeface="Times New Roman" panose="02020603050405020304" pitchFamily="18" charset="0"/>
            </a:endParaRPr>
          </a:p>
        </p:txBody>
      </p:sp>
      <p:sp>
        <p:nvSpPr>
          <p:cNvPr id="4" name="Rectangle 1">
            <a:extLst>
              <a:ext uri="{FF2B5EF4-FFF2-40B4-BE49-F238E27FC236}">
                <a16:creationId xmlns:a16="http://schemas.microsoft.com/office/drawing/2014/main" id="{0F5013BA-5ADC-5D52-A32A-A4E79A59B866}"/>
              </a:ext>
            </a:extLst>
          </p:cNvPr>
          <p:cNvSpPr>
            <a:spLocks noGrp="1" noChangeArrowheads="1"/>
          </p:cNvSpPr>
          <p:nvPr>
            <p:ph idx="1"/>
          </p:nvPr>
        </p:nvSpPr>
        <p:spPr bwMode="auto">
          <a:xfrm>
            <a:off x="761802" y="2743200"/>
            <a:ext cx="4646905" cy="3613149"/>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 anchorCtr="0" compatLnSpc="1">
            <a:prstTxWarp prst="textNoShape">
              <a:avLst/>
            </a:prstTxWarp>
            <a:normAutofit/>
          </a:bodyPr>
          <a:lstStyle/>
          <a:p>
            <a:pPr marR="0" lvl="0" defTabSz="914400" rtl="0" eaLnBrk="0" fontAlgn="base" latinLnBrk="0" hangingPunct="0">
              <a:spcBef>
                <a:spcPct val="0"/>
              </a:spcBef>
              <a:spcAft>
                <a:spcPts val="600"/>
              </a:spcAft>
              <a:buClrTx/>
              <a:buSzTx/>
              <a:buFont typeface="Wingdings" panose="05000000000000000000" pitchFamily="2" charset="2"/>
              <a:buChar char="Ø"/>
              <a:tabLst/>
            </a:pPr>
            <a:r>
              <a:rPr kumimoji="0" lang="en-US" altLang="en-US" sz="2000" b="1" i="0" u="none" strike="noStrike" cap="none" normalizeH="0" baseline="0">
                <a:ln>
                  <a:noFill/>
                </a:ln>
                <a:effectLst/>
                <a:latin typeface="Times New Roman" panose="02020603050405020304" pitchFamily="18" charset="0"/>
                <a:cs typeface="Times New Roman" panose="02020603050405020304" pitchFamily="18" charset="0"/>
              </a:rPr>
              <a:t>Unfreeze (Lewin’s Model)</a:t>
            </a:r>
            <a:r>
              <a:rPr kumimoji="0" lang="en-US" altLang="en-US" sz="2000" b="0" i="0" u="none" strike="noStrike" cap="none" normalizeH="0" baseline="0">
                <a:ln>
                  <a:noFill/>
                </a:ln>
                <a:effectLst/>
                <a:latin typeface="Times New Roman" panose="02020603050405020304" pitchFamily="18" charset="0"/>
                <a:cs typeface="Times New Roman" panose="02020603050405020304" pitchFamily="18" charset="0"/>
              </a:rPr>
              <a:t>: Apple initiates change by promoting a culture of innovation.</a:t>
            </a:r>
          </a:p>
          <a:p>
            <a:pPr marR="0" lvl="0" defTabSz="914400" rtl="0" eaLnBrk="0" fontAlgn="base" latinLnBrk="0" hangingPunct="0">
              <a:spcBef>
                <a:spcPct val="0"/>
              </a:spcBef>
              <a:spcAft>
                <a:spcPts val="600"/>
              </a:spcAft>
              <a:buClrTx/>
              <a:buSzTx/>
              <a:buFont typeface="Wingdings" panose="05000000000000000000" pitchFamily="2" charset="2"/>
              <a:buChar char="Ø"/>
              <a:tabLst/>
            </a:pPr>
            <a:r>
              <a:rPr kumimoji="0" lang="en-US" altLang="en-US" sz="2000" b="1" i="0" u="none" strike="noStrike" cap="none" normalizeH="0" baseline="0">
                <a:ln>
                  <a:noFill/>
                </a:ln>
                <a:effectLst/>
                <a:latin typeface="Times New Roman" panose="02020603050405020304" pitchFamily="18" charset="0"/>
                <a:cs typeface="Times New Roman" panose="02020603050405020304" pitchFamily="18" charset="0"/>
              </a:rPr>
              <a:t>Change</a:t>
            </a:r>
            <a:r>
              <a:rPr kumimoji="0" lang="en-US" altLang="en-US" sz="2000" b="0" i="0" u="none" strike="noStrike" cap="none" normalizeH="0" baseline="0">
                <a:ln>
                  <a:noFill/>
                </a:ln>
                <a:effectLst/>
                <a:latin typeface="Times New Roman" panose="02020603050405020304" pitchFamily="18" charset="0"/>
                <a:cs typeface="Times New Roman" panose="02020603050405020304" pitchFamily="18" charset="0"/>
              </a:rPr>
              <a:t>: Invests heavily in R&amp;D and launches AI/AR products like Vision Pro.</a:t>
            </a:r>
          </a:p>
          <a:p>
            <a:pPr marR="0" lvl="0" defTabSz="914400" rtl="0" eaLnBrk="0" fontAlgn="base" latinLnBrk="0" hangingPunct="0">
              <a:spcBef>
                <a:spcPct val="0"/>
              </a:spcBef>
              <a:spcAft>
                <a:spcPts val="600"/>
              </a:spcAft>
              <a:buClrTx/>
              <a:buSzTx/>
              <a:buFont typeface="Wingdings" panose="05000000000000000000" pitchFamily="2" charset="2"/>
              <a:buChar char="Ø"/>
              <a:tabLst/>
            </a:pPr>
            <a:r>
              <a:rPr kumimoji="0" lang="en-US" altLang="en-US" sz="2000" b="1" i="0" u="none" strike="noStrike" cap="none" normalizeH="0" baseline="0">
                <a:ln>
                  <a:noFill/>
                </a:ln>
                <a:effectLst/>
                <a:latin typeface="Times New Roman" panose="02020603050405020304" pitchFamily="18" charset="0"/>
                <a:cs typeface="Times New Roman" panose="02020603050405020304" pitchFamily="18" charset="0"/>
              </a:rPr>
              <a:t>Refreeze</a:t>
            </a:r>
            <a:r>
              <a:rPr kumimoji="0" lang="en-US" altLang="en-US" sz="2000" b="0" i="0" u="none" strike="noStrike" cap="none" normalizeH="0" baseline="0">
                <a:ln>
                  <a:noFill/>
                </a:ln>
                <a:effectLst/>
                <a:latin typeface="Times New Roman" panose="02020603050405020304" pitchFamily="18" charset="0"/>
                <a:cs typeface="Times New Roman" panose="02020603050405020304" pitchFamily="18" charset="0"/>
              </a:rPr>
              <a:t>: Integrates AI/AR into the Apple ecosystem, fostering user adoption (Devagiri et al., 2022).</a:t>
            </a:r>
          </a:p>
          <a:p>
            <a:pPr marR="0" lvl="0" defTabSz="914400" rtl="0" eaLnBrk="0" fontAlgn="base" latinLnBrk="0" hangingPunct="0">
              <a:spcBef>
                <a:spcPct val="0"/>
              </a:spcBef>
              <a:spcAft>
                <a:spcPts val="600"/>
              </a:spcAft>
              <a:buClrTx/>
              <a:buSzTx/>
              <a:buFont typeface="Wingdings" panose="05000000000000000000" pitchFamily="2" charset="2"/>
              <a:buChar char="Ø"/>
              <a:tabLst/>
            </a:pPr>
            <a:r>
              <a:rPr kumimoji="0" lang="en-US" altLang="en-US" sz="2000" b="1" i="0" u="none" strike="noStrike" cap="none" normalizeH="0" baseline="0">
                <a:ln>
                  <a:noFill/>
                </a:ln>
                <a:effectLst/>
                <a:latin typeface="Times New Roman" panose="02020603050405020304" pitchFamily="18" charset="0"/>
                <a:cs typeface="Times New Roman" panose="02020603050405020304" pitchFamily="18" charset="0"/>
              </a:rPr>
              <a:t>Proactive Adaptation</a:t>
            </a:r>
            <a:r>
              <a:rPr kumimoji="0" lang="en-US" altLang="en-US" sz="2000" b="0" i="0" u="none" strike="noStrike" cap="none" normalizeH="0" baseline="0">
                <a:ln>
                  <a:noFill/>
                </a:ln>
                <a:effectLst/>
                <a:latin typeface="Times New Roman" panose="02020603050405020304" pitchFamily="18" charset="0"/>
                <a:cs typeface="Times New Roman" panose="02020603050405020304" pitchFamily="18" charset="0"/>
              </a:rPr>
              <a:t>: Emphasizes continuous improvement and market alignment. </a:t>
            </a:r>
          </a:p>
        </p:txBody>
      </p:sp>
      <p:pic>
        <p:nvPicPr>
          <p:cNvPr id="32" name="Picture 31" descr="Close up of a molecular model">
            <a:extLst>
              <a:ext uri="{FF2B5EF4-FFF2-40B4-BE49-F238E27FC236}">
                <a16:creationId xmlns:a16="http://schemas.microsoft.com/office/drawing/2014/main" id="{0AD60344-1C24-58E8-05E4-76663D6FB6B0}"/>
              </a:ext>
            </a:extLst>
          </p:cNvPr>
          <p:cNvPicPr>
            <a:picLocks noChangeAspect="1"/>
          </p:cNvPicPr>
          <p:nvPr/>
        </p:nvPicPr>
        <p:blipFill>
          <a:blip r:embed="rId3"/>
          <a:srcRect l="33259"/>
          <a:stretch/>
        </p:blipFill>
        <p:spPr>
          <a:xfrm>
            <a:off x="6096000" y="1"/>
            <a:ext cx="6102825" cy="6858000"/>
          </a:xfrm>
          <a:prstGeom prst="rect">
            <a:avLst/>
          </a:prstGeom>
        </p:spPr>
      </p:pic>
    </p:spTree>
    <p:extLst>
      <p:ext uri="{BB962C8B-B14F-4D97-AF65-F5344CB8AC3E}">
        <p14:creationId xmlns:p14="http://schemas.microsoft.com/office/powerpoint/2010/main" val="3951455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B70A766-B43C-B193-B682-D2749C32EE6E}"/>
              </a:ext>
            </a:extLst>
          </p:cNvPr>
          <p:cNvSpPr>
            <a:spLocks noGrp="1"/>
          </p:cNvSpPr>
          <p:nvPr>
            <p:ph type="title"/>
          </p:nvPr>
        </p:nvSpPr>
        <p:spPr>
          <a:xfrm>
            <a:off x="838200" y="1412488"/>
            <a:ext cx="2899189" cy="4363844"/>
          </a:xfrm>
        </p:spPr>
        <p:txBody>
          <a:bodyPr vert="horz" lIns="91440" tIns="45720" rIns="91440" bIns="45720" rtlCol="0" anchor="t">
            <a:normAutofit/>
          </a:bodyPr>
          <a:lstStyle/>
          <a:p>
            <a:r>
              <a:rPr lang="en-US" sz="4000" kern="1200">
                <a:solidFill>
                  <a:srgbClr val="FFFFFF"/>
                </a:solidFill>
                <a:latin typeface="+mj-lt"/>
                <a:ea typeface="+mj-ea"/>
                <a:cs typeface="+mj-cs"/>
              </a:rPr>
              <a:t>Critique of Apple’s Strategy – Strengths &amp; Weaknesses</a:t>
            </a:r>
          </a:p>
        </p:txBody>
      </p:sp>
      <p:sp>
        <p:nvSpPr>
          <p:cNvPr id="4" name="Rectangle 1">
            <a:extLst>
              <a:ext uri="{FF2B5EF4-FFF2-40B4-BE49-F238E27FC236}">
                <a16:creationId xmlns:a16="http://schemas.microsoft.com/office/drawing/2014/main" id="{E1D5C9A6-65FC-CEF0-8C2C-6B9E4A7EC087}"/>
              </a:ext>
            </a:extLst>
          </p:cNvPr>
          <p:cNvSpPr>
            <a:spLocks noGrp="1" noChangeArrowheads="1"/>
          </p:cNvSpPr>
          <p:nvPr>
            <p:ph idx="1"/>
          </p:nvPr>
        </p:nvSpPr>
        <p:spPr bwMode="auto">
          <a:xfrm>
            <a:off x="4380855" y="1412489"/>
            <a:ext cx="3427283" cy="4363844"/>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rmAutofit/>
          </a:bodyPr>
          <a:lstStyle/>
          <a:p>
            <a:pPr marL="0" marR="0" lvl="0" indent="0" fontAlgn="base">
              <a:spcBef>
                <a:spcPct val="0"/>
              </a:spcBef>
              <a:spcAft>
                <a:spcPts val="600"/>
              </a:spcAft>
              <a:buClrTx/>
              <a:buSzTx/>
              <a:buNone/>
              <a:tabLst/>
            </a:pPr>
            <a:r>
              <a:rPr lang="en-US" altLang="en-US" sz="1700" b="1" dirty="0"/>
              <a:t>     </a:t>
            </a:r>
            <a:r>
              <a:rPr kumimoji="0" lang="en-US" altLang="en-US" sz="1800" b="1" i="0" u="none" strike="noStrike" cap="none" normalizeH="0" baseline="0" dirty="0">
                <a:ln>
                  <a:noFill/>
                </a:ln>
                <a:effectLst/>
              </a:rPr>
              <a:t>Strengths</a:t>
            </a:r>
            <a:r>
              <a:rPr kumimoji="0" lang="en-US" altLang="en-US" sz="1800" b="0" i="0" u="none" strike="noStrike" cap="none" normalizeH="0" baseline="0" dirty="0">
                <a:ln>
                  <a:noFill/>
                </a:ln>
                <a:effectLst/>
              </a:rPr>
              <a:t>:</a:t>
            </a:r>
          </a:p>
          <a:p>
            <a:pPr marL="0" marR="0" lvl="0" fontAlgn="base">
              <a:spcBef>
                <a:spcPct val="0"/>
              </a:spcBef>
              <a:spcAft>
                <a:spcPts val="600"/>
              </a:spcAft>
              <a:buClrTx/>
              <a:buSzTx/>
              <a:tabLst/>
            </a:pPr>
            <a:r>
              <a:rPr kumimoji="0" lang="en-US" altLang="en-US" sz="1700" b="0" i="0" u="none" strike="noStrike" cap="none" normalizeH="0" baseline="0" dirty="0">
                <a:ln>
                  <a:noFill/>
                </a:ln>
                <a:effectLst/>
              </a:rPr>
              <a:t>Strong brand loyalty and customer trust.</a:t>
            </a:r>
          </a:p>
          <a:p>
            <a:pPr marL="0" marR="0" lvl="0" fontAlgn="base">
              <a:spcBef>
                <a:spcPct val="0"/>
              </a:spcBef>
              <a:spcAft>
                <a:spcPts val="600"/>
              </a:spcAft>
              <a:buClrTx/>
              <a:buSzTx/>
              <a:tabLst/>
            </a:pPr>
            <a:r>
              <a:rPr kumimoji="0" lang="en-US" altLang="en-US" sz="1700" b="0" i="0" u="none" strike="noStrike" cap="none" normalizeH="0" baseline="0" dirty="0">
                <a:ln>
                  <a:noFill/>
                </a:ln>
                <a:effectLst/>
              </a:rPr>
              <a:t>High R&amp;D investment drives tech innovation.</a:t>
            </a:r>
          </a:p>
          <a:p>
            <a:pPr marL="0" marR="0" lvl="0" fontAlgn="base">
              <a:spcBef>
                <a:spcPct val="0"/>
              </a:spcBef>
              <a:spcAft>
                <a:spcPts val="600"/>
              </a:spcAft>
              <a:buClrTx/>
              <a:buSzTx/>
              <a:tabLst/>
            </a:pPr>
            <a:r>
              <a:rPr kumimoji="0" lang="en-US" altLang="en-US" sz="1700" b="0" i="0" u="none" strike="noStrike" cap="none" normalizeH="0" baseline="0" dirty="0">
                <a:ln>
                  <a:noFill/>
                </a:ln>
                <a:effectLst/>
              </a:rPr>
              <a:t>Early adoption of cutting-edge technologies (e.g., AI and AR) (</a:t>
            </a:r>
            <a:r>
              <a:rPr kumimoji="0" lang="en-US" altLang="en-US" sz="1700" b="0" i="0" u="none" strike="noStrike" cap="none" normalizeH="0" baseline="0" dirty="0" err="1">
                <a:ln>
                  <a:noFill/>
                </a:ln>
                <a:effectLst/>
              </a:rPr>
              <a:t>Vasylieva</a:t>
            </a:r>
            <a:r>
              <a:rPr kumimoji="0" lang="en-US" altLang="en-US" sz="1700" b="0" i="0" u="none" strike="noStrike" cap="none" normalizeH="0" baseline="0" dirty="0">
                <a:ln>
                  <a:noFill/>
                </a:ln>
                <a:effectLst/>
              </a:rPr>
              <a:t> and Harvey, 2021). </a:t>
            </a:r>
          </a:p>
          <a:p>
            <a:pPr marL="0" marR="0" lvl="0" indent="0" fontAlgn="base">
              <a:spcBef>
                <a:spcPct val="0"/>
              </a:spcBef>
              <a:spcAft>
                <a:spcPts val="600"/>
              </a:spcAft>
              <a:buClrTx/>
              <a:buSzTx/>
              <a:buNone/>
              <a:tabLst/>
            </a:pPr>
            <a:endParaRPr kumimoji="0" lang="en-US" altLang="en-US" sz="1700" b="0" i="0" u="none" strike="noStrike" cap="none" normalizeH="0" baseline="0" dirty="0">
              <a:ln>
                <a:noFill/>
              </a:ln>
              <a:effectLst/>
            </a:endParaRPr>
          </a:p>
          <a:p>
            <a:pPr marL="0" marR="0" lvl="0" indent="0" fontAlgn="base">
              <a:spcBef>
                <a:spcPct val="0"/>
              </a:spcBef>
              <a:spcAft>
                <a:spcPts val="600"/>
              </a:spcAft>
              <a:buClrTx/>
              <a:buSzTx/>
              <a:buNone/>
              <a:tabLst/>
            </a:pPr>
            <a:r>
              <a:rPr kumimoji="0" lang="en-US" altLang="en-US" sz="1700" b="1" i="0" u="none" strike="noStrike" cap="none" normalizeH="0" baseline="0" dirty="0">
                <a:ln>
                  <a:noFill/>
                </a:ln>
                <a:effectLst/>
              </a:rPr>
              <a:t>     </a:t>
            </a:r>
            <a:r>
              <a:rPr kumimoji="0" lang="en-US" altLang="en-US" sz="1800" b="1" i="0" u="none" strike="noStrike" cap="none" normalizeH="0" baseline="0" dirty="0">
                <a:ln>
                  <a:noFill/>
                </a:ln>
                <a:effectLst/>
              </a:rPr>
              <a:t>Weaknesses</a:t>
            </a:r>
            <a:r>
              <a:rPr kumimoji="0" lang="en-US" altLang="en-US" sz="1800" b="0" i="0" u="none" strike="noStrike" cap="none" normalizeH="0" baseline="0" dirty="0">
                <a:ln>
                  <a:noFill/>
                </a:ln>
                <a:effectLst/>
              </a:rPr>
              <a:t>:</a:t>
            </a:r>
          </a:p>
          <a:p>
            <a:pPr marL="0" marR="0" lvl="0" fontAlgn="base">
              <a:spcBef>
                <a:spcPct val="0"/>
              </a:spcBef>
              <a:spcAft>
                <a:spcPts val="600"/>
              </a:spcAft>
              <a:buClrTx/>
              <a:buSzTx/>
              <a:tabLst/>
            </a:pPr>
            <a:r>
              <a:rPr kumimoji="0" lang="en-US" altLang="en-US" sz="1700" b="0" i="0" u="none" strike="noStrike" cap="none" normalizeH="0" baseline="0" dirty="0">
                <a:ln>
                  <a:noFill/>
                </a:ln>
                <a:effectLst/>
              </a:rPr>
              <a:t>High operational and R&amp;D costs.</a:t>
            </a:r>
          </a:p>
          <a:p>
            <a:pPr marL="0" marR="0" lvl="0" fontAlgn="base">
              <a:spcBef>
                <a:spcPct val="0"/>
              </a:spcBef>
              <a:spcAft>
                <a:spcPts val="600"/>
              </a:spcAft>
              <a:buClrTx/>
              <a:buSzTx/>
              <a:tabLst/>
            </a:pPr>
            <a:r>
              <a:rPr kumimoji="0" lang="en-US" altLang="en-US" sz="1700" b="0" i="0" u="none" strike="noStrike" cap="none" normalizeH="0" baseline="0" dirty="0">
                <a:ln>
                  <a:noFill/>
                </a:ln>
                <a:effectLst/>
              </a:rPr>
              <a:t>Potential over-reliance on established models (e.g., iPhone revenue).</a:t>
            </a:r>
          </a:p>
        </p:txBody>
      </p:sp>
      <p:cxnSp>
        <p:nvCxnSpPr>
          <p:cNvPr id="35" name="Straight Connector 34">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F108B937-6C55-73A8-6F5C-36263AFCA3AF}"/>
              </a:ext>
            </a:extLst>
          </p:cNvPr>
          <p:cNvSpPr txBox="1"/>
          <p:nvPr/>
        </p:nvSpPr>
        <p:spPr>
          <a:xfrm>
            <a:off x="8451604" y="1412489"/>
            <a:ext cx="3197701" cy="4363844"/>
          </a:xfrm>
          <a:prstGeom prst="rect">
            <a:avLst/>
          </a:prstGeom>
        </p:spPr>
        <p:txBody>
          <a:bodyPr vert="horz" lIns="91440" tIns="45720" rIns="91440" bIns="45720" rtlCol="0">
            <a:normAutofit/>
          </a:bodyPr>
          <a:lstStyle/>
          <a:p>
            <a:pPr marL="57150" algn="just">
              <a:lnSpc>
                <a:spcPct val="90000"/>
              </a:lnSpc>
              <a:spcAft>
                <a:spcPts val="600"/>
              </a:spcAft>
            </a:pPr>
            <a:r>
              <a:rPr lang="en-US" sz="2000" b="1" dirty="0"/>
              <a:t>Suggested Improvements:</a:t>
            </a:r>
          </a:p>
          <a:p>
            <a:pPr marL="285750" indent="-228600">
              <a:lnSpc>
                <a:spcPct val="90000"/>
              </a:lnSpc>
              <a:spcAft>
                <a:spcPts val="600"/>
              </a:spcAft>
              <a:buFont typeface="Arial" panose="020B0604020202020204" pitchFamily="34" charset="0"/>
              <a:buChar char="•"/>
            </a:pPr>
            <a:r>
              <a:rPr lang="en-US" sz="2000" dirty="0"/>
              <a:t>Diversify product portfolio to reduce dependency on core models.</a:t>
            </a:r>
          </a:p>
          <a:p>
            <a:pPr marL="285750" indent="-228600">
              <a:lnSpc>
                <a:spcPct val="90000"/>
              </a:lnSpc>
              <a:spcAft>
                <a:spcPts val="600"/>
              </a:spcAft>
              <a:buFont typeface="Arial" panose="020B0604020202020204" pitchFamily="34" charset="0"/>
              <a:buChar char="•"/>
            </a:pPr>
            <a:r>
              <a:rPr lang="en-US" sz="2000" dirty="0"/>
              <a:t>Enhance change management with agile practices for faster market adaptation.</a:t>
            </a:r>
          </a:p>
        </p:txBody>
      </p:sp>
    </p:spTree>
    <p:extLst>
      <p:ext uri="{BB962C8B-B14F-4D97-AF65-F5344CB8AC3E}">
        <p14:creationId xmlns:p14="http://schemas.microsoft.com/office/powerpoint/2010/main" val="22057370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073727"/>
            <a:ext cx="10515600" cy="616962"/>
          </a:xfrm>
        </p:spPr>
        <p:txBody>
          <a:bodyPr>
            <a:noAutofit/>
          </a:bodyPr>
          <a:lstStyle/>
          <a:p>
            <a:r>
              <a:rPr lang="en-US" sz="2400" b="1" kern="100" dirty="0">
                <a:effectLst/>
                <a:latin typeface="+mn-lt"/>
                <a:ea typeface="Calibri" panose="020F0502020204030204" pitchFamily="34" charset="0"/>
                <a:cs typeface="Times New Roman" panose="02020603050405020304" pitchFamily="18" charset="0"/>
              </a:rPr>
              <a:t>Competitive Innovation and </a:t>
            </a:r>
            <a:r>
              <a:rPr lang="en-US" sz="2400" b="1" kern="100" dirty="0">
                <a:latin typeface="+mn-lt"/>
                <a:ea typeface="Calibri" panose="020F0502020204030204" pitchFamily="34" charset="0"/>
                <a:cs typeface="Times New Roman" panose="02020603050405020304" pitchFamily="18" charset="0"/>
              </a:rPr>
              <a:t>D</a:t>
            </a:r>
            <a:r>
              <a:rPr lang="en-US" sz="2400" b="1" kern="100" dirty="0">
                <a:effectLst/>
                <a:latin typeface="+mn-lt"/>
                <a:ea typeface="Calibri" panose="020F0502020204030204" pitchFamily="34" charset="0"/>
                <a:cs typeface="Times New Roman" panose="02020603050405020304" pitchFamily="18" charset="0"/>
              </a:rPr>
              <a:t>isruption Apple </a:t>
            </a:r>
            <a:br>
              <a:rPr lang="en-US" sz="2400" kern="100" dirty="0">
                <a:effectLst/>
                <a:latin typeface="+mn-lt"/>
                <a:ea typeface="Calibri" panose="020F0502020204030204" pitchFamily="34" charset="0"/>
                <a:cs typeface="Times New Roman" panose="02020603050405020304" pitchFamily="18" charset="0"/>
              </a:rPr>
            </a:br>
            <a:endParaRPr lang="en-US" sz="2400" dirty="0">
              <a:latin typeface="+mn-lt"/>
              <a:cs typeface="Arial" panose="020B0604020202020204" pitchFamily="34" charset="0"/>
            </a:endParaRPr>
          </a:p>
        </p:txBody>
      </p:sp>
      <p:sp>
        <p:nvSpPr>
          <p:cNvPr id="4" name="Rounded Rectangle 3"/>
          <p:cNvSpPr/>
          <p:nvPr/>
        </p:nvSpPr>
        <p:spPr>
          <a:xfrm>
            <a:off x="468923" y="1884556"/>
            <a:ext cx="6564923" cy="4215161"/>
          </a:xfrm>
          <a:prstGeom prst="roundRect">
            <a:avLst/>
          </a:prstGeom>
          <a:solidFill>
            <a:schemeClr val="accent3">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buFont typeface="Wingdings" panose="05000000000000000000" pitchFamily="2" charset="2"/>
              <a:buChar char="q"/>
            </a:pPr>
            <a:endParaRPr lang="en-US" dirty="0">
              <a:effectLst/>
            </a:endParaRPr>
          </a:p>
          <a:p>
            <a:pPr marL="742950" marR="0" lvl="1" indent="-285750">
              <a:lnSpc>
                <a:spcPct val="107000"/>
              </a:lnSpc>
              <a:spcAft>
                <a:spcPts val="800"/>
              </a:spcAft>
              <a:buSzPts val="1000"/>
              <a:buFont typeface="Wingdings" panose="05000000000000000000" pitchFamily="2" charset="2"/>
              <a:buChar char="q"/>
              <a:tabLst>
                <a:tab pos="914400" algn="l"/>
              </a:tabLst>
            </a:pPr>
            <a:r>
              <a:rPr lang="en-US" kern="100" dirty="0">
                <a:effectLst/>
                <a:ea typeface="Calibri" panose="020F0502020204030204" pitchFamily="34" charset="0"/>
                <a:cs typeface="Times New Roman" panose="02020603050405020304" pitchFamily="18" charset="0"/>
              </a:rPr>
              <a:t>Apple, a leader in tech innovation.</a:t>
            </a:r>
          </a:p>
          <a:p>
            <a:pPr marL="742950" marR="0" lvl="1" indent="-285750">
              <a:lnSpc>
                <a:spcPct val="107000"/>
              </a:lnSpc>
              <a:spcAft>
                <a:spcPts val="800"/>
              </a:spcAft>
              <a:buSzPts val="1000"/>
              <a:buFont typeface="Wingdings" panose="05000000000000000000" pitchFamily="2" charset="2"/>
              <a:buChar char="q"/>
              <a:tabLst>
                <a:tab pos="914400" algn="l"/>
              </a:tabLst>
            </a:pPr>
            <a:r>
              <a:rPr lang="en-US" kern="100" dirty="0">
                <a:effectLst/>
                <a:ea typeface="Calibri" panose="020F0502020204030204" pitchFamily="34" charset="0"/>
                <a:cs typeface="Times New Roman" panose="02020603050405020304" pitchFamily="18" charset="0"/>
              </a:rPr>
              <a:t>A key issue identified: “Competitive Innovation and Disruption” within the technology sector.</a:t>
            </a:r>
          </a:p>
          <a:p>
            <a:pPr marL="742950" marR="0" lvl="1" indent="-285750">
              <a:lnSpc>
                <a:spcPct val="107000"/>
              </a:lnSpc>
              <a:spcAft>
                <a:spcPts val="800"/>
              </a:spcAft>
              <a:buSzPts val="1000"/>
              <a:buFont typeface="Wingdings" panose="05000000000000000000" pitchFamily="2" charset="2"/>
              <a:buChar char="q"/>
              <a:tabLst>
                <a:tab pos="914400" algn="l"/>
              </a:tabLst>
            </a:pPr>
            <a:r>
              <a:rPr lang="en-US" kern="100" dirty="0">
                <a:effectLst/>
                <a:ea typeface="Calibri" panose="020F0502020204030204" pitchFamily="34" charset="0"/>
                <a:cs typeface="Times New Roman" panose="02020603050405020304" pitchFamily="18" charset="0"/>
              </a:rPr>
              <a:t>This issue challenges Apple’s Marketing Department to meet rising consumer expectations and maintain competitive advantage.</a:t>
            </a:r>
          </a:p>
          <a:p>
            <a:pPr marL="742950" marR="0" lvl="1" indent="-285750">
              <a:lnSpc>
                <a:spcPct val="107000"/>
              </a:lnSpc>
              <a:spcAft>
                <a:spcPts val="800"/>
              </a:spcAft>
              <a:buSzPts val="1000"/>
              <a:buFont typeface="Wingdings" panose="05000000000000000000" pitchFamily="2" charset="2"/>
              <a:buChar char="q"/>
              <a:tabLst>
                <a:tab pos="914400" algn="l"/>
              </a:tabLst>
            </a:pPr>
            <a:r>
              <a:rPr lang="en-US" kern="100" dirty="0">
                <a:effectLst/>
                <a:ea typeface="Calibri" panose="020F0502020204030204" pitchFamily="34" charset="0"/>
                <a:cs typeface="Times New Roman" panose="02020603050405020304" pitchFamily="18" charset="0"/>
              </a:rPr>
              <a:t>Apple’s global strategy emphasizes understanding consumer needs and driving growth through continuous innovation.</a:t>
            </a:r>
          </a:p>
        </p:txBody>
      </p:sp>
      <p:sp>
        <p:nvSpPr>
          <p:cNvPr id="3" name="AutoShape 2" descr="Introduction Images – Browse 255,575 Stock Photos, Vectors, and Video |  Adobe Stock">
            <a:extLst>
              <a:ext uri="{FF2B5EF4-FFF2-40B4-BE49-F238E27FC236}">
                <a16:creationId xmlns:a16="http://schemas.microsoft.com/office/drawing/2014/main" id="{964BB88E-2CF0-FA6E-DCAC-4F25D269D918}"/>
              </a:ext>
            </a:extLst>
          </p:cNvPr>
          <p:cNvSpPr>
            <a:spLocks noChangeAspect="1" noChangeArrowheads="1"/>
          </p:cNvSpPr>
          <p:nvPr/>
        </p:nvSpPr>
        <p:spPr bwMode="auto">
          <a:xfrm>
            <a:off x="5943600" y="459154"/>
            <a:ext cx="3122246" cy="312224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 name="AutoShape 4" descr="Introduction Images – Browse 255,575 Stock Photos, Vectors, and Video |  Adobe Stock">
            <a:extLst>
              <a:ext uri="{FF2B5EF4-FFF2-40B4-BE49-F238E27FC236}">
                <a16:creationId xmlns:a16="http://schemas.microsoft.com/office/drawing/2014/main" id="{0DBCAEF7-D593-5460-0E4C-460454743132}"/>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 name="AutoShape 2" descr="Premium Photo | Female hands hold card paper with text Introduction on a  whitesurface.">
            <a:extLst>
              <a:ext uri="{FF2B5EF4-FFF2-40B4-BE49-F238E27FC236}">
                <a16:creationId xmlns:a16="http://schemas.microsoft.com/office/drawing/2014/main" id="{F28D0D61-F19E-CD94-405F-A53DCE066BE4}"/>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10" name="Picture 9">
            <a:extLst>
              <a:ext uri="{FF2B5EF4-FFF2-40B4-BE49-F238E27FC236}">
                <a16:creationId xmlns:a16="http://schemas.microsoft.com/office/drawing/2014/main" id="{F1F499CF-17FA-427B-B04C-CAA095C3386E}"/>
              </a:ext>
            </a:extLst>
          </p:cNvPr>
          <p:cNvPicPr>
            <a:picLocks noChangeAspect="1"/>
          </p:cNvPicPr>
          <p:nvPr/>
        </p:nvPicPr>
        <p:blipFill>
          <a:blip r:embed="rId3"/>
          <a:stretch>
            <a:fillRect/>
          </a:stretch>
        </p:blipFill>
        <p:spPr>
          <a:xfrm>
            <a:off x="7421037" y="2020277"/>
            <a:ext cx="4075065" cy="3899717"/>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40307315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396" y="188380"/>
            <a:ext cx="10058400" cy="1450757"/>
          </a:xfrm>
        </p:spPr>
        <p:txBody>
          <a:bodyPr>
            <a:normAutofit/>
          </a:bodyPr>
          <a:lstStyle/>
          <a:p>
            <a:r>
              <a:rPr lang="en-US" sz="2400" b="1" dirty="0">
                <a:latin typeface="+mn-lt"/>
              </a:rPr>
              <a:t>Porter’s 5 Forces – Apple’s Competitive Landscape</a:t>
            </a:r>
            <a:endParaRPr lang="en-US" sz="2400" b="1" dirty="0">
              <a:latin typeface="+mn-lt"/>
              <a:cs typeface="Arial" panose="020B0604020202020204" pitchFamily="34" charset="0"/>
            </a:endParaRPr>
          </a:p>
        </p:txBody>
      </p:sp>
      <p:sp>
        <p:nvSpPr>
          <p:cNvPr id="4" name="Round Diagonal Corner Rectangle 3"/>
          <p:cNvSpPr/>
          <p:nvPr/>
        </p:nvSpPr>
        <p:spPr>
          <a:xfrm>
            <a:off x="384907" y="1825626"/>
            <a:ext cx="6875585" cy="4274092"/>
          </a:xfrm>
          <a:prstGeom prst="round2DiagRect">
            <a:avLst/>
          </a:prstGeom>
          <a:solidFill>
            <a:schemeClr val="accent5">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buFont typeface="Wingdings" panose="05000000000000000000" pitchFamily="2" charset="2"/>
              <a:buChar char="q"/>
            </a:pPr>
            <a:endParaRPr lang="en-US" dirty="0">
              <a:effectLst/>
            </a:endParaRPr>
          </a:p>
          <a:p>
            <a:pPr marL="742950" marR="0" lvl="1" indent="-285750">
              <a:lnSpc>
                <a:spcPct val="107000"/>
              </a:lnSpc>
              <a:spcAft>
                <a:spcPts val="800"/>
              </a:spcAft>
              <a:buSzPts val="1000"/>
              <a:buFont typeface="Wingdings" panose="05000000000000000000" pitchFamily="2" charset="2"/>
              <a:buChar char="q"/>
              <a:tabLst>
                <a:tab pos="914400" algn="l"/>
              </a:tabLst>
            </a:pPr>
            <a:r>
              <a:rPr lang="en-US" b="1" kern="100" dirty="0">
                <a:effectLst/>
                <a:ea typeface="Calibri" panose="020F0502020204030204" pitchFamily="34" charset="0"/>
                <a:cs typeface="Times New Roman" panose="02020603050405020304" pitchFamily="18" charset="0"/>
              </a:rPr>
              <a:t>Competitive Rivalry:</a:t>
            </a:r>
            <a:r>
              <a:rPr lang="en-US" kern="100" dirty="0">
                <a:effectLst/>
                <a:ea typeface="Calibri" panose="020F0502020204030204" pitchFamily="34" charset="0"/>
                <a:cs typeface="Times New Roman" panose="02020603050405020304" pitchFamily="18" charset="0"/>
              </a:rPr>
              <a:t> High competition forces Apple to prioritize ongoing innovation to sustain market leadership.</a:t>
            </a:r>
          </a:p>
          <a:p>
            <a:pPr marL="742950" marR="0" lvl="1" indent="-285750">
              <a:lnSpc>
                <a:spcPct val="107000"/>
              </a:lnSpc>
              <a:spcAft>
                <a:spcPts val="800"/>
              </a:spcAft>
              <a:buSzPts val="1000"/>
              <a:buFont typeface="Wingdings" panose="05000000000000000000" pitchFamily="2" charset="2"/>
              <a:buChar char="q"/>
              <a:tabLst>
                <a:tab pos="914400" algn="l"/>
              </a:tabLst>
            </a:pPr>
            <a:r>
              <a:rPr lang="en-US" b="1" kern="100" dirty="0">
                <a:effectLst/>
                <a:ea typeface="Calibri" panose="020F0502020204030204" pitchFamily="34" charset="0"/>
                <a:cs typeface="Times New Roman" panose="02020603050405020304" pitchFamily="18" charset="0"/>
              </a:rPr>
              <a:t>Bargaining Power of Buyers:</a:t>
            </a:r>
            <a:r>
              <a:rPr lang="en-US" kern="100" dirty="0">
                <a:effectLst/>
                <a:ea typeface="Calibri" panose="020F0502020204030204" pitchFamily="34" charset="0"/>
                <a:cs typeface="Times New Roman" panose="02020603050405020304" pitchFamily="18" charset="0"/>
              </a:rPr>
              <a:t> Apple’s loyal customers have high demands, pushing Apple to deliver top-quality products </a:t>
            </a:r>
            <a:r>
              <a:rPr lang="en-US" sz="1800" dirty="0">
                <a:effectLst/>
                <a:latin typeface="Times New Roman" panose="02020603050405020304" pitchFamily="18" charset="0"/>
                <a:ea typeface="Calibri" panose="020F0502020204030204" pitchFamily="34" charset="0"/>
              </a:rPr>
              <a:t>(de Brito Barbosa, 2021)</a:t>
            </a:r>
            <a:r>
              <a:rPr lang="en-US" kern="100" dirty="0">
                <a:effectLst/>
                <a:ea typeface="Calibri" panose="020F0502020204030204" pitchFamily="34" charset="0"/>
                <a:cs typeface="Times New Roman" panose="02020603050405020304" pitchFamily="18" charset="0"/>
              </a:rPr>
              <a:t>.</a:t>
            </a:r>
          </a:p>
          <a:p>
            <a:pPr marL="742950" marR="0" lvl="1" indent="-285750">
              <a:lnSpc>
                <a:spcPct val="107000"/>
              </a:lnSpc>
              <a:spcAft>
                <a:spcPts val="800"/>
              </a:spcAft>
              <a:buSzPts val="1000"/>
              <a:buFont typeface="Wingdings" panose="05000000000000000000" pitchFamily="2" charset="2"/>
              <a:buChar char="q"/>
              <a:tabLst>
                <a:tab pos="914400" algn="l"/>
              </a:tabLst>
            </a:pPr>
            <a:r>
              <a:rPr lang="en-US" b="1" kern="100" dirty="0">
                <a:effectLst/>
                <a:ea typeface="Calibri" panose="020F0502020204030204" pitchFamily="34" charset="0"/>
                <a:cs typeface="Times New Roman" panose="02020603050405020304" pitchFamily="18" charset="0"/>
              </a:rPr>
              <a:t>Threat of New Entrants:</a:t>
            </a:r>
            <a:r>
              <a:rPr lang="en-US" kern="100" dirty="0">
                <a:effectLst/>
                <a:ea typeface="Calibri" panose="020F0502020204030204" pitchFamily="34" charset="0"/>
                <a:cs typeface="Times New Roman" panose="02020603050405020304" pitchFamily="18" charset="0"/>
              </a:rPr>
              <a:t> Strong brand loyalty and ecosystems create barriers that deter new competitors.</a:t>
            </a:r>
          </a:p>
          <a:p>
            <a:pPr marL="742950" marR="0" lvl="1" indent="-285750">
              <a:lnSpc>
                <a:spcPct val="107000"/>
              </a:lnSpc>
              <a:spcAft>
                <a:spcPts val="800"/>
              </a:spcAft>
              <a:buSzPts val="1000"/>
              <a:buFont typeface="Wingdings" panose="05000000000000000000" pitchFamily="2" charset="2"/>
              <a:buChar char="q"/>
              <a:tabLst>
                <a:tab pos="914400" algn="l"/>
              </a:tabLst>
            </a:pPr>
            <a:r>
              <a:rPr lang="en-US" b="1" kern="100" dirty="0">
                <a:effectLst/>
                <a:ea typeface="Calibri" panose="020F0502020204030204" pitchFamily="34" charset="0"/>
                <a:cs typeface="Times New Roman" panose="02020603050405020304" pitchFamily="18" charset="0"/>
              </a:rPr>
              <a:t>Supplier Power:</a:t>
            </a:r>
            <a:r>
              <a:rPr lang="en-US" kern="100" dirty="0">
                <a:effectLst/>
                <a:ea typeface="Calibri" panose="020F0502020204030204" pitchFamily="34" charset="0"/>
                <a:cs typeface="Times New Roman" panose="02020603050405020304" pitchFamily="18" charset="0"/>
              </a:rPr>
              <a:t> Apple relies on a few key suppliers, impacting its pricing and production quality </a:t>
            </a:r>
            <a:r>
              <a:rPr lang="en-US" sz="1800" dirty="0">
                <a:effectLst/>
                <a:latin typeface="Times New Roman" panose="02020603050405020304" pitchFamily="18" charset="0"/>
                <a:ea typeface="Calibri" panose="020F0502020204030204" pitchFamily="34" charset="0"/>
              </a:rPr>
              <a:t>(e Cunha, 2021)</a:t>
            </a:r>
            <a:r>
              <a:rPr lang="en-US" kern="100" dirty="0">
                <a:effectLst/>
                <a:ea typeface="Calibri" panose="020F0502020204030204" pitchFamily="34" charset="0"/>
                <a:cs typeface="Times New Roman" panose="02020603050405020304" pitchFamily="18" charset="0"/>
              </a:rPr>
              <a:t>.</a:t>
            </a:r>
          </a:p>
          <a:p>
            <a:pPr marL="742950" marR="0" lvl="1" indent="-285750">
              <a:lnSpc>
                <a:spcPct val="107000"/>
              </a:lnSpc>
              <a:spcAft>
                <a:spcPts val="800"/>
              </a:spcAft>
              <a:buSzPts val="1000"/>
              <a:buFont typeface="Wingdings" panose="05000000000000000000" pitchFamily="2" charset="2"/>
              <a:buChar char="q"/>
              <a:tabLst>
                <a:tab pos="914400" algn="l"/>
              </a:tabLst>
            </a:pPr>
            <a:r>
              <a:rPr lang="en-US" b="1" kern="100" dirty="0">
                <a:effectLst/>
                <a:ea typeface="Calibri" panose="020F0502020204030204" pitchFamily="34" charset="0"/>
                <a:cs typeface="Times New Roman" panose="02020603050405020304" pitchFamily="18" charset="0"/>
              </a:rPr>
              <a:t>Threat of Substitutes:</a:t>
            </a:r>
            <a:r>
              <a:rPr lang="en-US" kern="100" dirty="0">
                <a:effectLst/>
                <a:ea typeface="Calibri" panose="020F0502020204030204" pitchFamily="34" charset="0"/>
                <a:cs typeface="Times New Roman" panose="02020603050405020304" pitchFamily="18" charset="0"/>
              </a:rPr>
              <a:t> Although substitutes exist, Apple’s ecosystem and brand loyalty help reduce substitution risks.</a:t>
            </a:r>
          </a:p>
        </p:txBody>
      </p:sp>
      <p:sp>
        <p:nvSpPr>
          <p:cNvPr id="5" name="AutoShape 2" descr="Strategy Formulation">
            <a:extLst>
              <a:ext uri="{FF2B5EF4-FFF2-40B4-BE49-F238E27FC236}">
                <a16:creationId xmlns:a16="http://schemas.microsoft.com/office/drawing/2014/main" id="{738599B5-9487-276E-203B-E4BE85BFB650}"/>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7" name="Picture 6">
            <a:extLst>
              <a:ext uri="{FF2B5EF4-FFF2-40B4-BE49-F238E27FC236}">
                <a16:creationId xmlns:a16="http://schemas.microsoft.com/office/drawing/2014/main" id="{F4DEC9C7-2FD0-7420-88A7-F9B8CF851FCC}"/>
              </a:ext>
            </a:extLst>
          </p:cNvPr>
          <p:cNvPicPr>
            <a:picLocks noChangeAspect="1"/>
          </p:cNvPicPr>
          <p:nvPr/>
        </p:nvPicPr>
        <p:blipFill>
          <a:blip r:embed="rId3"/>
          <a:stretch>
            <a:fillRect/>
          </a:stretch>
        </p:blipFill>
        <p:spPr>
          <a:xfrm>
            <a:off x="7333068" y="1817319"/>
            <a:ext cx="4812285" cy="4474066"/>
          </a:xfrm>
          <a:prstGeom prst="rect">
            <a:avLst/>
          </a:prstGeom>
        </p:spPr>
      </p:pic>
    </p:spTree>
    <p:extLst>
      <p:ext uri="{BB962C8B-B14F-4D97-AF65-F5344CB8AC3E}">
        <p14:creationId xmlns:p14="http://schemas.microsoft.com/office/powerpoint/2010/main" val="17678423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2088" y="326359"/>
            <a:ext cx="10058400" cy="1450757"/>
          </a:xfrm>
        </p:spPr>
        <p:txBody>
          <a:bodyPr>
            <a:normAutofit/>
          </a:bodyPr>
          <a:lstStyle/>
          <a:p>
            <a:r>
              <a:rPr lang="en-US" sz="2400" b="1" kern="100" dirty="0">
                <a:effectLst/>
                <a:latin typeface="Times New Roman" panose="02020603050405020304" pitchFamily="18" charset="0"/>
                <a:ea typeface="Calibri" panose="020F0502020204030204" pitchFamily="34" charset="0"/>
                <a:cs typeface="Times New Roman" panose="02020603050405020304" pitchFamily="18" charset="0"/>
              </a:rPr>
              <a:t>Challenges in Meeting Consumer Needs through Innovation</a:t>
            </a:r>
            <a:br>
              <a:rPr lang="en-US" sz="2400" kern="100" dirty="0">
                <a:effectLst/>
                <a:latin typeface="Calibri" panose="020F0502020204030204" pitchFamily="34" charset="0"/>
                <a:ea typeface="Calibri" panose="020F0502020204030204" pitchFamily="34" charset="0"/>
                <a:cs typeface="Times New Roman" panose="02020603050405020304" pitchFamily="18" charset="0"/>
              </a:rPr>
            </a:br>
            <a:endParaRPr lang="en-US" sz="2400" dirty="0">
              <a:latin typeface="Arial" panose="020B0604020202020204" pitchFamily="34" charset="0"/>
              <a:cs typeface="Arial" panose="020B0604020202020204" pitchFamily="34" charset="0"/>
            </a:endParaRPr>
          </a:p>
        </p:txBody>
      </p:sp>
      <p:sp>
        <p:nvSpPr>
          <p:cNvPr id="4" name="Oval 3"/>
          <p:cNvSpPr/>
          <p:nvPr/>
        </p:nvSpPr>
        <p:spPr>
          <a:xfrm>
            <a:off x="361126" y="1664677"/>
            <a:ext cx="6039674" cy="4673600"/>
          </a:xfrm>
          <a:prstGeom prst="ellipse">
            <a:avLst/>
          </a:prstGeom>
          <a:solidFill>
            <a:schemeClr val="accent6">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buFont typeface="Wingdings" panose="05000000000000000000" pitchFamily="2" charset="2"/>
              <a:buChar char="q"/>
            </a:pPr>
            <a:endParaRPr lang="en-US" sz="1600" dirty="0">
              <a:effectLst/>
            </a:endParaRPr>
          </a:p>
          <a:p>
            <a:pPr marL="742950" marR="0" lvl="1" indent="-285750">
              <a:lnSpc>
                <a:spcPct val="107000"/>
              </a:lnSpc>
              <a:spcAft>
                <a:spcPts val="800"/>
              </a:spcAft>
              <a:buSzPts val="1000"/>
              <a:buFont typeface="Wingdings" panose="05000000000000000000" pitchFamily="2" charset="2"/>
              <a:buChar char="q"/>
              <a:tabLst>
                <a:tab pos="914400" algn="l"/>
              </a:tabLst>
            </a:pPr>
            <a:r>
              <a:rPr lang="en-US" sz="1600" b="1" kern="100" dirty="0">
                <a:effectLst/>
                <a:ea typeface="Calibri" panose="020F0502020204030204" pitchFamily="34" charset="0"/>
                <a:cs typeface="Times New Roman" panose="02020603050405020304" pitchFamily="18" charset="0"/>
              </a:rPr>
              <a:t>Competitive Innovation:</a:t>
            </a:r>
            <a:r>
              <a:rPr lang="en-US" sz="1600" kern="100" dirty="0">
                <a:effectLst/>
                <a:ea typeface="Calibri" panose="020F0502020204030204" pitchFamily="34" charset="0"/>
                <a:cs typeface="Times New Roman" panose="02020603050405020304" pitchFamily="18" charset="0"/>
              </a:rPr>
              <a:t> Apple faces high production costs and must keep innovating to retain consumer interest </a:t>
            </a:r>
            <a:r>
              <a:rPr lang="en-US" sz="1800" dirty="0">
                <a:effectLst/>
                <a:latin typeface="Times New Roman" panose="02020603050405020304" pitchFamily="18" charset="0"/>
                <a:ea typeface="Calibri" panose="020F0502020204030204" pitchFamily="34" charset="0"/>
              </a:rPr>
              <a:t>(Chen et al., 2021)</a:t>
            </a:r>
            <a:r>
              <a:rPr lang="en-US" sz="1600" kern="100" dirty="0">
                <a:effectLst/>
                <a:ea typeface="Calibri" panose="020F0502020204030204" pitchFamily="34" charset="0"/>
                <a:cs typeface="Times New Roman" panose="02020603050405020304" pitchFamily="18" charset="0"/>
              </a:rPr>
              <a:t>.</a:t>
            </a:r>
          </a:p>
          <a:p>
            <a:pPr marL="742950" marR="0" lvl="1" indent="-285750">
              <a:lnSpc>
                <a:spcPct val="107000"/>
              </a:lnSpc>
              <a:spcAft>
                <a:spcPts val="800"/>
              </a:spcAft>
              <a:buSzPts val="1000"/>
              <a:buFont typeface="Wingdings" panose="05000000000000000000" pitchFamily="2" charset="2"/>
              <a:buChar char="q"/>
              <a:tabLst>
                <a:tab pos="914400" algn="l"/>
              </a:tabLst>
            </a:pPr>
            <a:r>
              <a:rPr lang="en-US" sz="1600" kern="100" dirty="0">
                <a:effectLst/>
                <a:ea typeface="Calibri" panose="020F0502020204030204" pitchFamily="34" charset="0"/>
                <a:cs typeface="Times New Roman" panose="02020603050405020304" pitchFamily="18" charset="0"/>
              </a:rPr>
              <a:t>Managing rapid product development is essential to stay relevant and meet consumer demands </a:t>
            </a:r>
            <a:r>
              <a:rPr lang="en-US" sz="1800" dirty="0">
                <a:effectLst/>
                <a:latin typeface="Times New Roman" panose="02020603050405020304" pitchFamily="18" charset="0"/>
                <a:ea typeface="Calibri" panose="020F0502020204030204" pitchFamily="34" charset="0"/>
              </a:rPr>
              <a:t>(Jin et al., 2022)</a:t>
            </a:r>
            <a:r>
              <a:rPr lang="en-US" sz="1600" kern="100" dirty="0">
                <a:effectLst/>
                <a:ea typeface="Calibri" panose="020F0502020204030204" pitchFamily="34" charset="0"/>
                <a:cs typeface="Times New Roman" panose="02020603050405020304" pitchFamily="18" charset="0"/>
              </a:rPr>
              <a:t>.</a:t>
            </a:r>
          </a:p>
          <a:p>
            <a:pPr marL="742950" marR="0" lvl="1" indent="-285750">
              <a:lnSpc>
                <a:spcPct val="107000"/>
              </a:lnSpc>
              <a:spcAft>
                <a:spcPts val="800"/>
              </a:spcAft>
              <a:buSzPts val="1000"/>
              <a:buFont typeface="Wingdings" panose="05000000000000000000" pitchFamily="2" charset="2"/>
              <a:buChar char="q"/>
              <a:tabLst>
                <a:tab pos="914400" algn="l"/>
              </a:tabLst>
            </a:pPr>
            <a:r>
              <a:rPr lang="en-US" sz="1600" kern="100" dirty="0">
                <a:effectLst/>
                <a:ea typeface="Calibri" panose="020F0502020204030204" pitchFamily="34" charset="0"/>
                <a:cs typeface="Times New Roman" panose="02020603050405020304" pitchFamily="18" charset="0"/>
              </a:rPr>
              <a:t>Market saturation is a risk, as consumers might resist frequent upgrades.</a:t>
            </a:r>
          </a:p>
          <a:p>
            <a:pPr marL="742950" marR="0" lvl="1" indent="-285750">
              <a:lnSpc>
                <a:spcPct val="107000"/>
              </a:lnSpc>
              <a:spcAft>
                <a:spcPts val="800"/>
              </a:spcAft>
              <a:buSzPts val="1000"/>
              <a:buFont typeface="Wingdings" panose="05000000000000000000" pitchFamily="2" charset="2"/>
              <a:buChar char="q"/>
              <a:tabLst>
                <a:tab pos="914400" algn="l"/>
              </a:tabLst>
            </a:pPr>
            <a:r>
              <a:rPr lang="en-US" sz="1600" kern="100" dirty="0">
                <a:effectLst/>
                <a:ea typeface="Calibri" panose="020F0502020204030204" pitchFamily="34" charset="0"/>
                <a:cs typeface="Times New Roman" panose="02020603050405020304" pitchFamily="18" charset="0"/>
              </a:rPr>
              <a:t>Insights from Porter’s 5 Forces highlight Apple’s need for innovation-focused strategies to retain its market edge.</a:t>
            </a:r>
          </a:p>
        </p:txBody>
      </p:sp>
      <p:sp>
        <p:nvSpPr>
          <p:cNvPr id="3" name="AutoShape 2" descr="SWOT: Strengths, Weaknesses, Opportunities, Threats">
            <a:extLst>
              <a:ext uri="{FF2B5EF4-FFF2-40B4-BE49-F238E27FC236}">
                <a16:creationId xmlns:a16="http://schemas.microsoft.com/office/drawing/2014/main" id="{116B58F2-5DFF-A5D2-18D3-4A97ABDA082C}"/>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6" name="Picture 5">
            <a:extLst>
              <a:ext uri="{FF2B5EF4-FFF2-40B4-BE49-F238E27FC236}">
                <a16:creationId xmlns:a16="http://schemas.microsoft.com/office/drawing/2014/main" id="{DB4E169D-94AA-EE8D-5DDF-AEE86D6BA458}"/>
              </a:ext>
            </a:extLst>
          </p:cNvPr>
          <p:cNvPicPr>
            <a:picLocks noChangeAspect="1"/>
          </p:cNvPicPr>
          <p:nvPr/>
        </p:nvPicPr>
        <p:blipFill>
          <a:blip r:embed="rId3"/>
          <a:stretch>
            <a:fillRect/>
          </a:stretch>
        </p:blipFill>
        <p:spPr>
          <a:xfrm>
            <a:off x="6522952" y="1777116"/>
            <a:ext cx="5184880" cy="4295438"/>
          </a:xfrm>
          <a:prstGeom prst="rect">
            <a:avLst/>
          </a:prstGeom>
        </p:spPr>
      </p:pic>
    </p:spTree>
    <p:extLst>
      <p:ext uri="{BB962C8B-B14F-4D97-AF65-F5344CB8AC3E}">
        <p14:creationId xmlns:p14="http://schemas.microsoft.com/office/powerpoint/2010/main" val="33121423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400" b="1" kern="100" dirty="0">
                <a:effectLst/>
                <a:latin typeface="Times New Roman" panose="02020603050405020304" pitchFamily="18" charset="0"/>
                <a:ea typeface="Calibri" panose="020F0502020204030204" pitchFamily="34" charset="0"/>
                <a:cs typeface="Times New Roman" panose="02020603050405020304" pitchFamily="18" charset="0"/>
              </a:rPr>
              <a:t>Apple’s Change Management Approach with Diffusion of Innovation Model</a:t>
            </a:r>
            <a:br>
              <a:rPr lang="en-US" sz="2400" kern="100" dirty="0">
                <a:effectLst/>
                <a:latin typeface="Calibri" panose="020F0502020204030204" pitchFamily="34" charset="0"/>
                <a:ea typeface="Calibri" panose="020F0502020204030204" pitchFamily="34" charset="0"/>
                <a:cs typeface="Times New Roman" panose="02020603050405020304" pitchFamily="18" charset="0"/>
              </a:rPr>
            </a:br>
            <a:endParaRPr lang="en-US" sz="2400" b="1" dirty="0">
              <a:latin typeface="Arial" panose="020B0604020202020204" pitchFamily="34" charset="0"/>
              <a:cs typeface="Arial" panose="020B0604020202020204" pitchFamily="34" charset="0"/>
            </a:endParaRPr>
          </a:p>
        </p:txBody>
      </p:sp>
      <p:sp>
        <p:nvSpPr>
          <p:cNvPr id="4" name="Hexagon 3"/>
          <p:cNvSpPr/>
          <p:nvPr/>
        </p:nvSpPr>
        <p:spPr>
          <a:xfrm>
            <a:off x="0" y="1737360"/>
            <a:ext cx="7698154" cy="4561840"/>
          </a:xfrm>
          <a:prstGeom prst="hexagon">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effectLst/>
            </a:endParaRPr>
          </a:p>
          <a:p>
            <a:pPr marL="742950" marR="0" lvl="1" indent="-285750">
              <a:lnSpc>
                <a:spcPct val="107000"/>
              </a:lnSpc>
              <a:spcAft>
                <a:spcPts val="800"/>
              </a:spcAft>
              <a:buSzPts val="1000"/>
              <a:buFont typeface="Wingdings" panose="05000000000000000000" pitchFamily="2" charset="2"/>
              <a:buChar char="q"/>
              <a:tabLst>
                <a:tab pos="914400" algn="l"/>
              </a:tabLst>
            </a:pPr>
            <a:r>
              <a:rPr lang="en-US" kern="100" dirty="0">
                <a:effectLst/>
                <a:ea typeface="Calibri" panose="020F0502020204030204" pitchFamily="34" charset="0"/>
                <a:cs typeface="Times New Roman" panose="02020603050405020304" pitchFamily="18" charset="0"/>
              </a:rPr>
              <a:t>The Diffusion of Innovation Model helps Apple forecast consumer adoption for new products </a:t>
            </a:r>
            <a:r>
              <a:rPr lang="en-US" sz="1800" dirty="0">
                <a:effectLst/>
                <a:latin typeface="Times New Roman" panose="02020603050405020304" pitchFamily="18" charset="0"/>
                <a:ea typeface="Calibri" panose="020F0502020204030204" pitchFamily="34" charset="0"/>
              </a:rPr>
              <a:t>(Foucart &amp; Li, 2021)</a:t>
            </a:r>
            <a:r>
              <a:rPr lang="en-US" kern="100" dirty="0">
                <a:effectLst/>
                <a:ea typeface="Calibri" panose="020F0502020204030204" pitchFamily="34" charset="0"/>
                <a:cs typeface="Times New Roman" panose="02020603050405020304" pitchFamily="18" charset="0"/>
              </a:rPr>
              <a:t>.</a:t>
            </a:r>
          </a:p>
          <a:p>
            <a:pPr marL="742950" marR="0" lvl="1" indent="-285750">
              <a:lnSpc>
                <a:spcPct val="107000"/>
              </a:lnSpc>
              <a:spcAft>
                <a:spcPts val="800"/>
              </a:spcAft>
              <a:buSzPts val="1000"/>
              <a:buFont typeface="Wingdings" panose="05000000000000000000" pitchFamily="2" charset="2"/>
              <a:buChar char="q"/>
              <a:tabLst>
                <a:tab pos="914400" algn="l"/>
              </a:tabLst>
            </a:pPr>
            <a:r>
              <a:rPr lang="en-US" kern="100" dirty="0">
                <a:effectLst/>
                <a:ea typeface="Calibri" panose="020F0502020204030204" pitchFamily="34" charset="0"/>
                <a:cs typeface="Times New Roman" panose="02020603050405020304" pitchFamily="18" charset="0"/>
              </a:rPr>
              <a:t>Early adopters are key to driving demand and influencing the wider consumer base.</a:t>
            </a:r>
          </a:p>
          <a:p>
            <a:pPr marL="742950" marR="0" lvl="1" indent="-285750">
              <a:lnSpc>
                <a:spcPct val="107000"/>
              </a:lnSpc>
              <a:spcAft>
                <a:spcPts val="800"/>
              </a:spcAft>
              <a:buSzPts val="1000"/>
              <a:buFont typeface="Wingdings" panose="05000000000000000000" pitchFamily="2" charset="2"/>
              <a:buChar char="q"/>
              <a:tabLst>
                <a:tab pos="914400" algn="l"/>
              </a:tabLst>
            </a:pPr>
            <a:r>
              <a:rPr lang="en-US" kern="100" dirty="0">
                <a:effectLst/>
                <a:ea typeface="Calibri" panose="020F0502020204030204" pitchFamily="34" charset="0"/>
                <a:cs typeface="Times New Roman" panose="02020603050405020304" pitchFamily="18" charset="0"/>
              </a:rPr>
              <a:t>Apple engages multiple consumer segments (e.g., early and late adopters) to maximize product success.</a:t>
            </a:r>
          </a:p>
          <a:p>
            <a:pPr marL="742950" marR="0" lvl="1" indent="-285750">
              <a:lnSpc>
                <a:spcPct val="107000"/>
              </a:lnSpc>
              <a:spcAft>
                <a:spcPts val="800"/>
              </a:spcAft>
              <a:buSzPts val="1000"/>
              <a:buFont typeface="Wingdings" panose="05000000000000000000" pitchFamily="2" charset="2"/>
              <a:buChar char="q"/>
              <a:tabLst>
                <a:tab pos="914400" algn="l"/>
              </a:tabLst>
            </a:pPr>
            <a:r>
              <a:rPr lang="en-US" kern="100" dirty="0">
                <a:effectLst/>
                <a:ea typeface="Calibri" panose="020F0502020204030204" pitchFamily="34" charset="0"/>
                <a:cs typeface="Times New Roman" panose="02020603050405020304" pitchFamily="18" charset="0"/>
              </a:rPr>
              <a:t>Strengths (brand loyalty, strategic innovation) and weaknesses (risk of market saturation, reliance on early adopters) highlight Apple’s approach to managing market changes effectively </a:t>
            </a:r>
            <a:r>
              <a:rPr lang="en-US" sz="1800" dirty="0">
                <a:effectLst/>
                <a:latin typeface="Times New Roman" panose="02020603050405020304" pitchFamily="18" charset="0"/>
                <a:ea typeface="Calibri" panose="020F0502020204030204" pitchFamily="34" charset="0"/>
              </a:rPr>
              <a:t>(</a:t>
            </a:r>
            <a:r>
              <a:rPr lang="en-US" sz="1800" dirty="0" err="1">
                <a:effectLst/>
                <a:latin typeface="Times New Roman" panose="02020603050405020304" pitchFamily="18" charset="0"/>
                <a:ea typeface="Calibri" panose="020F0502020204030204" pitchFamily="34" charset="0"/>
              </a:rPr>
              <a:t>Gledson</a:t>
            </a:r>
            <a:r>
              <a:rPr lang="en-US" sz="1800" dirty="0">
                <a:effectLst/>
                <a:latin typeface="Times New Roman" panose="02020603050405020304" pitchFamily="18" charset="0"/>
                <a:ea typeface="Calibri" panose="020F0502020204030204" pitchFamily="34" charset="0"/>
              </a:rPr>
              <a:t>, 2022)</a:t>
            </a:r>
            <a:r>
              <a:rPr lang="en-US" kern="100" dirty="0">
                <a:effectLst/>
                <a:ea typeface="Calibri" panose="020F0502020204030204" pitchFamily="34" charset="0"/>
                <a:cs typeface="Times New Roman" panose="02020603050405020304" pitchFamily="18" charset="0"/>
              </a:rPr>
              <a:t>.</a:t>
            </a:r>
          </a:p>
        </p:txBody>
      </p:sp>
      <p:sp>
        <p:nvSpPr>
          <p:cNvPr id="3" name="AutoShape 2" descr="Influencing Policy">
            <a:extLst>
              <a:ext uri="{FF2B5EF4-FFF2-40B4-BE49-F238E27FC236}">
                <a16:creationId xmlns:a16="http://schemas.microsoft.com/office/drawing/2014/main" id="{980540AF-8E2A-35FA-ADCB-F39370AD2331}"/>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7" name="Picture 6">
            <a:extLst>
              <a:ext uri="{FF2B5EF4-FFF2-40B4-BE49-F238E27FC236}">
                <a16:creationId xmlns:a16="http://schemas.microsoft.com/office/drawing/2014/main" id="{8B12C667-CA45-710F-0B72-65F86A4782CB}"/>
              </a:ext>
            </a:extLst>
          </p:cNvPr>
          <p:cNvPicPr>
            <a:picLocks noChangeAspect="1"/>
          </p:cNvPicPr>
          <p:nvPr/>
        </p:nvPicPr>
        <p:blipFill>
          <a:blip r:embed="rId3"/>
          <a:stretch>
            <a:fillRect/>
          </a:stretch>
        </p:blipFill>
        <p:spPr>
          <a:xfrm>
            <a:off x="7705968" y="1737360"/>
            <a:ext cx="4407876" cy="4468055"/>
          </a:xfrm>
          <a:prstGeom prst="rect">
            <a:avLst/>
          </a:prstGeom>
        </p:spPr>
      </p:pic>
    </p:spTree>
    <p:extLst>
      <p:ext uri="{BB962C8B-B14F-4D97-AF65-F5344CB8AC3E}">
        <p14:creationId xmlns:p14="http://schemas.microsoft.com/office/powerpoint/2010/main" val="19478176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What makes Apple so successful? | Nova">
            <a:extLst>
              <a:ext uri="{FF2B5EF4-FFF2-40B4-BE49-F238E27FC236}">
                <a16:creationId xmlns:a16="http://schemas.microsoft.com/office/drawing/2014/main" id="{50DF1A39-1C3F-45A6-9A12-87868B4FAA1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641" t="6066"/>
          <a:stretch/>
        </p:blipFill>
        <p:spPr bwMode="auto">
          <a:xfrm>
            <a:off x="688075" y="2743201"/>
            <a:ext cx="7002683" cy="391837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9301C216-E3A8-4C28-B067-D89AFDE6DE64}"/>
              </a:ext>
            </a:extLst>
          </p:cNvPr>
          <p:cNvSpPr>
            <a:spLocks noGrp="1"/>
          </p:cNvSpPr>
          <p:nvPr>
            <p:ph type="title"/>
          </p:nvPr>
        </p:nvSpPr>
        <p:spPr>
          <a:xfrm>
            <a:off x="677334" y="323755"/>
            <a:ext cx="10017674" cy="640466"/>
          </a:xfrm>
          <a:solidFill>
            <a:srgbClr val="0070C0"/>
          </a:solidFill>
        </p:spPr>
        <p:txBody>
          <a:bodyPr>
            <a:normAutofit fontScale="90000"/>
          </a:bodyPr>
          <a:lstStyle/>
          <a:p>
            <a:pPr algn="ctr"/>
            <a:r>
              <a:rPr lang="en-US" b="1" dirty="0">
                <a:solidFill>
                  <a:schemeClr val="bg1"/>
                </a:solidFill>
              </a:rPr>
              <a:t>Success Factors of Apple</a:t>
            </a:r>
          </a:p>
        </p:txBody>
      </p:sp>
      <p:sp>
        <p:nvSpPr>
          <p:cNvPr id="3" name="Content Placeholder 2">
            <a:extLst>
              <a:ext uri="{FF2B5EF4-FFF2-40B4-BE49-F238E27FC236}">
                <a16:creationId xmlns:a16="http://schemas.microsoft.com/office/drawing/2014/main" id="{BEC0229C-ABE6-4840-BCED-09AF65E3ADFD}"/>
              </a:ext>
            </a:extLst>
          </p:cNvPr>
          <p:cNvSpPr>
            <a:spLocks noGrp="1"/>
          </p:cNvSpPr>
          <p:nvPr>
            <p:ph idx="1"/>
          </p:nvPr>
        </p:nvSpPr>
        <p:spPr>
          <a:xfrm>
            <a:off x="677334" y="975796"/>
            <a:ext cx="9129606" cy="2147971"/>
          </a:xfrm>
        </p:spPr>
        <p:txBody>
          <a:bodyPr>
            <a:normAutofit fontScale="62500" lnSpcReduction="20000"/>
          </a:bodyPr>
          <a:lstStyle/>
          <a:p>
            <a:pPr algn="just"/>
            <a:r>
              <a:rPr lang="en-US" sz="3200" dirty="0"/>
              <a:t>Apple has been maintaining its position and brand loyalty by launching several products (Tan, 2024, p. 1).</a:t>
            </a:r>
          </a:p>
          <a:p>
            <a:pPr algn="just"/>
            <a:r>
              <a:rPr lang="en-US" sz="3200" dirty="0"/>
              <a:t> They have a visionary leadership to foresee the potential of systems and computers. </a:t>
            </a:r>
          </a:p>
          <a:p>
            <a:pPr algn="just"/>
            <a:r>
              <a:rPr lang="en-US" sz="3200" dirty="0"/>
              <a:t>Innovative products such as MacBook, iPhone, and Apple Watch are user-friendly and advanced (Li, 2024, p. 15). </a:t>
            </a:r>
          </a:p>
          <a:p>
            <a:pPr algn="just"/>
            <a:r>
              <a:rPr lang="en-US" sz="3200" dirty="0"/>
              <a:t>Customer loyalty and a strong brand image are also bringing success aspects. </a:t>
            </a:r>
          </a:p>
        </p:txBody>
      </p:sp>
      <p:sp>
        <p:nvSpPr>
          <p:cNvPr id="4" name="TextBox 3">
            <a:extLst>
              <a:ext uri="{FF2B5EF4-FFF2-40B4-BE49-F238E27FC236}">
                <a16:creationId xmlns:a16="http://schemas.microsoft.com/office/drawing/2014/main" id="{44F9CE47-4411-0B36-EAE5-1759A8F4E8D6}"/>
              </a:ext>
            </a:extLst>
          </p:cNvPr>
          <p:cNvSpPr txBox="1"/>
          <p:nvPr/>
        </p:nvSpPr>
        <p:spPr>
          <a:xfrm>
            <a:off x="7303634" y="6360620"/>
            <a:ext cx="4282632" cy="338554"/>
          </a:xfrm>
          <a:prstGeom prst="rect">
            <a:avLst/>
          </a:prstGeom>
          <a:noFill/>
        </p:spPr>
        <p:txBody>
          <a:bodyPr wrap="square" rtlCol="0">
            <a:spAutoFit/>
          </a:bodyPr>
          <a:lstStyle/>
          <a:p>
            <a:r>
              <a:rPr lang="en-US" sz="1600" dirty="0"/>
              <a:t>(Source: What makes Apple so successful? 2024)</a:t>
            </a:r>
            <a:endParaRPr lang="en-US" dirty="0"/>
          </a:p>
        </p:txBody>
      </p:sp>
    </p:spTree>
    <p:extLst>
      <p:ext uri="{BB962C8B-B14F-4D97-AF65-F5344CB8AC3E}">
        <p14:creationId xmlns:p14="http://schemas.microsoft.com/office/powerpoint/2010/main" val="17245469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34D84F-B162-44BF-BD14-13C8D81C2DBA}"/>
              </a:ext>
            </a:extLst>
          </p:cNvPr>
          <p:cNvSpPr>
            <a:spLocks noGrp="1"/>
          </p:cNvSpPr>
          <p:nvPr>
            <p:ph type="title"/>
          </p:nvPr>
        </p:nvSpPr>
        <p:spPr>
          <a:xfrm>
            <a:off x="677334" y="293806"/>
            <a:ext cx="10029248" cy="628891"/>
          </a:xfrm>
          <a:solidFill>
            <a:srgbClr val="0070C0"/>
          </a:solidFill>
        </p:spPr>
        <p:txBody>
          <a:bodyPr>
            <a:normAutofit fontScale="90000"/>
          </a:bodyPr>
          <a:lstStyle/>
          <a:p>
            <a:pPr algn="ctr"/>
            <a:r>
              <a:rPr lang="en-US" b="1" dirty="0">
                <a:solidFill>
                  <a:schemeClr val="bg1"/>
                </a:solidFill>
              </a:rPr>
              <a:t>SWOT Analysis of Apple</a:t>
            </a:r>
          </a:p>
        </p:txBody>
      </p:sp>
      <p:sp>
        <p:nvSpPr>
          <p:cNvPr id="3" name="Content Placeholder 2">
            <a:extLst>
              <a:ext uri="{FF2B5EF4-FFF2-40B4-BE49-F238E27FC236}">
                <a16:creationId xmlns:a16="http://schemas.microsoft.com/office/drawing/2014/main" id="{47CFEE3B-7ED0-4D64-9588-CBB19050AA84}"/>
              </a:ext>
            </a:extLst>
          </p:cNvPr>
          <p:cNvSpPr>
            <a:spLocks noGrp="1"/>
          </p:cNvSpPr>
          <p:nvPr>
            <p:ph idx="1"/>
          </p:nvPr>
        </p:nvSpPr>
        <p:spPr>
          <a:xfrm>
            <a:off x="677334" y="1021467"/>
            <a:ext cx="9312486" cy="628891"/>
          </a:xfrm>
        </p:spPr>
        <p:txBody>
          <a:bodyPr>
            <a:normAutofit/>
          </a:bodyPr>
          <a:lstStyle/>
          <a:p>
            <a:pPr algn="just"/>
            <a:r>
              <a:rPr lang="en-US" sz="2800" dirty="0"/>
              <a:t>The SWOT analysis of the company is provided below:</a:t>
            </a:r>
          </a:p>
          <a:p>
            <a:pPr marL="0" indent="0" algn="ctr">
              <a:buNone/>
            </a:pPr>
            <a:endParaRPr lang="en-US" sz="3200" dirty="0"/>
          </a:p>
        </p:txBody>
      </p:sp>
      <p:graphicFrame>
        <p:nvGraphicFramePr>
          <p:cNvPr id="4" name="Table 3">
            <a:extLst>
              <a:ext uri="{FF2B5EF4-FFF2-40B4-BE49-F238E27FC236}">
                <a16:creationId xmlns:a16="http://schemas.microsoft.com/office/drawing/2014/main" id="{27B446AF-F64F-4057-AA9B-334A304BF2EA}"/>
              </a:ext>
            </a:extLst>
          </p:cNvPr>
          <p:cNvGraphicFramePr>
            <a:graphicFrameLocks noGrp="1"/>
          </p:cNvGraphicFramePr>
          <p:nvPr/>
        </p:nvGraphicFramePr>
        <p:xfrm>
          <a:off x="677333" y="1650358"/>
          <a:ext cx="10029247" cy="4320350"/>
        </p:xfrm>
        <a:graphic>
          <a:graphicData uri="http://schemas.openxmlformats.org/drawingml/2006/table">
            <a:tbl>
              <a:tblPr firstRow="1" firstCol="1" bandRow="1">
                <a:tableStyleId>{5C22544A-7EE6-4342-B048-85BDC9FD1C3A}</a:tableStyleId>
              </a:tblPr>
              <a:tblGrid>
                <a:gridCol w="5480399">
                  <a:extLst>
                    <a:ext uri="{9D8B030D-6E8A-4147-A177-3AD203B41FA5}">
                      <a16:colId xmlns:a16="http://schemas.microsoft.com/office/drawing/2014/main" val="2784436884"/>
                    </a:ext>
                  </a:extLst>
                </a:gridCol>
                <a:gridCol w="4548848">
                  <a:extLst>
                    <a:ext uri="{9D8B030D-6E8A-4147-A177-3AD203B41FA5}">
                      <a16:colId xmlns:a16="http://schemas.microsoft.com/office/drawing/2014/main" val="1793946784"/>
                    </a:ext>
                  </a:extLst>
                </a:gridCol>
              </a:tblGrid>
              <a:tr h="186716">
                <a:tc>
                  <a:txBody>
                    <a:bodyPr/>
                    <a:lstStyle/>
                    <a:p>
                      <a:pPr marL="0" marR="0" algn="ctr">
                        <a:lnSpc>
                          <a:spcPct val="150000"/>
                        </a:lnSpc>
                        <a:spcBef>
                          <a:spcPts val="0"/>
                        </a:spcBef>
                        <a:spcAft>
                          <a:spcPts val="0"/>
                        </a:spcAft>
                      </a:pPr>
                      <a:r>
                        <a:rPr lang="en-US" sz="1400" dirty="0">
                          <a:effectLst/>
                        </a:rPr>
                        <a:t>STRENGTHS</a:t>
                      </a:r>
                      <a:endParaRPr lang="en-US"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2522" marR="62522" marT="0" marB="0"/>
                </a:tc>
                <a:tc>
                  <a:txBody>
                    <a:bodyPr/>
                    <a:lstStyle/>
                    <a:p>
                      <a:pPr marL="0" marR="0" algn="ctr">
                        <a:lnSpc>
                          <a:spcPct val="150000"/>
                        </a:lnSpc>
                        <a:spcBef>
                          <a:spcPts val="0"/>
                        </a:spcBef>
                        <a:spcAft>
                          <a:spcPts val="0"/>
                        </a:spcAft>
                      </a:pPr>
                      <a:r>
                        <a:rPr lang="en-US" sz="1500" dirty="0">
                          <a:effectLst/>
                        </a:rPr>
                        <a:t>WEAKNESSES</a:t>
                      </a:r>
                      <a:endParaRPr lang="en-US" sz="15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2522" marR="62522" marT="0" marB="0"/>
                </a:tc>
                <a:extLst>
                  <a:ext uri="{0D108BD9-81ED-4DB2-BD59-A6C34878D82A}">
                    <a16:rowId xmlns:a16="http://schemas.microsoft.com/office/drawing/2014/main" val="2385480397"/>
                  </a:ext>
                </a:extLst>
              </a:tr>
              <a:tr h="1460074">
                <a:tc>
                  <a:txBody>
                    <a:bodyPr/>
                    <a:lstStyle/>
                    <a:p>
                      <a:pPr marL="0" marR="0" algn="just">
                        <a:lnSpc>
                          <a:spcPct val="150000"/>
                        </a:lnSpc>
                        <a:spcBef>
                          <a:spcPts val="0"/>
                        </a:spcBef>
                        <a:spcAft>
                          <a:spcPts val="0"/>
                        </a:spcAft>
                      </a:pPr>
                      <a:r>
                        <a:rPr lang="en-US" sz="1500" dirty="0" err="1">
                          <a:effectLst/>
                        </a:rPr>
                        <a:t>i</a:t>
                      </a:r>
                      <a:r>
                        <a:rPr lang="en-US" sz="1500" dirty="0">
                          <a:effectLst/>
                        </a:rPr>
                        <a:t>) Stronger brand recognition as well as loyal customers. </a:t>
                      </a:r>
                    </a:p>
                    <a:p>
                      <a:pPr marL="0" marR="0" algn="just">
                        <a:lnSpc>
                          <a:spcPct val="150000"/>
                        </a:lnSpc>
                        <a:spcBef>
                          <a:spcPts val="0"/>
                        </a:spcBef>
                        <a:spcAft>
                          <a:spcPts val="0"/>
                        </a:spcAft>
                      </a:pPr>
                      <a:r>
                        <a:rPr lang="en-US" sz="1500" dirty="0">
                          <a:effectLst/>
                        </a:rPr>
                        <a:t>ii) Innovative products and services with leading technological edge.</a:t>
                      </a:r>
                    </a:p>
                    <a:p>
                      <a:pPr marL="0" marR="0" algn="just">
                        <a:lnSpc>
                          <a:spcPct val="150000"/>
                        </a:lnSpc>
                        <a:spcBef>
                          <a:spcPts val="0"/>
                        </a:spcBef>
                        <a:spcAft>
                          <a:spcPts val="0"/>
                        </a:spcAft>
                      </a:pPr>
                      <a:r>
                        <a:rPr lang="en-US" sz="1500" dirty="0">
                          <a:effectLst/>
                        </a:rPr>
                        <a:t>iii) High-quality products and services with the most unique features.</a:t>
                      </a:r>
                      <a:endParaRPr lang="en-US" sz="15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2522" marR="62522" marT="0" marB="0"/>
                </a:tc>
                <a:tc>
                  <a:txBody>
                    <a:bodyPr/>
                    <a:lstStyle/>
                    <a:p>
                      <a:pPr marL="0" marR="0" algn="just">
                        <a:lnSpc>
                          <a:spcPct val="150000"/>
                        </a:lnSpc>
                        <a:spcBef>
                          <a:spcPts val="0"/>
                        </a:spcBef>
                        <a:spcAft>
                          <a:spcPts val="0"/>
                        </a:spcAft>
                      </a:pPr>
                      <a:r>
                        <a:rPr lang="en-US" sz="1500" dirty="0" err="1">
                          <a:effectLst/>
                        </a:rPr>
                        <a:t>i</a:t>
                      </a:r>
                      <a:r>
                        <a:rPr lang="en-US" sz="1500" dirty="0">
                          <a:effectLst/>
                        </a:rPr>
                        <a:t>) Expensive products or services than its competitors. </a:t>
                      </a:r>
                    </a:p>
                    <a:p>
                      <a:pPr marL="0" marR="0" algn="just">
                        <a:lnSpc>
                          <a:spcPct val="150000"/>
                        </a:lnSpc>
                        <a:spcBef>
                          <a:spcPts val="0"/>
                        </a:spcBef>
                        <a:spcAft>
                          <a:spcPts val="0"/>
                        </a:spcAft>
                      </a:pPr>
                      <a:r>
                        <a:rPr lang="en-US" sz="1500" dirty="0">
                          <a:effectLst/>
                        </a:rPr>
                        <a:t>ii) Higher degree of litigation in the highly competitive market. </a:t>
                      </a:r>
                    </a:p>
                    <a:p>
                      <a:pPr marL="0" marR="0" algn="just">
                        <a:lnSpc>
                          <a:spcPct val="150000"/>
                        </a:lnSpc>
                        <a:spcBef>
                          <a:spcPts val="0"/>
                        </a:spcBef>
                        <a:spcAft>
                          <a:spcPts val="0"/>
                        </a:spcAft>
                      </a:pPr>
                      <a:r>
                        <a:rPr lang="en-US" sz="1500" dirty="0">
                          <a:effectLst/>
                        </a:rPr>
                        <a:t>iii) Complacency for any form of growing competition with the dependency on brand recognition. </a:t>
                      </a:r>
                      <a:endParaRPr lang="en-US" sz="15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2522" marR="62522" marT="0" marB="0"/>
                </a:tc>
                <a:extLst>
                  <a:ext uri="{0D108BD9-81ED-4DB2-BD59-A6C34878D82A}">
                    <a16:rowId xmlns:a16="http://schemas.microsoft.com/office/drawing/2014/main" val="4070154464"/>
                  </a:ext>
                </a:extLst>
              </a:tr>
              <a:tr h="186716">
                <a:tc>
                  <a:txBody>
                    <a:bodyPr/>
                    <a:lstStyle/>
                    <a:p>
                      <a:pPr marL="0" marR="0" algn="ctr" defTabSz="457200" rtl="0" eaLnBrk="1" latinLnBrk="0" hangingPunct="1">
                        <a:lnSpc>
                          <a:spcPct val="150000"/>
                        </a:lnSpc>
                        <a:spcBef>
                          <a:spcPts val="0"/>
                        </a:spcBef>
                        <a:spcAft>
                          <a:spcPts val="0"/>
                        </a:spcAft>
                      </a:pPr>
                      <a:r>
                        <a:rPr lang="en-US" sz="1500" b="1" kern="1200" dirty="0">
                          <a:solidFill>
                            <a:schemeClr val="lt1"/>
                          </a:solidFill>
                          <a:effectLst/>
                          <a:latin typeface="+mn-lt"/>
                          <a:ea typeface="+mn-ea"/>
                          <a:cs typeface="+mn-cs"/>
                        </a:rPr>
                        <a:t>OPPORTUNITIES</a:t>
                      </a:r>
                    </a:p>
                  </a:txBody>
                  <a:tcPr marL="62522" marR="62522" marT="0" marB="0"/>
                </a:tc>
                <a:tc>
                  <a:txBody>
                    <a:bodyPr/>
                    <a:lstStyle/>
                    <a:p>
                      <a:pPr marL="0" marR="0" algn="ctr">
                        <a:lnSpc>
                          <a:spcPct val="150000"/>
                        </a:lnSpc>
                        <a:spcBef>
                          <a:spcPts val="0"/>
                        </a:spcBef>
                        <a:spcAft>
                          <a:spcPts val="0"/>
                        </a:spcAft>
                      </a:pPr>
                      <a:r>
                        <a:rPr lang="en-US" sz="1500" b="1" dirty="0">
                          <a:effectLst/>
                        </a:rPr>
                        <a:t>THREATS</a:t>
                      </a:r>
                      <a:endParaRPr lang="en-US" sz="15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2522" marR="62522" marT="0" marB="0"/>
                </a:tc>
                <a:extLst>
                  <a:ext uri="{0D108BD9-81ED-4DB2-BD59-A6C34878D82A}">
                    <a16:rowId xmlns:a16="http://schemas.microsoft.com/office/drawing/2014/main" val="1280317419"/>
                  </a:ext>
                </a:extLst>
              </a:tr>
              <a:tr h="1499884">
                <a:tc>
                  <a:txBody>
                    <a:bodyPr/>
                    <a:lstStyle/>
                    <a:p>
                      <a:pPr marL="0" marR="0" algn="just">
                        <a:lnSpc>
                          <a:spcPct val="150000"/>
                        </a:lnSpc>
                        <a:spcBef>
                          <a:spcPts val="0"/>
                        </a:spcBef>
                        <a:spcAft>
                          <a:spcPts val="0"/>
                        </a:spcAft>
                      </a:pPr>
                      <a:r>
                        <a:rPr lang="en-US" sz="1500">
                          <a:effectLst/>
                        </a:rPr>
                        <a:t>i) Leveraging Apple’s stronger brand image for entering into emerging markets. </a:t>
                      </a:r>
                    </a:p>
                    <a:p>
                      <a:pPr marL="0" marR="0" algn="just">
                        <a:lnSpc>
                          <a:spcPct val="150000"/>
                        </a:lnSpc>
                        <a:spcBef>
                          <a:spcPts val="0"/>
                        </a:spcBef>
                        <a:spcAft>
                          <a:spcPts val="0"/>
                        </a:spcAft>
                      </a:pPr>
                      <a:r>
                        <a:rPr lang="en-US" sz="1500">
                          <a:effectLst/>
                        </a:rPr>
                        <a:t>ii) A successful incorporation of new product lines such as augmented reality and virtual reality devices. </a:t>
                      </a:r>
                    </a:p>
                    <a:p>
                      <a:pPr marL="0" marR="0" algn="just">
                        <a:lnSpc>
                          <a:spcPct val="150000"/>
                        </a:lnSpc>
                        <a:spcBef>
                          <a:spcPts val="0"/>
                        </a:spcBef>
                        <a:spcAft>
                          <a:spcPts val="0"/>
                        </a:spcAft>
                      </a:pPr>
                      <a:r>
                        <a:rPr lang="en-US" sz="1500">
                          <a:effectLst/>
                        </a:rPr>
                        <a:t>iii) Increased emphasis on services related to content streaming. </a:t>
                      </a:r>
                      <a:endParaRPr lang="en-US" sz="15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2522" marR="62522" marT="0" marB="0"/>
                </a:tc>
                <a:tc>
                  <a:txBody>
                    <a:bodyPr/>
                    <a:lstStyle/>
                    <a:p>
                      <a:pPr marL="0" marR="0" algn="just">
                        <a:lnSpc>
                          <a:spcPct val="150000"/>
                        </a:lnSpc>
                        <a:spcBef>
                          <a:spcPts val="0"/>
                        </a:spcBef>
                        <a:spcAft>
                          <a:spcPts val="0"/>
                        </a:spcAft>
                      </a:pPr>
                      <a:r>
                        <a:rPr lang="en-US" sz="1500" dirty="0" err="1">
                          <a:effectLst/>
                        </a:rPr>
                        <a:t>i</a:t>
                      </a:r>
                      <a:r>
                        <a:rPr lang="en-US" sz="1500" dirty="0">
                          <a:effectLst/>
                        </a:rPr>
                        <a:t>) A major threat to the battle against counterfeit products. </a:t>
                      </a:r>
                    </a:p>
                    <a:p>
                      <a:pPr marL="0" marR="0" algn="just">
                        <a:lnSpc>
                          <a:spcPct val="150000"/>
                        </a:lnSpc>
                        <a:spcBef>
                          <a:spcPts val="0"/>
                        </a:spcBef>
                        <a:spcAft>
                          <a:spcPts val="0"/>
                        </a:spcAft>
                      </a:pPr>
                      <a:r>
                        <a:rPr lang="en-US" sz="1500" dirty="0">
                          <a:effectLst/>
                        </a:rPr>
                        <a:t>ii) An enhanced competition in several industries. </a:t>
                      </a:r>
                    </a:p>
                    <a:p>
                      <a:pPr marL="0" marR="0" algn="just">
                        <a:lnSpc>
                          <a:spcPct val="150000"/>
                        </a:lnSpc>
                        <a:spcBef>
                          <a:spcPts val="0"/>
                        </a:spcBef>
                        <a:spcAft>
                          <a:spcPts val="0"/>
                        </a:spcAft>
                      </a:pPr>
                      <a:r>
                        <a:rPr lang="en-US" sz="1500" dirty="0">
                          <a:effectLst/>
                        </a:rPr>
                        <a:t>iii) Demand reduction for economic downturns. </a:t>
                      </a:r>
                      <a:endParaRPr lang="en-US" sz="15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2522" marR="62522" marT="0" marB="0"/>
                </a:tc>
                <a:extLst>
                  <a:ext uri="{0D108BD9-81ED-4DB2-BD59-A6C34878D82A}">
                    <a16:rowId xmlns:a16="http://schemas.microsoft.com/office/drawing/2014/main" val="3321291287"/>
                  </a:ext>
                </a:extLst>
              </a:tr>
            </a:tbl>
          </a:graphicData>
        </a:graphic>
      </p:graphicFrame>
    </p:spTree>
    <p:extLst>
      <p:ext uri="{BB962C8B-B14F-4D97-AF65-F5344CB8AC3E}">
        <p14:creationId xmlns:p14="http://schemas.microsoft.com/office/powerpoint/2010/main" val="34281600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06C5EE-6DEB-414E-9360-24096F3BF9E8}"/>
              </a:ext>
            </a:extLst>
          </p:cNvPr>
          <p:cNvSpPr>
            <a:spLocks noGrp="1"/>
          </p:cNvSpPr>
          <p:nvPr>
            <p:ph type="title"/>
          </p:nvPr>
        </p:nvSpPr>
        <p:spPr>
          <a:xfrm>
            <a:off x="677333" y="609600"/>
            <a:ext cx="10075547" cy="675190"/>
          </a:xfrm>
          <a:solidFill>
            <a:srgbClr val="0070C0"/>
          </a:solidFill>
        </p:spPr>
        <p:txBody>
          <a:bodyPr>
            <a:normAutofit fontScale="90000"/>
          </a:bodyPr>
          <a:lstStyle/>
          <a:p>
            <a:pPr algn="ctr"/>
            <a:r>
              <a:rPr lang="en-US" b="1">
                <a:solidFill>
                  <a:schemeClr val="bg1"/>
                </a:solidFill>
              </a:rPr>
              <a:t>Achievement of Success through SWOT</a:t>
            </a:r>
            <a:endParaRPr lang="en-US" b="1" dirty="0">
              <a:solidFill>
                <a:schemeClr val="bg1"/>
              </a:solidFill>
            </a:endParaRPr>
          </a:p>
        </p:txBody>
      </p:sp>
      <p:sp>
        <p:nvSpPr>
          <p:cNvPr id="3" name="Content Placeholder 2">
            <a:extLst>
              <a:ext uri="{FF2B5EF4-FFF2-40B4-BE49-F238E27FC236}">
                <a16:creationId xmlns:a16="http://schemas.microsoft.com/office/drawing/2014/main" id="{B8CDFE2B-BFFC-4DF8-91DD-E46774EF6D1B}"/>
              </a:ext>
            </a:extLst>
          </p:cNvPr>
          <p:cNvSpPr>
            <a:spLocks noGrp="1"/>
          </p:cNvSpPr>
          <p:nvPr>
            <p:ph idx="1"/>
          </p:nvPr>
        </p:nvSpPr>
        <p:spPr>
          <a:xfrm>
            <a:off x="677334" y="1769934"/>
            <a:ext cx="8936929" cy="2778917"/>
          </a:xfrm>
        </p:spPr>
        <p:txBody>
          <a:bodyPr>
            <a:normAutofit/>
          </a:bodyPr>
          <a:lstStyle/>
          <a:p>
            <a:pPr algn="just"/>
            <a:r>
              <a:rPr lang="en-US" sz="2000"/>
              <a:t>Apple has achieved success with innovative products and services. </a:t>
            </a:r>
          </a:p>
          <a:p>
            <a:pPr algn="just"/>
            <a:r>
              <a:rPr lang="en-US" sz="2000"/>
              <a:t>Emerging technologies such as artificial intelligence and AR as well as VR have been beneficial for business operations for a more conventional business model (Cusumano, Yoffe and Gawer 2021, p. 1). </a:t>
            </a:r>
          </a:p>
          <a:p>
            <a:pPr algn="just"/>
            <a:r>
              <a:rPr lang="en-US" sz="2000"/>
              <a:t>Visionary leadership and global marketing strategy are also prioritized in the business.</a:t>
            </a:r>
          </a:p>
          <a:p>
            <a:pPr algn="just"/>
            <a:r>
              <a:rPr lang="en-US" sz="2000"/>
              <a:t>Apple has considered an accessory product diversification. </a:t>
            </a:r>
            <a:endParaRPr lang="en-US" sz="2000" dirty="0"/>
          </a:p>
        </p:txBody>
      </p:sp>
    </p:spTree>
    <p:extLst>
      <p:ext uri="{BB962C8B-B14F-4D97-AF65-F5344CB8AC3E}">
        <p14:creationId xmlns:p14="http://schemas.microsoft.com/office/powerpoint/2010/main" val="6804879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887CE2-4CF4-BC5F-C138-7AA52FAE775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FB64C53-AAE4-BCD1-907B-4B7AFD2AAF40}"/>
              </a:ext>
            </a:extLst>
          </p:cNvPr>
          <p:cNvSpPr>
            <a:spLocks noGrp="1"/>
          </p:cNvSpPr>
          <p:nvPr>
            <p:ph type="title"/>
          </p:nvPr>
        </p:nvSpPr>
        <p:spPr>
          <a:xfrm>
            <a:off x="677333" y="285508"/>
            <a:ext cx="10341766" cy="663615"/>
          </a:xfrm>
          <a:solidFill>
            <a:srgbClr val="0070C0"/>
          </a:solidFill>
        </p:spPr>
        <p:txBody>
          <a:bodyPr>
            <a:normAutofit fontScale="90000"/>
          </a:bodyPr>
          <a:lstStyle/>
          <a:p>
            <a:pPr algn="ctr"/>
            <a:r>
              <a:rPr lang="en-US" b="1" dirty="0">
                <a:solidFill>
                  <a:schemeClr val="bg1"/>
                </a:solidFill>
              </a:rPr>
              <a:t>TOWS Analysis of Apple</a:t>
            </a:r>
          </a:p>
        </p:txBody>
      </p:sp>
      <p:sp>
        <p:nvSpPr>
          <p:cNvPr id="3" name="Content Placeholder 2">
            <a:extLst>
              <a:ext uri="{FF2B5EF4-FFF2-40B4-BE49-F238E27FC236}">
                <a16:creationId xmlns:a16="http://schemas.microsoft.com/office/drawing/2014/main" id="{A89AC69A-1701-7E08-F50B-466D31DC5BB6}"/>
              </a:ext>
            </a:extLst>
          </p:cNvPr>
          <p:cNvSpPr>
            <a:spLocks noGrp="1"/>
          </p:cNvSpPr>
          <p:nvPr>
            <p:ph idx="1"/>
          </p:nvPr>
        </p:nvSpPr>
        <p:spPr>
          <a:xfrm>
            <a:off x="677334" y="887870"/>
            <a:ext cx="9015306" cy="663616"/>
          </a:xfrm>
        </p:spPr>
        <p:txBody>
          <a:bodyPr>
            <a:normAutofit/>
          </a:bodyPr>
          <a:lstStyle/>
          <a:p>
            <a:pPr algn="just"/>
            <a:r>
              <a:rPr lang="en-US" sz="3200" dirty="0"/>
              <a:t>The TOWS analysis of Apple is provided below:</a:t>
            </a:r>
          </a:p>
          <a:p>
            <a:pPr marL="0" indent="0" algn="ctr">
              <a:buNone/>
            </a:pPr>
            <a:endParaRPr lang="en-US" sz="3200" dirty="0"/>
          </a:p>
        </p:txBody>
      </p:sp>
      <p:graphicFrame>
        <p:nvGraphicFramePr>
          <p:cNvPr id="4" name="Table 3">
            <a:extLst>
              <a:ext uri="{FF2B5EF4-FFF2-40B4-BE49-F238E27FC236}">
                <a16:creationId xmlns:a16="http://schemas.microsoft.com/office/drawing/2014/main" id="{FFEA7716-BA6C-9D08-C772-FA4514EFA76C}"/>
              </a:ext>
            </a:extLst>
          </p:cNvPr>
          <p:cNvGraphicFramePr>
            <a:graphicFrameLocks noGrp="1"/>
          </p:cNvGraphicFramePr>
          <p:nvPr/>
        </p:nvGraphicFramePr>
        <p:xfrm>
          <a:off x="677333" y="1505193"/>
          <a:ext cx="10341766" cy="4957964"/>
        </p:xfrm>
        <a:graphic>
          <a:graphicData uri="http://schemas.openxmlformats.org/drawingml/2006/table">
            <a:tbl>
              <a:tblPr firstRow="1" firstCol="1" bandRow="1">
                <a:tableStyleId>{5C22544A-7EE6-4342-B048-85BDC9FD1C3A}</a:tableStyleId>
              </a:tblPr>
              <a:tblGrid>
                <a:gridCol w="1586441">
                  <a:extLst>
                    <a:ext uri="{9D8B030D-6E8A-4147-A177-3AD203B41FA5}">
                      <a16:colId xmlns:a16="http://schemas.microsoft.com/office/drawing/2014/main" val="3571558491"/>
                    </a:ext>
                  </a:extLst>
                </a:gridCol>
                <a:gridCol w="2443099">
                  <a:extLst>
                    <a:ext uri="{9D8B030D-6E8A-4147-A177-3AD203B41FA5}">
                      <a16:colId xmlns:a16="http://schemas.microsoft.com/office/drawing/2014/main" val="1082537094"/>
                    </a:ext>
                  </a:extLst>
                </a:gridCol>
                <a:gridCol w="3385818">
                  <a:extLst>
                    <a:ext uri="{9D8B030D-6E8A-4147-A177-3AD203B41FA5}">
                      <a16:colId xmlns:a16="http://schemas.microsoft.com/office/drawing/2014/main" val="2821485734"/>
                    </a:ext>
                  </a:extLst>
                </a:gridCol>
                <a:gridCol w="2926408">
                  <a:extLst>
                    <a:ext uri="{9D8B030D-6E8A-4147-A177-3AD203B41FA5}">
                      <a16:colId xmlns:a16="http://schemas.microsoft.com/office/drawing/2014/main" val="2805751234"/>
                    </a:ext>
                  </a:extLst>
                </a:gridCol>
              </a:tblGrid>
              <a:tr h="323606">
                <a:tc gridSpan="4">
                  <a:txBody>
                    <a:bodyPr/>
                    <a:lstStyle/>
                    <a:p>
                      <a:pPr marL="0" marR="0" algn="ctr">
                        <a:lnSpc>
                          <a:spcPct val="115000"/>
                        </a:lnSpc>
                        <a:spcBef>
                          <a:spcPts val="0"/>
                        </a:spcBef>
                        <a:spcAft>
                          <a:spcPts val="0"/>
                        </a:spcAft>
                      </a:pPr>
                      <a:r>
                        <a:rPr lang="en-US" sz="1800" dirty="0">
                          <a:effectLst/>
                        </a:rPr>
                        <a:t>Internal</a:t>
                      </a:r>
                      <a:endPar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5477" marR="25477" marT="0" marB="0"/>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3341874334"/>
                  </a:ext>
                </a:extLst>
              </a:tr>
              <a:tr h="1731499">
                <a:tc rowSpan="2">
                  <a:txBody>
                    <a:bodyPr/>
                    <a:lstStyle/>
                    <a:p>
                      <a:pPr marL="0" marR="0" algn="ctr">
                        <a:lnSpc>
                          <a:spcPct val="115000"/>
                        </a:lnSpc>
                        <a:spcBef>
                          <a:spcPts val="0"/>
                        </a:spcBef>
                        <a:spcAft>
                          <a:spcPts val="0"/>
                        </a:spcAft>
                      </a:pPr>
                      <a:r>
                        <a:rPr lang="en-US" sz="1600" dirty="0">
                          <a:effectLst/>
                        </a:rPr>
                        <a:t> </a:t>
                      </a:r>
                    </a:p>
                    <a:p>
                      <a:pPr marL="0" marR="0" algn="ctr">
                        <a:lnSpc>
                          <a:spcPct val="115000"/>
                        </a:lnSpc>
                        <a:spcBef>
                          <a:spcPts val="0"/>
                        </a:spcBef>
                        <a:spcAft>
                          <a:spcPts val="0"/>
                        </a:spcAft>
                      </a:pPr>
                      <a:r>
                        <a:rPr lang="en-US" sz="1600" dirty="0">
                          <a:effectLst/>
                        </a:rPr>
                        <a:t> </a:t>
                      </a:r>
                    </a:p>
                    <a:p>
                      <a:pPr marL="0" marR="0" algn="ctr">
                        <a:lnSpc>
                          <a:spcPct val="115000"/>
                        </a:lnSpc>
                        <a:spcBef>
                          <a:spcPts val="0"/>
                        </a:spcBef>
                        <a:spcAft>
                          <a:spcPts val="0"/>
                        </a:spcAft>
                      </a:pPr>
                      <a:endParaRPr lang="en-US" sz="1600" dirty="0">
                        <a:effectLst/>
                      </a:endParaRPr>
                    </a:p>
                    <a:p>
                      <a:pPr marL="0" marR="0" algn="ctr">
                        <a:lnSpc>
                          <a:spcPct val="115000"/>
                        </a:lnSpc>
                        <a:spcBef>
                          <a:spcPts val="0"/>
                        </a:spcBef>
                        <a:spcAft>
                          <a:spcPts val="0"/>
                        </a:spcAft>
                      </a:pPr>
                      <a:endParaRPr lang="en-US" sz="1600" dirty="0">
                        <a:effectLst/>
                      </a:endParaRPr>
                    </a:p>
                    <a:p>
                      <a:pPr marL="0" marR="0" algn="ctr">
                        <a:lnSpc>
                          <a:spcPct val="115000"/>
                        </a:lnSpc>
                        <a:spcBef>
                          <a:spcPts val="0"/>
                        </a:spcBef>
                        <a:spcAft>
                          <a:spcPts val="0"/>
                        </a:spcAft>
                      </a:pPr>
                      <a:endParaRPr lang="en-US" sz="1600" dirty="0">
                        <a:effectLst/>
                      </a:endParaRPr>
                    </a:p>
                    <a:p>
                      <a:pPr marL="0" marR="0" algn="ctr">
                        <a:lnSpc>
                          <a:spcPct val="115000"/>
                        </a:lnSpc>
                        <a:spcBef>
                          <a:spcPts val="0"/>
                        </a:spcBef>
                        <a:spcAft>
                          <a:spcPts val="0"/>
                        </a:spcAft>
                      </a:pPr>
                      <a:endParaRPr lang="en-US" sz="1600" dirty="0">
                        <a:effectLst/>
                      </a:endParaRPr>
                    </a:p>
                    <a:p>
                      <a:pPr marL="0" marR="0" algn="ctr">
                        <a:lnSpc>
                          <a:spcPct val="115000"/>
                        </a:lnSpc>
                        <a:spcBef>
                          <a:spcPts val="0"/>
                        </a:spcBef>
                        <a:spcAft>
                          <a:spcPts val="0"/>
                        </a:spcAft>
                      </a:pPr>
                      <a:r>
                        <a:rPr lang="en-US" sz="1600" dirty="0">
                          <a:effectLst/>
                        </a:rPr>
                        <a:t> </a:t>
                      </a:r>
                    </a:p>
                    <a:p>
                      <a:pPr marL="0" marR="0" algn="ctr">
                        <a:lnSpc>
                          <a:spcPct val="115000"/>
                        </a:lnSpc>
                        <a:spcBef>
                          <a:spcPts val="0"/>
                        </a:spcBef>
                        <a:spcAft>
                          <a:spcPts val="0"/>
                        </a:spcAft>
                      </a:pPr>
                      <a:r>
                        <a:rPr lang="en-US" sz="1800" dirty="0">
                          <a:effectLst/>
                        </a:rPr>
                        <a:t>External</a:t>
                      </a:r>
                      <a:endPar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5477" marR="25477" marT="0" marB="0"/>
                </a:tc>
                <a:tc>
                  <a:txBody>
                    <a:bodyPr/>
                    <a:lstStyle/>
                    <a:p>
                      <a:pPr marL="0" marR="0" algn="ctr">
                        <a:lnSpc>
                          <a:spcPct val="115000"/>
                        </a:lnSpc>
                        <a:spcBef>
                          <a:spcPts val="0"/>
                        </a:spcBef>
                        <a:spcAft>
                          <a:spcPts val="0"/>
                        </a:spcAft>
                      </a:pPr>
                      <a:r>
                        <a:rPr lang="en-US" sz="1200" dirty="0">
                          <a:effectLst/>
                        </a:rPr>
                        <a:t> </a:t>
                      </a:r>
                      <a:endPar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5477" marR="25477" marT="0" marB="0"/>
                </a:tc>
                <a:tc>
                  <a:txBody>
                    <a:bodyPr/>
                    <a:lstStyle/>
                    <a:p>
                      <a:pPr marL="0" marR="0" algn="ctr">
                        <a:lnSpc>
                          <a:spcPct val="115000"/>
                        </a:lnSpc>
                        <a:spcBef>
                          <a:spcPts val="0"/>
                        </a:spcBef>
                        <a:spcAft>
                          <a:spcPts val="0"/>
                        </a:spcAft>
                      </a:pPr>
                      <a:r>
                        <a:rPr lang="en-US" sz="1400" b="1" dirty="0">
                          <a:effectLst/>
                        </a:rPr>
                        <a:t>W</a:t>
                      </a:r>
                    </a:p>
                    <a:p>
                      <a:pPr marL="0" marR="0" algn="just">
                        <a:lnSpc>
                          <a:spcPct val="115000"/>
                        </a:lnSpc>
                        <a:spcBef>
                          <a:spcPts val="0"/>
                        </a:spcBef>
                        <a:spcAft>
                          <a:spcPts val="0"/>
                        </a:spcAft>
                      </a:pPr>
                      <a:r>
                        <a:rPr lang="en-US" sz="1400" dirty="0" err="1">
                          <a:effectLst/>
                        </a:rPr>
                        <a:t>i</a:t>
                      </a:r>
                      <a:r>
                        <a:rPr lang="en-US" sz="1400" dirty="0">
                          <a:effectLst/>
                        </a:rPr>
                        <a:t>) Expensive products or services than its competitors. </a:t>
                      </a:r>
                    </a:p>
                    <a:p>
                      <a:pPr marL="0" marR="0" algn="just">
                        <a:lnSpc>
                          <a:spcPct val="115000"/>
                        </a:lnSpc>
                        <a:spcBef>
                          <a:spcPts val="0"/>
                        </a:spcBef>
                        <a:spcAft>
                          <a:spcPts val="0"/>
                        </a:spcAft>
                      </a:pPr>
                      <a:r>
                        <a:rPr lang="en-US" sz="1400" dirty="0">
                          <a:effectLst/>
                        </a:rPr>
                        <a:t>ii) Higher degree of litigation in the highly competitive market. </a:t>
                      </a:r>
                    </a:p>
                    <a:p>
                      <a:pPr marL="0" marR="0" algn="just">
                        <a:lnSpc>
                          <a:spcPct val="115000"/>
                        </a:lnSpc>
                        <a:spcBef>
                          <a:spcPts val="0"/>
                        </a:spcBef>
                        <a:spcAft>
                          <a:spcPts val="0"/>
                        </a:spcAft>
                      </a:pPr>
                      <a:r>
                        <a:rPr lang="en-US" sz="1400" dirty="0">
                          <a:effectLst/>
                        </a:rPr>
                        <a:t>iii) Complacency for any form of growing competition with the dependency on brand recognition. </a:t>
                      </a:r>
                      <a:endParaRPr lang="en-US"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5477" marR="25477" marT="0" marB="0"/>
                </a:tc>
                <a:tc>
                  <a:txBody>
                    <a:bodyPr/>
                    <a:lstStyle/>
                    <a:p>
                      <a:pPr marL="0" marR="0" algn="ctr">
                        <a:lnSpc>
                          <a:spcPct val="115000"/>
                        </a:lnSpc>
                        <a:spcBef>
                          <a:spcPts val="0"/>
                        </a:spcBef>
                        <a:spcAft>
                          <a:spcPts val="0"/>
                        </a:spcAft>
                      </a:pPr>
                      <a:r>
                        <a:rPr lang="en-US" sz="1400" b="1" dirty="0">
                          <a:effectLst/>
                        </a:rPr>
                        <a:t>S</a:t>
                      </a:r>
                    </a:p>
                    <a:p>
                      <a:pPr marL="0" marR="0" algn="just">
                        <a:lnSpc>
                          <a:spcPct val="115000"/>
                        </a:lnSpc>
                        <a:spcBef>
                          <a:spcPts val="0"/>
                        </a:spcBef>
                        <a:spcAft>
                          <a:spcPts val="0"/>
                        </a:spcAft>
                      </a:pPr>
                      <a:r>
                        <a:rPr lang="en-US" sz="1400" dirty="0" err="1">
                          <a:effectLst/>
                        </a:rPr>
                        <a:t>i</a:t>
                      </a:r>
                      <a:r>
                        <a:rPr lang="en-US" sz="1400" dirty="0">
                          <a:effectLst/>
                        </a:rPr>
                        <a:t>) Stronger brand recognition as well as loyal customers. </a:t>
                      </a:r>
                    </a:p>
                    <a:p>
                      <a:pPr marL="0" marR="0" algn="just">
                        <a:lnSpc>
                          <a:spcPct val="115000"/>
                        </a:lnSpc>
                        <a:spcBef>
                          <a:spcPts val="0"/>
                        </a:spcBef>
                        <a:spcAft>
                          <a:spcPts val="0"/>
                        </a:spcAft>
                      </a:pPr>
                      <a:r>
                        <a:rPr lang="en-US" sz="1400" dirty="0">
                          <a:effectLst/>
                        </a:rPr>
                        <a:t>ii) Innovative products and services with leading technological edge.</a:t>
                      </a:r>
                    </a:p>
                    <a:p>
                      <a:pPr marL="0" marR="0" algn="just">
                        <a:lnSpc>
                          <a:spcPct val="115000"/>
                        </a:lnSpc>
                        <a:spcBef>
                          <a:spcPts val="0"/>
                        </a:spcBef>
                        <a:spcAft>
                          <a:spcPts val="0"/>
                        </a:spcAft>
                      </a:pPr>
                      <a:r>
                        <a:rPr lang="en-US" sz="1400" dirty="0">
                          <a:effectLst/>
                        </a:rPr>
                        <a:t>iii) High-quality products and services with the most unique features.</a:t>
                      </a:r>
                      <a:endParaRPr lang="en-US"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5477" marR="25477" marT="0" marB="0"/>
                </a:tc>
                <a:extLst>
                  <a:ext uri="{0D108BD9-81ED-4DB2-BD59-A6C34878D82A}">
                    <a16:rowId xmlns:a16="http://schemas.microsoft.com/office/drawing/2014/main" val="2934674346"/>
                  </a:ext>
                </a:extLst>
              </a:tr>
              <a:tr h="2472080">
                <a:tc vMerge="1">
                  <a:txBody>
                    <a:bodyPr/>
                    <a:lstStyle/>
                    <a:p>
                      <a:endParaRPr lang="en-US"/>
                    </a:p>
                  </a:txBody>
                  <a:tcPr/>
                </a:tc>
                <a:tc>
                  <a:txBody>
                    <a:bodyPr/>
                    <a:lstStyle/>
                    <a:p>
                      <a:pPr marL="0" marR="0" algn="ctr">
                        <a:lnSpc>
                          <a:spcPct val="115000"/>
                        </a:lnSpc>
                        <a:spcBef>
                          <a:spcPts val="0"/>
                        </a:spcBef>
                        <a:spcAft>
                          <a:spcPts val="0"/>
                        </a:spcAft>
                      </a:pPr>
                      <a:r>
                        <a:rPr lang="en-US" sz="1200" b="1" dirty="0">
                          <a:effectLst/>
                        </a:rPr>
                        <a:t>T</a:t>
                      </a:r>
                    </a:p>
                    <a:p>
                      <a:pPr marL="0" marR="0" algn="just">
                        <a:lnSpc>
                          <a:spcPct val="115000"/>
                        </a:lnSpc>
                        <a:spcBef>
                          <a:spcPts val="0"/>
                        </a:spcBef>
                        <a:spcAft>
                          <a:spcPts val="0"/>
                        </a:spcAft>
                      </a:pPr>
                      <a:r>
                        <a:rPr lang="en-US" sz="1500" dirty="0" err="1">
                          <a:effectLst/>
                        </a:rPr>
                        <a:t>i</a:t>
                      </a:r>
                      <a:r>
                        <a:rPr lang="en-US" sz="1500" dirty="0">
                          <a:effectLst/>
                        </a:rPr>
                        <a:t>) A major threat to the battle against counterfeit products. </a:t>
                      </a:r>
                    </a:p>
                    <a:p>
                      <a:pPr marL="0" marR="0" algn="just">
                        <a:lnSpc>
                          <a:spcPct val="115000"/>
                        </a:lnSpc>
                        <a:spcBef>
                          <a:spcPts val="0"/>
                        </a:spcBef>
                        <a:spcAft>
                          <a:spcPts val="0"/>
                        </a:spcAft>
                      </a:pPr>
                      <a:r>
                        <a:rPr lang="en-US" sz="1500" dirty="0">
                          <a:effectLst/>
                        </a:rPr>
                        <a:t>ii) An enhanced competition in several industries. </a:t>
                      </a:r>
                    </a:p>
                    <a:p>
                      <a:pPr marL="0" marR="0" algn="just">
                        <a:lnSpc>
                          <a:spcPct val="115000"/>
                        </a:lnSpc>
                        <a:spcBef>
                          <a:spcPts val="0"/>
                        </a:spcBef>
                        <a:spcAft>
                          <a:spcPts val="0"/>
                        </a:spcAft>
                      </a:pPr>
                      <a:r>
                        <a:rPr lang="en-US" sz="1500" dirty="0">
                          <a:effectLst/>
                        </a:rPr>
                        <a:t>iii) Demand reduction for economic downturns. </a:t>
                      </a:r>
                      <a:endParaRPr lang="en-US" sz="15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5477" marR="25477" marT="0" marB="0"/>
                </a:tc>
                <a:tc>
                  <a:txBody>
                    <a:bodyPr/>
                    <a:lstStyle/>
                    <a:p>
                      <a:pPr marL="0" marR="0" algn="ctr">
                        <a:lnSpc>
                          <a:spcPct val="115000"/>
                        </a:lnSpc>
                        <a:spcBef>
                          <a:spcPts val="0"/>
                        </a:spcBef>
                        <a:spcAft>
                          <a:spcPts val="0"/>
                        </a:spcAft>
                      </a:pPr>
                      <a:r>
                        <a:rPr lang="en-US" sz="1400" b="1" dirty="0">
                          <a:effectLst/>
                        </a:rPr>
                        <a:t>WT: MINI-MINI STRATEGIES</a:t>
                      </a:r>
                    </a:p>
                    <a:p>
                      <a:pPr marL="0" marR="0" algn="just">
                        <a:lnSpc>
                          <a:spcPct val="115000"/>
                        </a:lnSpc>
                        <a:spcBef>
                          <a:spcPts val="0"/>
                        </a:spcBef>
                        <a:spcAft>
                          <a:spcPts val="0"/>
                        </a:spcAft>
                      </a:pPr>
                      <a:r>
                        <a:rPr lang="en-US" sz="1400" dirty="0" err="1">
                          <a:effectLst/>
                        </a:rPr>
                        <a:t>i</a:t>
                      </a:r>
                      <a:r>
                        <a:rPr lang="en-US" sz="1400" dirty="0">
                          <a:effectLst/>
                        </a:rPr>
                        <a:t>) Innovative products at an affordable pricing for reducing competitiveness. </a:t>
                      </a:r>
                    </a:p>
                    <a:p>
                      <a:pPr marL="0" marR="0" algn="just">
                        <a:lnSpc>
                          <a:spcPct val="115000"/>
                        </a:lnSpc>
                        <a:spcBef>
                          <a:spcPts val="0"/>
                        </a:spcBef>
                        <a:spcAft>
                          <a:spcPts val="0"/>
                        </a:spcAft>
                      </a:pPr>
                      <a:r>
                        <a:rPr lang="en-US" sz="1400" dirty="0">
                          <a:effectLst/>
                        </a:rPr>
                        <a:t>ii) To reduce litigation and higher competitiveness, Apple should develop litigation funding as well as documenting and keeping records while conducting due diligence. </a:t>
                      </a:r>
                    </a:p>
                    <a:p>
                      <a:pPr marL="0" marR="0" algn="just">
                        <a:lnSpc>
                          <a:spcPct val="115000"/>
                        </a:lnSpc>
                        <a:spcBef>
                          <a:spcPts val="0"/>
                        </a:spcBef>
                        <a:spcAft>
                          <a:spcPts val="0"/>
                        </a:spcAft>
                      </a:pPr>
                      <a:r>
                        <a:rPr lang="en-US" sz="1400" dirty="0">
                          <a:effectLst/>
                        </a:rPr>
                        <a:t>iii) Economic downturns related to the COVID-19 pandemic can be reduced with new products and services. </a:t>
                      </a:r>
                      <a:endParaRPr lang="en-US"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5477" marR="25477" marT="0" marB="0"/>
                </a:tc>
                <a:tc>
                  <a:txBody>
                    <a:bodyPr/>
                    <a:lstStyle/>
                    <a:p>
                      <a:pPr marL="0" marR="0" algn="ctr">
                        <a:lnSpc>
                          <a:spcPct val="115000"/>
                        </a:lnSpc>
                        <a:spcBef>
                          <a:spcPts val="0"/>
                        </a:spcBef>
                        <a:spcAft>
                          <a:spcPts val="0"/>
                        </a:spcAft>
                      </a:pPr>
                      <a:r>
                        <a:rPr lang="en-US" sz="1400" b="1" dirty="0">
                          <a:effectLst/>
                        </a:rPr>
                        <a:t>ST: MAX-MIN STRATEGIES</a:t>
                      </a:r>
                    </a:p>
                    <a:p>
                      <a:pPr marL="0" marR="0" algn="just">
                        <a:lnSpc>
                          <a:spcPct val="115000"/>
                        </a:lnSpc>
                        <a:spcBef>
                          <a:spcPts val="0"/>
                        </a:spcBef>
                        <a:spcAft>
                          <a:spcPts val="0"/>
                        </a:spcAft>
                      </a:pPr>
                      <a:r>
                        <a:rPr lang="en-US" sz="1400" dirty="0" err="1">
                          <a:effectLst/>
                        </a:rPr>
                        <a:t>i</a:t>
                      </a:r>
                      <a:r>
                        <a:rPr lang="en-US" sz="1400" dirty="0">
                          <a:effectLst/>
                        </a:rPr>
                        <a:t>) Introducing creative products every year to maintain brand recognition. </a:t>
                      </a:r>
                    </a:p>
                    <a:p>
                      <a:pPr marL="0" marR="0" algn="just">
                        <a:lnSpc>
                          <a:spcPct val="115000"/>
                        </a:lnSpc>
                        <a:spcBef>
                          <a:spcPts val="0"/>
                        </a:spcBef>
                        <a:spcAft>
                          <a:spcPts val="0"/>
                        </a:spcAft>
                      </a:pPr>
                      <a:r>
                        <a:rPr lang="en-US" sz="1400" dirty="0">
                          <a:effectLst/>
                        </a:rPr>
                        <a:t>ii) Identifying customer preferences to launch these products with new technologies. </a:t>
                      </a:r>
                    </a:p>
                    <a:p>
                      <a:pPr marL="0" marR="0" algn="just">
                        <a:lnSpc>
                          <a:spcPct val="115000"/>
                        </a:lnSpc>
                        <a:spcBef>
                          <a:spcPts val="0"/>
                        </a:spcBef>
                        <a:spcAft>
                          <a:spcPts val="0"/>
                        </a:spcAft>
                      </a:pPr>
                      <a:r>
                        <a:rPr lang="en-US" sz="1400" dirty="0">
                          <a:effectLst/>
                        </a:rPr>
                        <a:t>iii) Quality maintenance and enhancement will not impact demand even during economic downturns, such as the pandemic. </a:t>
                      </a:r>
                    </a:p>
                    <a:p>
                      <a:pPr marL="0" marR="0" algn="just">
                        <a:lnSpc>
                          <a:spcPct val="115000"/>
                        </a:lnSpc>
                        <a:spcBef>
                          <a:spcPts val="0"/>
                        </a:spcBef>
                        <a:spcAft>
                          <a:spcPts val="0"/>
                        </a:spcAft>
                      </a:pPr>
                      <a:r>
                        <a:rPr lang="en-US" sz="1400" dirty="0">
                          <a:effectLst/>
                        </a:rPr>
                        <a:t> </a:t>
                      </a:r>
                      <a:endParaRPr lang="en-US"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5477" marR="25477" marT="0" marB="0"/>
                </a:tc>
                <a:extLst>
                  <a:ext uri="{0D108BD9-81ED-4DB2-BD59-A6C34878D82A}">
                    <a16:rowId xmlns:a16="http://schemas.microsoft.com/office/drawing/2014/main" val="2304330686"/>
                  </a:ext>
                </a:extLst>
              </a:tr>
            </a:tbl>
          </a:graphicData>
        </a:graphic>
      </p:graphicFrame>
    </p:spTree>
    <p:extLst>
      <p:ext uri="{BB962C8B-B14F-4D97-AF65-F5344CB8AC3E}">
        <p14:creationId xmlns:p14="http://schemas.microsoft.com/office/powerpoint/2010/main" val="197493824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B6A68F-FFE9-C016-3BF0-EFF886F3A4D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CF51E77-1BF7-51C0-1F52-7293537E025A}"/>
              </a:ext>
            </a:extLst>
          </p:cNvPr>
          <p:cNvSpPr>
            <a:spLocks noGrp="1"/>
          </p:cNvSpPr>
          <p:nvPr>
            <p:ph type="title"/>
          </p:nvPr>
        </p:nvSpPr>
        <p:spPr>
          <a:xfrm>
            <a:off x="677333" y="343382"/>
            <a:ext cx="10422787" cy="663615"/>
          </a:xfrm>
          <a:solidFill>
            <a:srgbClr val="0070C0"/>
          </a:solidFill>
        </p:spPr>
        <p:txBody>
          <a:bodyPr>
            <a:normAutofit fontScale="90000"/>
          </a:bodyPr>
          <a:lstStyle/>
          <a:p>
            <a:pPr algn="ctr"/>
            <a:r>
              <a:rPr lang="en-US" b="1" dirty="0">
                <a:solidFill>
                  <a:schemeClr val="bg1"/>
                </a:solidFill>
              </a:rPr>
              <a:t>TOWS Analysis of Apple</a:t>
            </a:r>
          </a:p>
        </p:txBody>
      </p:sp>
      <p:sp>
        <p:nvSpPr>
          <p:cNvPr id="3" name="Content Placeholder 2">
            <a:extLst>
              <a:ext uri="{FF2B5EF4-FFF2-40B4-BE49-F238E27FC236}">
                <a16:creationId xmlns:a16="http://schemas.microsoft.com/office/drawing/2014/main" id="{BE6E45EA-0B0C-98A0-B18E-8977E2C040AD}"/>
              </a:ext>
            </a:extLst>
          </p:cNvPr>
          <p:cNvSpPr>
            <a:spLocks noGrp="1"/>
          </p:cNvSpPr>
          <p:nvPr>
            <p:ph idx="1"/>
          </p:nvPr>
        </p:nvSpPr>
        <p:spPr>
          <a:xfrm>
            <a:off x="677333" y="1408738"/>
            <a:ext cx="9015306" cy="663616"/>
          </a:xfrm>
        </p:spPr>
        <p:txBody>
          <a:bodyPr>
            <a:normAutofit/>
          </a:bodyPr>
          <a:lstStyle/>
          <a:p>
            <a:pPr algn="just"/>
            <a:r>
              <a:rPr lang="en-US" sz="3200" dirty="0"/>
              <a:t>The TOWS analysis of Apple is provided below:</a:t>
            </a:r>
          </a:p>
          <a:p>
            <a:pPr marL="0" indent="0" algn="ctr">
              <a:buNone/>
            </a:pPr>
            <a:endParaRPr lang="en-US" sz="3200" dirty="0"/>
          </a:p>
        </p:txBody>
      </p:sp>
      <p:graphicFrame>
        <p:nvGraphicFramePr>
          <p:cNvPr id="4" name="Table 3">
            <a:extLst>
              <a:ext uri="{FF2B5EF4-FFF2-40B4-BE49-F238E27FC236}">
                <a16:creationId xmlns:a16="http://schemas.microsoft.com/office/drawing/2014/main" id="{8490CD71-2D1C-F0A4-665E-067B8C48C7EA}"/>
              </a:ext>
            </a:extLst>
          </p:cNvPr>
          <p:cNvGraphicFramePr>
            <a:graphicFrameLocks noGrp="1"/>
          </p:cNvGraphicFramePr>
          <p:nvPr/>
        </p:nvGraphicFramePr>
        <p:xfrm>
          <a:off x="677333" y="2303846"/>
          <a:ext cx="10422788" cy="3008832"/>
        </p:xfrm>
        <a:graphic>
          <a:graphicData uri="http://schemas.openxmlformats.org/drawingml/2006/table">
            <a:tbl>
              <a:tblPr firstRow="1" firstCol="1" bandRow="1">
                <a:tableStyleId>{5C22544A-7EE6-4342-B048-85BDC9FD1C3A}</a:tableStyleId>
              </a:tblPr>
              <a:tblGrid>
                <a:gridCol w="1598870">
                  <a:extLst>
                    <a:ext uri="{9D8B030D-6E8A-4147-A177-3AD203B41FA5}">
                      <a16:colId xmlns:a16="http://schemas.microsoft.com/office/drawing/2014/main" val="3571558491"/>
                    </a:ext>
                  </a:extLst>
                </a:gridCol>
                <a:gridCol w="2462239">
                  <a:extLst>
                    <a:ext uri="{9D8B030D-6E8A-4147-A177-3AD203B41FA5}">
                      <a16:colId xmlns:a16="http://schemas.microsoft.com/office/drawing/2014/main" val="1082537094"/>
                    </a:ext>
                  </a:extLst>
                </a:gridCol>
                <a:gridCol w="3412344">
                  <a:extLst>
                    <a:ext uri="{9D8B030D-6E8A-4147-A177-3AD203B41FA5}">
                      <a16:colId xmlns:a16="http://schemas.microsoft.com/office/drawing/2014/main" val="2821485734"/>
                    </a:ext>
                  </a:extLst>
                </a:gridCol>
                <a:gridCol w="2949335">
                  <a:extLst>
                    <a:ext uri="{9D8B030D-6E8A-4147-A177-3AD203B41FA5}">
                      <a16:colId xmlns:a16="http://schemas.microsoft.com/office/drawing/2014/main" val="2805751234"/>
                    </a:ext>
                  </a:extLst>
                </a:gridCol>
              </a:tblGrid>
              <a:tr h="323607">
                <a:tc gridSpan="4">
                  <a:txBody>
                    <a:bodyPr/>
                    <a:lstStyle/>
                    <a:p>
                      <a:pPr marL="0" marR="0" algn="ctr">
                        <a:lnSpc>
                          <a:spcPct val="115000"/>
                        </a:lnSpc>
                        <a:spcBef>
                          <a:spcPts val="0"/>
                        </a:spcBef>
                        <a:spcAft>
                          <a:spcPts val="0"/>
                        </a:spcAft>
                      </a:pPr>
                      <a:r>
                        <a:rPr lang="en-US" sz="1800" dirty="0">
                          <a:effectLst/>
                        </a:rPr>
                        <a:t>Internal</a:t>
                      </a:r>
                      <a:endPar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5477" marR="25477" marT="0" marB="0"/>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3341874334"/>
                  </a:ext>
                </a:extLst>
              </a:tr>
              <a:tr h="2579542">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US" sz="1800" dirty="0">
                        <a:effectLst/>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lang="en-US" sz="1800" dirty="0">
                        <a:effectLst/>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lang="en-US" sz="1800" dirty="0">
                        <a:effectLst/>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lang="en-US" sz="1800" dirty="0">
                        <a:effectLst/>
                      </a:endParaRPr>
                    </a:p>
                    <a:p>
                      <a:pPr marL="0" marR="0" lvl="0" indent="0" algn="ctr" defTabSz="914400" rtl="0" eaLnBrk="1" fontAlgn="auto" latinLnBrk="0" hangingPunct="1">
                        <a:lnSpc>
                          <a:spcPct val="100000"/>
                        </a:lnSpc>
                        <a:spcBef>
                          <a:spcPts val="0"/>
                        </a:spcBef>
                        <a:spcAft>
                          <a:spcPts val="0"/>
                        </a:spcAft>
                        <a:buClrTx/>
                        <a:buSzTx/>
                        <a:buFontTx/>
                        <a:buNone/>
                        <a:tabLst/>
                        <a:defRPr/>
                      </a:pPr>
                      <a:r>
                        <a:rPr lang="en-US" sz="1800" dirty="0">
                          <a:effectLst/>
                        </a:rPr>
                        <a:t>External</a:t>
                      </a:r>
                      <a:endPar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a:txBody>
                  <a:tcPr/>
                </a:tc>
                <a:tc>
                  <a:txBody>
                    <a:bodyPr/>
                    <a:lstStyle/>
                    <a:p>
                      <a:pPr marL="0" marR="0" algn="ctr">
                        <a:lnSpc>
                          <a:spcPct val="115000"/>
                        </a:lnSpc>
                        <a:spcBef>
                          <a:spcPts val="0"/>
                        </a:spcBef>
                        <a:spcAft>
                          <a:spcPts val="0"/>
                        </a:spcAft>
                      </a:pPr>
                      <a:r>
                        <a:rPr lang="en-US" sz="1400" b="1" dirty="0">
                          <a:effectLst/>
                        </a:rPr>
                        <a:t>O</a:t>
                      </a:r>
                    </a:p>
                    <a:p>
                      <a:pPr marL="0" marR="0" algn="just">
                        <a:lnSpc>
                          <a:spcPct val="115000"/>
                        </a:lnSpc>
                        <a:spcBef>
                          <a:spcPts val="0"/>
                        </a:spcBef>
                        <a:spcAft>
                          <a:spcPts val="0"/>
                        </a:spcAft>
                      </a:pPr>
                      <a:r>
                        <a:rPr lang="en-US" sz="1400" dirty="0" err="1">
                          <a:effectLst/>
                        </a:rPr>
                        <a:t>i</a:t>
                      </a:r>
                      <a:r>
                        <a:rPr lang="en-US" sz="1400" dirty="0">
                          <a:effectLst/>
                        </a:rPr>
                        <a:t>) Leveraging Apple’s stronger brand image for entering into emerging markets. </a:t>
                      </a:r>
                    </a:p>
                    <a:p>
                      <a:pPr marL="0" marR="0" algn="just">
                        <a:lnSpc>
                          <a:spcPct val="115000"/>
                        </a:lnSpc>
                        <a:spcBef>
                          <a:spcPts val="0"/>
                        </a:spcBef>
                        <a:spcAft>
                          <a:spcPts val="0"/>
                        </a:spcAft>
                      </a:pPr>
                      <a:r>
                        <a:rPr lang="en-US" sz="1400" dirty="0">
                          <a:effectLst/>
                        </a:rPr>
                        <a:t>ii) A successful incorporation of new product lines such as augmented reality and virtual reality devices. </a:t>
                      </a:r>
                    </a:p>
                    <a:p>
                      <a:pPr marL="0" marR="0" algn="just">
                        <a:lnSpc>
                          <a:spcPct val="115000"/>
                        </a:lnSpc>
                        <a:spcBef>
                          <a:spcPts val="0"/>
                        </a:spcBef>
                        <a:spcAft>
                          <a:spcPts val="0"/>
                        </a:spcAft>
                      </a:pPr>
                      <a:r>
                        <a:rPr lang="en-US" sz="1400" dirty="0">
                          <a:effectLst/>
                        </a:rPr>
                        <a:t>iii) Increased emphasis on services related to content streaming. </a:t>
                      </a:r>
                      <a:endParaRPr lang="en-US"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5477" marR="25477" marT="0" marB="0"/>
                </a:tc>
                <a:tc>
                  <a:txBody>
                    <a:bodyPr/>
                    <a:lstStyle/>
                    <a:p>
                      <a:pPr marL="0" marR="0" algn="ctr">
                        <a:lnSpc>
                          <a:spcPct val="115000"/>
                        </a:lnSpc>
                        <a:spcBef>
                          <a:spcPts val="0"/>
                        </a:spcBef>
                        <a:spcAft>
                          <a:spcPts val="0"/>
                        </a:spcAft>
                      </a:pPr>
                      <a:r>
                        <a:rPr lang="en-US" sz="1400" b="1" dirty="0">
                          <a:effectLst/>
                        </a:rPr>
                        <a:t>WO: MINI-MAXI STRATEGIES</a:t>
                      </a:r>
                    </a:p>
                    <a:p>
                      <a:pPr marL="0" marR="0" algn="just">
                        <a:lnSpc>
                          <a:spcPct val="115000"/>
                        </a:lnSpc>
                        <a:spcBef>
                          <a:spcPts val="0"/>
                        </a:spcBef>
                        <a:spcAft>
                          <a:spcPts val="0"/>
                        </a:spcAft>
                      </a:pPr>
                      <a:r>
                        <a:rPr lang="en-US" sz="1400" dirty="0" err="1">
                          <a:effectLst/>
                        </a:rPr>
                        <a:t>i</a:t>
                      </a:r>
                      <a:r>
                        <a:rPr lang="en-US" sz="1400" dirty="0">
                          <a:effectLst/>
                        </a:rPr>
                        <a:t>) Providing affordable products for all ranges of customers, especially for emerging markets. </a:t>
                      </a:r>
                    </a:p>
                    <a:p>
                      <a:pPr marL="0" marR="0" algn="just">
                        <a:lnSpc>
                          <a:spcPct val="115000"/>
                        </a:lnSpc>
                        <a:spcBef>
                          <a:spcPts val="0"/>
                        </a:spcBef>
                        <a:spcAft>
                          <a:spcPts val="0"/>
                        </a:spcAft>
                      </a:pPr>
                      <a:r>
                        <a:rPr lang="en-US" sz="1400" dirty="0">
                          <a:effectLst/>
                        </a:rPr>
                        <a:t>ii) Technological advancements and emerging technologies can reduce legal issues or litigation in the competitive sector. </a:t>
                      </a:r>
                    </a:p>
                    <a:p>
                      <a:pPr marL="0" marR="0" algn="just">
                        <a:lnSpc>
                          <a:spcPct val="115000"/>
                        </a:lnSpc>
                        <a:spcBef>
                          <a:spcPts val="0"/>
                        </a:spcBef>
                        <a:spcAft>
                          <a:spcPts val="0"/>
                        </a:spcAft>
                      </a:pPr>
                      <a:r>
                        <a:rPr lang="en-US" sz="1400" dirty="0">
                          <a:effectLst/>
                        </a:rPr>
                        <a:t>iii) Content streaming services can help Apple get new customers and reduce dependency on brand recognition.</a:t>
                      </a:r>
                    </a:p>
                  </a:txBody>
                  <a:tcPr marL="25477" marR="25477" marT="0" marB="0"/>
                </a:tc>
                <a:tc>
                  <a:txBody>
                    <a:bodyPr/>
                    <a:lstStyle/>
                    <a:p>
                      <a:pPr marL="0" marR="0" algn="ctr">
                        <a:lnSpc>
                          <a:spcPct val="115000"/>
                        </a:lnSpc>
                        <a:spcBef>
                          <a:spcPts val="0"/>
                        </a:spcBef>
                        <a:spcAft>
                          <a:spcPts val="0"/>
                        </a:spcAft>
                      </a:pPr>
                      <a:r>
                        <a:rPr lang="en-US" sz="1400" b="1" dirty="0">
                          <a:effectLst/>
                        </a:rPr>
                        <a:t>SO: MAXI-MAXI STRATEGIES</a:t>
                      </a:r>
                    </a:p>
                    <a:p>
                      <a:pPr marL="0" marR="0" algn="just">
                        <a:lnSpc>
                          <a:spcPct val="115000"/>
                        </a:lnSpc>
                        <a:spcBef>
                          <a:spcPts val="0"/>
                        </a:spcBef>
                        <a:spcAft>
                          <a:spcPts val="0"/>
                        </a:spcAft>
                      </a:pPr>
                      <a:r>
                        <a:rPr lang="en-US" sz="1400" dirty="0" err="1">
                          <a:effectLst/>
                        </a:rPr>
                        <a:t>i</a:t>
                      </a:r>
                      <a:r>
                        <a:rPr lang="en-US" sz="1400" dirty="0">
                          <a:effectLst/>
                        </a:rPr>
                        <a:t>) Maintaining strong brand image and recognition to maintain position.</a:t>
                      </a:r>
                    </a:p>
                    <a:p>
                      <a:pPr marL="0" marR="0" algn="just">
                        <a:lnSpc>
                          <a:spcPct val="115000"/>
                        </a:lnSpc>
                        <a:spcBef>
                          <a:spcPts val="0"/>
                        </a:spcBef>
                        <a:spcAft>
                          <a:spcPts val="0"/>
                        </a:spcAft>
                      </a:pPr>
                      <a:r>
                        <a:rPr lang="en-US" sz="1400" dirty="0">
                          <a:effectLst/>
                        </a:rPr>
                        <a:t>ii) New technologies such as AI, AR and VR can lead to innovative products or services. </a:t>
                      </a:r>
                    </a:p>
                    <a:p>
                      <a:pPr marL="0" marR="0" algn="just">
                        <a:lnSpc>
                          <a:spcPct val="115000"/>
                        </a:lnSpc>
                        <a:spcBef>
                          <a:spcPts val="0"/>
                        </a:spcBef>
                        <a:spcAft>
                          <a:spcPts val="0"/>
                        </a:spcAft>
                      </a:pPr>
                      <a:r>
                        <a:rPr lang="en-US" sz="1400" dirty="0">
                          <a:effectLst/>
                        </a:rPr>
                        <a:t>iii) New features in the products that support content streaming can increase the total number of customers. </a:t>
                      </a:r>
                      <a:endParaRPr lang="en-US"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15000"/>
                        </a:lnSpc>
                        <a:spcBef>
                          <a:spcPts val="0"/>
                        </a:spcBef>
                        <a:spcAft>
                          <a:spcPts val="0"/>
                        </a:spcAft>
                      </a:pPr>
                      <a:r>
                        <a:rPr lang="en-US" sz="1400" dirty="0">
                          <a:effectLst/>
                        </a:rPr>
                        <a:t> </a:t>
                      </a:r>
                      <a:endParaRPr lang="en-US"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5477" marR="25477" marT="0" marB="0"/>
                </a:tc>
                <a:extLst>
                  <a:ext uri="{0D108BD9-81ED-4DB2-BD59-A6C34878D82A}">
                    <a16:rowId xmlns:a16="http://schemas.microsoft.com/office/drawing/2014/main" val="2304330686"/>
                  </a:ext>
                </a:extLst>
              </a:tr>
            </a:tbl>
          </a:graphicData>
        </a:graphic>
      </p:graphicFrame>
    </p:spTree>
    <p:extLst>
      <p:ext uri="{BB962C8B-B14F-4D97-AF65-F5344CB8AC3E}">
        <p14:creationId xmlns:p14="http://schemas.microsoft.com/office/powerpoint/2010/main" val="139151268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359430-A914-4F7B-B93F-75D907B2073C}"/>
              </a:ext>
            </a:extLst>
          </p:cNvPr>
          <p:cNvSpPr>
            <a:spLocks noGrp="1"/>
          </p:cNvSpPr>
          <p:nvPr>
            <p:ph type="title"/>
          </p:nvPr>
        </p:nvSpPr>
        <p:spPr>
          <a:xfrm>
            <a:off x="1051395" y="144038"/>
            <a:ext cx="9805658" cy="596098"/>
          </a:xfrm>
          <a:solidFill>
            <a:srgbClr val="0070C0"/>
          </a:solidFill>
        </p:spPr>
        <p:txBody>
          <a:bodyPr>
            <a:normAutofit/>
          </a:bodyPr>
          <a:lstStyle/>
          <a:p>
            <a:pPr algn="ctr"/>
            <a:r>
              <a:rPr lang="en-US" sz="3200" b="1" dirty="0">
                <a:solidFill>
                  <a:schemeClr val="bg1"/>
                </a:solidFill>
              </a:rPr>
              <a:t>Achievement of Success through TOWS analysis</a:t>
            </a:r>
          </a:p>
        </p:txBody>
      </p:sp>
      <p:sp>
        <p:nvSpPr>
          <p:cNvPr id="3" name="Content Placeholder 2">
            <a:extLst>
              <a:ext uri="{FF2B5EF4-FFF2-40B4-BE49-F238E27FC236}">
                <a16:creationId xmlns:a16="http://schemas.microsoft.com/office/drawing/2014/main" id="{37313AB2-0DFF-423D-9EDD-C3BB7319BBA0}"/>
              </a:ext>
            </a:extLst>
          </p:cNvPr>
          <p:cNvSpPr>
            <a:spLocks noGrp="1"/>
          </p:cNvSpPr>
          <p:nvPr>
            <p:ph idx="1"/>
          </p:nvPr>
        </p:nvSpPr>
        <p:spPr>
          <a:xfrm>
            <a:off x="1051395" y="822124"/>
            <a:ext cx="9067557" cy="2028141"/>
          </a:xfrm>
        </p:spPr>
        <p:txBody>
          <a:bodyPr>
            <a:noAutofit/>
          </a:bodyPr>
          <a:lstStyle/>
          <a:p>
            <a:pPr algn="just"/>
            <a:r>
              <a:rPr lang="en-US" sz="2000" dirty="0"/>
              <a:t>The inclusion of the service sector expansion can be effective. </a:t>
            </a:r>
          </a:p>
          <a:p>
            <a:pPr algn="just"/>
            <a:r>
              <a:rPr lang="en-US" sz="2000" dirty="0"/>
              <a:t>Low imitation can enhance competitiveness in the market. </a:t>
            </a:r>
          </a:p>
          <a:p>
            <a:pPr algn="just"/>
            <a:r>
              <a:rPr lang="en-US" sz="2000" dirty="0"/>
              <a:t>Regulatory compliance has been accepted and worked for launching creative products or services (Razak et al., 2020. p. 312). </a:t>
            </a:r>
          </a:p>
          <a:p>
            <a:pPr algn="just"/>
            <a:r>
              <a:rPr lang="en-US" sz="2000" dirty="0"/>
              <a:t>Apple has considered technological sustainability and effectiveness</a:t>
            </a:r>
            <a:r>
              <a:rPr lang="en-US" dirty="0"/>
              <a:t>. </a:t>
            </a:r>
          </a:p>
        </p:txBody>
      </p:sp>
      <p:pic>
        <p:nvPicPr>
          <p:cNvPr id="5122" name="Picture 2" descr="The Reasons Behind Apple's Customer Loyalty and High NPS">
            <a:extLst>
              <a:ext uri="{FF2B5EF4-FFF2-40B4-BE49-F238E27FC236}">
                <a16:creationId xmlns:a16="http://schemas.microsoft.com/office/drawing/2014/main" id="{14A81A8C-B8D2-4B7A-8E1C-2B1963E6C43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5847" r="17145" b="3059"/>
          <a:stretch/>
        </p:blipFill>
        <p:spPr bwMode="auto">
          <a:xfrm>
            <a:off x="1562582" y="2932253"/>
            <a:ext cx="4664598" cy="383636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9308C2E5-F1D1-357C-12E1-0E2C178D90AA}"/>
              </a:ext>
            </a:extLst>
          </p:cNvPr>
          <p:cNvSpPr txBox="1"/>
          <p:nvPr/>
        </p:nvSpPr>
        <p:spPr>
          <a:xfrm>
            <a:off x="6574420" y="6282408"/>
            <a:ext cx="5000264" cy="338554"/>
          </a:xfrm>
          <a:prstGeom prst="rect">
            <a:avLst/>
          </a:prstGeom>
          <a:noFill/>
        </p:spPr>
        <p:txBody>
          <a:bodyPr wrap="square" rtlCol="0">
            <a:spAutoFit/>
          </a:bodyPr>
          <a:lstStyle/>
          <a:p>
            <a:r>
              <a:rPr lang="en-US" sz="1600" dirty="0"/>
              <a:t>(Source: Reasons behind Apple’s Customer Loyalty. 2024)</a:t>
            </a:r>
          </a:p>
        </p:txBody>
      </p:sp>
    </p:spTree>
    <p:extLst>
      <p:ext uri="{BB962C8B-B14F-4D97-AF65-F5344CB8AC3E}">
        <p14:creationId xmlns:p14="http://schemas.microsoft.com/office/powerpoint/2010/main" val="365739810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2EBFA83-D4DB-4CA0-B229-9E44634D7F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4" name="Picture 13">
            <a:extLst>
              <a:ext uri="{FF2B5EF4-FFF2-40B4-BE49-F238E27FC236}">
                <a16:creationId xmlns:a16="http://schemas.microsoft.com/office/drawing/2014/main" id="{B0DAC8FB-A162-44E3-A606-C855A03A5B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16" name="Rectangle 15">
            <a:extLst>
              <a:ext uri="{FF2B5EF4-FFF2-40B4-BE49-F238E27FC236}">
                <a16:creationId xmlns:a16="http://schemas.microsoft.com/office/drawing/2014/main" id="{21BDEC81-16A7-4451-B893-C15000083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26A515A1-4D80-430E-BE0A-71A290516A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542" y="729175"/>
            <a:ext cx="11099352" cy="5399650"/>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5E4EC248-CA7B-0CC8-AE28-4D26FBACC1DB}"/>
              </a:ext>
            </a:extLst>
          </p:cNvPr>
          <p:cNvSpPr>
            <a:spLocks noGrp="1"/>
          </p:cNvSpPr>
          <p:nvPr>
            <p:ph type="title"/>
          </p:nvPr>
        </p:nvSpPr>
        <p:spPr>
          <a:xfrm>
            <a:off x="6597016" y="905011"/>
            <a:ext cx="4589328" cy="1889135"/>
          </a:xfrm>
        </p:spPr>
        <p:txBody>
          <a:bodyPr anchor="b">
            <a:normAutofit/>
          </a:bodyPr>
          <a:lstStyle/>
          <a:p>
            <a:r>
              <a:rPr lang="en-GB" sz="4800">
                <a:latin typeface="Times New Roman" panose="02020603050405020304" pitchFamily="18" charset="0"/>
                <a:cs typeface="Times New Roman" panose="02020603050405020304" pitchFamily="18" charset="0"/>
              </a:rPr>
              <a:t>PESTEL Analysis</a:t>
            </a:r>
          </a:p>
        </p:txBody>
      </p:sp>
      <p:pic>
        <p:nvPicPr>
          <p:cNvPr id="5" name="Picture 4">
            <a:extLst>
              <a:ext uri="{FF2B5EF4-FFF2-40B4-BE49-F238E27FC236}">
                <a16:creationId xmlns:a16="http://schemas.microsoft.com/office/drawing/2014/main" id="{C5F70521-F336-319C-1A69-A2DEB043E439}"/>
              </a:ext>
            </a:extLst>
          </p:cNvPr>
          <p:cNvPicPr>
            <a:picLocks noChangeAspect="1"/>
          </p:cNvPicPr>
          <p:nvPr/>
        </p:nvPicPr>
        <p:blipFill>
          <a:blip r:embed="rId4"/>
          <a:srcRect l="24825" r="25119"/>
          <a:stretch/>
        </p:blipFill>
        <p:spPr>
          <a:xfrm>
            <a:off x="1204453" y="895610"/>
            <a:ext cx="4501054" cy="5058020"/>
          </a:xfrm>
          <a:prstGeom prst="rect">
            <a:avLst/>
          </a:prstGeom>
        </p:spPr>
      </p:pic>
      <p:sp>
        <p:nvSpPr>
          <p:cNvPr id="4" name="Rectangle 1">
            <a:extLst>
              <a:ext uri="{FF2B5EF4-FFF2-40B4-BE49-F238E27FC236}">
                <a16:creationId xmlns:a16="http://schemas.microsoft.com/office/drawing/2014/main" id="{6EC2735D-C57B-AC5F-1C82-AA6BF68A9F49}"/>
              </a:ext>
            </a:extLst>
          </p:cNvPr>
          <p:cNvSpPr>
            <a:spLocks noGrp="1" noChangeArrowheads="1"/>
          </p:cNvSpPr>
          <p:nvPr>
            <p:ph idx="1"/>
          </p:nvPr>
        </p:nvSpPr>
        <p:spPr bwMode="auto">
          <a:xfrm>
            <a:off x="6597016" y="2965592"/>
            <a:ext cx="4589328" cy="2987397"/>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R="0" lvl="0" defTabSz="914400" rtl="0" eaLnBrk="0" fontAlgn="base" latinLnBrk="0" hangingPunct="0">
              <a:spcBef>
                <a:spcPct val="0"/>
              </a:spcBef>
              <a:spcAft>
                <a:spcPts val="600"/>
              </a:spcAft>
              <a:buClrTx/>
              <a:buSzTx/>
              <a:buFont typeface="Wingdings" panose="05000000000000000000" pitchFamily="2" charset="2"/>
              <a:buChar char="Ø"/>
              <a:tabLst/>
            </a:pPr>
            <a:r>
              <a:rPr kumimoji="0" lang="en-US" altLang="en-US" sz="1800" b="1" i="0" u="none" strike="noStrike" cap="none" normalizeH="0" baseline="0">
                <a:ln>
                  <a:noFill/>
                </a:ln>
                <a:effectLst/>
                <a:latin typeface="Times New Roman" panose="02020603050405020304" pitchFamily="18" charset="0"/>
                <a:cs typeface="Times New Roman" panose="02020603050405020304" pitchFamily="18" charset="0"/>
              </a:rPr>
              <a:t>Political:</a:t>
            </a:r>
            <a:r>
              <a:rPr kumimoji="0" lang="en-US" altLang="en-US" sz="1800" b="0" i="0" u="none" strike="noStrike" cap="none" normalizeH="0" baseline="0">
                <a:ln>
                  <a:noFill/>
                </a:ln>
                <a:effectLst/>
                <a:latin typeface="Times New Roman" panose="02020603050405020304" pitchFamily="18" charset="0"/>
                <a:cs typeface="Times New Roman" panose="02020603050405020304" pitchFamily="18" charset="0"/>
              </a:rPr>
              <a:t> AI regulations and data privacy laws influence product design and user data handling.</a:t>
            </a:r>
          </a:p>
          <a:p>
            <a:pPr marR="0" lvl="0" defTabSz="914400" rtl="0" eaLnBrk="0" fontAlgn="base" latinLnBrk="0" hangingPunct="0">
              <a:spcBef>
                <a:spcPct val="0"/>
              </a:spcBef>
              <a:spcAft>
                <a:spcPts val="600"/>
              </a:spcAft>
              <a:buClrTx/>
              <a:buSzTx/>
              <a:buFont typeface="Wingdings" panose="05000000000000000000" pitchFamily="2" charset="2"/>
              <a:buChar char="Ø"/>
              <a:tabLst/>
            </a:pPr>
            <a:r>
              <a:rPr kumimoji="0" lang="en-US" altLang="en-US" sz="1800" b="1" i="0" u="none" strike="noStrike" cap="none" normalizeH="0" baseline="0">
                <a:ln>
                  <a:noFill/>
                </a:ln>
                <a:effectLst/>
                <a:latin typeface="Times New Roman" panose="02020603050405020304" pitchFamily="18" charset="0"/>
                <a:cs typeface="Times New Roman" panose="02020603050405020304" pitchFamily="18" charset="0"/>
              </a:rPr>
              <a:t>Economic:</a:t>
            </a:r>
            <a:r>
              <a:rPr kumimoji="0" lang="en-US" altLang="en-US" sz="1800" b="0" i="0" u="none" strike="noStrike" cap="none" normalizeH="0" baseline="0">
                <a:ln>
                  <a:noFill/>
                </a:ln>
                <a:effectLst/>
                <a:latin typeface="Times New Roman" panose="02020603050405020304" pitchFamily="18" charset="0"/>
                <a:cs typeface="Times New Roman" panose="02020603050405020304" pitchFamily="18" charset="0"/>
              </a:rPr>
              <a:t> Growth in the tech sector, impacted by global economic shifts, drives innovation and demand (Chen et al., 2021). </a:t>
            </a:r>
          </a:p>
          <a:p>
            <a:pPr marR="0" lvl="0" defTabSz="914400" rtl="0" eaLnBrk="0" fontAlgn="base" latinLnBrk="0" hangingPunct="0">
              <a:spcBef>
                <a:spcPct val="0"/>
              </a:spcBef>
              <a:spcAft>
                <a:spcPts val="600"/>
              </a:spcAft>
              <a:buClrTx/>
              <a:buSzTx/>
              <a:buFont typeface="Wingdings" panose="05000000000000000000" pitchFamily="2" charset="2"/>
              <a:buChar char="Ø"/>
              <a:tabLst/>
            </a:pPr>
            <a:r>
              <a:rPr kumimoji="0" lang="en-US" altLang="en-US" sz="1800" b="1" i="0" u="none" strike="noStrike" cap="none" normalizeH="0" baseline="0">
                <a:ln>
                  <a:noFill/>
                </a:ln>
                <a:effectLst/>
                <a:latin typeface="Times New Roman" panose="02020603050405020304" pitchFamily="18" charset="0"/>
                <a:cs typeface="Times New Roman" panose="02020603050405020304" pitchFamily="18" charset="0"/>
              </a:rPr>
              <a:t>Social:</a:t>
            </a:r>
            <a:r>
              <a:rPr kumimoji="0" lang="en-US" altLang="en-US" sz="1800" b="0" i="0" u="none" strike="noStrike" cap="none" normalizeH="0" baseline="0">
                <a:ln>
                  <a:noFill/>
                </a:ln>
                <a:effectLst/>
                <a:latin typeface="Times New Roman" panose="02020603050405020304" pitchFamily="18" charset="0"/>
                <a:cs typeface="Times New Roman" panose="02020603050405020304" pitchFamily="18" charset="0"/>
              </a:rPr>
              <a:t> Rising consumer demand for immersive technologies enhances AR/AI integration.</a:t>
            </a:r>
          </a:p>
        </p:txBody>
      </p:sp>
    </p:spTree>
    <p:extLst>
      <p:ext uri="{BB962C8B-B14F-4D97-AF65-F5344CB8AC3E}">
        <p14:creationId xmlns:p14="http://schemas.microsoft.com/office/powerpoint/2010/main" val="392702372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2EBFA83-D4DB-4CA0-B229-9E44634D7F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a:extLst>
              <a:ext uri="{FF2B5EF4-FFF2-40B4-BE49-F238E27FC236}">
                <a16:creationId xmlns:a16="http://schemas.microsoft.com/office/drawing/2014/main" id="{B0DAC8FB-A162-44E3-A606-C855A03A5B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15" name="Rectangle 14">
            <a:extLst>
              <a:ext uri="{FF2B5EF4-FFF2-40B4-BE49-F238E27FC236}">
                <a16:creationId xmlns:a16="http://schemas.microsoft.com/office/drawing/2014/main" id="{21BDEC81-16A7-4451-B893-C15000083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26A515A1-4D80-430E-BE0A-71A290516A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542" y="729175"/>
            <a:ext cx="11099352" cy="5399650"/>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E881E690-4EAB-8F1C-E5D6-32E4349758EA}"/>
              </a:ext>
            </a:extLst>
          </p:cNvPr>
          <p:cNvSpPr>
            <a:spLocks noGrp="1"/>
          </p:cNvSpPr>
          <p:nvPr>
            <p:ph type="title"/>
          </p:nvPr>
        </p:nvSpPr>
        <p:spPr>
          <a:xfrm>
            <a:off x="6597016" y="905011"/>
            <a:ext cx="4589328" cy="1889135"/>
          </a:xfrm>
        </p:spPr>
        <p:txBody>
          <a:bodyPr anchor="b">
            <a:normAutofit/>
          </a:bodyPr>
          <a:lstStyle/>
          <a:p>
            <a:r>
              <a:rPr lang="en-GB">
                <a:latin typeface="Times New Roman" panose="02020603050405020304" pitchFamily="18" charset="0"/>
                <a:cs typeface="Times New Roman" panose="02020603050405020304" pitchFamily="18" charset="0"/>
              </a:rPr>
              <a:t>PESTEL Analysis- Continuation</a:t>
            </a:r>
          </a:p>
        </p:txBody>
      </p:sp>
      <p:pic>
        <p:nvPicPr>
          <p:cNvPr id="4" name="Picture 3" descr="A diagram of different colored circles&#10;&#10;Description automatically generated">
            <a:extLst>
              <a:ext uri="{FF2B5EF4-FFF2-40B4-BE49-F238E27FC236}">
                <a16:creationId xmlns:a16="http://schemas.microsoft.com/office/drawing/2014/main" id="{1921F2E8-F5A1-0321-0C35-D456EBAAFCBD}"/>
              </a:ext>
            </a:extLst>
          </p:cNvPr>
          <p:cNvPicPr>
            <a:picLocks noChangeAspect="1"/>
          </p:cNvPicPr>
          <p:nvPr/>
        </p:nvPicPr>
        <p:blipFill>
          <a:blip r:embed="rId4"/>
          <a:srcRect l="24882" r="25176"/>
          <a:stretch/>
        </p:blipFill>
        <p:spPr>
          <a:xfrm>
            <a:off x="1209579" y="895610"/>
            <a:ext cx="4490803" cy="5058020"/>
          </a:xfrm>
          <a:prstGeom prst="rect">
            <a:avLst/>
          </a:prstGeom>
        </p:spPr>
      </p:pic>
      <p:sp>
        <p:nvSpPr>
          <p:cNvPr id="3" name="Content Placeholder 2">
            <a:extLst>
              <a:ext uri="{FF2B5EF4-FFF2-40B4-BE49-F238E27FC236}">
                <a16:creationId xmlns:a16="http://schemas.microsoft.com/office/drawing/2014/main" id="{472AC46E-1927-88FA-C692-455831E29280}"/>
              </a:ext>
            </a:extLst>
          </p:cNvPr>
          <p:cNvSpPr>
            <a:spLocks noGrp="1"/>
          </p:cNvSpPr>
          <p:nvPr>
            <p:ph idx="1"/>
          </p:nvPr>
        </p:nvSpPr>
        <p:spPr>
          <a:xfrm>
            <a:off x="6597016" y="2965592"/>
            <a:ext cx="4589328" cy="2987397"/>
          </a:xfrm>
        </p:spPr>
        <p:txBody>
          <a:bodyPr>
            <a:normAutofit/>
          </a:bodyPr>
          <a:lstStyle/>
          <a:p>
            <a:pPr marR="0" lvl="0" defTabSz="914400" rtl="0" eaLnBrk="0" fontAlgn="base" latinLnBrk="0" hangingPunct="0">
              <a:spcBef>
                <a:spcPct val="0"/>
              </a:spcBef>
              <a:spcAft>
                <a:spcPts val="600"/>
              </a:spcAft>
              <a:buClrTx/>
              <a:buSzTx/>
              <a:buFont typeface="Wingdings" panose="05000000000000000000" pitchFamily="2" charset="2"/>
              <a:buChar char="Ø"/>
              <a:tabLst/>
            </a:pPr>
            <a:r>
              <a:rPr kumimoji="0" lang="en-US" altLang="en-US" sz="1800" b="1" i="0" u="none" strike="noStrike" cap="none" normalizeH="0" baseline="0">
                <a:ln>
                  <a:noFill/>
                </a:ln>
                <a:effectLst/>
                <a:latin typeface="Times New Roman" panose="02020603050405020304" pitchFamily="18" charset="0"/>
                <a:cs typeface="Times New Roman" panose="02020603050405020304" pitchFamily="18" charset="0"/>
              </a:rPr>
              <a:t>Technological:</a:t>
            </a:r>
            <a:r>
              <a:rPr kumimoji="0" lang="en-US" altLang="en-US" sz="1800" b="0" i="0" u="none" strike="noStrike" cap="none" normalizeH="0" baseline="0">
                <a:ln>
                  <a:noFill/>
                </a:ln>
                <a:effectLst/>
                <a:latin typeface="Times New Roman" panose="02020603050405020304" pitchFamily="18" charset="0"/>
                <a:cs typeface="Times New Roman" panose="02020603050405020304" pitchFamily="18" charset="0"/>
              </a:rPr>
              <a:t> Rapid advances in AI and AR encourage Apple’s investment in cutting-edge technologies.</a:t>
            </a:r>
          </a:p>
          <a:p>
            <a:pPr marR="0" lvl="0" defTabSz="914400" rtl="0" eaLnBrk="0" fontAlgn="base" latinLnBrk="0" hangingPunct="0">
              <a:spcBef>
                <a:spcPct val="0"/>
              </a:spcBef>
              <a:spcAft>
                <a:spcPts val="600"/>
              </a:spcAft>
              <a:buClrTx/>
              <a:buSzTx/>
              <a:buFont typeface="Wingdings" panose="05000000000000000000" pitchFamily="2" charset="2"/>
              <a:buChar char="Ø"/>
              <a:tabLst/>
            </a:pPr>
            <a:r>
              <a:rPr kumimoji="0" lang="en-US" altLang="en-US" sz="1800" b="1" i="0" u="none" strike="noStrike" cap="none" normalizeH="0" baseline="0">
                <a:ln>
                  <a:noFill/>
                </a:ln>
                <a:effectLst/>
                <a:latin typeface="Times New Roman" panose="02020603050405020304" pitchFamily="18" charset="0"/>
                <a:cs typeface="Times New Roman" panose="02020603050405020304" pitchFamily="18" charset="0"/>
              </a:rPr>
              <a:t>Environmental:</a:t>
            </a:r>
            <a:r>
              <a:rPr kumimoji="0" lang="en-US" altLang="en-US" sz="1800" b="0" i="0" u="none" strike="noStrike" cap="none" normalizeH="0" baseline="0">
                <a:ln>
                  <a:noFill/>
                </a:ln>
                <a:effectLst/>
                <a:latin typeface="Times New Roman" panose="02020603050405020304" pitchFamily="18" charset="0"/>
                <a:cs typeface="Times New Roman" panose="02020603050405020304" pitchFamily="18" charset="0"/>
              </a:rPr>
              <a:t> Focus on sustainable production methods to meet eco-friendly standards (Chen et al., 2021).</a:t>
            </a:r>
          </a:p>
          <a:p>
            <a:pPr marR="0" lvl="0" defTabSz="914400" rtl="0" eaLnBrk="0" fontAlgn="base" latinLnBrk="0" hangingPunct="0">
              <a:spcBef>
                <a:spcPct val="0"/>
              </a:spcBef>
              <a:spcAft>
                <a:spcPts val="600"/>
              </a:spcAft>
              <a:buClrTx/>
              <a:buSzTx/>
              <a:buFont typeface="Wingdings" panose="05000000000000000000" pitchFamily="2" charset="2"/>
              <a:buChar char="Ø"/>
              <a:tabLst/>
            </a:pPr>
            <a:r>
              <a:rPr kumimoji="0" lang="en-US" altLang="en-US" sz="1800" b="1" i="0" u="none" strike="noStrike" cap="none" normalizeH="0" baseline="0">
                <a:ln>
                  <a:noFill/>
                </a:ln>
                <a:effectLst/>
                <a:latin typeface="Times New Roman" panose="02020603050405020304" pitchFamily="18" charset="0"/>
                <a:cs typeface="Times New Roman" panose="02020603050405020304" pitchFamily="18" charset="0"/>
              </a:rPr>
              <a:t>Legal:</a:t>
            </a:r>
            <a:r>
              <a:rPr kumimoji="0" lang="en-US" altLang="en-US" sz="1800" b="0" i="0" u="none" strike="noStrike" cap="none" normalizeH="0" baseline="0">
                <a:ln>
                  <a:noFill/>
                </a:ln>
                <a:effectLst/>
                <a:latin typeface="Times New Roman" panose="02020603050405020304" pitchFamily="18" charset="0"/>
                <a:cs typeface="Times New Roman" panose="02020603050405020304" pitchFamily="18" charset="0"/>
              </a:rPr>
              <a:t> Global tech compliance requirements impact product features and data policies. </a:t>
            </a:r>
          </a:p>
        </p:txBody>
      </p:sp>
    </p:spTree>
    <p:extLst>
      <p:ext uri="{BB962C8B-B14F-4D97-AF65-F5344CB8AC3E}">
        <p14:creationId xmlns:p14="http://schemas.microsoft.com/office/powerpoint/2010/main" val="59045524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A4026A73-1F7F-49F2-B319-8CA3B3D53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Right Triangle 30">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D9AE5B-A02D-E1E7-A725-B092691111E3}"/>
              </a:ext>
            </a:extLst>
          </p:cNvPr>
          <p:cNvSpPr>
            <a:spLocks noGrp="1"/>
          </p:cNvSpPr>
          <p:nvPr>
            <p:ph type="title"/>
          </p:nvPr>
        </p:nvSpPr>
        <p:spPr>
          <a:xfrm>
            <a:off x="1006900" y="1188637"/>
            <a:ext cx="3141430" cy="4480726"/>
          </a:xfrm>
        </p:spPr>
        <p:txBody>
          <a:bodyPr>
            <a:normAutofit/>
          </a:bodyPr>
          <a:lstStyle/>
          <a:p>
            <a:pPr algn="r"/>
            <a:r>
              <a:rPr lang="en-US" sz="5100">
                <a:latin typeface="Times New Roman" panose="02020603050405020304" pitchFamily="18" charset="0"/>
                <a:cs typeface="Times New Roman" panose="02020603050405020304" pitchFamily="18" charset="0"/>
              </a:rPr>
              <a:t>Gartner’s Hype Cycle – AI and AR in Apple’s Strategy</a:t>
            </a:r>
            <a:endParaRPr lang="en-GB" sz="5100">
              <a:latin typeface="Times New Roman" panose="02020603050405020304" pitchFamily="18" charset="0"/>
              <a:cs typeface="Times New Roman" panose="02020603050405020304" pitchFamily="18" charset="0"/>
            </a:endParaRPr>
          </a:p>
        </p:txBody>
      </p:sp>
      <p:cxnSp>
        <p:nvCxnSpPr>
          <p:cNvPr id="28" name="Straight Connector 27">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Rectangle 1">
            <a:extLst>
              <a:ext uri="{FF2B5EF4-FFF2-40B4-BE49-F238E27FC236}">
                <a16:creationId xmlns:a16="http://schemas.microsoft.com/office/drawing/2014/main" id="{B52F6AD0-63D2-68DC-D781-4B92769B74CC}"/>
              </a:ext>
            </a:extLst>
          </p:cNvPr>
          <p:cNvSpPr>
            <a:spLocks noGrp="1" noChangeArrowheads="1"/>
          </p:cNvSpPr>
          <p:nvPr>
            <p:ph idx="1"/>
          </p:nvPr>
        </p:nvSpPr>
        <p:spPr bwMode="auto">
          <a:xfrm>
            <a:off x="5138928" y="1338729"/>
            <a:ext cx="4795584" cy="4180542"/>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 anchorCtr="0" compatLnSpc="1">
            <a:prstTxWarp prst="textNoShape">
              <a:avLst/>
            </a:prstTxWarp>
            <a:normAutofit/>
          </a:bodyPr>
          <a:lstStyle/>
          <a:p>
            <a:pPr marR="0" lvl="0" defTabSz="914400" rtl="0" eaLnBrk="0" fontAlgn="base" latinLnBrk="0" hangingPunct="0">
              <a:spcBef>
                <a:spcPct val="0"/>
              </a:spcBef>
              <a:spcAft>
                <a:spcPts val="600"/>
              </a:spcAft>
              <a:buClrTx/>
              <a:buSzTx/>
              <a:buFont typeface="Wingdings" panose="05000000000000000000" pitchFamily="2" charset="2"/>
              <a:buChar char="Ø"/>
              <a:tabLst/>
            </a:pPr>
            <a:r>
              <a:rPr kumimoji="0" lang="en-US" altLang="en-US" sz="1700" b="1" i="0" u="none" strike="noStrike" cap="none" normalizeH="0" baseline="0">
                <a:ln>
                  <a:noFill/>
                </a:ln>
                <a:effectLst/>
                <a:latin typeface="Times New Roman" panose="02020603050405020304" pitchFamily="18" charset="0"/>
                <a:cs typeface="Times New Roman" panose="02020603050405020304" pitchFamily="18" charset="0"/>
              </a:rPr>
              <a:t>Innovation Trigger</a:t>
            </a:r>
            <a:r>
              <a:rPr kumimoji="0" lang="en-US" altLang="en-US" sz="1700" b="0" i="0" u="none" strike="noStrike" cap="none" normalizeH="0" baseline="0">
                <a:ln>
                  <a:noFill/>
                </a:ln>
                <a:effectLst/>
                <a:latin typeface="Times New Roman" panose="02020603050405020304" pitchFamily="18" charset="0"/>
                <a:cs typeface="Times New Roman" panose="02020603050405020304" pitchFamily="18" charset="0"/>
              </a:rPr>
              <a:t>: AI and AR research sparks media interest and early Apple projects.</a:t>
            </a:r>
          </a:p>
          <a:p>
            <a:pPr marR="0" lvl="0" defTabSz="914400" rtl="0" eaLnBrk="0" fontAlgn="base" latinLnBrk="0" hangingPunct="0">
              <a:spcBef>
                <a:spcPct val="0"/>
              </a:spcBef>
              <a:spcAft>
                <a:spcPts val="600"/>
              </a:spcAft>
              <a:buClrTx/>
              <a:buSzTx/>
              <a:buFont typeface="Wingdings" panose="05000000000000000000" pitchFamily="2" charset="2"/>
              <a:buChar char="Ø"/>
              <a:tabLst/>
            </a:pPr>
            <a:r>
              <a:rPr kumimoji="0" lang="en-US" altLang="en-US" sz="1700" b="1" i="0" u="none" strike="noStrike" cap="none" normalizeH="0" baseline="0">
                <a:ln>
                  <a:noFill/>
                </a:ln>
                <a:effectLst/>
                <a:latin typeface="Times New Roman" panose="02020603050405020304" pitchFamily="18" charset="0"/>
                <a:cs typeface="Times New Roman" panose="02020603050405020304" pitchFamily="18" charset="0"/>
              </a:rPr>
              <a:t>Peak of Inflated Expectations</a:t>
            </a:r>
            <a:r>
              <a:rPr kumimoji="0" lang="en-US" altLang="en-US" sz="1700" b="0" i="0" u="none" strike="noStrike" cap="none" normalizeH="0" baseline="0">
                <a:ln>
                  <a:noFill/>
                </a:ln>
                <a:effectLst/>
                <a:latin typeface="Times New Roman" panose="02020603050405020304" pitchFamily="18" charset="0"/>
                <a:cs typeface="Times New Roman" panose="02020603050405020304" pitchFamily="18" charset="0"/>
              </a:rPr>
              <a:t>: High anticipation for AI/AR, e.g., Apple Vision Pro launch (Johannesson and Karlsson, 2023). </a:t>
            </a:r>
          </a:p>
          <a:p>
            <a:pPr marR="0" lvl="0" defTabSz="914400" rtl="0" eaLnBrk="0" fontAlgn="base" latinLnBrk="0" hangingPunct="0">
              <a:spcBef>
                <a:spcPct val="0"/>
              </a:spcBef>
              <a:spcAft>
                <a:spcPts val="600"/>
              </a:spcAft>
              <a:buClrTx/>
              <a:buSzTx/>
              <a:buFont typeface="Wingdings" panose="05000000000000000000" pitchFamily="2" charset="2"/>
              <a:buChar char="Ø"/>
              <a:tabLst/>
            </a:pPr>
            <a:r>
              <a:rPr kumimoji="0" lang="en-US" altLang="en-US" sz="1700" b="1" i="0" u="none" strike="noStrike" cap="none" normalizeH="0" baseline="0">
                <a:ln>
                  <a:noFill/>
                </a:ln>
                <a:effectLst/>
                <a:latin typeface="Times New Roman" panose="02020603050405020304" pitchFamily="18" charset="0"/>
                <a:cs typeface="Times New Roman" panose="02020603050405020304" pitchFamily="18" charset="0"/>
              </a:rPr>
              <a:t>Trough of Disillusionment</a:t>
            </a:r>
            <a:r>
              <a:rPr kumimoji="0" lang="en-US" altLang="en-US" sz="1700" b="0" i="0" u="none" strike="noStrike" cap="none" normalizeH="0" baseline="0">
                <a:ln>
                  <a:noFill/>
                </a:ln>
                <a:effectLst/>
                <a:latin typeface="Times New Roman" panose="02020603050405020304" pitchFamily="18" charset="0"/>
                <a:cs typeface="Times New Roman" panose="02020603050405020304" pitchFamily="18" charset="0"/>
              </a:rPr>
              <a:t>: Slower adoption due to high costs and technical challenges.</a:t>
            </a:r>
          </a:p>
          <a:p>
            <a:pPr marR="0" lvl="0" defTabSz="914400" rtl="0" eaLnBrk="0" fontAlgn="base" latinLnBrk="0" hangingPunct="0">
              <a:spcBef>
                <a:spcPct val="0"/>
              </a:spcBef>
              <a:spcAft>
                <a:spcPts val="600"/>
              </a:spcAft>
              <a:buClrTx/>
              <a:buSzTx/>
              <a:buFont typeface="Wingdings" panose="05000000000000000000" pitchFamily="2" charset="2"/>
              <a:buChar char="Ø"/>
              <a:tabLst/>
            </a:pPr>
            <a:r>
              <a:rPr kumimoji="0" lang="en-US" altLang="en-US" sz="1700" b="1" i="0" u="none" strike="noStrike" cap="none" normalizeH="0" baseline="0">
                <a:ln>
                  <a:noFill/>
                </a:ln>
                <a:effectLst/>
                <a:latin typeface="Times New Roman" panose="02020603050405020304" pitchFamily="18" charset="0"/>
                <a:cs typeface="Times New Roman" panose="02020603050405020304" pitchFamily="18" charset="0"/>
              </a:rPr>
              <a:t>Slope of Enlightenment</a:t>
            </a:r>
            <a:r>
              <a:rPr kumimoji="0" lang="en-US" altLang="en-US" sz="1700" b="0" i="0" u="none" strike="noStrike" cap="none" normalizeH="0" baseline="0">
                <a:ln>
                  <a:noFill/>
                </a:ln>
                <a:effectLst/>
                <a:latin typeface="Times New Roman" panose="02020603050405020304" pitchFamily="18" charset="0"/>
                <a:cs typeface="Times New Roman" panose="02020603050405020304" pitchFamily="18" charset="0"/>
              </a:rPr>
              <a:t>: Refinement of AI/AR features improves user benefits.</a:t>
            </a:r>
          </a:p>
          <a:p>
            <a:pPr marR="0" lvl="0" defTabSz="914400" rtl="0" eaLnBrk="0" fontAlgn="base" latinLnBrk="0" hangingPunct="0">
              <a:spcBef>
                <a:spcPct val="0"/>
              </a:spcBef>
              <a:spcAft>
                <a:spcPts val="600"/>
              </a:spcAft>
              <a:buClrTx/>
              <a:buSzTx/>
              <a:buFont typeface="Wingdings" panose="05000000000000000000" pitchFamily="2" charset="2"/>
              <a:buChar char="Ø"/>
              <a:tabLst/>
            </a:pPr>
            <a:r>
              <a:rPr kumimoji="0" lang="en-US" altLang="en-US" sz="1700" b="1" i="0" u="none" strike="noStrike" cap="none" normalizeH="0" baseline="0">
                <a:ln>
                  <a:noFill/>
                </a:ln>
                <a:effectLst/>
                <a:latin typeface="Times New Roman" panose="02020603050405020304" pitchFamily="18" charset="0"/>
                <a:cs typeface="Times New Roman" panose="02020603050405020304" pitchFamily="18" charset="0"/>
              </a:rPr>
              <a:t>Plateau of Productivity</a:t>
            </a:r>
            <a:r>
              <a:rPr kumimoji="0" lang="en-US" altLang="en-US" sz="1700" b="0" i="0" u="none" strike="noStrike" cap="none" normalizeH="0" baseline="0">
                <a:ln>
                  <a:noFill/>
                </a:ln>
                <a:effectLst/>
                <a:latin typeface="Times New Roman" panose="02020603050405020304" pitchFamily="18" charset="0"/>
                <a:cs typeface="Times New Roman" panose="02020603050405020304" pitchFamily="18" charset="0"/>
              </a:rPr>
              <a:t>: AI/AR technologies widely adopted, integrated into Apple's ecosystem. </a:t>
            </a:r>
          </a:p>
        </p:txBody>
      </p:sp>
    </p:spTree>
    <p:extLst>
      <p:ext uri="{BB962C8B-B14F-4D97-AF65-F5344CB8AC3E}">
        <p14:creationId xmlns:p14="http://schemas.microsoft.com/office/powerpoint/2010/main" val="45289884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 name="Picture 25" descr="Floating green apple on green background">
            <a:extLst>
              <a:ext uri="{FF2B5EF4-FFF2-40B4-BE49-F238E27FC236}">
                <a16:creationId xmlns:a16="http://schemas.microsoft.com/office/drawing/2014/main" id="{10C0EFE1-D1D5-FC2F-E6F3-B1B81FF61EB8}"/>
              </a:ext>
            </a:extLst>
          </p:cNvPr>
          <p:cNvPicPr>
            <a:picLocks noChangeAspect="1"/>
          </p:cNvPicPr>
          <p:nvPr/>
        </p:nvPicPr>
        <p:blipFill>
          <a:blip r:embed="rId3"/>
          <a:srcRect l="2228" t="9091" r="23943" b="-1"/>
          <a:stretch/>
        </p:blipFill>
        <p:spPr>
          <a:xfrm>
            <a:off x="3523488" y="10"/>
            <a:ext cx="8668512" cy="6857990"/>
          </a:xfrm>
          <a:prstGeom prst="rect">
            <a:avLst/>
          </a:prstGeom>
        </p:spPr>
      </p:pic>
      <p:sp>
        <p:nvSpPr>
          <p:cNvPr id="33" name="Rectangle 32">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04DA578-6C28-0866-E1F7-6D50A79248AA}"/>
              </a:ext>
            </a:extLst>
          </p:cNvPr>
          <p:cNvSpPr>
            <a:spLocks noGrp="1"/>
          </p:cNvSpPr>
          <p:nvPr>
            <p:ph type="title"/>
          </p:nvPr>
        </p:nvSpPr>
        <p:spPr>
          <a:xfrm>
            <a:off x="371094" y="1161288"/>
            <a:ext cx="3438144" cy="1124712"/>
          </a:xfrm>
        </p:spPr>
        <p:txBody>
          <a:bodyPr anchor="b">
            <a:normAutofit/>
          </a:bodyPr>
          <a:lstStyle/>
          <a:p>
            <a:r>
              <a:rPr lang="en-US" sz="2400">
                <a:latin typeface="Times New Roman" panose="02020603050405020304" pitchFamily="18" charset="0"/>
                <a:cs typeface="Times New Roman" panose="02020603050405020304" pitchFamily="18" charset="0"/>
              </a:rPr>
              <a:t>Buyer Behavior Shifts – Personalization &amp; Immersive Experiences</a:t>
            </a:r>
            <a:endParaRPr lang="en-GB" sz="2400">
              <a:latin typeface="Times New Roman" panose="02020603050405020304" pitchFamily="18" charset="0"/>
              <a:cs typeface="Times New Roman" panose="02020603050405020304" pitchFamily="18" charset="0"/>
            </a:endParaRPr>
          </a:p>
        </p:txBody>
      </p:sp>
      <p:sp>
        <p:nvSpPr>
          <p:cNvPr id="35" name="Rectangle 34">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7" name="Rectangle 36">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Rectangle 1">
            <a:extLst>
              <a:ext uri="{FF2B5EF4-FFF2-40B4-BE49-F238E27FC236}">
                <a16:creationId xmlns:a16="http://schemas.microsoft.com/office/drawing/2014/main" id="{015D72F7-E328-3400-80DC-7F7DA8DCC99F}"/>
              </a:ext>
            </a:extLst>
          </p:cNvPr>
          <p:cNvSpPr>
            <a:spLocks noGrp="1" noChangeArrowheads="1"/>
          </p:cNvSpPr>
          <p:nvPr>
            <p:ph idx="1"/>
          </p:nvPr>
        </p:nvSpPr>
        <p:spPr bwMode="auto">
          <a:xfrm>
            <a:off x="371094" y="2718054"/>
            <a:ext cx="3438906" cy="3207258"/>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t" anchorCtr="0" compatLnSpc="1">
            <a:prstTxWarp prst="textNoShape">
              <a:avLst/>
            </a:prstTxWarp>
            <a:normAutofit/>
          </a:bodyPr>
          <a:lstStyle/>
          <a:p>
            <a:pPr marR="0" lvl="0" defTabSz="914400" rtl="0" eaLnBrk="0" fontAlgn="base" latinLnBrk="0" hangingPunct="0">
              <a:spcBef>
                <a:spcPct val="0"/>
              </a:spcBef>
              <a:spcAft>
                <a:spcPts val="600"/>
              </a:spcAft>
              <a:buClrTx/>
              <a:buSzTx/>
              <a:buFont typeface="Wingdings" panose="05000000000000000000" pitchFamily="2" charset="2"/>
              <a:buChar char="Ø"/>
              <a:tabLst/>
            </a:pPr>
            <a:r>
              <a:rPr kumimoji="0" lang="en-US" altLang="en-US" sz="1700" b="1" i="0" u="none" strike="noStrike" cap="none" normalizeH="0" baseline="0">
                <a:ln>
                  <a:noFill/>
                </a:ln>
                <a:effectLst/>
                <a:latin typeface="Times New Roman" panose="02020603050405020304" pitchFamily="18" charset="0"/>
                <a:cs typeface="Times New Roman" panose="02020603050405020304" pitchFamily="18" charset="0"/>
              </a:rPr>
              <a:t>Shift to Personalization</a:t>
            </a:r>
            <a:r>
              <a:rPr kumimoji="0" lang="en-US" altLang="en-US" sz="1700" b="0" i="0" u="none" strike="noStrike" cap="none" normalizeH="0" baseline="0">
                <a:ln>
                  <a:noFill/>
                </a:ln>
                <a:effectLst/>
                <a:latin typeface="Times New Roman" panose="02020603050405020304" pitchFamily="18" charset="0"/>
                <a:cs typeface="Times New Roman" panose="02020603050405020304" pitchFamily="18" charset="0"/>
              </a:rPr>
              <a:t>: Consumers expect tailored experiences.</a:t>
            </a:r>
          </a:p>
          <a:p>
            <a:pPr marR="0" lvl="0" defTabSz="914400" rtl="0" eaLnBrk="0" fontAlgn="base" latinLnBrk="0" hangingPunct="0">
              <a:spcBef>
                <a:spcPct val="0"/>
              </a:spcBef>
              <a:spcAft>
                <a:spcPts val="600"/>
              </a:spcAft>
              <a:buClrTx/>
              <a:buSzTx/>
              <a:buFont typeface="Wingdings" panose="05000000000000000000" pitchFamily="2" charset="2"/>
              <a:buChar char="Ø"/>
              <a:tabLst/>
            </a:pPr>
            <a:r>
              <a:rPr kumimoji="0" lang="en-US" altLang="en-US" sz="1700" b="1" i="0" u="none" strike="noStrike" cap="none" normalizeH="0" baseline="0">
                <a:ln>
                  <a:noFill/>
                </a:ln>
                <a:effectLst/>
                <a:latin typeface="Times New Roman" panose="02020603050405020304" pitchFamily="18" charset="0"/>
                <a:cs typeface="Times New Roman" panose="02020603050405020304" pitchFamily="18" charset="0"/>
              </a:rPr>
              <a:t>Demand for Immersion</a:t>
            </a:r>
            <a:r>
              <a:rPr kumimoji="0" lang="en-US" altLang="en-US" sz="1700" b="0" i="0" u="none" strike="noStrike" cap="none" normalizeH="0" baseline="0">
                <a:ln>
                  <a:noFill/>
                </a:ln>
                <a:effectLst/>
                <a:latin typeface="Times New Roman" panose="02020603050405020304" pitchFamily="18" charset="0"/>
                <a:cs typeface="Times New Roman" panose="02020603050405020304" pitchFamily="18" charset="0"/>
              </a:rPr>
              <a:t>: Growing interest in AR/VR experiences (Patil et al., 2021). </a:t>
            </a:r>
          </a:p>
          <a:p>
            <a:pPr marR="0" lvl="0" defTabSz="914400" rtl="0" eaLnBrk="0" fontAlgn="base" latinLnBrk="0" hangingPunct="0">
              <a:spcBef>
                <a:spcPct val="0"/>
              </a:spcBef>
              <a:spcAft>
                <a:spcPts val="600"/>
              </a:spcAft>
              <a:buClrTx/>
              <a:buSzTx/>
              <a:buFont typeface="Wingdings" panose="05000000000000000000" pitchFamily="2" charset="2"/>
              <a:buChar char="Ø"/>
              <a:tabLst/>
            </a:pPr>
            <a:r>
              <a:rPr kumimoji="0" lang="en-US" altLang="en-US" sz="1700" b="1" i="0" u="none" strike="noStrike" cap="none" normalizeH="0" baseline="0">
                <a:ln>
                  <a:noFill/>
                </a:ln>
                <a:effectLst/>
                <a:latin typeface="Times New Roman" panose="02020603050405020304" pitchFamily="18" charset="0"/>
                <a:cs typeface="Times New Roman" panose="02020603050405020304" pitchFamily="18" charset="0"/>
              </a:rPr>
              <a:t>Apple’s Response</a:t>
            </a:r>
            <a:r>
              <a:rPr kumimoji="0" lang="en-US" altLang="en-US" sz="1700" b="0" i="0" u="none" strike="noStrike" cap="none" normalizeH="0" baseline="0">
                <a:ln>
                  <a:noFill/>
                </a:ln>
                <a:effectLst/>
                <a:latin typeface="Times New Roman" panose="02020603050405020304" pitchFamily="18" charset="0"/>
                <a:cs typeface="Times New Roman" panose="02020603050405020304" pitchFamily="18" charset="0"/>
              </a:rPr>
              <a:t>: Vision Pro and other innovations for enhanced, immersive engagement.</a:t>
            </a:r>
          </a:p>
          <a:p>
            <a:pPr marR="0" lvl="0" defTabSz="914400" rtl="0" eaLnBrk="0" fontAlgn="base" latinLnBrk="0" hangingPunct="0">
              <a:spcBef>
                <a:spcPct val="0"/>
              </a:spcBef>
              <a:spcAft>
                <a:spcPts val="600"/>
              </a:spcAft>
              <a:buClrTx/>
              <a:buSzTx/>
              <a:buFont typeface="Wingdings" panose="05000000000000000000" pitchFamily="2" charset="2"/>
              <a:buChar char="Ø"/>
              <a:tabLst/>
            </a:pPr>
            <a:r>
              <a:rPr kumimoji="0" lang="en-US" altLang="en-US" sz="1700" b="1" i="0" u="none" strike="noStrike" cap="none" normalizeH="0" baseline="0">
                <a:ln>
                  <a:noFill/>
                </a:ln>
                <a:effectLst/>
                <a:latin typeface="Times New Roman" panose="02020603050405020304" pitchFamily="18" charset="0"/>
                <a:cs typeface="Times New Roman" panose="02020603050405020304" pitchFamily="18" charset="0"/>
              </a:rPr>
              <a:t>Brand Loyalty</a:t>
            </a:r>
            <a:r>
              <a:rPr kumimoji="0" lang="en-US" altLang="en-US" sz="1700" b="0" i="0" u="none" strike="noStrike" cap="none" normalizeH="0" baseline="0">
                <a:ln>
                  <a:noFill/>
                </a:ln>
                <a:effectLst/>
                <a:latin typeface="Times New Roman" panose="02020603050405020304" pitchFamily="18" charset="0"/>
                <a:cs typeface="Times New Roman" panose="02020603050405020304" pitchFamily="18" charset="0"/>
              </a:rPr>
              <a:t>: Apple’s ecosystem builds long-term loyalty with personalized tech. </a:t>
            </a:r>
          </a:p>
        </p:txBody>
      </p:sp>
    </p:spTree>
    <p:extLst>
      <p:ext uri="{BB962C8B-B14F-4D97-AF65-F5344CB8AC3E}">
        <p14:creationId xmlns:p14="http://schemas.microsoft.com/office/powerpoint/2010/main" val="133934785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4" name="Picture 33" descr="3D Hologram from iPad">
            <a:extLst>
              <a:ext uri="{FF2B5EF4-FFF2-40B4-BE49-F238E27FC236}">
                <a16:creationId xmlns:a16="http://schemas.microsoft.com/office/drawing/2014/main" id="{3AD1FB0B-DDB6-780F-8FCF-57DA5419542F}"/>
              </a:ext>
            </a:extLst>
          </p:cNvPr>
          <p:cNvPicPr>
            <a:picLocks noChangeAspect="1"/>
          </p:cNvPicPr>
          <p:nvPr/>
        </p:nvPicPr>
        <p:blipFill>
          <a:blip r:embed="rId3"/>
          <a:srcRect r="5882" b="-1"/>
          <a:stretch/>
        </p:blipFill>
        <p:spPr>
          <a:xfrm>
            <a:off x="2522356" y="10"/>
            <a:ext cx="9669642" cy="6857990"/>
          </a:xfrm>
          <a:prstGeom prst="rect">
            <a:avLst/>
          </a:prstGeom>
        </p:spPr>
      </p:pic>
      <p:sp>
        <p:nvSpPr>
          <p:cNvPr id="48" name="Rectangle 47">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6973FF2-CEF8-12D7-4654-0BD5496D6067}"/>
              </a:ext>
            </a:extLst>
          </p:cNvPr>
          <p:cNvSpPr>
            <a:spLocks noGrp="1"/>
          </p:cNvSpPr>
          <p:nvPr>
            <p:ph type="title"/>
          </p:nvPr>
        </p:nvSpPr>
        <p:spPr>
          <a:xfrm>
            <a:off x="838200" y="365125"/>
            <a:ext cx="3822189" cy="1899912"/>
          </a:xfrm>
        </p:spPr>
        <p:txBody>
          <a:bodyPr>
            <a:normAutofit/>
          </a:bodyPr>
          <a:lstStyle/>
          <a:p>
            <a:r>
              <a:rPr lang="en-GB" sz="4000">
                <a:latin typeface="Times New Roman" panose="02020603050405020304" pitchFamily="18" charset="0"/>
                <a:cs typeface="Times New Roman" panose="02020603050405020304" pitchFamily="18" charset="0"/>
              </a:rPr>
              <a:t>Challenges Apple Faces Due to AI &amp; AR</a:t>
            </a:r>
          </a:p>
        </p:txBody>
      </p:sp>
      <p:sp>
        <p:nvSpPr>
          <p:cNvPr id="33" name="Rectangle 1">
            <a:extLst>
              <a:ext uri="{FF2B5EF4-FFF2-40B4-BE49-F238E27FC236}">
                <a16:creationId xmlns:a16="http://schemas.microsoft.com/office/drawing/2014/main" id="{15167FF3-6558-AEF0-5ACB-F597EA265D0A}"/>
              </a:ext>
            </a:extLst>
          </p:cNvPr>
          <p:cNvSpPr>
            <a:spLocks noGrp="1" noChangeArrowheads="1"/>
          </p:cNvSpPr>
          <p:nvPr>
            <p:ph idx="1"/>
          </p:nvPr>
        </p:nvSpPr>
        <p:spPr bwMode="auto">
          <a:xfrm>
            <a:off x="838200" y="2434201"/>
            <a:ext cx="3822189" cy="3742762"/>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R="0" lvl="0" defTabSz="914400" rtl="0" eaLnBrk="0" fontAlgn="base" latinLnBrk="0" hangingPunct="0">
              <a:spcBef>
                <a:spcPct val="0"/>
              </a:spcBef>
              <a:spcAft>
                <a:spcPts val="600"/>
              </a:spcAft>
              <a:buClrTx/>
              <a:buSzTx/>
              <a:buFont typeface="Wingdings" panose="05000000000000000000" pitchFamily="2" charset="2"/>
              <a:buChar char="Ø"/>
              <a:tabLst/>
            </a:pPr>
            <a:r>
              <a:rPr kumimoji="0" lang="en-US" altLang="en-US" sz="1900" b="1" i="0" u="none" strike="noStrike" cap="none" normalizeH="0" baseline="0">
                <a:ln>
                  <a:noFill/>
                </a:ln>
                <a:effectLst/>
                <a:latin typeface="Times New Roman" panose="02020603050405020304" pitchFamily="18" charset="0"/>
                <a:cs typeface="Times New Roman" panose="02020603050405020304" pitchFamily="18" charset="0"/>
              </a:rPr>
              <a:t>High R&amp;D Costs</a:t>
            </a:r>
            <a:r>
              <a:rPr kumimoji="0" lang="en-US" altLang="en-US" sz="1900" b="0" i="0" u="none" strike="noStrike" cap="none" normalizeH="0" baseline="0">
                <a:ln>
                  <a:noFill/>
                </a:ln>
                <a:effectLst/>
                <a:latin typeface="Times New Roman" panose="02020603050405020304" pitchFamily="18" charset="0"/>
                <a:cs typeface="Times New Roman" panose="02020603050405020304" pitchFamily="18" charset="0"/>
              </a:rPr>
              <a:t>: Significant investment in AI/AR for innovation leadership.</a:t>
            </a:r>
          </a:p>
          <a:p>
            <a:pPr marR="0" lvl="0" defTabSz="914400" rtl="0" eaLnBrk="0" fontAlgn="base" latinLnBrk="0" hangingPunct="0">
              <a:spcBef>
                <a:spcPct val="0"/>
              </a:spcBef>
              <a:spcAft>
                <a:spcPts val="600"/>
              </a:spcAft>
              <a:buClrTx/>
              <a:buSzTx/>
              <a:buFont typeface="Wingdings" panose="05000000000000000000" pitchFamily="2" charset="2"/>
              <a:buChar char="Ø"/>
              <a:tabLst/>
            </a:pPr>
            <a:r>
              <a:rPr kumimoji="0" lang="en-US" altLang="en-US" sz="1900" b="1" i="0" u="none" strike="noStrike" cap="none" normalizeH="0" baseline="0">
                <a:ln>
                  <a:noFill/>
                </a:ln>
                <a:effectLst/>
                <a:latin typeface="Times New Roman" panose="02020603050405020304" pitchFamily="18" charset="0"/>
                <a:cs typeface="Times New Roman" panose="02020603050405020304" pitchFamily="18" charset="0"/>
              </a:rPr>
              <a:t>Regulatory Hurdles</a:t>
            </a:r>
            <a:r>
              <a:rPr kumimoji="0" lang="en-US" altLang="en-US" sz="1900" b="0" i="0" u="none" strike="noStrike" cap="none" normalizeH="0" baseline="0">
                <a:ln>
                  <a:noFill/>
                </a:ln>
                <a:effectLst/>
                <a:latin typeface="Times New Roman" panose="02020603050405020304" pitchFamily="18" charset="0"/>
                <a:cs typeface="Times New Roman" panose="02020603050405020304" pitchFamily="18" charset="0"/>
              </a:rPr>
              <a:t>: Privacy, data protection, and AI ethics regulations increase compliance demands (VORGUCA, 2022).</a:t>
            </a:r>
          </a:p>
          <a:p>
            <a:pPr marR="0" lvl="0" defTabSz="914400" rtl="0" eaLnBrk="0" fontAlgn="base" latinLnBrk="0" hangingPunct="0">
              <a:spcBef>
                <a:spcPct val="0"/>
              </a:spcBef>
              <a:spcAft>
                <a:spcPts val="600"/>
              </a:spcAft>
              <a:buClrTx/>
              <a:buSzTx/>
              <a:buFont typeface="Wingdings" panose="05000000000000000000" pitchFamily="2" charset="2"/>
              <a:buChar char="Ø"/>
              <a:tabLst/>
            </a:pPr>
            <a:r>
              <a:rPr kumimoji="0" lang="en-US" altLang="en-US" sz="1900" b="1" i="0" u="none" strike="noStrike" cap="none" normalizeH="0" baseline="0">
                <a:ln>
                  <a:noFill/>
                </a:ln>
                <a:effectLst/>
                <a:latin typeface="Times New Roman" panose="02020603050405020304" pitchFamily="18" charset="0"/>
                <a:cs typeface="Times New Roman" panose="02020603050405020304" pitchFamily="18" charset="0"/>
              </a:rPr>
              <a:t>Intense Market Competition</a:t>
            </a:r>
            <a:r>
              <a:rPr kumimoji="0" lang="en-US" altLang="en-US" sz="1900" b="0" i="0" u="none" strike="noStrike" cap="none" normalizeH="0" baseline="0">
                <a:ln>
                  <a:noFill/>
                </a:ln>
                <a:effectLst/>
                <a:latin typeface="Times New Roman" panose="02020603050405020304" pitchFamily="18" charset="0"/>
                <a:cs typeface="Times New Roman" panose="02020603050405020304" pitchFamily="18" charset="0"/>
              </a:rPr>
              <a:t>: Competitors like Google and Meta push rapid AI/AR advancements.</a:t>
            </a:r>
          </a:p>
          <a:p>
            <a:pPr marR="0" lvl="0" defTabSz="914400" rtl="0" eaLnBrk="0" fontAlgn="base" latinLnBrk="0" hangingPunct="0">
              <a:spcBef>
                <a:spcPct val="0"/>
              </a:spcBef>
              <a:spcAft>
                <a:spcPts val="600"/>
              </a:spcAft>
              <a:buClrTx/>
              <a:buSzTx/>
              <a:buFont typeface="Wingdings" panose="05000000000000000000" pitchFamily="2" charset="2"/>
              <a:buChar char="Ø"/>
              <a:tabLst/>
            </a:pPr>
            <a:r>
              <a:rPr kumimoji="0" lang="en-US" altLang="en-US" sz="1900" b="1" i="0" u="none" strike="noStrike" cap="none" normalizeH="0" baseline="0">
                <a:ln>
                  <a:noFill/>
                </a:ln>
                <a:effectLst/>
                <a:latin typeface="Times New Roman" panose="02020603050405020304" pitchFamily="18" charset="0"/>
                <a:cs typeface="Times New Roman" panose="02020603050405020304" pitchFamily="18" charset="0"/>
              </a:rPr>
              <a:t>Impact on Strategy</a:t>
            </a:r>
            <a:r>
              <a:rPr kumimoji="0" lang="en-US" altLang="en-US" sz="1900" b="0" i="0" u="none" strike="noStrike" cap="none" normalizeH="0" baseline="0">
                <a:ln>
                  <a:noFill/>
                </a:ln>
                <a:effectLst/>
                <a:latin typeface="Times New Roman" panose="02020603050405020304" pitchFamily="18" charset="0"/>
                <a:cs typeface="Times New Roman" panose="02020603050405020304" pitchFamily="18" charset="0"/>
              </a:rPr>
              <a:t>: Balancing innovation with profitability and compliance requirements. </a:t>
            </a:r>
          </a:p>
        </p:txBody>
      </p:sp>
    </p:spTree>
    <p:extLst>
      <p:ext uri="{BB962C8B-B14F-4D97-AF65-F5344CB8AC3E}">
        <p14:creationId xmlns:p14="http://schemas.microsoft.com/office/powerpoint/2010/main" val="193904483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24" name="Rectangle 23">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ADD1B4-1F64-5661-72AB-800175CCCADF}"/>
              </a:ext>
            </a:extLst>
          </p:cNvPr>
          <p:cNvSpPr>
            <a:spLocks noGrp="1"/>
          </p:cNvSpPr>
          <p:nvPr>
            <p:ph type="title"/>
          </p:nvPr>
        </p:nvSpPr>
        <p:spPr>
          <a:xfrm>
            <a:off x="761803" y="350196"/>
            <a:ext cx="4646904" cy="1624520"/>
          </a:xfrm>
        </p:spPr>
        <p:txBody>
          <a:bodyPr anchor="ctr">
            <a:normAutofit/>
          </a:bodyPr>
          <a:lstStyle/>
          <a:p>
            <a:r>
              <a:rPr lang="en-GB" sz="4000">
                <a:latin typeface="Times New Roman" panose="02020603050405020304" pitchFamily="18" charset="0"/>
                <a:cs typeface="Times New Roman" panose="02020603050405020304" pitchFamily="18" charset="0"/>
              </a:rPr>
              <a:t>Conclusion and Recommendations</a:t>
            </a:r>
            <a:endParaRPr lang="en-GB" sz="4000" dirty="0">
              <a:latin typeface="Times New Roman" panose="02020603050405020304" pitchFamily="18" charset="0"/>
              <a:cs typeface="Times New Roman" panose="02020603050405020304" pitchFamily="18" charset="0"/>
            </a:endParaRPr>
          </a:p>
        </p:txBody>
      </p:sp>
      <p:sp>
        <p:nvSpPr>
          <p:cNvPr id="4" name="Rectangle 1">
            <a:extLst>
              <a:ext uri="{FF2B5EF4-FFF2-40B4-BE49-F238E27FC236}">
                <a16:creationId xmlns:a16="http://schemas.microsoft.com/office/drawing/2014/main" id="{CC7CA164-C8BB-78B2-E298-65F7745FE7CD}"/>
              </a:ext>
            </a:extLst>
          </p:cNvPr>
          <p:cNvSpPr>
            <a:spLocks noGrp="1" noChangeArrowheads="1"/>
          </p:cNvSpPr>
          <p:nvPr>
            <p:ph idx="1"/>
          </p:nvPr>
        </p:nvSpPr>
        <p:spPr bwMode="auto">
          <a:xfrm>
            <a:off x="761802" y="2743200"/>
            <a:ext cx="4646905" cy="3613149"/>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Char char="•"/>
              <a:tabLst/>
            </a:pPr>
            <a:r>
              <a:rPr kumimoji="0" lang="en-US" altLang="en-US" sz="1900" b="1" i="0" u="none" strike="noStrike" cap="none" normalizeH="0" baseline="0">
                <a:ln>
                  <a:noFill/>
                </a:ln>
                <a:effectLst/>
                <a:latin typeface="Times New Roman" panose="02020603050405020304" pitchFamily="18" charset="0"/>
                <a:cs typeface="Times New Roman" panose="02020603050405020304" pitchFamily="18" charset="0"/>
              </a:rPr>
              <a:t>Strategic Summary</a:t>
            </a:r>
            <a:r>
              <a:rPr kumimoji="0" lang="en-US" altLang="en-US" sz="1900" b="0" i="0" u="none" strike="noStrike" cap="none" normalizeH="0" baseline="0">
                <a:ln>
                  <a:noFill/>
                </a:ln>
                <a:effectLst/>
                <a:latin typeface="Times New Roman" panose="02020603050405020304" pitchFamily="18" charset="0"/>
                <a:cs typeface="Times New Roman" panose="02020603050405020304" pitchFamily="18" charset="0"/>
              </a:rPr>
              <a:t>: Apple’s investment in AI and AR strengthens innovation and market leadership.</a:t>
            </a:r>
          </a:p>
          <a:p>
            <a:pPr marR="0" lvl="0" defTabSz="914400" rtl="0" eaLnBrk="0" fontAlgn="base" latinLnBrk="0" hangingPunct="0">
              <a:spcBef>
                <a:spcPct val="0"/>
              </a:spcBef>
              <a:spcAft>
                <a:spcPts val="600"/>
              </a:spcAft>
              <a:buClrTx/>
              <a:buSzTx/>
              <a:buFont typeface="Wingdings" panose="05000000000000000000" pitchFamily="2" charset="2"/>
              <a:buChar char="Ø"/>
              <a:tabLst/>
            </a:pPr>
            <a:r>
              <a:rPr kumimoji="0" lang="en-US" altLang="en-US" sz="1900" b="1" i="0" u="none" strike="noStrike" cap="none" normalizeH="0" baseline="0">
                <a:ln>
                  <a:noFill/>
                </a:ln>
                <a:effectLst/>
                <a:latin typeface="Times New Roman" panose="02020603050405020304" pitchFamily="18" charset="0"/>
                <a:cs typeface="Times New Roman" panose="02020603050405020304" pitchFamily="18" charset="0"/>
              </a:rPr>
              <a:t>Recommendations</a:t>
            </a:r>
            <a:r>
              <a:rPr kumimoji="0" lang="en-US" altLang="en-US" sz="1900" b="0" i="0" u="none" strike="noStrike" cap="none" normalizeH="0" baseline="0">
                <a:ln>
                  <a:noFill/>
                </a:ln>
                <a:effectLst/>
                <a:latin typeface="Times New Roman" panose="02020603050405020304" pitchFamily="18" charset="0"/>
                <a:cs typeface="Times New Roman" panose="02020603050405020304" pitchFamily="18" charset="0"/>
              </a:rPr>
              <a:t>:</a:t>
            </a:r>
          </a:p>
          <a:p>
            <a:pPr marL="0" marR="0" lvl="0" indent="0" defTabSz="914400" rtl="0" eaLnBrk="0" fontAlgn="base" latinLnBrk="0" hangingPunct="0">
              <a:spcBef>
                <a:spcPct val="0"/>
              </a:spcBef>
              <a:spcAft>
                <a:spcPts val="600"/>
              </a:spcAft>
              <a:buClrTx/>
              <a:buSzTx/>
              <a:buFontTx/>
              <a:buChar char="•"/>
              <a:tabLst/>
            </a:pPr>
            <a:r>
              <a:rPr kumimoji="0" lang="en-US" altLang="en-US" sz="1900" b="1" i="0" u="none" strike="noStrike" cap="none" normalizeH="0" baseline="0">
                <a:ln>
                  <a:noFill/>
                </a:ln>
                <a:effectLst/>
                <a:latin typeface="Times New Roman" panose="02020603050405020304" pitchFamily="18" charset="0"/>
                <a:cs typeface="Times New Roman" panose="02020603050405020304" pitchFamily="18" charset="0"/>
              </a:rPr>
              <a:t>Form Partnerships</a:t>
            </a:r>
            <a:r>
              <a:rPr kumimoji="0" lang="en-US" altLang="en-US" sz="1900" b="0" i="0" u="none" strike="noStrike" cap="none" normalizeH="0" baseline="0">
                <a:ln>
                  <a:noFill/>
                </a:ln>
                <a:effectLst/>
                <a:latin typeface="Times New Roman" panose="02020603050405020304" pitchFamily="18" charset="0"/>
                <a:cs typeface="Times New Roman" panose="02020603050405020304" pitchFamily="18" charset="0"/>
              </a:rPr>
              <a:t>: Collaborate with AI/AR specialists to accelerate advancements.</a:t>
            </a:r>
          </a:p>
          <a:p>
            <a:pPr marL="0" marR="0" lvl="0" indent="0" defTabSz="914400" rtl="0" eaLnBrk="0" fontAlgn="base" latinLnBrk="0" hangingPunct="0">
              <a:spcBef>
                <a:spcPct val="0"/>
              </a:spcBef>
              <a:spcAft>
                <a:spcPts val="600"/>
              </a:spcAft>
              <a:buClrTx/>
              <a:buSzTx/>
              <a:buFontTx/>
              <a:buChar char="•"/>
              <a:tabLst/>
            </a:pPr>
            <a:r>
              <a:rPr kumimoji="0" lang="en-US" altLang="en-US" sz="1900" b="1" i="0" u="none" strike="noStrike" cap="none" normalizeH="0" baseline="0">
                <a:ln>
                  <a:noFill/>
                </a:ln>
                <a:effectLst/>
                <a:latin typeface="Times New Roman" panose="02020603050405020304" pitchFamily="18" charset="0"/>
                <a:cs typeface="Times New Roman" panose="02020603050405020304" pitchFamily="18" charset="0"/>
              </a:rPr>
              <a:t>Enhance Consumer Education</a:t>
            </a:r>
            <a:r>
              <a:rPr kumimoji="0" lang="en-US" altLang="en-US" sz="1900" b="0" i="0" u="none" strike="noStrike" cap="none" normalizeH="0" baseline="0">
                <a:ln>
                  <a:noFill/>
                </a:ln>
                <a:effectLst/>
                <a:latin typeface="Times New Roman" panose="02020603050405020304" pitchFamily="18" charset="0"/>
                <a:cs typeface="Times New Roman" panose="02020603050405020304" pitchFamily="18" charset="0"/>
              </a:rPr>
              <a:t>: Raise awareness about AI/AR benefits and usability.</a:t>
            </a:r>
          </a:p>
          <a:p>
            <a:pPr marL="0" marR="0" lvl="0" indent="0" defTabSz="914400" rtl="0" eaLnBrk="0" fontAlgn="base" latinLnBrk="0" hangingPunct="0">
              <a:spcBef>
                <a:spcPct val="0"/>
              </a:spcBef>
              <a:spcAft>
                <a:spcPts val="600"/>
              </a:spcAft>
              <a:buClrTx/>
              <a:buSzTx/>
              <a:buFontTx/>
              <a:buChar char="•"/>
              <a:tabLst/>
            </a:pPr>
            <a:r>
              <a:rPr kumimoji="0" lang="en-US" altLang="en-US" sz="1900" b="1" i="0" u="none" strike="noStrike" cap="none" normalizeH="0" baseline="0">
                <a:ln>
                  <a:noFill/>
                </a:ln>
                <a:effectLst/>
                <a:latin typeface="Times New Roman" panose="02020603050405020304" pitchFamily="18" charset="0"/>
                <a:cs typeface="Times New Roman" panose="02020603050405020304" pitchFamily="18" charset="0"/>
              </a:rPr>
              <a:t>Expand Ecosystem</a:t>
            </a:r>
            <a:r>
              <a:rPr kumimoji="0" lang="en-US" altLang="en-US" sz="1900" b="0" i="0" u="none" strike="noStrike" cap="none" normalizeH="0" baseline="0">
                <a:ln>
                  <a:noFill/>
                </a:ln>
                <a:effectLst/>
                <a:latin typeface="Times New Roman" panose="02020603050405020304" pitchFamily="18" charset="0"/>
                <a:cs typeface="Times New Roman" panose="02020603050405020304" pitchFamily="18" charset="0"/>
              </a:rPr>
              <a:t>: Integrate AI/AR more deeply across Apple devices.</a:t>
            </a:r>
          </a:p>
          <a:p>
            <a:pPr marL="0" marR="0" lvl="0" indent="0" defTabSz="914400" rtl="0" eaLnBrk="0" fontAlgn="base" latinLnBrk="0" hangingPunct="0">
              <a:spcBef>
                <a:spcPct val="0"/>
              </a:spcBef>
              <a:spcAft>
                <a:spcPts val="600"/>
              </a:spcAft>
              <a:buClrTx/>
              <a:buSzTx/>
              <a:buFontTx/>
              <a:buNone/>
              <a:tabLst/>
            </a:pPr>
            <a:endParaRPr kumimoji="0" lang="en-US" altLang="en-US" sz="1900" b="0" i="0" u="none" strike="noStrike" cap="none" normalizeH="0" baseline="0">
              <a:ln>
                <a:noFill/>
              </a:ln>
              <a:effectLst/>
              <a:latin typeface="Times New Roman" panose="02020603050405020304" pitchFamily="18" charset="0"/>
              <a:cs typeface="Times New Roman" panose="02020603050405020304" pitchFamily="18" charset="0"/>
            </a:endParaRPr>
          </a:p>
        </p:txBody>
      </p:sp>
      <p:pic>
        <p:nvPicPr>
          <p:cNvPr id="17" name="Picture 16" descr="Green dialogue boxes">
            <a:extLst>
              <a:ext uri="{FF2B5EF4-FFF2-40B4-BE49-F238E27FC236}">
                <a16:creationId xmlns:a16="http://schemas.microsoft.com/office/drawing/2014/main" id="{F98A5EB3-D9E0-4ED5-BC23-66B60F05FA1D}"/>
              </a:ext>
            </a:extLst>
          </p:cNvPr>
          <p:cNvPicPr>
            <a:picLocks noChangeAspect="1"/>
          </p:cNvPicPr>
          <p:nvPr/>
        </p:nvPicPr>
        <p:blipFill>
          <a:blip r:embed="rId3"/>
          <a:srcRect l="10903" r="15015" b="2"/>
          <a:stretch/>
        </p:blipFill>
        <p:spPr>
          <a:xfrm>
            <a:off x="6096000" y="1"/>
            <a:ext cx="6102825" cy="6858000"/>
          </a:xfrm>
          <a:prstGeom prst="rect">
            <a:avLst/>
          </a:prstGeom>
        </p:spPr>
      </p:pic>
    </p:spTree>
    <p:extLst>
      <p:ext uri="{BB962C8B-B14F-4D97-AF65-F5344CB8AC3E}">
        <p14:creationId xmlns:p14="http://schemas.microsoft.com/office/powerpoint/2010/main" val="205830542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0B80B2-CF0C-5FF5-9395-8B8894391CA9}"/>
              </a:ext>
            </a:extLst>
          </p:cNvPr>
          <p:cNvSpPr>
            <a:spLocks noGrp="1"/>
          </p:cNvSpPr>
          <p:nvPr>
            <p:ph type="title"/>
          </p:nvPr>
        </p:nvSpPr>
        <p:spPr>
          <a:xfrm>
            <a:off x="761840" y="1138265"/>
            <a:ext cx="4544762" cy="587665"/>
          </a:xfrm>
        </p:spPr>
        <p:txBody>
          <a:bodyPr anchor="t">
            <a:normAutofit/>
          </a:bodyPr>
          <a:lstStyle/>
          <a:p>
            <a:r>
              <a:rPr lang="en-US" sz="3200" dirty="0">
                <a:latin typeface="Times New Roman" panose="02020603050405020304" pitchFamily="18" charset="0"/>
                <a:cs typeface="Times New Roman" panose="02020603050405020304" pitchFamily="18" charset="0"/>
              </a:rPr>
              <a:t>References</a:t>
            </a:r>
            <a:endParaRPr lang="en-GB" sz="3200" dirty="0">
              <a:latin typeface="Times New Roman" panose="02020603050405020304" pitchFamily="18" charset="0"/>
              <a:cs typeface="Times New Roman" panose="02020603050405020304" pitchFamily="18" charset="0"/>
            </a:endParaRPr>
          </a:p>
        </p:txBody>
      </p:sp>
      <p:cxnSp>
        <p:nvCxnSpPr>
          <p:cNvPr id="210" name="Straight Connector 209">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462"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6" name="Content Placeholder 5">
            <a:extLst>
              <a:ext uri="{FF2B5EF4-FFF2-40B4-BE49-F238E27FC236}">
                <a16:creationId xmlns:a16="http://schemas.microsoft.com/office/drawing/2014/main" id="{B0D74E34-0D0E-DB48-7972-79DF9EEFADC5}"/>
              </a:ext>
            </a:extLst>
          </p:cNvPr>
          <p:cNvSpPr>
            <a:spLocks noGrp="1"/>
          </p:cNvSpPr>
          <p:nvPr>
            <p:ph idx="1"/>
          </p:nvPr>
        </p:nvSpPr>
        <p:spPr>
          <a:xfrm>
            <a:off x="761840" y="1993048"/>
            <a:ext cx="5193190" cy="4430612"/>
          </a:xfrm>
        </p:spPr>
        <p:txBody>
          <a:bodyPr>
            <a:normAutofit fontScale="92500" lnSpcReduction="20000"/>
          </a:bodyPr>
          <a:lstStyle/>
          <a:p>
            <a:pPr>
              <a:buFont typeface="Wingdings" panose="05000000000000000000" pitchFamily="2" charset="2"/>
              <a:buChar char="Ø"/>
            </a:pPr>
            <a:r>
              <a:rPr lang="en-US" sz="1100" dirty="0">
                <a:latin typeface="Times New Roman" panose="02020603050405020304" pitchFamily="18" charset="0"/>
                <a:cs typeface="Times New Roman" panose="02020603050405020304" pitchFamily="18" charset="0"/>
              </a:rPr>
              <a:t>Barley, B., Kitamura, A., </a:t>
            </a:r>
            <a:r>
              <a:rPr lang="en-US" sz="1100" dirty="0" err="1">
                <a:latin typeface="Times New Roman" panose="02020603050405020304" pitchFamily="18" charset="0"/>
                <a:cs typeface="Times New Roman" panose="02020603050405020304" pitchFamily="18" charset="0"/>
              </a:rPr>
              <a:t>Loar</a:t>
            </a:r>
            <a:r>
              <a:rPr lang="en-US" sz="1100" dirty="0">
                <a:latin typeface="Times New Roman" panose="02020603050405020304" pitchFamily="18" charset="0"/>
                <a:cs typeface="Times New Roman" panose="02020603050405020304" pitchFamily="18" charset="0"/>
              </a:rPr>
              <a:t>, T., Ramon-</a:t>
            </a:r>
            <a:r>
              <a:rPr lang="en-US" sz="1100" dirty="0" err="1">
                <a:latin typeface="Times New Roman" panose="02020603050405020304" pitchFamily="18" charset="0"/>
                <a:cs typeface="Times New Roman" panose="02020603050405020304" pitchFamily="18" charset="0"/>
              </a:rPr>
              <a:t>Samayoa</a:t>
            </a:r>
            <a:r>
              <a:rPr lang="en-US" sz="1100" dirty="0">
                <a:latin typeface="Times New Roman" panose="02020603050405020304" pitchFamily="18" charset="0"/>
                <a:cs typeface="Times New Roman" panose="02020603050405020304" pitchFamily="18" charset="0"/>
              </a:rPr>
              <a:t>, E., </a:t>
            </a:r>
            <a:r>
              <a:rPr lang="en-US" sz="1100" dirty="0" err="1">
                <a:latin typeface="Times New Roman" panose="02020603050405020304" pitchFamily="18" charset="0"/>
                <a:cs typeface="Times New Roman" panose="02020603050405020304" pitchFamily="18" charset="0"/>
              </a:rPr>
              <a:t>Yuzon</a:t>
            </a:r>
            <a:r>
              <a:rPr lang="en-US" sz="1100" dirty="0">
                <a:latin typeface="Times New Roman" panose="02020603050405020304" pitchFamily="18" charset="0"/>
                <a:cs typeface="Times New Roman" panose="02020603050405020304" pitchFamily="18" charset="0"/>
              </a:rPr>
              <a:t>, J. and Daim, T.U., (2020). An Investigation of the Motivations and Strategies Behind Apple’s Product Design. Innovation Management in the Intelligent World: Cases and Tools, pp.3-27.</a:t>
            </a:r>
          </a:p>
          <a:p>
            <a:pPr>
              <a:buFont typeface="Wingdings" panose="05000000000000000000" pitchFamily="2" charset="2"/>
              <a:buChar char="Ø"/>
            </a:pPr>
            <a:r>
              <a:rPr lang="en-US" sz="1100" kern="100" dirty="0">
                <a:effectLst/>
                <a:ea typeface="Calibri" panose="020F0502020204030204" pitchFamily="34" charset="0"/>
                <a:cs typeface="Times New Roman" panose="02020603050405020304" pitchFamily="18" charset="0"/>
              </a:rPr>
              <a:t>Chen, X., Liu, Y. and Gong, H., 2021, December. Apple Inc. strategic marketing analysis and evaluation. In </a:t>
            </a:r>
            <a:r>
              <a:rPr lang="en-US" sz="1100" i="1" kern="100" dirty="0">
                <a:effectLst/>
                <a:ea typeface="Calibri" panose="020F0502020204030204" pitchFamily="34" charset="0"/>
                <a:cs typeface="Times New Roman" panose="02020603050405020304" pitchFamily="18" charset="0"/>
              </a:rPr>
              <a:t>2021 3rd International Conference on Economic Management and Cultural Industry (ICEMCI 2021)</a:t>
            </a:r>
            <a:r>
              <a:rPr lang="en-US" sz="1100" kern="100" dirty="0">
                <a:effectLst/>
                <a:ea typeface="Calibri" panose="020F0502020204030204" pitchFamily="34" charset="0"/>
                <a:cs typeface="Times New Roman" panose="02020603050405020304" pitchFamily="18" charset="0"/>
              </a:rPr>
              <a:t> (pp. 3053-3061). Atlantis Press.</a:t>
            </a:r>
          </a:p>
          <a:p>
            <a:pPr>
              <a:buFont typeface="Wingdings" panose="05000000000000000000" pitchFamily="2" charset="2"/>
              <a:buChar char="Ø"/>
            </a:pPr>
            <a:r>
              <a:rPr lang="en-US" sz="1100" dirty="0"/>
              <a:t>Cusumano, M.A., </a:t>
            </a:r>
            <a:r>
              <a:rPr lang="en-US" sz="1100" dirty="0" err="1"/>
              <a:t>Yoffe</a:t>
            </a:r>
            <a:r>
              <a:rPr lang="en-US" sz="1100" dirty="0"/>
              <a:t>, D.B. and </a:t>
            </a:r>
            <a:r>
              <a:rPr lang="en-US" sz="1100" dirty="0" err="1"/>
              <a:t>Gawer</a:t>
            </a:r>
            <a:r>
              <a:rPr lang="en-US" sz="1100" dirty="0"/>
              <a:t>, A., 2021. The future of platforms., pp. 1-8. </a:t>
            </a:r>
            <a:r>
              <a:rPr lang="en-US" sz="1100" dirty="0">
                <a:hlinkClick r:id="rId3">
                  <a:extLst>
                    <a:ext uri="{A12FA001-AC4F-418D-AE19-62706E023703}">
                      <ahyp:hlinkClr xmlns:ahyp="http://schemas.microsoft.com/office/drawing/2018/hyperlinkcolor" val="tx"/>
                    </a:ext>
                  </a:extLst>
                </a:hlinkClick>
              </a:rPr>
              <a:t>https://direct.mit.edu/books/edited-volume/5024/chapter-abstract/2841902/The-Future-of-Platforms?redirectedFrom=PDF</a:t>
            </a:r>
            <a:r>
              <a:rPr lang="en-US" sz="1100" dirty="0"/>
              <a:t> </a:t>
            </a:r>
          </a:p>
          <a:p>
            <a:pPr marL="0" marR="0" lvl="0" indent="0" defTabSz="914400" rtl="0" eaLnBrk="1" fontAlgn="auto" latinLnBrk="0" hangingPunct="1">
              <a:spcBef>
                <a:spcPts val="0"/>
              </a:spcBef>
              <a:spcAft>
                <a:spcPts val="0"/>
              </a:spcAft>
              <a:buClrTx/>
              <a:buSzTx/>
              <a:buFont typeface="Wingdings" panose="05000000000000000000" pitchFamily="2" charset="2"/>
              <a:buNone/>
              <a:tabLst/>
              <a:defRPr/>
            </a:pPr>
            <a:endParaRPr lang="en-US" sz="1100" dirty="0">
              <a:latin typeface="Times New Roman" panose="02020603050405020304" pitchFamily="18" charset="0"/>
              <a:cs typeface="Times New Roman" panose="02020603050405020304" pitchFamily="18" charset="0"/>
            </a:endParaRPr>
          </a:p>
          <a:p>
            <a:pPr>
              <a:buFont typeface="Wingdings" panose="05000000000000000000" pitchFamily="2" charset="2"/>
              <a:buChar char="Ø"/>
            </a:pPr>
            <a:r>
              <a:rPr lang="en-US" sz="1100" dirty="0" err="1">
                <a:latin typeface="Times New Roman" panose="02020603050405020304" pitchFamily="18" charset="0"/>
                <a:cs typeface="Times New Roman" panose="02020603050405020304" pitchFamily="18" charset="0"/>
              </a:rPr>
              <a:t>Devagiri</a:t>
            </a:r>
            <a:r>
              <a:rPr lang="en-US" sz="1100" dirty="0">
                <a:latin typeface="Times New Roman" panose="02020603050405020304" pitchFamily="18" charset="0"/>
                <a:cs typeface="Times New Roman" panose="02020603050405020304" pitchFamily="18" charset="0"/>
              </a:rPr>
              <a:t>, J.S., </a:t>
            </a:r>
            <a:r>
              <a:rPr lang="en-US" sz="1100" dirty="0" err="1">
                <a:latin typeface="Times New Roman" panose="02020603050405020304" pitchFamily="18" charset="0"/>
                <a:cs typeface="Times New Roman" panose="02020603050405020304" pitchFamily="18" charset="0"/>
              </a:rPr>
              <a:t>Paheding</a:t>
            </a:r>
            <a:r>
              <a:rPr lang="en-US" sz="1100" dirty="0">
                <a:latin typeface="Times New Roman" panose="02020603050405020304" pitchFamily="18" charset="0"/>
                <a:cs typeface="Times New Roman" panose="02020603050405020304" pitchFamily="18" charset="0"/>
              </a:rPr>
              <a:t>, S., Niyaz, Q., Yang, X. and Smith, S., (2022). Augmented Reality and Artificial Intelligence in industry: Trends, tools, and future challenges. Expert Systems with Applications, 207, p.118002.</a:t>
            </a:r>
          </a:p>
          <a:p>
            <a:pPr>
              <a:buFont typeface="Wingdings" panose="05000000000000000000" pitchFamily="2" charset="2"/>
              <a:buChar char="Ø"/>
            </a:pPr>
            <a:r>
              <a:rPr lang="en-US" sz="1100" kern="100" dirty="0">
                <a:effectLst/>
                <a:ea typeface="Calibri" panose="020F0502020204030204" pitchFamily="34" charset="0"/>
                <a:cs typeface="Times New Roman" panose="02020603050405020304" pitchFamily="18" charset="0"/>
              </a:rPr>
              <a:t>de Brito Barbosa, T.F., 2021. </a:t>
            </a:r>
            <a:r>
              <a:rPr lang="en-US" sz="1100" i="1" kern="100" dirty="0">
                <a:effectLst/>
                <a:ea typeface="Calibri" panose="020F0502020204030204" pitchFamily="34" charset="0"/>
                <a:cs typeface="Times New Roman" panose="02020603050405020304" pitchFamily="18" charset="0"/>
              </a:rPr>
              <a:t>Apple and the Tablets Business in 2021</a:t>
            </a:r>
            <a:r>
              <a:rPr lang="en-US" sz="1100" kern="100" dirty="0">
                <a:effectLst/>
                <a:ea typeface="Calibri" panose="020F0502020204030204" pitchFamily="34" charset="0"/>
                <a:cs typeface="Times New Roman" panose="02020603050405020304" pitchFamily="18" charset="0"/>
              </a:rPr>
              <a:t> (Master's thesis, </a:t>
            </a:r>
            <a:r>
              <a:rPr lang="en-US" sz="1100" kern="100" dirty="0" err="1">
                <a:effectLst/>
                <a:ea typeface="Calibri" panose="020F0502020204030204" pitchFamily="34" charset="0"/>
                <a:cs typeface="Times New Roman" panose="02020603050405020304" pitchFamily="18" charset="0"/>
              </a:rPr>
              <a:t>Universidade</a:t>
            </a:r>
            <a:r>
              <a:rPr lang="en-US" sz="1100" kern="100" dirty="0">
                <a:effectLst/>
                <a:ea typeface="Calibri" panose="020F0502020204030204" pitchFamily="34" charset="0"/>
                <a:cs typeface="Times New Roman" panose="02020603050405020304" pitchFamily="18" charset="0"/>
              </a:rPr>
              <a:t> NOVA de Lisboa (Portugal)).</a:t>
            </a:r>
          </a:p>
          <a:p>
            <a:pPr>
              <a:buFont typeface="Wingdings" panose="05000000000000000000" pitchFamily="2" charset="2"/>
              <a:buChar char="Ø"/>
            </a:pPr>
            <a:r>
              <a:rPr lang="en-US" sz="1100" kern="100" dirty="0">
                <a:effectLst/>
                <a:ea typeface="Calibri" panose="020F0502020204030204" pitchFamily="34" charset="0"/>
                <a:cs typeface="Times New Roman" panose="02020603050405020304" pitchFamily="18" charset="0"/>
              </a:rPr>
              <a:t>Foucart, R. and Li, Q.C., 2021. The role of technology standards in product innovation: Theory and evidence from UK manufacturing firms. </a:t>
            </a:r>
            <a:r>
              <a:rPr lang="en-US" sz="1100" i="1" kern="100" dirty="0">
                <a:effectLst/>
                <a:ea typeface="Calibri" panose="020F0502020204030204" pitchFamily="34" charset="0"/>
                <a:cs typeface="Times New Roman" panose="02020603050405020304" pitchFamily="18" charset="0"/>
              </a:rPr>
              <a:t>Research Policy</a:t>
            </a:r>
            <a:r>
              <a:rPr lang="en-US" sz="1100" kern="100" dirty="0">
                <a:effectLst/>
                <a:ea typeface="Calibri" panose="020F0502020204030204" pitchFamily="34" charset="0"/>
                <a:cs typeface="Times New Roman" panose="02020603050405020304" pitchFamily="18" charset="0"/>
              </a:rPr>
              <a:t>, </a:t>
            </a:r>
            <a:r>
              <a:rPr lang="en-US" sz="1100" i="1" kern="100" dirty="0">
                <a:effectLst/>
                <a:ea typeface="Calibri" panose="020F0502020204030204" pitchFamily="34" charset="0"/>
                <a:cs typeface="Times New Roman" panose="02020603050405020304" pitchFamily="18" charset="0"/>
              </a:rPr>
              <a:t>50</a:t>
            </a:r>
            <a:r>
              <a:rPr lang="en-US" sz="1100" kern="100" dirty="0">
                <a:effectLst/>
                <a:ea typeface="Calibri" panose="020F0502020204030204" pitchFamily="34" charset="0"/>
                <a:cs typeface="Times New Roman" panose="02020603050405020304" pitchFamily="18" charset="0"/>
              </a:rPr>
              <a:t>(2), p.104157.</a:t>
            </a:r>
          </a:p>
          <a:p>
            <a:pPr>
              <a:buFont typeface="Wingdings" panose="05000000000000000000" pitchFamily="2" charset="2"/>
              <a:buChar char="Ø"/>
            </a:pPr>
            <a:r>
              <a:rPr lang="en-US" sz="1100" kern="100" dirty="0" err="1">
                <a:effectLst/>
                <a:ea typeface="Calibri" panose="020F0502020204030204" pitchFamily="34" charset="0"/>
                <a:cs typeface="Times New Roman" panose="02020603050405020304" pitchFamily="18" charset="0"/>
              </a:rPr>
              <a:t>Gledson</a:t>
            </a:r>
            <a:r>
              <a:rPr lang="en-US" sz="1100" kern="100" dirty="0">
                <a:effectLst/>
                <a:ea typeface="Calibri" panose="020F0502020204030204" pitchFamily="34" charset="0"/>
                <a:cs typeface="Times New Roman" panose="02020603050405020304" pitchFamily="18" charset="0"/>
              </a:rPr>
              <a:t>, B., 2022. Enhanced model of the innovation-decision process, for modular-technological-process innovations in construction. </a:t>
            </a:r>
            <a:r>
              <a:rPr lang="en-US" sz="1100" i="1" kern="100" dirty="0">
                <a:effectLst/>
                <a:ea typeface="Calibri" panose="020F0502020204030204" pitchFamily="34" charset="0"/>
                <a:cs typeface="Times New Roman" panose="02020603050405020304" pitchFamily="18" charset="0"/>
              </a:rPr>
              <a:t>Construction Innovation</a:t>
            </a:r>
            <a:r>
              <a:rPr lang="en-US" sz="1100" kern="100" dirty="0">
                <a:effectLst/>
                <a:ea typeface="Calibri" panose="020F0502020204030204" pitchFamily="34" charset="0"/>
                <a:cs typeface="Times New Roman" panose="02020603050405020304" pitchFamily="18" charset="0"/>
              </a:rPr>
              <a:t>, </a:t>
            </a:r>
            <a:r>
              <a:rPr lang="en-US" sz="1100" i="1" kern="100" dirty="0">
                <a:effectLst/>
                <a:ea typeface="Calibri" panose="020F0502020204030204" pitchFamily="34" charset="0"/>
                <a:cs typeface="Times New Roman" panose="02020603050405020304" pitchFamily="18" charset="0"/>
              </a:rPr>
              <a:t>22</a:t>
            </a:r>
            <a:r>
              <a:rPr lang="en-US" sz="1100" kern="100" dirty="0">
                <a:effectLst/>
                <a:ea typeface="Calibri" panose="020F0502020204030204" pitchFamily="34" charset="0"/>
                <a:cs typeface="Times New Roman" panose="02020603050405020304" pitchFamily="18" charset="0"/>
              </a:rPr>
              <a:t>(4), pp.1085-1103.</a:t>
            </a:r>
          </a:p>
          <a:p>
            <a:pPr marL="0" marR="0" lvl="0" indent="0" defTabSz="914400" rtl="0" eaLnBrk="1" fontAlgn="auto" latinLnBrk="0" hangingPunct="1">
              <a:spcBef>
                <a:spcPts val="0"/>
              </a:spcBef>
              <a:spcAft>
                <a:spcPts val="0"/>
              </a:spcAft>
              <a:buClrTx/>
              <a:buSzTx/>
              <a:buFont typeface="Wingdings" panose="05000000000000000000" pitchFamily="2" charset="2"/>
              <a:buChar char="Ø"/>
              <a:tabLst/>
              <a:defRPr/>
            </a:pPr>
            <a:endParaRPr lang="en-US" sz="1100" dirty="0">
              <a:latin typeface="Times New Roman" panose="02020603050405020304" pitchFamily="18" charset="0"/>
              <a:cs typeface="Times New Roman" panose="02020603050405020304" pitchFamily="18" charset="0"/>
            </a:endParaRPr>
          </a:p>
          <a:p>
            <a:pPr>
              <a:buFont typeface="Wingdings" panose="05000000000000000000" pitchFamily="2" charset="2"/>
              <a:buChar char="Ø"/>
            </a:pPr>
            <a:r>
              <a:rPr lang="en-US" sz="1100" dirty="0" err="1">
                <a:latin typeface="Times New Roman" panose="02020603050405020304" pitchFamily="18" charset="0"/>
                <a:cs typeface="Times New Roman" panose="02020603050405020304" pitchFamily="18" charset="0"/>
              </a:rPr>
              <a:t>Iansiti</a:t>
            </a:r>
            <a:r>
              <a:rPr lang="en-US" sz="1100" dirty="0">
                <a:latin typeface="Times New Roman" panose="02020603050405020304" pitchFamily="18" charset="0"/>
                <a:cs typeface="Times New Roman" panose="02020603050405020304" pitchFamily="18" charset="0"/>
              </a:rPr>
              <a:t>, M. and Lakhani, K.R., (2020). Competing in the age of AI: Strategy and leadership when algorithms and networks run the world. Harvard Business Press.</a:t>
            </a:r>
          </a:p>
          <a:p>
            <a:pPr>
              <a:buFont typeface="Wingdings" panose="05000000000000000000" pitchFamily="2" charset="2"/>
              <a:buChar char="Ø"/>
            </a:pPr>
            <a:r>
              <a:rPr lang="en-US" sz="1100" kern="100" dirty="0">
                <a:effectLst/>
                <a:ea typeface="Calibri" panose="020F0502020204030204" pitchFamily="34" charset="0"/>
                <a:cs typeface="Times New Roman" panose="02020603050405020304" pitchFamily="18" charset="0"/>
              </a:rPr>
              <a:t>Jin, S., Li, W., Cao, Y., Jones, G., Chen, J., Li, Z., Chang, Q., Yang, G. and </a:t>
            </a:r>
            <a:r>
              <a:rPr lang="en-US" sz="1100" kern="100" dirty="0" err="1">
                <a:effectLst/>
                <a:ea typeface="Calibri" panose="020F0502020204030204" pitchFamily="34" charset="0"/>
                <a:cs typeface="Times New Roman" panose="02020603050405020304" pitchFamily="18" charset="0"/>
              </a:rPr>
              <a:t>Frewer</a:t>
            </a:r>
            <a:r>
              <a:rPr lang="en-US" sz="1100" kern="100" dirty="0">
                <a:effectLst/>
                <a:ea typeface="Calibri" panose="020F0502020204030204" pitchFamily="34" charset="0"/>
                <a:cs typeface="Times New Roman" panose="02020603050405020304" pitchFamily="18" charset="0"/>
              </a:rPr>
              <a:t>, L.J., 2022. Identifying barriers to sustainable apple production: A stakeholder perspective. </a:t>
            </a:r>
            <a:r>
              <a:rPr lang="en-US" sz="1100" i="1" kern="100" dirty="0">
                <a:effectLst/>
                <a:ea typeface="Calibri" panose="020F0502020204030204" pitchFamily="34" charset="0"/>
                <a:cs typeface="Times New Roman" panose="02020603050405020304" pitchFamily="18" charset="0"/>
              </a:rPr>
              <a:t>Journal of environmental management</a:t>
            </a:r>
            <a:r>
              <a:rPr lang="en-US" sz="1100" kern="100" dirty="0">
                <a:effectLst/>
                <a:ea typeface="Calibri" panose="020F0502020204030204" pitchFamily="34" charset="0"/>
                <a:cs typeface="Times New Roman" panose="02020603050405020304" pitchFamily="18" charset="0"/>
              </a:rPr>
              <a:t>, </a:t>
            </a:r>
            <a:r>
              <a:rPr lang="en-US" sz="1100" i="1" kern="100" dirty="0">
                <a:effectLst/>
                <a:ea typeface="Calibri" panose="020F0502020204030204" pitchFamily="34" charset="0"/>
                <a:cs typeface="Times New Roman" panose="02020603050405020304" pitchFamily="18" charset="0"/>
              </a:rPr>
              <a:t>302</a:t>
            </a:r>
            <a:r>
              <a:rPr lang="en-US" sz="1100" kern="100" dirty="0">
                <a:effectLst/>
                <a:ea typeface="Calibri" panose="020F0502020204030204" pitchFamily="34" charset="0"/>
                <a:cs typeface="Times New Roman" panose="02020603050405020304" pitchFamily="18" charset="0"/>
              </a:rPr>
              <a:t>, p.114082.</a:t>
            </a:r>
          </a:p>
          <a:p>
            <a:pPr>
              <a:buFont typeface="Wingdings" panose="05000000000000000000" pitchFamily="2" charset="2"/>
              <a:buChar char="Ø"/>
            </a:pPr>
            <a:r>
              <a:rPr lang="en-US" sz="1100" dirty="0">
                <a:latin typeface="Times New Roman" panose="02020603050405020304" pitchFamily="18" charset="0"/>
                <a:cs typeface="Times New Roman" panose="02020603050405020304" pitchFamily="18" charset="0"/>
              </a:rPr>
              <a:t>Johannesson, P. and Karlsson, J., (2023). The early stages of extended reality: An analysis of the opportunities and challenges faced by early-stage businesses within the extended reality (XR) industry.</a:t>
            </a:r>
          </a:p>
          <a:p>
            <a:pPr>
              <a:buFont typeface="Wingdings" panose="05000000000000000000" pitchFamily="2" charset="2"/>
              <a:buNone/>
            </a:pPr>
            <a:endParaRPr lang="en-US" sz="1100" dirty="0">
              <a:latin typeface="Times New Roman" panose="02020603050405020304" pitchFamily="18" charset="0"/>
              <a:cs typeface="Times New Roman" panose="02020603050405020304" pitchFamily="18" charset="0"/>
            </a:endParaRPr>
          </a:p>
          <a:p>
            <a:pPr marL="0" indent="0">
              <a:buNone/>
            </a:pPr>
            <a:endParaRPr lang="en-GB" sz="500" dirty="0"/>
          </a:p>
        </p:txBody>
      </p:sp>
      <p:pic>
        <p:nvPicPr>
          <p:cNvPr id="5" name="Picture 4" descr="A pencil with a check mark&#10;&#10;Description automatically generated">
            <a:extLst>
              <a:ext uri="{FF2B5EF4-FFF2-40B4-BE49-F238E27FC236}">
                <a16:creationId xmlns:a16="http://schemas.microsoft.com/office/drawing/2014/main" id="{2996830A-0486-DEC4-46A4-92EDF5E8DAB2}"/>
              </a:ext>
            </a:extLst>
          </p:cNvPr>
          <p:cNvPicPr>
            <a:picLocks noChangeAspect="1"/>
          </p:cNvPicPr>
          <p:nvPr/>
        </p:nvPicPr>
        <p:blipFill>
          <a:blip r:embed="rId4">
            <a:extLst>
              <a:ext uri="{28A0092B-C50C-407E-A947-70E740481C1C}">
                <a14:useLocalDpi xmlns:a14="http://schemas.microsoft.com/office/drawing/2010/main" val="0"/>
              </a:ext>
            </a:extLst>
          </a:blip>
          <a:srcRect r="10361" b="-1"/>
          <a:stretch/>
        </p:blipFill>
        <p:spPr>
          <a:xfrm>
            <a:off x="6082748" y="992022"/>
            <a:ext cx="5334160" cy="4875556"/>
          </a:xfrm>
          <a:prstGeom prst="rect">
            <a:avLst/>
          </a:prstGeom>
        </p:spPr>
      </p:pic>
    </p:spTree>
    <p:extLst>
      <p:ext uri="{BB962C8B-B14F-4D97-AF65-F5344CB8AC3E}">
        <p14:creationId xmlns:p14="http://schemas.microsoft.com/office/powerpoint/2010/main" val="385706517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C4D724-FD4D-5AE8-2C6E-15D7A03293C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5329CCC-F0E5-D307-8E6C-0608BA11BCC6}"/>
              </a:ext>
            </a:extLst>
          </p:cNvPr>
          <p:cNvSpPr>
            <a:spLocks noGrp="1"/>
          </p:cNvSpPr>
          <p:nvPr>
            <p:ph type="title"/>
          </p:nvPr>
        </p:nvSpPr>
        <p:spPr>
          <a:xfrm>
            <a:off x="761840" y="1138265"/>
            <a:ext cx="4544762" cy="587665"/>
          </a:xfrm>
        </p:spPr>
        <p:txBody>
          <a:bodyPr anchor="t">
            <a:normAutofit/>
          </a:bodyPr>
          <a:lstStyle/>
          <a:p>
            <a:r>
              <a:rPr lang="en-US" sz="3200">
                <a:latin typeface="Times New Roman" panose="02020603050405020304" pitchFamily="18" charset="0"/>
                <a:cs typeface="Times New Roman" panose="02020603050405020304" pitchFamily="18" charset="0"/>
              </a:rPr>
              <a:t>References- continuation</a:t>
            </a:r>
            <a:endParaRPr lang="en-GB" sz="3200" dirty="0">
              <a:latin typeface="Times New Roman" panose="02020603050405020304" pitchFamily="18" charset="0"/>
              <a:cs typeface="Times New Roman" panose="02020603050405020304" pitchFamily="18" charset="0"/>
            </a:endParaRPr>
          </a:p>
        </p:txBody>
      </p:sp>
      <p:sp>
        <p:nvSpPr>
          <p:cNvPr id="6" name="Content Placeholder 5">
            <a:extLst>
              <a:ext uri="{FF2B5EF4-FFF2-40B4-BE49-F238E27FC236}">
                <a16:creationId xmlns:a16="http://schemas.microsoft.com/office/drawing/2014/main" id="{0C9DD786-C8A8-004B-FE86-BCB933AA4CDD}"/>
              </a:ext>
            </a:extLst>
          </p:cNvPr>
          <p:cNvSpPr>
            <a:spLocks noGrp="1"/>
          </p:cNvSpPr>
          <p:nvPr>
            <p:ph idx="1"/>
          </p:nvPr>
        </p:nvSpPr>
        <p:spPr>
          <a:xfrm>
            <a:off x="761840" y="1993048"/>
            <a:ext cx="5193190" cy="4430612"/>
          </a:xfrm>
        </p:spPr>
        <p:txBody>
          <a:bodyPr>
            <a:normAutofit lnSpcReduction="10000"/>
          </a:bodyPr>
          <a:lstStyle/>
          <a:p>
            <a:pPr>
              <a:buFont typeface="Wingdings" panose="05000000000000000000" pitchFamily="2" charset="2"/>
              <a:buNone/>
            </a:pPr>
            <a:endParaRPr lang="en-US" sz="1000">
              <a:latin typeface="Times New Roman" panose="02020603050405020304" pitchFamily="18" charset="0"/>
              <a:cs typeface="Times New Roman" panose="02020603050405020304" pitchFamily="18" charset="0"/>
            </a:endParaRPr>
          </a:p>
          <a:p>
            <a:pPr marL="0" marR="0" lvl="0" indent="0"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GB" sz="1000">
                <a:latin typeface="Times New Roman" pitchFamily="18" charset="0"/>
                <a:cs typeface="Times New Roman" pitchFamily="18" charset="0"/>
              </a:rPr>
              <a:t>Lewis-Atwell, T.et al. (2021) ‘Comparisons of different force fields in conformational analysis and searching of organic molecules: A review’, </a:t>
            </a:r>
            <a:r>
              <a:rPr lang="en-IN" sz="1000" i="1">
                <a:latin typeface="Times New Roman" pitchFamily="18" charset="0"/>
                <a:cs typeface="Times New Roman" pitchFamily="18" charset="0"/>
              </a:rPr>
              <a:t>Tetrahedron</a:t>
            </a:r>
            <a:r>
              <a:rPr lang="en-IN" sz="1000">
                <a:latin typeface="Times New Roman" pitchFamily="18" charset="0"/>
                <a:cs typeface="Times New Roman" pitchFamily="18" charset="0"/>
              </a:rPr>
              <a:t>, </a:t>
            </a:r>
            <a:r>
              <a:rPr lang="en-IN" sz="1000" i="1">
                <a:latin typeface="Times New Roman" pitchFamily="18" charset="0"/>
                <a:cs typeface="Times New Roman" pitchFamily="18" charset="0"/>
              </a:rPr>
              <a:t>79</a:t>
            </a:r>
            <a:r>
              <a:rPr lang="en-IN" sz="1000">
                <a:latin typeface="Times New Roman" pitchFamily="18" charset="0"/>
                <a:cs typeface="Times New Roman" pitchFamily="18" charset="0"/>
              </a:rPr>
              <a:t>, p.131865.</a:t>
            </a:r>
          </a:p>
          <a:p>
            <a:pPr marL="0" marR="0" lvl="0" indent="0" defTabSz="914400" rtl="0" eaLnBrk="1" fontAlgn="auto" latinLnBrk="0" hangingPunct="1">
              <a:lnSpc>
                <a:spcPct val="100000"/>
              </a:lnSpc>
              <a:spcBef>
                <a:spcPts val="0"/>
              </a:spcBef>
              <a:spcAft>
                <a:spcPts val="0"/>
              </a:spcAft>
              <a:buClrTx/>
              <a:buSzTx/>
              <a:buFont typeface="Wingdings" panose="05000000000000000000" pitchFamily="2" charset="2"/>
              <a:buNone/>
              <a:tabLst/>
              <a:defRPr/>
            </a:pPr>
            <a:r>
              <a:rPr lang="en-IN" sz="1000">
                <a:latin typeface="Times New Roman" pitchFamily="18" charset="0"/>
                <a:cs typeface="Times New Roman" pitchFamily="18" charset="0"/>
              </a:rPr>
              <a:t> </a:t>
            </a:r>
          </a:p>
          <a:p>
            <a:pPr marL="0" marR="0" lvl="0" indent="0"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US" sz="1000"/>
              <a:t>Li, W., 2024. The Impact of Apple's Digital Design on Its Success: An Analysis of Interaction and Interface Design. </a:t>
            </a:r>
            <a:r>
              <a:rPr lang="en-US" sz="1000" i="1"/>
              <a:t>Academic Journal of Sociology and Management</a:t>
            </a:r>
            <a:r>
              <a:rPr lang="en-US" sz="1000"/>
              <a:t>, </a:t>
            </a:r>
            <a:r>
              <a:rPr lang="en-US" sz="1000" i="1"/>
              <a:t>2</a:t>
            </a:r>
            <a:r>
              <a:rPr lang="en-US" sz="1000"/>
              <a:t>(4), pp.14-19. </a:t>
            </a:r>
            <a:r>
              <a:rPr lang="en-US" sz="1000">
                <a:solidFill>
                  <a:srgbClr val="0070C0"/>
                </a:solidFill>
                <a:hlinkClick r:id="rId3">
                  <a:extLst>
                    <a:ext uri="{A12FA001-AC4F-418D-AE19-62706E023703}">
                      <ahyp:hlinkClr xmlns:ahyp="http://schemas.microsoft.com/office/drawing/2018/hyperlinkcolor" val="tx"/>
                    </a:ext>
                  </a:extLst>
                </a:hlinkClick>
              </a:rPr>
              <a:t>https://www.suaspress.org/ojs/index.php/AJSM/article/view/v2n4a03</a:t>
            </a:r>
            <a:r>
              <a:rPr lang="en-US" sz="1000">
                <a:solidFill>
                  <a:srgbClr val="0070C0"/>
                </a:solidFill>
              </a:rPr>
              <a:t> </a:t>
            </a:r>
          </a:p>
          <a:p>
            <a:pPr marL="0" marR="0" lvl="0" indent="0"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lang="en-US" sz="1000">
              <a:solidFill>
                <a:srgbClr val="0070C0"/>
              </a:solidFill>
              <a:latin typeface="Times New Roman" panose="02020603050405020304" pitchFamily="18" charset="0"/>
              <a:cs typeface="Times New Roman" panose="02020603050405020304" pitchFamily="18" charset="0"/>
            </a:endParaRPr>
          </a:p>
          <a:p>
            <a:pPr marL="0" marR="0" lvl="0" indent="0"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US" sz="1000">
                <a:latin typeface="Times New Roman" panose="02020603050405020304" pitchFamily="18" charset="0"/>
                <a:cs typeface="Times New Roman" panose="02020603050405020304" pitchFamily="18" charset="0"/>
              </a:rPr>
              <a:t>Patil, R.A., Ghisellini, P. and Ramakrishna, S., (2021). Towards sustainable business strategies for a circular economy: environmental, social and governance (ESG) performance and evaluation. An introduction to circular economy, pp.527-554.</a:t>
            </a:r>
          </a:p>
          <a:p>
            <a:pPr>
              <a:buFont typeface="Wingdings" panose="05000000000000000000" pitchFamily="2" charset="2"/>
              <a:buChar char="Ø"/>
            </a:pPr>
            <a:endParaRPr lang="en-US" sz="1000">
              <a:latin typeface="Times New Roman" panose="02020603050405020304" pitchFamily="18" charset="0"/>
              <a:cs typeface="Times New Roman" panose="02020603050405020304" pitchFamily="18" charset="0"/>
            </a:endParaRPr>
          </a:p>
          <a:p>
            <a:pPr marL="0" marR="0" lvl="0" indent="0"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US" sz="1000"/>
              <a:t>Razak, M., Hidayat, M., Launtu, A., Kusuma Putra, A.H.P.A. and Bahasoan, S., 2020. Antecedents and consequence of brand management: empirical study of Apple’s brand product. </a:t>
            </a:r>
            <a:r>
              <a:rPr lang="en-US" sz="1000" i="1"/>
              <a:t>Journal of Asia Business Studies</a:t>
            </a:r>
            <a:r>
              <a:rPr lang="en-US" sz="1000"/>
              <a:t>, </a:t>
            </a:r>
            <a:r>
              <a:rPr lang="en-US" sz="1000" i="1"/>
              <a:t>14</a:t>
            </a:r>
            <a:r>
              <a:rPr lang="en-US" sz="1000"/>
              <a:t>(3), pp.307-322. </a:t>
            </a:r>
            <a:r>
              <a:rPr lang="en-US" sz="1000">
                <a:solidFill>
                  <a:srgbClr val="0070C0"/>
                </a:solidFill>
                <a:hlinkClick r:id="rId4">
                  <a:extLst>
                    <a:ext uri="{A12FA001-AC4F-418D-AE19-62706E023703}">
                      <ahyp:hlinkClr xmlns:ahyp="http://schemas.microsoft.com/office/drawing/2018/hyperlinkcolor" val="tx"/>
                    </a:ext>
                  </a:extLst>
                </a:hlinkClick>
              </a:rPr>
              <a:t>https://www.emerald.com/insight/content/doi/10.1108/jabs-01-2019 0030/full/html</a:t>
            </a:r>
            <a:r>
              <a:rPr lang="en-US" sz="1000">
                <a:solidFill>
                  <a:srgbClr val="0070C0"/>
                </a:solidFill>
              </a:rPr>
              <a:t> </a:t>
            </a:r>
          </a:p>
          <a:p>
            <a:pPr marL="0" marR="0" lvl="0" indent="0"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lang="en-US" sz="1000">
              <a:solidFill>
                <a:srgbClr val="0070C0"/>
              </a:solidFill>
              <a:latin typeface="Times New Roman" panose="02020603050405020304" pitchFamily="18" charset="0"/>
              <a:cs typeface="Times New Roman" panose="02020603050405020304" pitchFamily="18" charset="0"/>
            </a:endParaRPr>
          </a:p>
          <a:p>
            <a:pPr marL="0" marR="0" lvl="0" indent="0"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US" sz="1000">
                <a:latin typeface="Times New Roman" panose="02020603050405020304" pitchFamily="18" charset="0"/>
                <a:cs typeface="Times New Roman" panose="02020603050405020304" pitchFamily="18" charset="0"/>
              </a:rPr>
              <a:t>Sarker, I.H., (2022). AI-based modeling: techniques, applications and research issues towards automation, intelligent and smart systems. SN Computer Science, 3(2), p.158.</a:t>
            </a:r>
          </a:p>
          <a:p>
            <a:pPr>
              <a:buFont typeface="Wingdings" panose="05000000000000000000" pitchFamily="2" charset="2"/>
              <a:buNone/>
            </a:pPr>
            <a:endParaRPr lang="en-US" sz="1000">
              <a:latin typeface="Times New Roman" panose="02020603050405020304" pitchFamily="18" charset="0"/>
              <a:cs typeface="Times New Roman" panose="02020603050405020304" pitchFamily="18" charset="0"/>
            </a:endParaRPr>
          </a:p>
          <a:p>
            <a:pPr marL="0" marR="0" lvl="0" indent="0"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US" sz="1000"/>
              <a:t>Tan, Q., 2024. Development and Analysis of Apple Inc. </a:t>
            </a:r>
            <a:r>
              <a:rPr lang="en-US" sz="1000" i="1"/>
              <a:t>Finance &amp; Economics</a:t>
            </a:r>
            <a:r>
              <a:rPr lang="en-US" sz="1000"/>
              <a:t>, </a:t>
            </a:r>
            <a:r>
              <a:rPr lang="en-US" sz="1000" i="1"/>
              <a:t>1</a:t>
            </a:r>
            <a:r>
              <a:rPr lang="en-US" sz="1000"/>
              <a:t>(9), pp. 1-4. </a:t>
            </a:r>
            <a:r>
              <a:rPr lang="en-US" sz="1000">
                <a:solidFill>
                  <a:srgbClr val="0070C0"/>
                </a:solidFill>
                <a:hlinkClick r:id="rId5">
                  <a:extLst>
                    <a:ext uri="{A12FA001-AC4F-418D-AE19-62706E023703}">
                      <ahyp:hlinkClr xmlns:ahyp="http://schemas.microsoft.com/office/drawing/2018/hyperlinkcolor" val="tx"/>
                    </a:ext>
                  </a:extLst>
                </a:hlinkClick>
              </a:rPr>
              <a:t>https://www.deanfrancispress.com/index.php/fe/article/view/1133</a:t>
            </a:r>
            <a:r>
              <a:rPr lang="en-US" sz="1000">
                <a:solidFill>
                  <a:srgbClr val="0070C0"/>
                </a:solidFill>
              </a:rPr>
              <a:t> </a:t>
            </a:r>
          </a:p>
          <a:p>
            <a:pPr marL="0" marR="0" lvl="0" indent="0"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lang="en-US" sz="1000">
              <a:solidFill>
                <a:srgbClr val="0070C0"/>
              </a:solidFill>
              <a:latin typeface="Times New Roman" panose="02020603050405020304" pitchFamily="18" charset="0"/>
              <a:cs typeface="Times New Roman" panose="02020603050405020304" pitchFamily="18" charset="0"/>
            </a:endParaRPr>
          </a:p>
          <a:p>
            <a:pPr marL="0" marR="0" lvl="0" indent="0"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US" sz="1000">
                <a:latin typeface="Times New Roman" panose="02020603050405020304" pitchFamily="18" charset="0"/>
                <a:cs typeface="Times New Roman" panose="02020603050405020304" pitchFamily="18" charset="0"/>
              </a:rPr>
              <a:t>Vasylieva, N. and Harvey, J., (2021). Production and trade patterns in the world apple market. Innovative Marketing, 17(1), p.16.</a:t>
            </a:r>
          </a:p>
          <a:p>
            <a:pPr marL="0" marR="0" lvl="0" indent="0"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lang="en-US" sz="1000">
              <a:latin typeface="Times New Roman" panose="02020603050405020304" pitchFamily="18" charset="0"/>
              <a:cs typeface="Times New Roman" panose="02020603050405020304" pitchFamily="18" charset="0"/>
            </a:endParaRPr>
          </a:p>
          <a:p>
            <a:pPr marL="0" marR="0" lvl="0" indent="0"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US" sz="1000">
                <a:latin typeface="Times New Roman" panose="02020603050405020304" pitchFamily="18" charset="0"/>
                <a:cs typeface="Times New Roman" panose="02020603050405020304" pitchFamily="18" charset="0"/>
              </a:rPr>
              <a:t>VORGUCA, I., (2022). Integrating Artificial Intelligence in Eyewear Products: Opportunities and Challenges.</a:t>
            </a:r>
          </a:p>
          <a:p>
            <a:pPr marL="0" indent="0">
              <a:buNone/>
            </a:pPr>
            <a:endParaRPr lang="en-GB" sz="500" dirty="0"/>
          </a:p>
        </p:txBody>
      </p:sp>
      <p:pic>
        <p:nvPicPr>
          <p:cNvPr id="5" name="Picture 4" descr="A pencil with a check mark&#10;&#10;Description automatically generated">
            <a:extLst>
              <a:ext uri="{FF2B5EF4-FFF2-40B4-BE49-F238E27FC236}">
                <a16:creationId xmlns:a16="http://schemas.microsoft.com/office/drawing/2014/main" id="{9062D512-6A19-5D53-599D-65914F0652F8}"/>
              </a:ext>
            </a:extLst>
          </p:cNvPr>
          <p:cNvPicPr>
            <a:picLocks noChangeAspect="1"/>
          </p:cNvPicPr>
          <p:nvPr/>
        </p:nvPicPr>
        <p:blipFill>
          <a:blip r:embed="rId6">
            <a:extLst>
              <a:ext uri="{28A0092B-C50C-407E-A947-70E740481C1C}">
                <a14:useLocalDpi xmlns:a14="http://schemas.microsoft.com/office/drawing/2010/main" val="0"/>
              </a:ext>
            </a:extLst>
          </a:blip>
          <a:srcRect r="10361" b="-1"/>
          <a:stretch/>
        </p:blipFill>
        <p:spPr>
          <a:xfrm>
            <a:off x="6082748" y="992022"/>
            <a:ext cx="5334160" cy="4875556"/>
          </a:xfrm>
          <a:prstGeom prst="rect">
            <a:avLst/>
          </a:prstGeom>
        </p:spPr>
      </p:pic>
    </p:spTree>
    <p:extLst>
      <p:ext uri="{BB962C8B-B14F-4D97-AF65-F5344CB8AC3E}">
        <p14:creationId xmlns:p14="http://schemas.microsoft.com/office/powerpoint/2010/main" val="364767444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 name="Rectangle 50">
            <a:extLst>
              <a:ext uri="{FF2B5EF4-FFF2-40B4-BE49-F238E27FC236}">
                <a16:creationId xmlns:a16="http://schemas.microsoft.com/office/drawing/2014/main" id="{A169D286-F4D7-4C8B-A6BD-D05384C7F1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Freeform 6">
            <a:extLst>
              <a:ext uri="{FF2B5EF4-FFF2-40B4-BE49-F238E27FC236}">
                <a16:creationId xmlns:a16="http://schemas.microsoft.com/office/drawing/2014/main" id="{39E8235E-135E-4261-8F54-2B316E493C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610728"/>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3" name="Freeform 7">
            <a:extLst>
              <a:ext uri="{FF2B5EF4-FFF2-40B4-BE49-F238E27FC236}">
                <a16:creationId xmlns:a16="http://schemas.microsoft.com/office/drawing/2014/main" id="{D4ED8EC3-4D57-4620-93CE-4E6661F09A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343079"/>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4" name="Freeform: Shape 53">
            <a:extLst>
              <a:ext uri="{FF2B5EF4-FFF2-40B4-BE49-F238E27FC236}">
                <a16:creationId xmlns:a16="http://schemas.microsoft.com/office/drawing/2014/main" id="{83BCB34A-2F40-4F41-8488-A134C1C155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5" y="340424"/>
            <a:ext cx="4630139" cy="5265795"/>
          </a:xfrm>
          <a:custGeom>
            <a:avLst/>
            <a:gdLst>
              <a:gd name="connsiteX0" fmla="*/ 0 w 4630139"/>
              <a:gd name="connsiteY0" fmla="*/ 0 h 5265795"/>
              <a:gd name="connsiteX1" fmla="*/ 4630139 w 4630139"/>
              <a:gd name="connsiteY1" fmla="*/ 0 h 5265795"/>
              <a:gd name="connsiteX2" fmla="*/ 4630139 w 4630139"/>
              <a:gd name="connsiteY2" fmla="*/ 5265795 h 5265795"/>
              <a:gd name="connsiteX3" fmla="*/ 0 w 4630139"/>
              <a:gd name="connsiteY3" fmla="*/ 5265795 h 5265795"/>
            </a:gdLst>
            <a:ahLst/>
            <a:cxnLst>
              <a:cxn ang="0">
                <a:pos x="connsiteX0" y="connsiteY0"/>
              </a:cxn>
              <a:cxn ang="0">
                <a:pos x="connsiteX1" y="connsiteY1"/>
              </a:cxn>
              <a:cxn ang="0">
                <a:pos x="connsiteX2" y="connsiteY2"/>
              </a:cxn>
              <a:cxn ang="0">
                <a:pos x="connsiteX3" y="connsiteY3"/>
              </a:cxn>
            </a:cxnLst>
            <a:rect l="l" t="t" r="r" b="b"/>
            <a:pathLst>
              <a:path w="4630139" h="5265795">
                <a:moveTo>
                  <a:pt x="0" y="0"/>
                </a:moveTo>
                <a:lnTo>
                  <a:pt x="4630139" y="0"/>
                </a:lnTo>
                <a:lnTo>
                  <a:pt x="4630139" y="5265795"/>
                </a:lnTo>
                <a:lnTo>
                  <a:pt x="0" y="5265795"/>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5" name="Freeform: Shape 54">
            <a:extLst>
              <a:ext uri="{FF2B5EF4-FFF2-40B4-BE49-F238E27FC236}">
                <a16:creationId xmlns:a16="http://schemas.microsoft.com/office/drawing/2014/main" id="{F78382DC-4207-465E-B379-1E16448AA2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1780" y="1071563"/>
            <a:ext cx="7290218" cy="5242298"/>
          </a:xfrm>
          <a:custGeom>
            <a:avLst/>
            <a:gdLst>
              <a:gd name="connsiteX0" fmla="*/ 0 w 7290218"/>
              <a:gd name="connsiteY0" fmla="*/ 0 h 5242298"/>
              <a:gd name="connsiteX1" fmla="*/ 7290218 w 7290218"/>
              <a:gd name="connsiteY1" fmla="*/ 0 h 5242298"/>
              <a:gd name="connsiteX2" fmla="*/ 7290218 w 7290218"/>
              <a:gd name="connsiteY2" fmla="*/ 5242298 h 5242298"/>
              <a:gd name="connsiteX3" fmla="*/ 0 w 7290218"/>
              <a:gd name="connsiteY3" fmla="*/ 5242298 h 5242298"/>
            </a:gdLst>
            <a:ahLst/>
            <a:cxnLst>
              <a:cxn ang="0">
                <a:pos x="connsiteX0" y="connsiteY0"/>
              </a:cxn>
              <a:cxn ang="0">
                <a:pos x="connsiteX1" y="connsiteY1"/>
              </a:cxn>
              <a:cxn ang="0">
                <a:pos x="connsiteX2" y="connsiteY2"/>
              </a:cxn>
              <a:cxn ang="0">
                <a:pos x="connsiteX3" y="connsiteY3"/>
              </a:cxn>
            </a:cxnLst>
            <a:rect l="l" t="t" r="r" b="b"/>
            <a:pathLst>
              <a:path w="7290218" h="5242298">
                <a:moveTo>
                  <a:pt x="0" y="0"/>
                </a:moveTo>
                <a:lnTo>
                  <a:pt x="7290218" y="0"/>
                </a:lnTo>
                <a:lnTo>
                  <a:pt x="7290218" y="5242298"/>
                </a:lnTo>
                <a:lnTo>
                  <a:pt x="0" y="5242298"/>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 name="Content Placeholder 3">
            <a:extLst>
              <a:ext uri="{FF2B5EF4-FFF2-40B4-BE49-F238E27FC236}">
                <a16:creationId xmlns:a16="http://schemas.microsoft.com/office/drawing/2014/main" id="{74B2921E-A3EB-60DC-EA89-4FA65B67CECA}"/>
              </a:ext>
            </a:extLst>
          </p:cNvPr>
          <p:cNvPicPr>
            <a:picLocks noGrp="1" noChangeAspect="1"/>
            <a:extLst>
              <a:ext uri="{51228E76-BA90-4043-B771-695A4F85340A}">
                <alf:liveFeedProps xmlns:alf="http://schemas.microsoft.com/office/drawing/2021/livefeed"/>
              </a:ext>
            </a:extLst>
          </p:cNvPicPr>
          <p:nvPr>
            <p:ph idx="1"/>
          </p:nvPr>
        </p:nvPicPr>
        <p:blipFill>
          <a:blip r:embed="rId2">
            <a:extLst>
              <a:ext uri="{96DAC541-7B7A-43D3-8B79-37D633B846F1}">
                <asvg:svgBlip xmlns:asvg="http://schemas.microsoft.com/office/drawing/2016/SVG/main" r:embed="rId3"/>
              </a:ext>
            </a:extLst>
          </a:blip>
          <a:stretch>
            <a:fillRect/>
          </a:stretch>
        </p:blipFill>
        <p:spPr>
          <a:xfrm>
            <a:off x="637376" y="2040178"/>
            <a:ext cx="3343202" cy="1880551"/>
          </a:xfrm>
          <a:prstGeom prst="rect">
            <a:avLst/>
          </a:prstGeom>
        </p:spPr>
      </p:pic>
      <p:pic>
        <p:nvPicPr>
          <p:cNvPr id="12" name="Picture 11" descr="A white apple logo with a grey background&#10;&#10;Description automatically generated">
            <a:extLst>
              <a:ext uri="{FF2B5EF4-FFF2-40B4-BE49-F238E27FC236}">
                <a16:creationId xmlns:a16="http://schemas.microsoft.com/office/drawing/2014/main" id="{2E13E3BB-FA37-3F23-B545-8B0F7E47ED9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545244" y="2006578"/>
            <a:ext cx="6020730" cy="3384016"/>
          </a:xfrm>
          <a:prstGeom prst="rect">
            <a:avLst/>
          </a:prstGeom>
        </p:spPr>
      </p:pic>
      <p:pic>
        <p:nvPicPr>
          <p:cNvPr id="14" name="Picture 13" descr="A close-up of a logo&#10;&#10;Description automatically generated">
            <a:extLst>
              <a:ext uri="{FF2B5EF4-FFF2-40B4-BE49-F238E27FC236}">
                <a16:creationId xmlns:a16="http://schemas.microsoft.com/office/drawing/2014/main" id="{0158E9D5-8C04-F35D-0F6A-5D945CF0F18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65877" y="1866028"/>
            <a:ext cx="3886200" cy="2228850"/>
          </a:xfrm>
          <a:prstGeom prst="rect">
            <a:avLst/>
          </a:prstGeom>
        </p:spPr>
      </p:pic>
    </p:spTree>
    <p:extLst>
      <p:ext uri="{BB962C8B-B14F-4D97-AF65-F5344CB8AC3E}">
        <p14:creationId xmlns:p14="http://schemas.microsoft.com/office/powerpoint/2010/main" val="343936553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0" name="Rectangle 59">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Meiryo"/>
            </a:endParaRPr>
          </a:p>
        </p:txBody>
      </p:sp>
      <p:sp>
        <p:nvSpPr>
          <p:cNvPr id="2" name="Title 1">
            <a:extLst>
              <a:ext uri="{FF2B5EF4-FFF2-40B4-BE49-F238E27FC236}">
                <a16:creationId xmlns:a16="http://schemas.microsoft.com/office/drawing/2014/main" id="{53BAE5E6-4F35-3886-2108-68B406C70CCE}"/>
              </a:ext>
            </a:extLst>
          </p:cNvPr>
          <p:cNvSpPr>
            <a:spLocks noGrp="1"/>
          </p:cNvSpPr>
          <p:nvPr>
            <p:ph type="title"/>
          </p:nvPr>
        </p:nvSpPr>
        <p:spPr>
          <a:xfrm>
            <a:off x="6194738" y="442913"/>
            <a:ext cx="5197655" cy="1639888"/>
          </a:xfrm>
        </p:spPr>
        <p:txBody>
          <a:bodyPr anchor="b">
            <a:normAutofit/>
          </a:bodyPr>
          <a:lstStyle/>
          <a:p>
            <a:r>
              <a:rPr lang="en-US" sz="3600"/>
              <a:t>Contribution</a:t>
            </a:r>
            <a:endParaRPr lang="en-GB" sz="3600"/>
          </a:p>
        </p:txBody>
      </p:sp>
      <p:sp>
        <p:nvSpPr>
          <p:cNvPr id="62" name="Freeform: Shape 61">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4" name="Freeform: Shape 63">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6278"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66" name="Freeform: Shape 65">
            <a:extLst>
              <a:ext uri="{FF2B5EF4-FFF2-40B4-BE49-F238E27FC236}">
                <a16:creationId xmlns:a16="http://schemas.microsoft.com/office/drawing/2014/main" id="{55C54A75-E44A-4147-B9D0-FF46CFD31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16271"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4" name="Graphic 3" descr="Lightbulb">
            <a:extLst>
              <a:ext uri="{FF2B5EF4-FFF2-40B4-BE49-F238E27FC236}">
                <a16:creationId xmlns:a16="http://schemas.microsoft.com/office/drawing/2014/main" id="{770E36E7-D010-2FAA-7DB3-DDD3CD962F2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99607" y="1804297"/>
            <a:ext cx="3249406" cy="3249406"/>
          </a:xfrm>
          <a:prstGeom prst="rect">
            <a:avLst/>
          </a:prstGeom>
        </p:spPr>
      </p:pic>
      <p:sp>
        <p:nvSpPr>
          <p:cNvPr id="3" name="Content Placeholder 2">
            <a:extLst>
              <a:ext uri="{FF2B5EF4-FFF2-40B4-BE49-F238E27FC236}">
                <a16:creationId xmlns:a16="http://schemas.microsoft.com/office/drawing/2014/main" id="{B4D8BEC9-7E81-A0B3-365A-41D474B0F4DC}"/>
              </a:ext>
            </a:extLst>
          </p:cNvPr>
          <p:cNvSpPr>
            <a:spLocks noGrp="1"/>
          </p:cNvSpPr>
          <p:nvPr>
            <p:ph idx="1"/>
          </p:nvPr>
        </p:nvSpPr>
        <p:spPr>
          <a:xfrm>
            <a:off x="6194738" y="2312988"/>
            <a:ext cx="5197655" cy="3651250"/>
          </a:xfrm>
        </p:spPr>
        <p:txBody>
          <a:bodyPr>
            <a:normAutofit/>
          </a:bodyPr>
          <a:lstStyle/>
          <a:p>
            <a:r>
              <a:rPr lang="en-US" sz="2000"/>
              <a:t>Slide 1- Madalina Nagy (2019619)</a:t>
            </a:r>
          </a:p>
          <a:p>
            <a:r>
              <a:rPr lang="en-US" sz="2000"/>
              <a:t>Slide 2- Madalina Nagy (2019619)</a:t>
            </a:r>
          </a:p>
          <a:p>
            <a:r>
              <a:rPr lang="en-US" sz="2000"/>
              <a:t>Slide 3- Madalina Nagy (2019619)</a:t>
            </a:r>
          </a:p>
          <a:p>
            <a:r>
              <a:rPr lang="en-US" sz="2000"/>
              <a:t>Slide 4- Madalina Nagy (2019619)</a:t>
            </a:r>
          </a:p>
          <a:p>
            <a:r>
              <a:rPr lang="en-US" sz="2000"/>
              <a:t>Slide 5- Madalina Nagy (2019619)</a:t>
            </a:r>
          </a:p>
          <a:p>
            <a:r>
              <a:rPr lang="en-US" sz="2000"/>
              <a:t>Slide 6- Madalina Nagy (2019619)</a:t>
            </a:r>
          </a:p>
          <a:p>
            <a:r>
              <a:rPr lang="en-US" sz="2000"/>
              <a:t>Slide 7- Madalina Nagy (2019619)</a:t>
            </a:r>
          </a:p>
          <a:p>
            <a:r>
              <a:rPr lang="en-US" sz="2000"/>
              <a:t>Slide 8- Madalina Nagy (2019619)</a:t>
            </a:r>
          </a:p>
          <a:p>
            <a:r>
              <a:rPr lang="en-US" sz="2000"/>
              <a:t>Slide 9- Madalina Nagy (2019619)</a:t>
            </a:r>
          </a:p>
        </p:txBody>
      </p:sp>
    </p:spTree>
    <p:extLst>
      <p:ext uri="{BB962C8B-B14F-4D97-AF65-F5344CB8AC3E}">
        <p14:creationId xmlns:p14="http://schemas.microsoft.com/office/powerpoint/2010/main" val="123534108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Meiryo"/>
            </a:endParaRPr>
          </a:p>
        </p:txBody>
      </p:sp>
      <p:sp>
        <p:nvSpPr>
          <p:cNvPr id="2" name="Title 1">
            <a:extLst>
              <a:ext uri="{FF2B5EF4-FFF2-40B4-BE49-F238E27FC236}">
                <a16:creationId xmlns:a16="http://schemas.microsoft.com/office/drawing/2014/main" id="{DB0E138F-8B0D-EB2A-4775-BFF3C7FCD1B5}"/>
              </a:ext>
            </a:extLst>
          </p:cNvPr>
          <p:cNvSpPr>
            <a:spLocks noGrp="1"/>
          </p:cNvSpPr>
          <p:nvPr>
            <p:ph type="title"/>
          </p:nvPr>
        </p:nvSpPr>
        <p:spPr>
          <a:xfrm>
            <a:off x="6194738" y="442913"/>
            <a:ext cx="5197655" cy="1639888"/>
          </a:xfrm>
        </p:spPr>
        <p:txBody>
          <a:bodyPr anchor="b">
            <a:normAutofit/>
          </a:bodyPr>
          <a:lstStyle/>
          <a:p>
            <a:r>
              <a:rPr lang="en-US" sz="3600"/>
              <a:t>Contribution- continuation</a:t>
            </a:r>
            <a:endParaRPr lang="en-GB" sz="3600"/>
          </a:p>
        </p:txBody>
      </p:sp>
      <p:sp>
        <p:nvSpPr>
          <p:cNvPr id="57" name="Freeform: Shape 56">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9" name="Freeform: Shape 58">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6278"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61" name="Freeform: Shape 60">
            <a:extLst>
              <a:ext uri="{FF2B5EF4-FFF2-40B4-BE49-F238E27FC236}">
                <a16:creationId xmlns:a16="http://schemas.microsoft.com/office/drawing/2014/main" id="{55C54A75-E44A-4147-B9D0-FF46CFD31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16271"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4" name="Graphic 3" descr="Lightbulb">
            <a:extLst>
              <a:ext uri="{FF2B5EF4-FFF2-40B4-BE49-F238E27FC236}">
                <a16:creationId xmlns:a16="http://schemas.microsoft.com/office/drawing/2014/main" id="{5289B651-453E-4082-7E3C-3CC1B1F05C9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99607" y="1804297"/>
            <a:ext cx="3249406" cy="3249406"/>
          </a:xfrm>
          <a:prstGeom prst="rect">
            <a:avLst/>
          </a:prstGeom>
        </p:spPr>
      </p:pic>
      <p:sp>
        <p:nvSpPr>
          <p:cNvPr id="3" name="Content Placeholder 2">
            <a:extLst>
              <a:ext uri="{FF2B5EF4-FFF2-40B4-BE49-F238E27FC236}">
                <a16:creationId xmlns:a16="http://schemas.microsoft.com/office/drawing/2014/main" id="{2BDDF2AE-9B8B-6DF4-7213-AB81FAC382C5}"/>
              </a:ext>
            </a:extLst>
          </p:cNvPr>
          <p:cNvSpPr>
            <a:spLocks noGrp="1"/>
          </p:cNvSpPr>
          <p:nvPr>
            <p:ph idx="1"/>
          </p:nvPr>
        </p:nvSpPr>
        <p:spPr>
          <a:xfrm>
            <a:off x="6194738" y="2312988"/>
            <a:ext cx="5197655" cy="3651250"/>
          </a:xfrm>
        </p:spPr>
        <p:txBody>
          <a:bodyPr>
            <a:normAutofit/>
          </a:bodyPr>
          <a:lstStyle/>
          <a:p>
            <a:r>
              <a:rPr lang="en-US" sz="2000"/>
              <a:t>Slide 10- </a:t>
            </a:r>
            <a:r>
              <a:rPr lang="en-US" sz="2000" kern="100">
                <a:latin typeface="Calibri" panose="020F0502020204030204" pitchFamily="34" charset="0"/>
                <a:ea typeface="Calibri" panose="020F0502020204030204" pitchFamily="34" charset="0"/>
                <a:cs typeface="Times New Roman" panose="02020603050405020304" pitchFamily="18" charset="0"/>
              </a:rPr>
              <a:t>Darius Hoole (2110931)</a:t>
            </a:r>
          </a:p>
          <a:p>
            <a:r>
              <a:rPr lang="en-US" sz="2000" kern="100">
                <a:latin typeface="Calibri" panose="020F0502020204030204" pitchFamily="34" charset="0"/>
                <a:ea typeface="Calibri" panose="020F0502020204030204" pitchFamily="34" charset="0"/>
                <a:cs typeface="Times New Roman" panose="02020603050405020304" pitchFamily="18" charset="0"/>
              </a:rPr>
              <a:t>Slide 11- Darius Hoole (2110931)</a:t>
            </a:r>
          </a:p>
          <a:p>
            <a:r>
              <a:rPr lang="en-US" sz="2000" kern="100">
                <a:latin typeface="Calibri" panose="020F0502020204030204" pitchFamily="34" charset="0"/>
                <a:ea typeface="Calibri" panose="020F0502020204030204" pitchFamily="34" charset="0"/>
                <a:cs typeface="Times New Roman" panose="02020603050405020304" pitchFamily="18" charset="0"/>
              </a:rPr>
              <a:t>Slide 12- Darius Hoole (2110931)</a:t>
            </a:r>
          </a:p>
          <a:p>
            <a:r>
              <a:rPr lang="en-US" sz="2000" kern="100">
                <a:latin typeface="Calibri" panose="020F0502020204030204" pitchFamily="34" charset="0"/>
                <a:ea typeface="Calibri" panose="020F0502020204030204" pitchFamily="34" charset="0"/>
                <a:cs typeface="Times New Roman" panose="02020603050405020304" pitchFamily="18" charset="0"/>
              </a:rPr>
              <a:t>Slide 13- Darius Hoole (2110931)</a:t>
            </a:r>
          </a:p>
          <a:p>
            <a:pPr marL="0" indent="0">
              <a:buNone/>
            </a:pPr>
            <a:endParaRPr lang="en-US" sz="2000" kern="10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17043420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7" name="Rectangle 56">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Meiryo"/>
            </a:endParaRPr>
          </a:p>
        </p:txBody>
      </p:sp>
      <p:sp>
        <p:nvSpPr>
          <p:cNvPr id="2" name="Title 1">
            <a:extLst>
              <a:ext uri="{FF2B5EF4-FFF2-40B4-BE49-F238E27FC236}">
                <a16:creationId xmlns:a16="http://schemas.microsoft.com/office/drawing/2014/main" id="{33473040-CEFE-A76E-0343-BB18B9A7D270}"/>
              </a:ext>
            </a:extLst>
          </p:cNvPr>
          <p:cNvSpPr>
            <a:spLocks noGrp="1"/>
          </p:cNvSpPr>
          <p:nvPr>
            <p:ph type="title"/>
          </p:nvPr>
        </p:nvSpPr>
        <p:spPr>
          <a:xfrm>
            <a:off x="6194738" y="442913"/>
            <a:ext cx="5197655" cy="1639888"/>
          </a:xfrm>
        </p:spPr>
        <p:txBody>
          <a:bodyPr anchor="b">
            <a:normAutofit/>
          </a:bodyPr>
          <a:lstStyle/>
          <a:p>
            <a:r>
              <a:rPr lang="en-US" sz="3600"/>
              <a:t>Contribution-continuation</a:t>
            </a:r>
            <a:endParaRPr lang="en-GB" sz="3600"/>
          </a:p>
        </p:txBody>
      </p:sp>
      <p:sp>
        <p:nvSpPr>
          <p:cNvPr id="59" name="Freeform: Shape 58">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1" name="Freeform: Shape 60">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6278"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63" name="Freeform: Shape 62">
            <a:extLst>
              <a:ext uri="{FF2B5EF4-FFF2-40B4-BE49-F238E27FC236}">
                <a16:creationId xmlns:a16="http://schemas.microsoft.com/office/drawing/2014/main" id="{55C54A75-E44A-4147-B9D0-FF46CFD31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16271"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4" name="Graphic 3" descr="Lightbulb">
            <a:extLst>
              <a:ext uri="{FF2B5EF4-FFF2-40B4-BE49-F238E27FC236}">
                <a16:creationId xmlns:a16="http://schemas.microsoft.com/office/drawing/2014/main" id="{50C41AEB-99B1-C3FF-697D-9AB9A3C8327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99607" y="1804297"/>
            <a:ext cx="3249406" cy="3249406"/>
          </a:xfrm>
          <a:prstGeom prst="rect">
            <a:avLst/>
          </a:prstGeom>
        </p:spPr>
      </p:pic>
      <p:sp>
        <p:nvSpPr>
          <p:cNvPr id="3" name="Content Placeholder 2">
            <a:extLst>
              <a:ext uri="{FF2B5EF4-FFF2-40B4-BE49-F238E27FC236}">
                <a16:creationId xmlns:a16="http://schemas.microsoft.com/office/drawing/2014/main" id="{00C920CB-7DC1-0CBC-0A65-5A9C6DA1ED69}"/>
              </a:ext>
            </a:extLst>
          </p:cNvPr>
          <p:cNvSpPr>
            <a:spLocks noGrp="1"/>
          </p:cNvSpPr>
          <p:nvPr>
            <p:ph idx="1"/>
          </p:nvPr>
        </p:nvSpPr>
        <p:spPr>
          <a:xfrm>
            <a:off x="6194738" y="2312988"/>
            <a:ext cx="5197655" cy="3651250"/>
          </a:xfrm>
        </p:spPr>
        <p:txBody>
          <a:bodyPr>
            <a:normAutofit/>
          </a:bodyPr>
          <a:lstStyle/>
          <a:p>
            <a:r>
              <a:rPr lang="en-US" sz="1700" dirty="0"/>
              <a:t>Slide 14- Mohammad Faheem Khan (2408287)</a:t>
            </a:r>
          </a:p>
          <a:p>
            <a:r>
              <a:rPr lang="en-US" sz="1700" dirty="0"/>
              <a:t>Slide 15- Mohammad Faheem Khan (2408287)</a:t>
            </a:r>
          </a:p>
          <a:p>
            <a:r>
              <a:rPr lang="en-US" sz="1700" dirty="0"/>
              <a:t>Slide 16- Mohammad Faheem Khan (2408287)</a:t>
            </a:r>
          </a:p>
          <a:p>
            <a:r>
              <a:rPr lang="en-US" sz="1700" dirty="0"/>
              <a:t>Slide 17- Mohammad Faheem Khan (2408287)</a:t>
            </a:r>
          </a:p>
          <a:p>
            <a:r>
              <a:rPr lang="en-US" sz="1700" dirty="0"/>
              <a:t>Slide 18- Mohammad Faheem Khan (2408287)</a:t>
            </a:r>
          </a:p>
          <a:p>
            <a:r>
              <a:rPr lang="en-US" sz="1700" dirty="0"/>
              <a:t>Slide 19- Mohammad Faheem Khan (2408287)</a:t>
            </a:r>
          </a:p>
          <a:p>
            <a:endParaRPr lang="en-GB" sz="1700" dirty="0"/>
          </a:p>
        </p:txBody>
      </p:sp>
    </p:spTree>
    <p:extLst>
      <p:ext uri="{BB962C8B-B14F-4D97-AF65-F5344CB8AC3E}">
        <p14:creationId xmlns:p14="http://schemas.microsoft.com/office/powerpoint/2010/main" val="111642267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Meiryo"/>
            </a:endParaRPr>
          </a:p>
        </p:txBody>
      </p:sp>
      <p:sp>
        <p:nvSpPr>
          <p:cNvPr id="2" name="Title 1">
            <a:extLst>
              <a:ext uri="{FF2B5EF4-FFF2-40B4-BE49-F238E27FC236}">
                <a16:creationId xmlns:a16="http://schemas.microsoft.com/office/drawing/2014/main" id="{C99BD034-77C2-4028-27E8-CEFFDFD46722}"/>
              </a:ext>
            </a:extLst>
          </p:cNvPr>
          <p:cNvSpPr>
            <a:spLocks noGrp="1"/>
          </p:cNvSpPr>
          <p:nvPr>
            <p:ph type="title"/>
          </p:nvPr>
        </p:nvSpPr>
        <p:spPr>
          <a:xfrm>
            <a:off x="6194738" y="442913"/>
            <a:ext cx="5197655" cy="1639888"/>
          </a:xfrm>
        </p:spPr>
        <p:txBody>
          <a:bodyPr anchor="b">
            <a:normAutofit/>
          </a:bodyPr>
          <a:lstStyle/>
          <a:p>
            <a:r>
              <a:rPr lang="en-US" sz="3600"/>
              <a:t>Contribution-continuation</a:t>
            </a:r>
            <a:endParaRPr lang="en-GB" sz="3600"/>
          </a:p>
        </p:txBody>
      </p:sp>
      <p:sp>
        <p:nvSpPr>
          <p:cNvPr id="57" name="Freeform: Shape 56">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9" name="Freeform: Shape 58">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6278"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61" name="Freeform: Shape 60">
            <a:extLst>
              <a:ext uri="{FF2B5EF4-FFF2-40B4-BE49-F238E27FC236}">
                <a16:creationId xmlns:a16="http://schemas.microsoft.com/office/drawing/2014/main" id="{55C54A75-E44A-4147-B9D0-FF46CFD31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16271"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4" name="Graphic 3" descr="Lightbulb">
            <a:extLst>
              <a:ext uri="{FF2B5EF4-FFF2-40B4-BE49-F238E27FC236}">
                <a16:creationId xmlns:a16="http://schemas.microsoft.com/office/drawing/2014/main" id="{52737C8F-2A41-2C43-13FB-463B9F9B161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99607" y="1804297"/>
            <a:ext cx="3249406" cy="3249406"/>
          </a:xfrm>
          <a:prstGeom prst="rect">
            <a:avLst/>
          </a:prstGeom>
        </p:spPr>
      </p:pic>
      <p:sp>
        <p:nvSpPr>
          <p:cNvPr id="3" name="Content Placeholder 2">
            <a:extLst>
              <a:ext uri="{FF2B5EF4-FFF2-40B4-BE49-F238E27FC236}">
                <a16:creationId xmlns:a16="http://schemas.microsoft.com/office/drawing/2014/main" id="{5770605B-1438-7663-3013-E46EED38D772}"/>
              </a:ext>
            </a:extLst>
          </p:cNvPr>
          <p:cNvSpPr>
            <a:spLocks noGrp="1"/>
          </p:cNvSpPr>
          <p:nvPr>
            <p:ph idx="1"/>
          </p:nvPr>
        </p:nvSpPr>
        <p:spPr>
          <a:xfrm>
            <a:off x="6194738" y="2312988"/>
            <a:ext cx="5197655" cy="3651250"/>
          </a:xfrm>
        </p:spPr>
        <p:txBody>
          <a:bodyPr>
            <a:normAutofit/>
          </a:bodyPr>
          <a:lstStyle/>
          <a:p>
            <a:r>
              <a:rPr lang="en-US" sz="2000"/>
              <a:t>Slide 20- </a:t>
            </a:r>
            <a:r>
              <a:rPr lang="en-US" sz="2000">
                <a:latin typeface="Times New Roman" panose="02020603050405020304" pitchFamily="18" charset="0"/>
                <a:cs typeface="Times New Roman" panose="02020603050405020304" pitchFamily="18" charset="0"/>
              </a:rPr>
              <a:t>Robert Nagy (1922896)</a:t>
            </a:r>
          </a:p>
          <a:p>
            <a:r>
              <a:rPr lang="en-GB" sz="2000"/>
              <a:t>Slide 21- </a:t>
            </a:r>
            <a:r>
              <a:rPr lang="en-US" sz="2000">
                <a:latin typeface="Times New Roman" panose="02020603050405020304" pitchFamily="18" charset="0"/>
                <a:cs typeface="Times New Roman" panose="02020603050405020304" pitchFamily="18" charset="0"/>
              </a:rPr>
              <a:t>Robert Nagy (1922896)</a:t>
            </a:r>
          </a:p>
          <a:p>
            <a:r>
              <a:rPr lang="en-GB" sz="2000"/>
              <a:t>Slide 22- </a:t>
            </a:r>
            <a:r>
              <a:rPr lang="en-US" sz="2000">
                <a:latin typeface="Times New Roman" panose="02020603050405020304" pitchFamily="18" charset="0"/>
                <a:cs typeface="Times New Roman" panose="02020603050405020304" pitchFamily="18" charset="0"/>
              </a:rPr>
              <a:t>Robert Nagy (1922896)</a:t>
            </a:r>
          </a:p>
          <a:p>
            <a:r>
              <a:rPr lang="en-GB" sz="2000"/>
              <a:t>Slide 23- </a:t>
            </a:r>
            <a:r>
              <a:rPr lang="en-US" sz="2000">
                <a:latin typeface="Times New Roman" panose="02020603050405020304" pitchFamily="18" charset="0"/>
                <a:cs typeface="Times New Roman" panose="02020603050405020304" pitchFamily="18" charset="0"/>
              </a:rPr>
              <a:t>Robert Nagy (1922896)</a:t>
            </a:r>
          </a:p>
          <a:p>
            <a:r>
              <a:rPr lang="en-GB" sz="2000"/>
              <a:t>Slide 24- </a:t>
            </a:r>
            <a:r>
              <a:rPr lang="en-US" sz="2000">
                <a:latin typeface="Times New Roman" panose="02020603050405020304" pitchFamily="18" charset="0"/>
                <a:cs typeface="Times New Roman" panose="02020603050405020304" pitchFamily="18" charset="0"/>
              </a:rPr>
              <a:t>Robert Nagy (1922896)</a:t>
            </a:r>
          </a:p>
          <a:p>
            <a:r>
              <a:rPr lang="en-GB" sz="2000"/>
              <a:t>Slide 25- </a:t>
            </a:r>
            <a:r>
              <a:rPr lang="en-US" sz="2000">
                <a:latin typeface="Times New Roman" panose="02020603050405020304" pitchFamily="18" charset="0"/>
                <a:cs typeface="Times New Roman" panose="02020603050405020304" pitchFamily="18" charset="0"/>
              </a:rPr>
              <a:t>Robert Nagy (1922896)</a:t>
            </a:r>
          </a:p>
          <a:p>
            <a:r>
              <a:rPr lang="en-US" sz="2000">
                <a:latin typeface="Times New Roman" panose="02020603050405020304" pitchFamily="18" charset="0"/>
                <a:cs typeface="Times New Roman" panose="02020603050405020304" pitchFamily="18" charset="0"/>
              </a:rPr>
              <a:t>Slide 26- Robert Nagy (1922896)</a:t>
            </a:r>
          </a:p>
          <a:p>
            <a:r>
              <a:rPr lang="en-US" sz="2000">
                <a:latin typeface="Times New Roman" panose="02020603050405020304" pitchFamily="18" charset="0"/>
                <a:cs typeface="Times New Roman" panose="02020603050405020304" pitchFamily="18" charset="0"/>
              </a:rPr>
              <a:t>Slide 27- Robert Nagy (1922896)</a:t>
            </a:r>
          </a:p>
          <a:p>
            <a:r>
              <a:rPr lang="en-US" sz="2000">
                <a:latin typeface="Times New Roman" panose="02020603050405020304" pitchFamily="18" charset="0"/>
                <a:cs typeface="Times New Roman" panose="02020603050405020304" pitchFamily="18" charset="0"/>
              </a:rPr>
              <a:t>Slide 28- Robert Nagy (1922896)</a:t>
            </a:r>
          </a:p>
          <a:p>
            <a:endParaRPr lang="en-US" sz="2000">
              <a:latin typeface="Times New Roman" panose="02020603050405020304" pitchFamily="18" charset="0"/>
              <a:cs typeface="Times New Roman" panose="02020603050405020304" pitchFamily="18" charset="0"/>
            </a:endParaRPr>
          </a:p>
          <a:p>
            <a:endParaRPr lang="en-GB" sz="2000"/>
          </a:p>
        </p:txBody>
      </p:sp>
    </p:spTree>
    <p:extLst>
      <p:ext uri="{BB962C8B-B14F-4D97-AF65-F5344CB8AC3E}">
        <p14:creationId xmlns:p14="http://schemas.microsoft.com/office/powerpoint/2010/main" val="159193475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6617</Words>
  <Application>Microsoft Office PowerPoint</Application>
  <PresentationFormat>Widescreen</PresentationFormat>
  <Paragraphs>389</Paragraphs>
  <Slides>32</Slides>
  <Notes>26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32</vt:i4>
      </vt:variant>
    </vt:vector>
  </HeadingPairs>
  <TitlesOfParts>
    <vt:vector size="40" baseType="lpstr">
      <vt:lpstr>Meiryo</vt:lpstr>
      <vt:lpstr>Aptos</vt:lpstr>
      <vt:lpstr>Aptos Display</vt:lpstr>
      <vt:lpstr>Arial</vt:lpstr>
      <vt:lpstr>Calibri</vt:lpstr>
      <vt:lpstr>Times New Roman</vt:lpstr>
      <vt:lpstr>Wingdings</vt:lpstr>
      <vt:lpstr>Office Theme</vt:lpstr>
      <vt:lpstr>BMMB7026-Managing Marketing Change Planning for Marketing Drivers of Change APPLE Inc.</vt:lpstr>
      <vt:lpstr>Introduction</vt:lpstr>
      <vt:lpstr>Issue Introduction</vt:lpstr>
      <vt:lpstr>Key Competitors Analysis</vt:lpstr>
      <vt:lpstr>VRIO Analysis</vt:lpstr>
      <vt:lpstr>Environmental, Social, and Governance (ESG) Principles</vt:lpstr>
      <vt:lpstr>PowerPoint Presentation</vt:lpstr>
      <vt:lpstr>Apple’s Change Management Strategies – Adapting to AI and AR</vt:lpstr>
      <vt:lpstr>Critique of Apple’s Strategy – Strengths &amp; Weaknesses</vt:lpstr>
      <vt:lpstr>Competitive Innovation and Disruption Apple  </vt:lpstr>
      <vt:lpstr>Porter’s 5 Forces – Apple’s Competitive Landscape</vt:lpstr>
      <vt:lpstr>Challenges in Meeting Consumer Needs through Innovation </vt:lpstr>
      <vt:lpstr>Apple’s Change Management Approach with Diffusion of Innovation Model </vt:lpstr>
      <vt:lpstr>Success Factors of Apple</vt:lpstr>
      <vt:lpstr>SWOT Analysis of Apple</vt:lpstr>
      <vt:lpstr>Achievement of Success through SWOT</vt:lpstr>
      <vt:lpstr>TOWS Analysis of Apple</vt:lpstr>
      <vt:lpstr>TOWS Analysis of Apple</vt:lpstr>
      <vt:lpstr>Achievement of Success through TOWS analysis</vt:lpstr>
      <vt:lpstr>PESTEL Analysis</vt:lpstr>
      <vt:lpstr>PESTEL Analysis- Continuation</vt:lpstr>
      <vt:lpstr>Gartner’s Hype Cycle – AI and AR in Apple’s Strategy</vt:lpstr>
      <vt:lpstr>Buyer Behavior Shifts – Personalization &amp; Immersive Experiences</vt:lpstr>
      <vt:lpstr>Challenges Apple Faces Due to AI &amp; AR</vt:lpstr>
      <vt:lpstr>Conclusion and Recommendations</vt:lpstr>
      <vt:lpstr>References</vt:lpstr>
      <vt:lpstr>References- continuation</vt:lpstr>
      <vt:lpstr>PowerPoint Presentation</vt:lpstr>
      <vt:lpstr>Contribution</vt:lpstr>
      <vt:lpstr>Contribution- continuation</vt:lpstr>
      <vt:lpstr>Contribution-continuation</vt:lpstr>
      <vt:lpstr>Contribution-continuation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2024-10-31T01:30:07Z</dcterms:created>
  <dcterms:modified xsi:type="dcterms:W3CDTF">2024-11-18T19:37:44Z</dcterms:modified>
</cp:coreProperties>
</file>