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5" r:id="rId2"/>
    <p:sldId id="271" r:id="rId3"/>
    <p:sldId id="274" r:id="rId4"/>
    <p:sldId id="280" r:id="rId5"/>
    <p:sldId id="282" r:id="rId6"/>
    <p:sldId id="291" r:id="rId7"/>
    <p:sldId id="290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2505" autoAdjust="0"/>
  </p:normalViewPr>
  <p:slideViewPr>
    <p:cSldViewPr snapToGrid="0">
      <p:cViewPr varScale="1">
        <p:scale>
          <a:sx n="60" d="100"/>
          <a:sy n="60" d="100"/>
        </p:scale>
        <p:origin x="171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E097ED-0B8A-4FBB-9BD0-A6484A78AB90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DECC8E-E471-4D7C-9B4B-2F53F885AE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993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26298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87866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Leases refer to </a:t>
            </a:r>
            <a:r>
              <a:rPr lang="en-GB" u="sng" dirty="0"/>
              <a:t>assets only </a:t>
            </a:r>
            <a:r>
              <a:rPr lang="en-GB" dirty="0"/>
              <a:t>i.e. not services.</a:t>
            </a:r>
          </a:p>
          <a:p>
            <a:endParaRPr lang="en-GB" dirty="0"/>
          </a:p>
          <a:p>
            <a:r>
              <a:rPr lang="en-GB" dirty="0"/>
              <a:t>“</a:t>
            </a:r>
            <a:r>
              <a:rPr lang="en-GB" b="1" dirty="0"/>
              <a:t>Substantially</a:t>
            </a:r>
            <a:r>
              <a:rPr lang="en-GB" dirty="0"/>
              <a:t>” means the lessor does not retain any significant risks or benefits relating to the asset.</a:t>
            </a:r>
          </a:p>
          <a:p>
            <a:endParaRPr lang="en-GB" dirty="0"/>
          </a:p>
          <a:p>
            <a:r>
              <a:rPr lang="en-GB" b="1" dirty="0"/>
              <a:t>Examples</a:t>
            </a:r>
            <a:r>
              <a:rPr lang="en-GB" dirty="0"/>
              <a:t> of Risks &amp; Benefits of owning an asset:</a:t>
            </a:r>
          </a:p>
          <a:p>
            <a:r>
              <a:rPr lang="en-GB" b="1" dirty="0"/>
              <a:t>Risks-</a:t>
            </a:r>
            <a:r>
              <a:rPr lang="en-GB" dirty="0"/>
              <a:t> making a loss because the asset was not utilised fully or properly, or it becomes obsolete.</a:t>
            </a:r>
          </a:p>
          <a:p>
            <a:r>
              <a:rPr lang="en-GB" b="1" dirty="0"/>
              <a:t>Benefits-</a:t>
            </a:r>
            <a:r>
              <a:rPr lang="en-GB" dirty="0"/>
              <a:t> asset generates a profit, increase in value, selling the asset.</a:t>
            </a:r>
          </a:p>
          <a:p>
            <a:endParaRPr lang="en-GB" dirty="0"/>
          </a:p>
          <a:p>
            <a:r>
              <a:rPr lang="en-GB" b="1" dirty="0"/>
              <a:t>Finance Lease classification </a:t>
            </a:r>
            <a:r>
              <a:rPr lang="en-GB" b="0" dirty="0"/>
              <a:t>based on the substance of the agreement</a:t>
            </a:r>
            <a:r>
              <a:rPr lang="en-GB" b="1" dirty="0"/>
              <a:t>:</a:t>
            </a:r>
          </a:p>
          <a:p>
            <a:r>
              <a:rPr lang="en-GB" b="0" dirty="0"/>
              <a:t>A lease is normally a Finance Lease if the lease agreement includes one or more of the following: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The lessee will, or is likely to, </a:t>
            </a:r>
            <a:r>
              <a:rPr lang="en-GB" b="1" dirty="0"/>
              <a:t>own</a:t>
            </a:r>
            <a:r>
              <a:rPr lang="en-GB" b="0" dirty="0"/>
              <a:t> </a:t>
            </a:r>
            <a:r>
              <a:rPr lang="en-GB" b="1" dirty="0"/>
              <a:t>the asset </a:t>
            </a:r>
            <a:r>
              <a:rPr lang="en-GB" b="0" dirty="0"/>
              <a:t>at the end of the lease.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The lease is for a </a:t>
            </a:r>
            <a:r>
              <a:rPr lang="en-GB" b="1" dirty="0"/>
              <a:t>major part of the economic life</a:t>
            </a:r>
            <a:r>
              <a:rPr lang="en-GB" b="0" dirty="0"/>
              <a:t> of the asset.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The present value of the minimum lease payments are equal to substantially all of the value of the asset at the start of the lease.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The lease asset is specialised to meet the needs of the lessee, i.e. it cannot be used by anyone else.</a:t>
            </a:r>
          </a:p>
          <a:p>
            <a:endParaRPr lang="en-GB" b="0" dirty="0"/>
          </a:p>
          <a:p>
            <a:endParaRPr lang="en-GB" b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57916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Lessee</a:t>
            </a:r>
            <a:r>
              <a:rPr lang="en-GB" dirty="0"/>
              <a:t>:</a:t>
            </a:r>
          </a:p>
          <a:p>
            <a:r>
              <a:rPr lang="en-GB" dirty="0"/>
              <a:t>Asset is recognised on the balance sheet at the lower of: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amount it would cost to buy, and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present value of the minimum lease payments.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The asset is depreciated over its useful life in accordance with FRS102 S17 Property, Plant &amp; Equipment (PPE).</a:t>
            </a:r>
          </a:p>
          <a:p>
            <a:endParaRPr lang="en-GB" dirty="0"/>
          </a:p>
          <a:p>
            <a:r>
              <a:rPr lang="en-GB" dirty="0"/>
              <a:t>The lessee splits the payments that it makes to the lessor over the term of the lease into two elements: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interest payable, and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repayment of the finance lease liability. </a:t>
            </a:r>
          </a:p>
          <a:p>
            <a:endParaRPr lang="en-GB" dirty="0"/>
          </a:p>
          <a:p>
            <a:r>
              <a:rPr lang="en-GB" dirty="0"/>
              <a:t>The lessee calculates the interest by multiplying the finance lease liability by the interest rate. The interest therefore reduces over the term of the lease, as the liability decreases.</a:t>
            </a:r>
          </a:p>
          <a:p>
            <a:endParaRPr lang="en-GB" dirty="0"/>
          </a:p>
          <a:p>
            <a:r>
              <a:rPr lang="en-GB" b="1" dirty="0"/>
              <a:t>Lessor</a:t>
            </a:r>
            <a:r>
              <a:rPr lang="en-GB" dirty="0"/>
              <a:t>: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Does </a:t>
            </a:r>
            <a:r>
              <a:rPr lang="en-GB" b="1" dirty="0"/>
              <a:t>NOT have substantially all the risks </a:t>
            </a:r>
            <a:r>
              <a:rPr lang="en-GB" dirty="0"/>
              <a:t>so does not recognise it on their balance sheet.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Instead, it has a </a:t>
            </a:r>
            <a:r>
              <a:rPr lang="en-GB" b="1" dirty="0"/>
              <a:t>Debtor</a:t>
            </a:r>
            <a:r>
              <a:rPr lang="en-GB" dirty="0"/>
              <a:t> representing the right to receive payments from the lessee over the term of the lease.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At the start of the lease, the Debtor is the net investment in the lease.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Subsequently, the Debtor is calculated by the </a:t>
            </a:r>
            <a:r>
              <a:rPr lang="en-GB" b="1" dirty="0"/>
              <a:t>present value </a:t>
            </a:r>
            <a:r>
              <a:rPr lang="en-GB" dirty="0"/>
              <a:t>of these amounts.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552877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Lessee: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Lessee </a:t>
            </a:r>
            <a:r>
              <a:rPr lang="en-GB" b="0" u="sng" dirty="0"/>
              <a:t>does not </a:t>
            </a:r>
            <a:r>
              <a:rPr lang="en-GB" dirty="0"/>
              <a:t>have substantially all the risks and benefits of owning the asset, therefore does not show the asset on its balance sheet.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Lessee accounts for the lease as if it were renting the asset. Payments made are recognised in the P&amp;L account.</a:t>
            </a:r>
          </a:p>
          <a:p>
            <a:endParaRPr lang="en-GB" dirty="0"/>
          </a:p>
          <a:p>
            <a:r>
              <a:rPr lang="en-GB" b="1" dirty="0"/>
              <a:t>Lessor: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Lessor continues to have substantially all the risks and benefits of owning the asset, therefore continues to show the asset on its balance sheet.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Lessor accounts for the lease under FRS102.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2314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53000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46004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99DC-2E31-4019-9177-A8BA13A7B115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550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1E7EA-C311-4FE2-9026-B77BE57782F8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983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5857-3179-4C42-8713-C56987DE2499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3065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CB3F4-0D8E-4A6D-AD19-A82432CF5DBC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66904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D1984-4AA2-42BC-AE7A-415B538E4CDB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60435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C2A53-7CF3-464F-83AB-FEAD0CB18208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16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3EAFF-2FA2-4D2B-BBDF-4F3FE41F2783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55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EBD03-4DA9-46BE-A773-6BD7A7C98BBF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49255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2D069-26A3-434E-A07C-D8B1198C0DA0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545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D3944-3D79-411E-9064-608DC5C78767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4670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A7881-1BCE-48BE-A752-11FF4BA4F3E4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6333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AD417C-233F-4C52-9728-BF37E2099C73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8412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02082"/>
            <a:ext cx="7886700" cy="429533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7200" b="1" dirty="0"/>
          </a:p>
          <a:p>
            <a:pPr marL="0" indent="0" algn="ctr">
              <a:buNone/>
            </a:pPr>
            <a:r>
              <a:rPr lang="en-GB" sz="6000" b="1" dirty="0"/>
              <a:t>Leases </a:t>
            </a:r>
            <a:endParaRPr lang="en-GB" sz="60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1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387732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Leases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33" y="1303071"/>
            <a:ext cx="7721972" cy="427182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2600" dirty="0"/>
              <a:t> </a:t>
            </a:r>
            <a:r>
              <a:rPr lang="en-GB" sz="2400" i="1" dirty="0"/>
              <a:t>FRS 102 Section 20 follows the </a:t>
            </a:r>
            <a:r>
              <a:rPr lang="en-GB" sz="2400" b="1" i="1" dirty="0"/>
              <a:t>principle of substance over form</a:t>
            </a:r>
            <a:r>
              <a:rPr lang="en-GB" sz="2400" i="1" dirty="0"/>
              <a:t>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900" dirty="0"/>
              <a:t> </a:t>
            </a:r>
          </a:p>
          <a:p>
            <a:pPr marL="0" indent="0">
              <a:buNone/>
            </a:pPr>
            <a:r>
              <a:rPr lang="en-GB" sz="2400" b="1" dirty="0"/>
              <a:t>Substance over form</a:t>
            </a:r>
            <a:r>
              <a:rPr lang="en-GB" sz="2400" dirty="0"/>
              <a:t> is an accounting concept which means that the economic substance of transactions and events must be recorded in the financial statements rather than just their legal form in order to present a true and fair view of the affairs of the entity.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900" dirty="0"/>
              <a:t> </a:t>
            </a:r>
          </a:p>
          <a:p>
            <a:pPr marL="0" indent="0">
              <a:buNone/>
            </a:pPr>
            <a:r>
              <a:rPr lang="en-GB" sz="2400" dirty="0"/>
              <a:t>Financial information is </a:t>
            </a:r>
            <a:r>
              <a:rPr lang="en-GB" sz="2400" b="1" dirty="0"/>
              <a:t>reliable</a:t>
            </a:r>
            <a:r>
              <a:rPr lang="en-GB" sz="2400" dirty="0"/>
              <a:t> if it can be depended upon by users to:</a:t>
            </a:r>
          </a:p>
          <a:p>
            <a:r>
              <a:rPr lang="en-GB" sz="2400" dirty="0"/>
              <a:t>represent faithfully what it either purports to represent or could reasonably be expected to represent</a:t>
            </a:r>
          </a:p>
          <a:p>
            <a:r>
              <a:rPr lang="en-GB" sz="2400" dirty="0"/>
              <a:t>reflects the substance of the transactions and other events that have taken place</a:t>
            </a:r>
          </a:p>
          <a:p>
            <a:r>
              <a:rPr lang="en-GB" sz="2400" dirty="0"/>
              <a:t>be free from deliberate or systematic bias and material error. Where there are conditions of uncertainty, it has been prudently prepared.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2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6283938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Leases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2"/>
            <a:ext cx="7886700" cy="4801771"/>
          </a:xfrm>
        </p:spPr>
        <p:txBody>
          <a:bodyPr>
            <a:normAutofit/>
          </a:bodyPr>
          <a:lstStyle/>
          <a:p>
            <a:r>
              <a:rPr lang="en-GB" sz="2000" dirty="0"/>
              <a:t>A lease is an agreement where one party (lessor) gives another party (lessee) </a:t>
            </a:r>
            <a:r>
              <a:rPr lang="en-GB" sz="2000" b="1" dirty="0"/>
              <a:t>the right to use </a:t>
            </a:r>
            <a:r>
              <a:rPr lang="en-GB" sz="2000" dirty="0"/>
              <a:t>an asset for a </a:t>
            </a:r>
            <a:r>
              <a:rPr lang="en-GB" sz="2000" b="1" dirty="0"/>
              <a:t>period of time</a:t>
            </a:r>
            <a:r>
              <a:rPr lang="en-GB" sz="2000" dirty="0"/>
              <a:t>.</a:t>
            </a:r>
          </a:p>
          <a:p>
            <a:endParaRPr lang="en-GB" sz="800" dirty="0"/>
          </a:p>
          <a:p>
            <a:r>
              <a:rPr lang="en-GB" sz="2000" dirty="0"/>
              <a:t>The Lessee makes payments to the Lessor in return for using the asset</a:t>
            </a:r>
          </a:p>
          <a:p>
            <a:pPr marL="0" indent="0">
              <a:buNone/>
            </a:pPr>
            <a:r>
              <a:rPr lang="en-GB" sz="800" dirty="0"/>
              <a:t> </a:t>
            </a:r>
          </a:p>
          <a:p>
            <a:r>
              <a:rPr lang="en-GB" sz="2000" dirty="0"/>
              <a:t> To follow the </a:t>
            </a:r>
            <a:r>
              <a:rPr lang="en-GB" sz="2000" b="1" dirty="0"/>
              <a:t>substance over form </a:t>
            </a:r>
            <a:r>
              <a:rPr lang="en-GB" sz="2000" dirty="0"/>
              <a:t>principle, two types of lease:</a:t>
            </a:r>
          </a:p>
          <a:p>
            <a:pPr lvl="1"/>
            <a:r>
              <a:rPr lang="en-GB" sz="1800" dirty="0"/>
              <a:t>Finance lease</a:t>
            </a:r>
          </a:p>
          <a:p>
            <a:pPr lvl="1"/>
            <a:r>
              <a:rPr lang="en-GB" sz="1800" dirty="0"/>
              <a:t>Operating lease</a:t>
            </a:r>
          </a:p>
          <a:p>
            <a:pPr marL="0" indent="0">
              <a:buNone/>
            </a:pPr>
            <a:r>
              <a:rPr lang="en-GB" sz="800" dirty="0"/>
              <a:t> </a:t>
            </a:r>
          </a:p>
          <a:p>
            <a:r>
              <a:rPr lang="en-GB" sz="2000" dirty="0"/>
              <a:t>A </a:t>
            </a:r>
            <a:r>
              <a:rPr lang="en-GB" sz="2000" u="sng" dirty="0"/>
              <a:t>finance lease </a:t>
            </a:r>
            <a:r>
              <a:rPr lang="en-GB" sz="2000" dirty="0"/>
              <a:t>is a lease that transfers to the lessee </a:t>
            </a:r>
            <a:r>
              <a:rPr lang="en-GB" sz="2000" b="1" dirty="0"/>
              <a:t>substantially</a:t>
            </a:r>
            <a:r>
              <a:rPr lang="en-GB" sz="2000" dirty="0"/>
              <a:t> all the risks and benefits of owning the asset</a:t>
            </a:r>
          </a:p>
          <a:p>
            <a:r>
              <a:rPr lang="en-GB" sz="2000" dirty="0"/>
              <a:t>An </a:t>
            </a:r>
            <a:r>
              <a:rPr lang="en-GB" sz="2000" u="sng" dirty="0"/>
              <a:t>operating lease </a:t>
            </a:r>
            <a:r>
              <a:rPr lang="en-GB" sz="2000" dirty="0"/>
              <a:t>is a lease that </a:t>
            </a:r>
            <a:r>
              <a:rPr lang="en-GB" sz="2000" b="1" dirty="0"/>
              <a:t>does not </a:t>
            </a:r>
            <a:r>
              <a:rPr lang="en-GB" sz="2000" dirty="0"/>
              <a:t>transfer to the lessee </a:t>
            </a:r>
            <a:r>
              <a:rPr lang="en-GB" sz="2000" b="1" dirty="0"/>
              <a:t>substantially</a:t>
            </a:r>
            <a:r>
              <a:rPr lang="en-GB" sz="2000" dirty="0"/>
              <a:t> all the </a:t>
            </a:r>
            <a:r>
              <a:rPr lang="en-GB" sz="2000" u="sng" dirty="0"/>
              <a:t>risks</a:t>
            </a:r>
            <a:r>
              <a:rPr lang="en-GB" sz="2000" dirty="0"/>
              <a:t> and </a:t>
            </a:r>
            <a:r>
              <a:rPr lang="en-GB" sz="2000" u="sng" dirty="0"/>
              <a:t>benefits</a:t>
            </a:r>
            <a:r>
              <a:rPr lang="en-GB" sz="2000" dirty="0"/>
              <a:t> of owning the asset.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3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9909878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Leases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9" y="1303072"/>
            <a:ext cx="8298501" cy="480177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b="1" u="sng" dirty="0"/>
              <a:t>Accounting for finance leases</a:t>
            </a:r>
          </a:p>
          <a:p>
            <a:pPr marL="0" indent="0">
              <a:buNone/>
            </a:pPr>
            <a:r>
              <a:rPr lang="en-GB" sz="2000" b="1" dirty="0"/>
              <a:t>Lessee:</a:t>
            </a:r>
          </a:p>
          <a:p>
            <a:r>
              <a:rPr lang="en-GB" sz="2000" dirty="0"/>
              <a:t>Has the risks and rewards of ownership therefore recognises the asset on the balance sheet</a:t>
            </a:r>
          </a:p>
          <a:p>
            <a:r>
              <a:rPr lang="en-GB" sz="2000" dirty="0"/>
              <a:t>Recognises a liability (on balance sheet Creditors) for total outstanding (future) lease payments (the commitment)</a:t>
            </a:r>
          </a:p>
          <a:p>
            <a:r>
              <a:rPr lang="en-GB" sz="2000" dirty="0"/>
              <a:t>Depreciation and the period finance charge recognised in the P&amp;L Account</a:t>
            </a:r>
          </a:p>
          <a:p>
            <a:pPr marL="0" indent="0">
              <a:buNone/>
            </a:pPr>
            <a:r>
              <a:rPr lang="en-GB" sz="800" b="1" dirty="0"/>
              <a:t>    </a:t>
            </a:r>
          </a:p>
          <a:p>
            <a:pPr marL="0" indent="0">
              <a:buNone/>
            </a:pPr>
            <a:r>
              <a:rPr lang="en-GB" sz="2000" b="1" dirty="0"/>
              <a:t>Lessor:</a:t>
            </a:r>
            <a:r>
              <a:rPr lang="en-GB" sz="800" dirty="0"/>
              <a:t> </a:t>
            </a:r>
          </a:p>
          <a:p>
            <a:r>
              <a:rPr lang="en-GB" sz="2000" dirty="0"/>
              <a:t>Removes the asset from its balance sheet</a:t>
            </a:r>
          </a:p>
          <a:p>
            <a:r>
              <a:rPr lang="en-GB" sz="2000" dirty="0"/>
              <a:t>Recognises a </a:t>
            </a:r>
            <a:r>
              <a:rPr lang="en-GB" sz="2000" b="1" dirty="0"/>
              <a:t>lease debtor </a:t>
            </a:r>
            <a:r>
              <a:rPr lang="en-GB" sz="2000" dirty="0"/>
              <a:t>of the amounts due over the term of the lease</a:t>
            </a:r>
          </a:p>
          <a:p>
            <a:pPr lvl="1"/>
            <a:r>
              <a:rPr lang="en-GB" sz="1800" dirty="0"/>
              <a:t>Decreases by the amount of payments received in the period</a:t>
            </a:r>
          </a:p>
          <a:p>
            <a:pPr lvl="1"/>
            <a:r>
              <a:rPr lang="en-GB" sz="1800" dirty="0"/>
              <a:t>Increases by the amount of interest income for the period.</a:t>
            </a:r>
          </a:p>
          <a:p>
            <a:endParaRPr lang="en-GB" sz="800" dirty="0"/>
          </a:p>
          <a:p>
            <a:pPr marL="0" indent="0">
              <a:buNone/>
            </a:pPr>
            <a:r>
              <a:rPr lang="en-GB" sz="800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4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0172851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Leases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1"/>
            <a:ext cx="8074916" cy="4062560"/>
          </a:xfrm>
        </p:spPr>
        <p:txBody>
          <a:bodyPr/>
          <a:lstStyle/>
          <a:p>
            <a:pPr marL="0" indent="0">
              <a:buNone/>
            </a:pPr>
            <a:r>
              <a:rPr lang="en-GB" sz="2000" b="1" u="sng" dirty="0"/>
              <a:t>Accounting for operating leases</a:t>
            </a:r>
          </a:p>
          <a:p>
            <a:pPr marL="0" indent="0">
              <a:buNone/>
            </a:pPr>
            <a:r>
              <a:rPr lang="en-GB" sz="2000" b="1" dirty="0"/>
              <a:t>Lessee:</a:t>
            </a:r>
          </a:p>
          <a:p>
            <a:r>
              <a:rPr lang="en-GB" sz="2000" dirty="0"/>
              <a:t>No asset recognised on the balance sheet</a:t>
            </a:r>
          </a:p>
          <a:p>
            <a:r>
              <a:rPr lang="en-GB" sz="2000" dirty="0"/>
              <a:t>Rental </a:t>
            </a:r>
            <a:r>
              <a:rPr lang="en-GB" sz="2000" u="sng" dirty="0"/>
              <a:t>expense</a:t>
            </a:r>
            <a:r>
              <a:rPr lang="en-GB" sz="2000" dirty="0"/>
              <a:t> recognised in the Profit &amp; Loss account</a:t>
            </a:r>
          </a:p>
          <a:p>
            <a:r>
              <a:rPr lang="en-GB" sz="2000" dirty="0"/>
              <a:t>Any lease incentives are spread </a:t>
            </a:r>
            <a:r>
              <a:rPr lang="en-GB" sz="2000" u="sng" dirty="0"/>
              <a:t>evenly</a:t>
            </a:r>
            <a:r>
              <a:rPr lang="en-GB" sz="2000" dirty="0"/>
              <a:t> over the term of the lease.</a:t>
            </a:r>
          </a:p>
          <a:p>
            <a:pPr marL="0" indent="0">
              <a:buNone/>
            </a:pPr>
            <a:r>
              <a:rPr lang="en-GB" sz="800" b="1" dirty="0"/>
              <a:t>    </a:t>
            </a:r>
          </a:p>
          <a:p>
            <a:pPr marL="0" indent="0">
              <a:buNone/>
            </a:pPr>
            <a:r>
              <a:rPr lang="en-GB" sz="2000" b="1" dirty="0"/>
              <a:t>Lessor:</a:t>
            </a:r>
            <a:r>
              <a:rPr lang="en-GB" sz="800" dirty="0"/>
              <a:t> </a:t>
            </a:r>
          </a:p>
          <a:p>
            <a:r>
              <a:rPr lang="en-GB" sz="2000" dirty="0"/>
              <a:t>Continues to recognise the asset on its balance sheet and depreciates it</a:t>
            </a:r>
          </a:p>
          <a:p>
            <a:r>
              <a:rPr lang="en-GB" sz="2000" dirty="0"/>
              <a:t>Rental </a:t>
            </a:r>
            <a:r>
              <a:rPr lang="en-GB" sz="2000" u="sng" dirty="0"/>
              <a:t>income</a:t>
            </a:r>
            <a:r>
              <a:rPr lang="en-GB" sz="2000" dirty="0"/>
              <a:t> received recognised in the Profit &amp; Loss account</a:t>
            </a:r>
          </a:p>
          <a:p>
            <a:r>
              <a:rPr lang="en-GB" sz="2000" dirty="0"/>
              <a:t>Any lease incentives are spread </a:t>
            </a:r>
            <a:r>
              <a:rPr lang="en-GB" sz="2000" u="sng" dirty="0"/>
              <a:t>evenly</a:t>
            </a:r>
            <a:r>
              <a:rPr lang="en-GB" sz="2000" dirty="0"/>
              <a:t> over the term of the lease.</a:t>
            </a:r>
          </a:p>
          <a:p>
            <a:pPr marL="0" indent="0">
              <a:buNone/>
            </a:pPr>
            <a:endParaRPr lang="en-GB" sz="8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5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92110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Leases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2"/>
            <a:ext cx="8258322" cy="50532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/>
              <a:t>Summary of accounting treatments</a:t>
            </a:r>
          </a:p>
          <a:p>
            <a:pPr marL="0" indent="0">
              <a:buNone/>
            </a:pPr>
            <a:r>
              <a:rPr lang="en-GB" sz="2000" b="1" dirty="0"/>
              <a:t>Finance lease:</a:t>
            </a:r>
          </a:p>
          <a:p>
            <a:pPr marL="0" indent="0">
              <a:buNone/>
            </a:pPr>
            <a:r>
              <a:rPr lang="en-GB" sz="2000" u="sng" dirty="0"/>
              <a:t>Lessee</a:t>
            </a:r>
            <a:r>
              <a:rPr lang="en-GB" sz="2000" dirty="0"/>
              <a:t> </a:t>
            </a:r>
          </a:p>
          <a:p>
            <a:pPr marL="514350" indent="-514350">
              <a:buAutoNum type="romanLcParenR"/>
            </a:pPr>
            <a:r>
              <a:rPr lang="en-GB" sz="2000" dirty="0"/>
              <a:t>capitalises the asset in the balance sheet</a:t>
            </a:r>
          </a:p>
          <a:p>
            <a:pPr marL="514350" indent="-514350">
              <a:buAutoNum type="romanLcParenR"/>
            </a:pPr>
            <a:r>
              <a:rPr lang="en-GB" sz="2000" dirty="0"/>
              <a:t>show the outstanding lease commitments in creditors</a:t>
            </a:r>
          </a:p>
          <a:p>
            <a:pPr marL="514350" indent="-514350">
              <a:buAutoNum type="romanLcParenR"/>
            </a:pPr>
            <a:r>
              <a:rPr lang="en-GB" sz="2000" dirty="0"/>
              <a:t>P&amp;L account is charged with depreciation and an appropriate share of the finance charge</a:t>
            </a:r>
          </a:p>
          <a:p>
            <a:pPr marL="0" indent="0">
              <a:buNone/>
            </a:pPr>
            <a:r>
              <a:rPr lang="en-GB" sz="2000" u="sng" dirty="0"/>
              <a:t>Lessor </a:t>
            </a:r>
            <a:r>
              <a:rPr lang="en-GB" sz="2000" dirty="0"/>
              <a:t>recognises a debtor</a:t>
            </a:r>
            <a:r>
              <a:rPr lang="en-GB" sz="2000" b="1" dirty="0"/>
              <a:t> </a:t>
            </a:r>
            <a:r>
              <a:rPr lang="en-GB" sz="2000" dirty="0"/>
              <a:t>of the amounts due over the term of the lease</a:t>
            </a:r>
          </a:p>
          <a:p>
            <a:pPr marL="0" indent="0">
              <a:buNone/>
            </a:pPr>
            <a:r>
              <a:rPr lang="en-GB" sz="800" dirty="0"/>
              <a:t>  </a:t>
            </a:r>
          </a:p>
          <a:p>
            <a:pPr marL="0" indent="0">
              <a:buNone/>
            </a:pPr>
            <a:r>
              <a:rPr lang="en-GB" sz="2000" b="1" dirty="0"/>
              <a:t>Operating lease:</a:t>
            </a:r>
          </a:p>
          <a:p>
            <a:pPr marL="514350" indent="-514350">
              <a:buFont typeface="Arial" panose="020B0604020202020204" pitchFamily="34" charset="0"/>
              <a:buAutoNum type="romanLcParenR"/>
            </a:pPr>
            <a:r>
              <a:rPr lang="en-GB" sz="2000" dirty="0"/>
              <a:t>the </a:t>
            </a:r>
            <a:r>
              <a:rPr lang="en-GB" sz="2000" u="sng" dirty="0"/>
              <a:t>lessee</a:t>
            </a:r>
            <a:r>
              <a:rPr lang="en-GB" sz="2000" dirty="0"/>
              <a:t> shows the rentals as an expense in the P&amp;L account</a:t>
            </a:r>
          </a:p>
          <a:p>
            <a:pPr marL="514350" indent="-514350">
              <a:buAutoNum type="romanLcParenR"/>
            </a:pPr>
            <a:r>
              <a:rPr lang="en-GB" sz="2000" dirty="0"/>
              <a:t>the </a:t>
            </a:r>
            <a:r>
              <a:rPr lang="en-GB" sz="2000" u="sng" dirty="0"/>
              <a:t>lessor</a:t>
            </a:r>
            <a:r>
              <a:rPr lang="en-GB" sz="2000" dirty="0"/>
              <a:t> records the asset as a fixed asset and depreciates it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6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3344005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Leases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2"/>
            <a:ext cx="7886700" cy="4801771"/>
          </a:xfrm>
        </p:spPr>
        <p:txBody>
          <a:bodyPr/>
          <a:lstStyle/>
          <a:p>
            <a:endParaRPr lang="en-GB" sz="2000" dirty="0"/>
          </a:p>
          <a:p>
            <a:endParaRPr lang="en-GB" sz="2000" dirty="0"/>
          </a:p>
          <a:p>
            <a:pPr marL="0" indent="0" algn="ctr">
              <a:buNone/>
            </a:pPr>
            <a:r>
              <a:rPr lang="en-GB" sz="4800" b="1" dirty="0"/>
              <a:t>Exercises: 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en-GB" sz="3600" b="1" dirty="0"/>
              <a:t>Arial Ltd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en-GB" sz="3600" b="1" dirty="0"/>
              <a:t>True or false</a:t>
            </a:r>
          </a:p>
          <a:p>
            <a:pPr marL="0" indent="0">
              <a:buNone/>
            </a:pPr>
            <a:r>
              <a:rPr lang="en-GB" sz="800" dirty="0"/>
              <a:t> </a:t>
            </a:r>
          </a:p>
          <a:p>
            <a:pPr marL="0" indent="0">
              <a:buNone/>
            </a:pPr>
            <a:r>
              <a:rPr lang="en-GB" sz="800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7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144027962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890</Words>
  <Application>Microsoft Office PowerPoint</Application>
  <PresentationFormat>On-screen Show (4:3)</PresentationFormat>
  <Paragraphs>128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Wingdings</vt:lpstr>
      <vt:lpstr>1_Office Theme</vt:lpstr>
      <vt:lpstr>PowerPoint Presentation</vt:lpstr>
      <vt:lpstr>Leases</vt:lpstr>
      <vt:lpstr>Leases</vt:lpstr>
      <vt:lpstr>Leases</vt:lpstr>
      <vt:lpstr>Leases</vt:lpstr>
      <vt:lpstr>Leases</vt:lpstr>
      <vt:lpstr>Leases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Williams</dc:creator>
  <cp:lastModifiedBy>Andrew Williams</cp:lastModifiedBy>
  <cp:revision>1</cp:revision>
  <dcterms:created xsi:type="dcterms:W3CDTF">2019-10-13T10:47:14Z</dcterms:created>
  <dcterms:modified xsi:type="dcterms:W3CDTF">2019-10-13T10:48:13Z</dcterms:modified>
</cp:coreProperties>
</file>