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4" r:id="rId4"/>
  </p:sldMasterIdLst>
  <p:notesMasterIdLst>
    <p:notesMasterId r:id="rId15"/>
  </p:notesMasterIdLst>
  <p:handoutMasterIdLst>
    <p:handoutMasterId r:id="rId16"/>
  </p:handoutMasterIdLst>
  <p:sldIdLst>
    <p:sldId id="1497" r:id="rId5"/>
    <p:sldId id="1498" r:id="rId6"/>
    <p:sldId id="1511" r:id="rId7"/>
    <p:sldId id="1514" r:id="rId8"/>
    <p:sldId id="1515" r:id="rId9"/>
    <p:sldId id="1503" r:id="rId10"/>
    <p:sldId id="1516" r:id="rId11"/>
    <p:sldId id="1509" r:id="rId12"/>
    <p:sldId id="1519" r:id="rId13"/>
    <p:sldId id="150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BDF6BB5-EE96-460A-A1E5-2F15405CAF16}">
          <p14:sldIdLst>
            <p14:sldId id="1497"/>
          </p14:sldIdLst>
        </p14:section>
        <p14:section name="Untitled Section" id="{1B6E8054-5332-4BFE-A3B8-D6C7EAF203EA}">
          <p14:sldIdLst>
            <p14:sldId id="1498"/>
            <p14:sldId id="1511"/>
            <p14:sldId id="1514"/>
            <p14:sldId id="1515"/>
            <p14:sldId id="1503"/>
            <p14:sldId id="1516"/>
            <p14:sldId id="1509"/>
            <p14:sldId id="1519"/>
            <p14:sldId id="1506"/>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94660"/>
  </p:normalViewPr>
  <p:slideViewPr>
    <p:cSldViewPr snapToGrid="0">
      <p:cViewPr varScale="1">
        <p:scale>
          <a:sx n="105" d="100"/>
          <a:sy n="105" d="100"/>
        </p:scale>
        <p:origin x="828" y="96"/>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8/5/2026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8/5/2026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27" y="5096040"/>
            <a:ext cx="10963051" cy="761201"/>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98328" y="5972629"/>
            <a:ext cx="10963050" cy="51988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9DE1B49B-C7C7-46C5-86D1-04B289EB7888}" type="datetime1">
              <a:rPr lang="en-US" smtClean="0"/>
              <a:t>8/5/2026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11593671" cy="4723939"/>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170032-0FB4-49A9-8F94-A4A948FEFA19}" type="datetime1">
              <a:rPr lang="en-US" smtClean="0"/>
              <a:t>8/5/2026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07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12214" y="1001716"/>
            <a:ext cx="4545750" cy="335824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12214" y="4740957"/>
            <a:ext cx="4545749" cy="1482043"/>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4C62B492-23F8-09B4-BA81-5C910AC15279}"/>
              </a:ext>
            </a:extLst>
          </p:cNvPr>
          <p:cNvCxnSpPr>
            <a:cxnSpLocks/>
          </p:cNvCxnSpPr>
          <p:nvPr/>
        </p:nvCxnSpPr>
        <p:spPr>
          <a:xfrm>
            <a:off x="6754068" y="164150"/>
            <a:ext cx="54379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354" y="5260880"/>
            <a:ext cx="1494476" cy="429768"/>
          </a:xfrm>
        </p:spPr>
        <p:txBody>
          <a:bodyPr/>
          <a:lstStyle>
            <a:lvl1pPr>
              <a:defRPr>
                <a:solidFill>
                  <a:schemeClr val="tx1"/>
                </a:solidFill>
                <a:effectLst/>
              </a:defRPr>
            </a:lvl1pPr>
          </a:lstStyle>
          <a:p>
            <a:fld id="{60806314-2923-4BCD-81C6-1762557E3AD1}" type="datetime1">
              <a:rPr lang="en-US" smtClean="0"/>
              <a:t>8/5/2026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5986622" cy="6858000"/>
          </a:xfrm>
          <a:blipFill dpi="0" rotWithShape="1">
            <a:blip r:embed="rId2">
              <a:alphaModFix amt="60000"/>
            </a:blip>
            <a:srcRect/>
            <a:stretch>
              <a:fillRect l="-2824" r="-1"/>
            </a:stretch>
          </a:blipFill>
        </p:spPr>
        <p:txBody>
          <a:bodyPr/>
          <a:lstStyle>
            <a:lvl1pPr marL="0" indent="0">
              <a:buNone/>
              <a:defRPr/>
            </a:lvl1pPr>
          </a:lstStyle>
          <a:p>
            <a:r>
              <a:rPr lang="en-US"/>
              <a:t>Click icon to add picture</a:t>
            </a:r>
            <a:endParaRPr lang="en-US" dirty="0"/>
          </a:p>
        </p:txBody>
      </p:sp>
      <p:cxnSp>
        <p:nvCxnSpPr>
          <p:cNvPr id="9" name="Straight Connector 8">
            <a:extLst>
              <a:ext uri="{FF2B5EF4-FFF2-40B4-BE49-F238E27FC236}">
                <a16:creationId xmlns:a16="http://schemas.microsoft.com/office/drawing/2014/main" id="{5680DD37-AA75-5265-3DD3-EADFD5870C34}"/>
              </a:ext>
            </a:extLst>
          </p:cNvPr>
          <p:cNvCxnSpPr>
            <a:cxnSpLocks/>
          </p:cNvCxnSpPr>
          <p:nvPr userDrawn="1"/>
        </p:nvCxnSpPr>
        <p:spPr>
          <a:xfrm>
            <a:off x="67540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5FEC9D1-6B65-BD86-B34E-71F8F5629EE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556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32" y="1001715"/>
            <a:ext cx="4724078" cy="2980051"/>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31" y="4362766"/>
            <a:ext cx="4724077" cy="186023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514041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GROWTH MARKETING PLAN</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1BD44EB-637E-42FE-BCB7-7CFC0B1C3376}" type="datetime1">
              <a:rPr lang="en-US" smtClean="0"/>
              <a:t>8/5/2026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765246" y="0"/>
            <a:ext cx="6426753" cy="6858000"/>
          </a:xfrm>
          <a:blipFill dpi="0" rotWithShape="1">
            <a:blip r:embed="rId2">
              <a:alphaModFix amt="60000"/>
            </a:blip>
            <a:srcRect/>
            <a:stretch>
              <a:fillRect l="-2631"/>
            </a:stretch>
          </a:blipFill>
        </p:spPr>
        <p:txBody>
          <a:bodyPr/>
          <a:lstStyle>
            <a:lvl1pPr marL="0" indent="0">
              <a:buNone/>
              <a:defRPr/>
            </a:lvl1pPr>
          </a:lstStyle>
          <a:p>
            <a:r>
              <a:rPr lang="en-US"/>
              <a:t>Click icon to add picture</a:t>
            </a:r>
            <a:endParaRPr lang="en-US" dirty="0"/>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55696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7538423" cy="3457299"/>
          </a:xfrm>
        </p:spPr>
        <p:txBody>
          <a:bodyPr anchor="t">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1" y="4728526"/>
            <a:ext cx="6595444" cy="1494473"/>
          </a:xfrm>
        </p:spPr>
        <p:txBody>
          <a:bodyPr anchor="b">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425F719-9770-4838-A1BF-8640CFA44CC3}" type="datetime1">
              <a:rPr lang="en-US" smtClean="0"/>
              <a:t>8/5/2026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8095015" cy="3361051"/>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4"/>
            <a:ext cx="7538424" cy="1127761"/>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B2F92B4-CE1A-4C71-BEF0-93A2274B672B}" type="datetime1">
              <a:rPr lang="en-US" smtClean="0"/>
              <a:t>8/5/2026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Autofit/>
          </a:bodyPr>
          <a:lstStyle>
            <a:lvl1pPr algn="ctr">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519980" y="4353867"/>
            <a:ext cx="7152034" cy="112141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655A5E0-7ACA-4081-A937-2CF1CEC074EB}" type="datetime1">
              <a:rPr lang="en-US" smtClean="0"/>
              <a:t>8/5/2026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3478" y="1748475"/>
            <a:ext cx="10924476" cy="4730749"/>
          </a:xfrm>
        </p:spPr>
        <p:txBody>
          <a:bodyPr anchor="b">
            <a:normAutofit/>
          </a:bodyPr>
          <a:lstStyle>
            <a:lvl1pPr algn="l">
              <a:defRPr sz="7200">
                <a:solidFill>
                  <a:schemeClr val="bg1"/>
                </a:solidFill>
              </a:defRPr>
            </a:lvl1p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8626840-FA11-4374-BE46-30DF1EAD92FE}" type="datetime1">
              <a:rPr lang="en-US" smtClean="0"/>
              <a:pPr/>
              <a:t>8/5/2026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0" y="1001713"/>
            <a:ext cx="5702371" cy="4855527"/>
          </a:xfrm>
        </p:spPr>
        <p:txBody>
          <a:bodyPr anchor="ctr">
            <a:normAutofit/>
          </a:bodyPr>
          <a:lstStyle>
            <a:lvl1pPr algn="ctr">
              <a:defRPr sz="4000"/>
            </a:lvl1pPr>
          </a:lstStyle>
          <a:p>
            <a:r>
              <a:rPr lang="en-US"/>
              <a:t>Click to edit Master title style</a:t>
            </a:r>
            <a:endParaRPr lang="en-US" dirty="0"/>
          </a:p>
        </p:txBody>
      </p:sp>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08506C6-7398-25A3-A121-87E3BF8366E4}"/>
              </a:ext>
            </a:extLst>
          </p:cNvPr>
          <p:cNvCxnSpPr>
            <a:cxnSpLocks/>
          </p:cNvCxnSpPr>
          <p:nvPr userDrawn="1"/>
        </p:nvCxnSpPr>
        <p:spPr>
          <a:xfrm>
            <a:off x="65412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C4D0019-5D4E-18AB-5653-979E0D7032FB}"/>
              </a:ext>
            </a:extLst>
          </p:cNvPr>
          <p:cNvCxnSpPr>
            <a:cxnSpLocks/>
          </p:cNvCxnSpPr>
          <p:nvPr userDrawn="1"/>
        </p:nvCxnSpPr>
        <p:spPr>
          <a:xfrm>
            <a:off x="6541227" y="164150"/>
            <a:ext cx="5650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2C7AAB3-9B5A-4636-BF0B-2B99D42F5638}" type="datetime1">
              <a:rPr lang="en-US" smtClean="0"/>
              <a:t>8/5/2026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1001713"/>
            <a:ext cx="4333859" cy="4855527"/>
          </a:xfrm>
        </p:spPr>
        <p:txBody>
          <a:bodyPr anchor="ctr">
            <a:normAutofit/>
          </a:bodyPr>
          <a:lstStyle>
            <a:lvl1pPr marL="457200" indent="-457200" algn="l">
              <a:buFont typeface="+mj-lt"/>
              <a:buAutoNum type="arabicPeriod"/>
              <a:defRPr sz="1600"/>
            </a:lvl1pPr>
            <a:lvl2pPr marL="685800" indent="-457200" algn="l">
              <a:buFont typeface="+mj-lt"/>
              <a:buAutoNum type="arabicPeriod"/>
              <a:defRPr sz="1600"/>
            </a:lvl2pPr>
            <a:lvl3pPr marL="800100" indent="-342900" algn="l">
              <a:buFont typeface="+mj-lt"/>
              <a:buAutoNum type="arabicPeriod"/>
              <a:defRPr sz="1600"/>
            </a:lvl3pPr>
            <a:lvl4pPr marL="1028700" indent="-342900" algn="l">
              <a:buFont typeface="+mj-lt"/>
              <a:buAutoNum type="arabicPeriod"/>
              <a:defRPr sz="1600"/>
            </a:lvl4pPr>
            <a:lvl5pPr marL="1257300" indent="-342900" algn="l">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1447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761419" y="1001716"/>
            <a:ext cx="4796545" cy="1503374"/>
          </a:xfrm>
        </p:spPr>
        <p:txBody>
          <a:bodyPr anchor="b">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6096000" y="164150"/>
            <a:ext cx="60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569377BB-3A7F-48AE-8949-DF715FC88965}" type="datetime1">
              <a:rPr lang="en-US" smtClean="0"/>
              <a:t>8/5/2026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598329" y="0"/>
            <a:ext cx="5331038"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76581" y="2886088"/>
            <a:ext cx="4781383" cy="3336912"/>
          </a:xfrm>
        </p:spPr>
        <p:txBody>
          <a:bodyPr anchor="b">
            <a:normAutofit/>
          </a:bodyPr>
          <a:lstStyle>
            <a:lvl1pPr marL="0" indent="0">
              <a:buFont typeface="+mj-lt"/>
              <a:buNone/>
              <a:defRPr sz="1600"/>
            </a:lvl1pPr>
            <a:lvl2pPr marL="228600" indent="0">
              <a:buFont typeface="+mj-lt"/>
              <a:buNone/>
              <a:defRPr sz="1600"/>
            </a:lvl2pPr>
            <a:lvl3pPr marL="457200" indent="0">
              <a:buFont typeface="+mj-lt"/>
              <a:buNone/>
              <a:defRPr sz="1600"/>
            </a:lvl3pPr>
            <a:lvl4pPr marL="685800" indent="0">
              <a:buFont typeface="+mj-lt"/>
              <a:buNone/>
              <a:defRPr sz="1600"/>
            </a:lvl4pPr>
            <a:lvl5pPr marL="914400" indent="0">
              <a:buFont typeface="+mj-lt"/>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3" name="Straight Connector 12">
            <a:extLst>
              <a:ext uri="{FF2B5EF4-FFF2-40B4-BE49-F238E27FC236}">
                <a16:creationId xmlns:a16="http://schemas.microsoft.com/office/drawing/2014/main" id="{141EF905-FBC0-6AEE-DA7E-A6361F7EF6BB}"/>
              </a:ext>
            </a:extLst>
          </p:cNvPr>
          <p:cNvCxnSpPr>
            <a:cxnSpLocks/>
          </p:cNvCxnSpPr>
          <p:nvPr userDrawn="1"/>
        </p:nvCxnSpPr>
        <p:spPr>
          <a:xfrm>
            <a:off x="609904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496190"/>
            <a:ext cx="4714881" cy="2232336"/>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F5C65A-63EB-4D03-A77A-34D9179F227E}" type="datetime1">
              <a:rPr lang="en-US" smtClean="0"/>
              <a:t>8/5/2026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96190"/>
            <a:ext cx="4325112" cy="22323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735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133757"/>
            <a:ext cx="4328497" cy="3728831"/>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6EB3FC25-52BF-D39B-F6D8-ACD115F19721}"/>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3B156B-F59C-4C90-B2BF-52C692BF43D0}" type="datetime1">
              <a:rPr lang="en-US" smtClean="0"/>
              <a:t>8/5/2026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266077" cy="3727766"/>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81759"/>
            <a:ext cx="4358311" cy="4841241"/>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1835D4DD-0247-2268-9444-EBEAF09126E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5D3B20-6D77-4E10-9C9F-10A32026F483}" type="datetime1">
              <a:rPr lang="en-US" smtClean="0"/>
              <a:t>8/5/2026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78726" y="1381759"/>
            <a:ext cx="5622648" cy="4841241"/>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5"/>
            <a:ext cx="4328497" cy="4855526"/>
          </a:xfrm>
        </p:spPr>
        <p:txBody>
          <a:bodyPr anchor="ctr">
            <a:normAutofit/>
          </a:bodyPr>
          <a:lstStyle>
            <a:lvl1pPr algn="ctr">
              <a:defRPr sz="4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CBBBE18-C792-4A63-8F5A-CED2F5653C9B}" type="datetime1">
              <a:rPr lang="en-US" smtClean="0"/>
              <a:t>8/5/2026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883174" y="1001714"/>
            <a:ext cx="5118206" cy="4855527"/>
          </a:xfrm>
        </p:spPr>
        <p:txBody>
          <a:bodyPr anchor="ct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43F8E40-0F32-5592-0885-55CEBFBDF0A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900433"/>
            <a:ext cx="3771900" cy="5221285"/>
          </a:xfrm>
        </p:spPr>
        <p:txBody>
          <a:bodyPr anchor="ctr">
            <a:normAutofit/>
          </a:bodyPr>
          <a:lstStyle>
            <a:lvl1pPr algn="ctr">
              <a:defRPr sz="4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2B4E55-CD3E-4D87-9041-7A8452BD5273}" type="datetime1">
              <a:rPr lang="en-US" smtClean="0"/>
              <a:t>8/5/2026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48911" y="900432"/>
            <a:ext cx="6209054" cy="5221285"/>
          </a:xfrm>
        </p:spPr>
        <p:txBody>
          <a:bodyPr anchor="ct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883705" y="164150"/>
            <a:ext cx="730829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88370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44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13785" y="1001715"/>
            <a:ext cx="6444179" cy="1122374"/>
          </a:xfrm>
        </p:spPr>
        <p:txBody>
          <a:bodyPr anchor="b">
            <a:noAutofit/>
          </a:bodyPr>
          <a:lstStyle>
            <a:lvl1pPr>
              <a:defRPr sz="40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B44ACCC6-A2BA-4B7B-99B4-E62BB5424C67}" type="datetime1">
              <a:rPr lang="en-US" smtClean="0"/>
              <a:t>8/5/2026</a:t>
            </a:fld>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918159" y="164150"/>
            <a:ext cx="72738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1"/>
            <a:ext cx="4124206" cy="6858000"/>
          </a:xfrm>
          <a:blipFill dpi="0" rotWithShape="1">
            <a:blip r:embed="rId2">
              <a:alphaModFix amt="60000"/>
            </a:blip>
            <a:srcRect/>
            <a:stretch>
              <a:fillRect l="-2278" r="-6699"/>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hasCustomPrompt="1"/>
          </p:nvPr>
        </p:nvSpPr>
        <p:spPr>
          <a:xfrm>
            <a:off x="5113785" y="2496190"/>
            <a:ext cx="6444179" cy="3726810"/>
          </a:xfrm>
        </p:spPr>
        <p:txBody>
          <a:bodyPr>
            <a:normAutofit/>
          </a:bodyPr>
          <a:lstStyle>
            <a:lvl3pPr marL="457200" indent="0">
              <a:buNone/>
              <a:defRPr sz="1600"/>
            </a:lvl3pPr>
            <a:lvl4pPr marL="685800" indent="0">
              <a:buNone/>
              <a:defRPr sz="1600"/>
            </a:lvl4pPr>
            <a:lvl5pPr marL="914400" indent="0">
              <a:buNone/>
              <a:defRPr sz="1600"/>
            </a:lvl5pPr>
          </a:lstStyle>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91815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5647085" cy="1122375"/>
          </a:xfrm>
        </p:spPr>
        <p:txBody>
          <a:bodyPr anchor="b">
            <a:noAutofit/>
          </a:bodyPr>
          <a:lstStyle>
            <a:lvl1pPr>
              <a:defRPr sz="4000"/>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8/5/2026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66311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496190"/>
            <a:ext cx="5647085"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24097" y="0"/>
            <a:ext cx="4967903"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17306" y="1001715"/>
            <a:ext cx="6740655" cy="1087887"/>
          </a:xfrm>
        </p:spPr>
        <p:txBody>
          <a:bodyPr anchor="b">
            <a:noAutofit/>
          </a:bodyPr>
          <a:lstStyle>
            <a:lvl1pPr>
              <a:defRPr sz="40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12B94328-6471-48ED-A3E9-D3E8C4DB1679}" type="datetime1">
              <a:rPr lang="en-US" smtClean="0"/>
              <a:t>8/5/2026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4634939" y="164150"/>
            <a:ext cx="75570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3854240"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17311" y="2496190"/>
            <a:ext cx="6740654" cy="3726810"/>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463493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514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28130"/>
            <a:ext cx="6595448" cy="1113475"/>
          </a:xfrm>
        </p:spPr>
        <p:txBody>
          <a:bodyPr anchor="t">
            <a:noAutofit/>
          </a:bodyPr>
          <a:lstStyle>
            <a:lvl1pPr>
              <a:defRPr sz="4000"/>
            </a:lvl1pPr>
          </a:lstStyle>
          <a:p>
            <a:r>
              <a:rPr lang="en-US"/>
              <a:t>Click to edit Master title style</a:t>
            </a:r>
            <a:endParaRPr lang="en-US" dirty="0"/>
          </a:p>
        </p:txBody>
      </p:sp>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74795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1368BACD-07D9-459F-AA1C-5268AE32178F}" type="datetime1">
              <a:rPr lang="en-US" smtClean="0"/>
              <a:t>8/5/2026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1" y="2496190"/>
            <a:ext cx="6595448" cy="3726809"/>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913312" y="0"/>
            <a:ext cx="4283768" cy="6858000"/>
          </a:xfrm>
          <a:blipFill dpi="0" rotWithShape="1">
            <a:blip r:embed="rId2">
              <a:alphaModFix amt="60000"/>
            </a:blip>
            <a:srcRect/>
            <a:stretch>
              <a:fillRect l="1" t="-1" r="1" b="-4473"/>
            </a:stretch>
          </a:blipFill>
        </p:spPr>
        <p:txBody>
          <a:bodyPr/>
          <a:lstStyle>
            <a:lvl1pPr marL="0" indent="0">
              <a:buNone/>
              <a:defRPr/>
            </a:lvl1pPr>
          </a:lstStyle>
          <a:p>
            <a:r>
              <a:rPr lang="en-US"/>
              <a:t>Click icon to add picture</a:t>
            </a:r>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952218E5-4B7E-010A-02DF-6951A1023B10}"/>
              </a:ext>
            </a:extLst>
          </p:cNvPr>
          <p:cNvCxnSpPr>
            <a:cxnSpLocks/>
          </p:cNvCxnSpPr>
          <p:nvPr userDrawn="1"/>
        </p:nvCxnSpPr>
        <p:spPr>
          <a:xfrm>
            <a:off x="7908800"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0259" y="1001715"/>
            <a:ext cx="4717705" cy="1109672"/>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692A769-D4A9-4BBF-AD73-A3AD41FBB7C3}"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624761" y="164150"/>
            <a:ext cx="55672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5843502"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07693" y="2492387"/>
            <a:ext cx="4750271" cy="3730613"/>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62476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865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2" y="1001715"/>
            <a:ext cx="4714880" cy="1125536"/>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DF6CB4C-CEEE-488F-A556-6D160C723A2D}"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87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1" y="2493965"/>
            <a:ext cx="4714880" cy="37290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888095" y="-1"/>
            <a:ext cx="6303905" cy="6888997"/>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71897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13504" y="1001715"/>
            <a:ext cx="4444457" cy="1122374"/>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4652FFD6-A518-49CA-8126-283C2A8EFE6F}"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6934701" y="164150"/>
            <a:ext cx="52572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6154001" cy="6858000"/>
          </a:xfrm>
          <a:blipFill dpi="0" rotWithShape="1">
            <a:blip r:embed="rId2">
              <a:alphaModFix amt="60000"/>
            </a:blip>
            <a:srcRect/>
            <a:stretch>
              <a:fillRect l="-2748" r="-2748"/>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13505" y="2496190"/>
            <a:ext cx="4444460" cy="3726809"/>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69347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9520" y="1001715"/>
            <a:ext cx="4687174" cy="1127751"/>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BDA16E6D-ABB3-4B84-99F2-E42A2B9DF2C2}"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547266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6181"/>
            <a:ext cx="4714880" cy="372681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0" y="0"/>
            <a:ext cx="6095999" cy="6858000"/>
          </a:xfrm>
          <a:blipFill dpi="0" rotWithShape="1">
            <a:blip r:embed="rId2">
              <a:alphaModFix amt="60000"/>
            </a:blip>
            <a:srcRect/>
            <a:stretch>
              <a:fillRect l="-2925"/>
            </a:stretch>
          </a:blipFill>
        </p:spPr>
        <p:txBody>
          <a:bodyPr/>
          <a:lstStyle>
            <a:lvl1pPr marL="0" indent="0">
              <a:buNone/>
              <a:defRPr/>
            </a:lvl1pPr>
          </a:lstStyle>
          <a:p>
            <a:r>
              <a:rPr lang="en-US"/>
              <a:t>Click icon to add picture</a:t>
            </a:r>
            <a:endParaRPr lang="en-US" dirty="0"/>
          </a:p>
        </p:txBody>
      </p: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59044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9767" y="1001715"/>
            <a:ext cx="3778198" cy="1108746"/>
          </a:xfrm>
        </p:spPr>
        <p:txBody>
          <a:bodyPr anchor="b">
            <a:noAutofit/>
          </a:bodyPr>
          <a:lstStyle>
            <a:lvl1pPr>
              <a:defRPr sz="40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D67C4704-4F96-4DFD-9156-648F64A4FFD5}" type="datetime1">
              <a:rPr lang="en-US" smtClean="0"/>
              <a:t>8/5/2026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7597395" y="164150"/>
            <a:ext cx="4594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9" y="0"/>
            <a:ext cx="6816696" cy="6858000"/>
          </a:xfrm>
          <a:blipFill dpi="0" rotWithShape="1">
            <a:blip r:embed="rId2">
              <a:alphaModFix amt="60000"/>
            </a:blip>
            <a:srcRect/>
            <a:stretch>
              <a:fillRect l="-2482" r="-2480"/>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79767" y="2515205"/>
            <a:ext cx="3778198" cy="3759382"/>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759739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1449" y="1001715"/>
            <a:ext cx="3401568" cy="1127760"/>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33B50C95-85D9-49F9-99D8-E6845F008D35}"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8002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1448" y="2491461"/>
            <a:ext cx="3401567" cy="3731539"/>
          </a:xfrm>
        </p:spPr>
        <p:txBody>
          <a:bodyPr anchor="b">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234499" y="0"/>
            <a:ext cx="7962582" cy="6858000"/>
          </a:xfrm>
          <a:blipFill dpi="0" rotWithShape="1">
            <a:blip r:embed="rId2">
              <a:alphaModFix amt="60000"/>
            </a:blip>
            <a:srcRect/>
            <a:stretch>
              <a:fillRect l="-5169" r="2"/>
            </a:stretch>
          </a:blipFill>
        </p:spPr>
        <p:txBody>
          <a:bodyPr/>
          <a:lstStyle>
            <a:lvl1pPr marL="0" indent="0">
              <a:buFont typeface="Arial" panose="020B0604020202020204" pitchFamily="34" charset="0"/>
              <a:buNone/>
              <a:defRPr/>
            </a:lvl1pPr>
          </a:lstStyle>
          <a:p>
            <a:r>
              <a:rPr lang="en-US"/>
              <a:t>Click icon to add picture</a:t>
            </a:r>
            <a:endParaRPr lang="en-US" dirty="0"/>
          </a:p>
        </p:txBody>
      </p: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423200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77541" y="1001716"/>
            <a:ext cx="3565637" cy="1494474"/>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7B02D44-18E2-46EB-BF95-C6E9788E5887}"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FE11B3B1-9941-4785-B418-08EF9E3BB704}"/>
              </a:ext>
            </a:extLst>
          </p:cNvPr>
          <p:cNvCxnSpPr>
            <a:cxnSpLocks/>
          </p:cNvCxnSpPr>
          <p:nvPr userDrawn="1"/>
        </p:nvCxnSpPr>
        <p:spPr>
          <a:xfrm>
            <a:off x="7794617" y="164150"/>
            <a:ext cx="43973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7013917" cy="6858000"/>
          </a:xfrm>
          <a:blipFill dpi="0" rotWithShape="1">
            <a:blip r:embed="rId2">
              <a:alphaModFix amt="60000"/>
            </a:blip>
            <a:srcRect/>
            <a:stretch>
              <a:fillRect l="-2411" r="-241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76991" y="2877189"/>
            <a:ext cx="3576275" cy="3345811"/>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B1FE4EE6-FDB8-6541-5FC6-4FC24B421584}"/>
              </a:ext>
            </a:extLst>
          </p:cNvPr>
          <p:cNvCxnSpPr>
            <a:cxnSpLocks/>
          </p:cNvCxnSpPr>
          <p:nvPr userDrawn="1"/>
        </p:nvCxnSpPr>
        <p:spPr>
          <a:xfrm>
            <a:off x="77946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5109524"/>
            <a:ext cx="4364200" cy="1113476"/>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3E0CC-5553-421C-8D81-3F82FF869EDA}"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4728524"/>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3"/>
            <a:ext cx="6208724" cy="1113477"/>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4362766"/>
            <a:ext cx="3421224" cy="1860234"/>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BE7576-EC94-4DB5-9187-19A5D0382B7E}"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3981766"/>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4353867"/>
            <a:ext cx="7152028" cy="1869134"/>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764" y="1001714"/>
            <a:ext cx="3390788" cy="1875473"/>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1E853955-1D07-4B51-BC71-D8BE10C22200}"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1001714"/>
            <a:ext cx="7152028" cy="1875475"/>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3258188"/>
            <a:ext cx="11593670" cy="3599811"/>
          </a:xfrm>
          <a:blipFill dpi="0" rotWithShape="1">
            <a:blip r:embed="rId2">
              <a:alphaModFix amt="60000"/>
            </a:blip>
            <a:srcRect/>
            <a:stretch>
              <a:fillRect l="-1217"/>
            </a:stretch>
          </a:blipFill>
        </p:spPr>
        <p:txBody>
          <a:bodyPr/>
          <a:lstStyle>
            <a:lvl1pPr marL="0" indent="0">
              <a:buNone/>
              <a:defRPr/>
            </a:lvl1pPr>
          </a:lstStyle>
          <a:p>
            <a:r>
              <a:rPr lang="en-US"/>
              <a:t>Click icon to add picture</a:t>
            </a:r>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8740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3" cy="746752"/>
          </a:xfrm>
        </p:spPr>
        <p:txBody>
          <a:bodyPr anchor="ctr">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209E46-11CA-4696-94A6-42FA6258F836}"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5652468" cy="4093526"/>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843095" y="2129475"/>
            <a:ext cx="4714869" cy="409352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807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4714876" cy="1122374"/>
          </a:xfrm>
        </p:spPr>
        <p:txBody>
          <a:bodyPr>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8799AB-4423-4AFC-BA85-5F70033F1076}"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496190"/>
            <a:ext cx="4672584" cy="372681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02" y="1001715"/>
            <a:ext cx="5652463" cy="522128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7585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328495" cy="1127759"/>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C9E56CF-865A-4DF6-93CB-5342FE600906}"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4328495" cy="4093525"/>
          </a:xfrm>
          <a:blipFill dpi="0" rotWithShape="1">
            <a:blip r:embed="rId2">
              <a:alphaModFix amt="60000"/>
            </a:blip>
            <a:srcRect/>
            <a:stretch>
              <a:fillRect/>
            </a:stretch>
          </a:blipFill>
        </p:spPr>
        <p:txBody>
          <a:bodyPr/>
          <a:lstStyle>
            <a:lvl1pPr marL="285750" indent="-285750">
              <a:buFont typeface="Arial" panose="020B0604020202020204" pitchFamily="34" charset="0"/>
              <a:buChar char="•"/>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1" y="1001713"/>
            <a:ext cx="6209054" cy="5221287"/>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01715"/>
            <a:ext cx="5955028" cy="5477511"/>
          </a:xfrm>
        </p:spPr>
        <p:txBody>
          <a:bodyPr anchor="b">
            <a:normAutofit/>
          </a:bodyPr>
          <a:lstStyle>
            <a:lvl1pPr>
              <a:defRPr sz="7200" b="0" i="0">
                <a:latin typeface="+mj-lt"/>
                <a:ea typeface="Dotum" panose="020B0600000101010101" pitchFamily="34" charset="-127"/>
                <a:cs typeface="Noto Sans Kannada Thin" panose="020B0202040504020204" pitchFamily="34" charset="0"/>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8/5/2026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065403" y="-1"/>
            <a:ext cx="5131677" cy="6222999"/>
          </a:xfrm>
          <a:blipFill dpi="0" rotWithShape="1">
            <a:blip r:embed="rId2">
              <a:alphaModFix amt="60000"/>
            </a:blip>
            <a:srcRect/>
            <a:stretch>
              <a:fillRect l="-686" t="2" b="-4120"/>
            </a:stretch>
          </a:blipFill>
        </p:spPr>
        <p:txBody>
          <a:bodyPr/>
          <a:lstStyle>
            <a:lvl1pPr marL="0" indent="0">
              <a:buNone/>
              <a:defRPr/>
            </a:lvl1pPr>
          </a:lstStyle>
          <a:p>
            <a:r>
              <a:rPr lang="en-US"/>
              <a:t>Click icon to add picture</a:t>
            </a:r>
            <a:endParaRPr lang="en-US" dirty="0"/>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p:spPr>
        <p:txBody>
          <a:bodyPr anchor="ctr">
            <a:normAutofit/>
          </a:bodyPr>
          <a:lstStyle>
            <a:lvl1pPr marL="0" indent="0">
              <a:buNone/>
              <a:defRPr sz="16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8507528C-7021-C7A4-B156-08D83A3A21F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F2929A1B-A295-4715-B77A-F33006A42EEB}" type="datetime1">
              <a:rPr lang="en-US" smtClean="0"/>
              <a:t>8/5/2026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786730A0-A69C-6FA3-06BC-632301E15F2D}"/>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09CBD6C5-FCE0-436F-BDB9-607AA1896A18}" type="datetime1">
              <a:rPr lang="en-US" smtClean="0"/>
              <a:t>8/5/2026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7481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6"/>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20D33D3A-063E-24F3-6815-CC483F3BFF50}"/>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B3A5A51-DB18-40F8-9807-F5A86B7E570D}" type="datetime1">
              <a:rPr lang="en-US" smtClean="0"/>
              <a:t>8/5/2026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D20ABC85-9587-24D5-E6BE-4DBE5CA56973}"/>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12BCB96-76D1-4464-9253-520F75095DE4}" type="datetime1">
              <a:rPr lang="en-US" smtClean="0"/>
              <a:t>8/5/2026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1001715"/>
            <a:ext cx="9424374" cy="5221280"/>
          </a:xfrm>
        </p:spPr>
        <p:txBody>
          <a:bodyPr anchor="ctr">
            <a:noAutofit/>
          </a:bodyPr>
          <a:lstStyle>
            <a:lvl1pPr marL="0" indent="0">
              <a:lnSpc>
                <a:spcPct val="100000"/>
              </a:lnSpc>
              <a:buNone/>
              <a:defRPr sz="4000" b="1" cap="all" baseline="0"/>
            </a:lvl1pPr>
            <a:lvl2pPr marL="228600" indent="0">
              <a:lnSpc>
                <a:spcPct val="100000"/>
              </a:lnSpc>
              <a:buNone/>
              <a:defRPr sz="4000" b="1" cap="all" baseline="0"/>
            </a:lvl2pPr>
            <a:lvl3pPr marL="457200" indent="0">
              <a:lnSpc>
                <a:spcPct val="100000"/>
              </a:lnSpc>
              <a:buNone/>
              <a:defRPr sz="4000" b="1" cap="all" baseline="0"/>
            </a:lvl3pPr>
            <a:lvl4pPr marL="685800" indent="0">
              <a:lnSpc>
                <a:spcPct val="100000"/>
              </a:lnSpc>
              <a:buNone/>
              <a:defRPr sz="4000" b="1" cap="all" baseline="0"/>
            </a:lvl4pPr>
            <a:lvl5pPr marL="914400" indent="0">
              <a:lnSpc>
                <a:spcPct val="100000"/>
              </a:lnSpc>
              <a:buNone/>
              <a:defRPr sz="4000" b="1"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4600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E1D5172-97DD-EE7A-066E-A8782AEFC90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9396" y="-1133856"/>
            <a:ext cx="10652760" cy="1001330"/>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23F8BC6-0973-431F-9F88-90604F102123}" type="datetime1">
              <a:rPr lang="en-US" smtClean="0"/>
              <a:t>8/5/2026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9396" y="1001715"/>
            <a:ext cx="9459008" cy="5378062"/>
          </a:xfrm>
        </p:spPr>
        <p:txBody>
          <a:bodyPr anchor="b">
            <a:noAutofit/>
          </a:bodyPr>
          <a:lstStyle>
            <a:lvl1pPr marL="0" indent="0">
              <a:lnSpc>
                <a:spcPct val="90000"/>
              </a:lnSpc>
              <a:buNone/>
              <a:defRPr sz="4000" b="1" cap="all" baseline="0">
                <a:latin typeface="+mn-lt"/>
              </a:defRPr>
            </a:lvl1pPr>
            <a:lvl2pPr marL="228600" indent="0">
              <a:lnSpc>
                <a:spcPct val="90000"/>
              </a:lnSpc>
              <a:buNone/>
              <a:defRPr sz="4000" b="1" cap="all" baseline="0">
                <a:latin typeface="+mn-lt"/>
              </a:defRPr>
            </a:lvl2pPr>
            <a:lvl3pPr marL="457200" indent="0">
              <a:lnSpc>
                <a:spcPct val="90000"/>
              </a:lnSpc>
              <a:buNone/>
              <a:defRPr sz="4000" b="1" cap="all" baseline="0">
                <a:latin typeface="+mn-lt"/>
              </a:defRPr>
            </a:lvl3pPr>
            <a:lvl4pPr marL="685800" indent="0">
              <a:lnSpc>
                <a:spcPct val="90000"/>
              </a:lnSpc>
              <a:buNone/>
              <a:defRPr sz="4000" b="1" cap="all" baseline="0">
                <a:latin typeface="+mn-lt"/>
              </a:defRPr>
            </a:lvl4pPr>
            <a:lvl5pPr marL="914400" indent="0">
              <a:lnSpc>
                <a:spcPct val="90000"/>
              </a:lnSpc>
              <a:buNone/>
              <a:defRPr sz="4000" b="1"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4993CE3A-3702-5441-A16B-15475B1AC32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912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40309F-82F1-48B4-8AF1-7FAFA4EA46A8}" type="datetime1">
              <a:rPr lang="en-US" smtClean="0"/>
              <a:t>8/5/2026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3479" y="1001713"/>
            <a:ext cx="10924473" cy="5378063"/>
          </a:xfrm>
        </p:spPr>
        <p:txBody>
          <a:bodyPr anchor="b">
            <a:noAutofit/>
          </a:bodyPr>
          <a:lstStyle>
            <a:lvl1pPr marL="0" indent="0">
              <a:lnSpc>
                <a:spcPct val="100000"/>
              </a:lnSpc>
              <a:buNone/>
              <a:defRPr sz="4000" b="0" i="0" cap="all" baseline="0">
                <a:latin typeface="+mn-lt"/>
              </a:defRPr>
            </a:lvl1pPr>
            <a:lvl2pPr marL="228600" indent="0">
              <a:lnSpc>
                <a:spcPct val="100000"/>
              </a:lnSpc>
              <a:buNone/>
              <a:defRPr sz="4000" b="0" i="0" cap="all" baseline="0">
                <a:latin typeface="+mn-lt"/>
              </a:defRPr>
            </a:lvl2pPr>
            <a:lvl3pPr marL="457200" indent="0">
              <a:lnSpc>
                <a:spcPct val="100000"/>
              </a:lnSpc>
              <a:buNone/>
              <a:defRPr sz="4000" b="0" i="0" cap="all" baseline="0">
                <a:latin typeface="+mn-lt"/>
              </a:defRPr>
            </a:lvl3pPr>
            <a:lvl4pPr marL="685800" indent="0">
              <a:lnSpc>
                <a:spcPct val="100000"/>
              </a:lnSpc>
              <a:buNone/>
              <a:defRPr sz="4000" b="0" i="0" cap="all" baseline="0">
                <a:latin typeface="+mn-lt"/>
              </a:defRPr>
            </a:lvl4pPr>
            <a:lvl5pPr marL="914400" indent="0">
              <a:lnSpc>
                <a:spcPct val="100000"/>
              </a:lnSpc>
              <a:buNone/>
              <a:defRPr sz="4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7650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9" y="5907727"/>
            <a:ext cx="9980960" cy="381000"/>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F2657C51-8093-4086-9EBD-6F9D3CF38435}" type="datetime1">
              <a:rPr lang="en-US" smtClean="0"/>
              <a:t>8/5/2026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7"/>
            <a:ext cx="9980960" cy="3726808"/>
          </a:xfrm>
        </p:spPr>
        <p:txBody>
          <a:bodyPr anchor="t">
            <a:normAutofit/>
          </a:bodyPr>
          <a:lstStyle>
            <a:lvl1pPr marL="164592" indent="-164592">
              <a:lnSpc>
                <a:spcPct val="100000"/>
              </a:lnSpc>
              <a:spcBef>
                <a:spcPts val="0"/>
              </a:spcBef>
              <a:buNone/>
              <a:defRPr sz="4000" b="0" i="0" cap="all" baseline="0">
                <a:solidFill>
                  <a:schemeClr val="tx1"/>
                </a:solidFill>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9051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815584"/>
            <a:ext cx="10923925" cy="511644"/>
          </a:xfrm>
        </p:spPr>
        <p:txBody>
          <a:bodyPr anchor="b">
            <a:noAutofit/>
          </a:bodyPr>
          <a:lstStyle>
            <a:lvl1pPr>
              <a:lnSpc>
                <a:spcPct val="120000"/>
              </a:lnSpc>
              <a:defRPr sz="1600" b="0" i="0" cap="none" baseline="0">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83B3AEC4-477A-480C-8C3E-559E8B429188}" type="datetime1">
              <a:rPr lang="en-US" smtClean="0"/>
              <a:pPr/>
              <a:t>8/5/2026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1042416"/>
            <a:ext cx="10923925" cy="4037312"/>
          </a:xfrm>
        </p:spPr>
        <p:txBody>
          <a:bodyPr anchor="t">
            <a:normAutofit/>
          </a:bodyPr>
          <a:lstStyle>
            <a:lvl1pPr marL="164592" indent="-164592">
              <a:lnSpc>
                <a:spcPct val="100000"/>
              </a:lnSpc>
              <a:spcBef>
                <a:spcPts val="0"/>
              </a:spcBef>
              <a:buNone/>
              <a:defRPr sz="4000" b="0" i="0" cap="all" baseline="0">
                <a:solidFill>
                  <a:schemeClr val="bg1"/>
                </a:solidFill>
                <a:latin typeface="+mn-lt"/>
              </a:defRPr>
            </a:lvl1pPr>
          </a:lstStyle>
          <a:p>
            <a:pPr lvl="0"/>
            <a:r>
              <a:rPr lang="en-US" dirty="0"/>
              <a:t>CLICK TO add QUOTE</a:t>
            </a:r>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9037" y="5749160"/>
            <a:ext cx="8956676" cy="567558"/>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7163BA6-8D49-4675-9508-BB867C793A49}" type="datetime1">
              <a:rPr lang="en-US" smtClean="0"/>
              <a:t>8/5/2026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0"/>
          </a:xfrm>
        </p:spPr>
        <p:txBody>
          <a:bodyPr anchor="t">
            <a:normAutofit/>
          </a:bodyPr>
          <a:lstStyle>
            <a:lvl1pPr marL="164592" indent="-164592">
              <a:lnSpc>
                <a:spcPct val="100000"/>
              </a:lnSpc>
              <a:spcBef>
                <a:spcPts val="0"/>
              </a:spcBef>
              <a:buNone/>
              <a:defRPr sz="4000" b="0" i="0" cap="all" baseline="0">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31454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4" cy="1127756"/>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C58E83-499B-42C0-A29C-116A7958FAB2}" type="datetime1">
              <a:rPr lang="en-US" smtClean="0"/>
              <a:t>8/5/2026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29474"/>
            <a:ext cx="5266090" cy="409352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29473"/>
            <a:ext cx="5266078" cy="4093526"/>
          </a:xfrm>
        </p:spPr>
        <p:txBody>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815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01714"/>
            <a:ext cx="10923934" cy="688973"/>
          </a:xfrm>
        </p:spPr>
        <p:txBody>
          <a:bodyPr>
            <a:normAutofit/>
          </a:bodyPr>
          <a:lstStyle>
            <a:lvl1pPr>
              <a:defRPr sz="4000"/>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4F4FD23-2163-447C-A80D-D0B4B313F4F9}" type="datetime1">
              <a:rPr lang="en-US" smtClean="0"/>
              <a:t>8/5/2026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685735"/>
            <a:ext cx="526664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596" y="2496190"/>
            <a:ext cx="5265520"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85735"/>
            <a:ext cx="527146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1001714"/>
            <a:ext cx="10923933" cy="1127761"/>
          </a:xfrm>
        </p:spPr>
        <p:txBody>
          <a:bodyPr>
            <a:normAutofit/>
          </a:bodyPr>
          <a:lstStyle>
            <a:lvl1pPr>
              <a:defRPr sz="40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6CE927C-C7F8-47B0-9A1C-DEAC93AC4235}" type="datetime1">
              <a:rPr lang="en-US" smtClean="0"/>
              <a:t>8/5/2026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EB669C-B2F2-4540-973C-9431C4193843}" type="datetime1">
              <a:rPr lang="en-US" smtClean="0"/>
              <a:t>8/5/2026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1" y="1001716"/>
            <a:ext cx="4328496" cy="1122374"/>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1E0AE40-9A04-413D-8631-F7A90F9EBCFC}" type="datetime1">
              <a:rPr lang="en-US" smtClean="0"/>
              <a:t>8/5/2026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496190"/>
            <a:ext cx="4328506" cy="372681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1001715"/>
            <a:ext cx="6209053" cy="522128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30" y="1001715"/>
            <a:ext cx="3771899" cy="1875474"/>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8694C3A-EE25-431B-80B1-4EF91AFC3103}" type="datetime1">
              <a:rPr lang="en-US" smtClean="0"/>
              <a:t>8/5/2026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3242949"/>
            <a:ext cx="3771899" cy="3063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7" y="634999"/>
            <a:ext cx="6595437" cy="5588001"/>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0980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8481399" cy="1607128"/>
          </a:xfrm>
        </p:spPr>
        <p:txBody>
          <a:bodyPr anchor="b">
            <a:noAutofit/>
          </a:bodyPr>
          <a:lstStyle>
            <a:lvl1pPr>
              <a:defRPr sz="7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4C3B674-A5BF-456A-8269-F8CA9F763AF0}" type="datetime1">
              <a:rPr lang="en-US" smtClean="0"/>
              <a:pPr/>
              <a:t>8/5/2026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3481" y="3615051"/>
            <a:ext cx="10367898" cy="2607949"/>
          </a:xfrm>
        </p:spPr>
        <p:txBody>
          <a:bodyPr>
            <a:normAutofit/>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756098"/>
            <a:ext cx="10923925" cy="2595476"/>
          </a:xfrm>
        </p:spPr>
        <p:txBody>
          <a:bodyPr anchor="b">
            <a:noAutofit/>
          </a:bodyPr>
          <a:lstStyle>
            <a:lvl1pPr>
              <a:defRPr sz="4000" b="0" i="0">
                <a:solidFill>
                  <a:schemeClr val="bg1"/>
                </a:solidFill>
                <a:latin typeface="+mn-lt"/>
              </a:defRPr>
            </a:lvl1pPr>
          </a:lstStyle>
          <a:p>
            <a:r>
              <a:rPr lang="en-US"/>
              <a:t>Click to edit Master title style</a:t>
            </a:r>
            <a:endParaRPr lang="en-US" dirty="0"/>
          </a:p>
        </p:txBody>
      </p:sp>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2C9D3C1B-3A72-4E86-BA17-923EE76E5763}" type="datetime1">
              <a:rPr lang="en-US" smtClean="0"/>
              <a:pPr/>
              <a:t>8/5/2026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3485" y="4732574"/>
            <a:ext cx="6595990" cy="1605164"/>
          </a:xfrm>
        </p:spPr>
        <p:txBody>
          <a:bodyPr anchor="b">
            <a:noAutofit/>
          </a:bodyPr>
          <a:lstStyle>
            <a:lvl1pPr marL="0" indent="0">
              <a:lnSpc>
                <a:spcPct val="120000"/>
              </a:lnSpc>
              <a:spcBef>
                <a:spcPts val="1000"/>
              </a:spcBef>
              <a:buNone/>
              <a:defRPr sz="1600">
                <a:solidFill>
                  <a:schemeClr val="bg1"/>
                </a:solidFill>
              </a:defRPr>
            </a:lvl1pPr>
            <a:lvl2pPr marL="228600" indent="0">
              <a:lnSpc>
                <a:spcPct val="120000"/>
              </a:lnSpc>
              <a:spcBef>
                <a:spcPts val="1000"/>
              </a:spcBef>
              <a:buNone/>
              <a:defRPr sz="1600">
                <a:solidFill>
                  <a:schemeClr val="bg1"/>
                </a:solidFill>
              </a:defRPr>
            </a:lvl2pPr>
            <a:lvl3pPr marL="457200" indent="0">
              <a:lnSpc>
                <a:spcPct val="120000"/>
              </a:lnSpc>
              <a:spcBef>
                <a:spcPts val="1000"/>
              </a:spcBef>
              <a:buNone/>
              <a:defRPr sz="1600">
                <a:solidFill>
                  <a:schemeClr val="bg1"/>
                </a:solidFill>
              </a:defRPr>
            </a:lvl3pPr>
            <a:lvl4pPr marL="685800" indent="0">
              <a:lnSpc>
                <a:spcPct val="120000"/>
              </a:lnSpc>
              <a:spcBef>
                <a:spcPts val="1000"/>
              </a:spcBef>
              <a:buNone/>
              <a:defRPr sz="1600">
                <a:solidFill>
                  <a:schemeClr val="bg1"/>
                </a:solidFill>
              </a:defRPr>
            </a:lvl4pPr>
            <a:lvl5pPr marL="914400" indent="0">
              <a:lnSpc>
                <a:spcPct val="120000"/>
              </a:lnSpc>
              <a:spcBef>
                <a:spcPts val="1000"/>
              </a:spcBef>
              <a:buNone/>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96612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a:defRPr sz="800" b="0" i="0">
                <a:solidFill>
                  <a:schemeClr val="tx1"/>
                </a:solidFill>
                <a:latin typeface="+mn-lt"/>
                <a:ea typeface="Batang" panose="02030600000101010101" pitchFamily="18" charset="-127"/>
              </a:defRPr>
            </a:lvl1pPr>
          </a:lstStyle>
          <a:p>
            <a:r>
              <a:rPr lang="en-US" dirty="0"/>
              <a:t>GROWTH MARKETING PLAN</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a:defRPr sz="800" b="0" i="0">
                <a:solidFill>
                  <a:schemeClr val="tx1"/>
                </a:solidFill>
                <a:latin typeface="+mn-lt"/>
                <a:ea typeface="Batang" panose="02030600000101010101" pitchFamily="18" charset="-127"/>
              </a:defRPr>
            </a:lvl1pPr>
          </a:lstStyle>
          <a:p>
            <a:fld id="{652F8955-0F19-465D-B095-4EFD5ED08188}" type="datetime1">
              <a:rPr lang="en-US" smtClean="0"/>
              <a:pPr/>
              <a:t>8/5/2026</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2129474"/>
            <a:ext cx="10923934" cy="40935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1001714"/>
            <a:ext cx="10923934" cy="755659"/>
          </a:xfrm>
          <a:prstGeom prst="rect">
            <a:avLst/>
          </a:prstGeom>
        </p:spPr>
        <p:txBody>
          <a:bodyPr vert="horz" lIns="91440" tIns="45720" rIns="91440" bIns="45720" rtlCol="0" anchor="t">
            <a:normAutofit/>
          </a:bodyPr>
          <a:lstStyle/>
          <a:p>
            <a:r>
              <a:rPr lang="en-US"/>
              <a:t>Click to edit Master title style</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82" r:id="rId33"/>
    <p:sldLayoutId id="2147483798" r:id="rId34"/>
    <p:sldLayoutId id="2147483799" r:id="rId35"/>
    <p:sldLayoutId id="2147483800" r:id="rId36"/>
    <p:sldLayoutId id="2147483801" r:id="rId37"/>
    <p:sldLayoutId id="2147483802" r:id="rId38"/>
    <p:sldLayoutId id="2147483803" r:id="rId39"/>
    <p:sldLayoutId id="2147483804" r:id="rId40"/>
    <p:sldLayoutId id="2147483805" r:id="rId41"/>
    <p:sldLayoutId id="2147483806" r:id="rId42"/>
    <p:sldLayoutId id="2147483807" r:id="rId43"/>
    <p:sldLayoutId id="2147483808" r:id="rId44"/>
    <p:sldLayoutId id="2147483809" r:id="rId45"/>
    <p:sldLayoutId id="2147483810" r:id="rId46"/>
    <p:sldLayoutId id="2147483811" r:id="rId47"/>
    <p:sldLayoutId id="2147483812" r:id="rId48"/>
    <p:sldLayoutId id="2147483813" r:id="rId49"/>
    <p:sldLayoutId id="2147483814" r:id="rId50"/>
  </p:sldLayoutIdLst>
  <p:hf hdr="0" dt="0"/>
  <p:txStyles>
    <p:titleStyle>
      <a:lvl1pPr algn="l" defTabSz="914400" rtl="0" eaLnBrk="1" latinLnBrk="0" hangingPunct="1">
        <a:lnSpc>
          <a:spcPct val="90000"/>
        </a:lnSpc>
        <a:spcBef>
          <a:spcPct val="0"/>
        </a:spcBef>
        <a:buNone/>
        <a:defRPr sz="40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3.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10.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1.xml"/><Relationship Id="rId5" Type="http://schemas.openxmlformats.org/officeDocument/2006/relationships/image" Target="../media/image26.pn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18.png"/><Relationship Id="rId2" Type="http://schemas.openxmlformats.org/officeDocument/2006/relationships/image" Target="../media/image27.png"/><Relationship Id="rId1" Type="http://schemas.openxmlformats.org/officeDocument/2006/relationships/slideLayout" Target="../slideLayouts/slideLayout43.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634031" y="1001715"/>
            <a:ext cx="5955028" cy="5477511"/>
          </a:xfrm>
        </p:spPr>
        <p:txBody>
          <a:bodyPr/>
          <a:lstStyle/>
          <a:p>
            <a:r>
              <a:rPr lang="en-US" b="1" dirty="0">
                <a:solidFill>
                  <a:srgbClr val="008000"/>
                </a:solidFill>
                <a:latin typeface="Cambria" pitchFamily="34" charset="0"/>
                <a:ea typeface="Cambria" pitchFamily="34" charset="-122"/>
                <a:cs typeface="Cambria" pitchFamily="34" charset="-120"/>
              </a:rPr>
              <a:t>VerdeMode Studio</a:t>
            </a:r>
            <a:br>
              <a:rPr lang="en-US" b="1" dirty="0">
                <a:solidFill>
                  <a:srgbClr val="008000"/>
                </a:solidFill>
                <a:latin typeface="Cambria" pitchFamily="34" charset="0"/>
                <a:ea typeface="Cambria" pitchFamily="34" charset="-122"/>
                <a:cs typeface="Cambria" pitchFamily="34" charset="-120"/>
              </a:rPr>
            </a:br>
            <a:br>
              <a:rPr lang="en-US" b="1" dirty="0">
                <a:solidFill>
                  <a:srgbClr val="008000"/>
                </a:solidFill>
                <a:latin typeface="Cambria" pitchFamily="34" charset="0"/>
                <a:ea typeface="Cambria" pitchFamily="34" charset="-122"/>
                <a:cs typeface="Cambria" pitchFamily="34" charset="-120"/>
              </a:rPr>
            </a:br>
            <a:endParaRPr lang="en-US" dirty="0">
              <a:solidFill>
                <a:srgbClr val="008000"/>
              </a:solidFill>
            </a:endParaRPr>
          </a:p>
        </p:txBody>
      </p:sp>
      <p:pic>
        <p:nvPicPr>
          <p:cNvPr id="16" name="Picture Placeholder 15">
            <a:extLst>
              <a:ext uri="{FF2B5EF4-FFF2-40B4-BE49-F238E27FC236}">
                <a16:creationId xmlns:a16="http://schemas.microsoft.com/office/drawing/2014/main" id="{0EF92AAA-69F5-4BBD-D336-59ACECD44524}"/>
              </a:ext>
            </a:extLst>
          </p:cNvPr>
          <p:cNvPicPr>
            <a:picLocks noGrp="1" noChangeAspect="1"/>
          </p:cNvPicPr>
          <p:nvPr>
            <p:ph type="pic" sz="quarter" idx="13"/>
          </p:nvPr>
        </p:nvPicPr>
        <p:blipFill>
          <a:blip r:embed="rId2"/>
          <a:srcRect l="12" r="12"/>
          <a:stretch>
            <a:fillRect/>
          </a:stretch>
        </p:blipFill>
        <p:spPr>
          <a:prstGeom prst="rect">
            <a:avLst/>
          </a:prstGeom>
        </p:spPr>
      </p:pic>
      <p:sp>
        <p:nvSpPr>
          <p:cNvPr id="3" name="Subtitle 2">
            <a:extLst>
              <a:ext uri="{FF2B5EF4-FFF2-40B4-BE49-F238E27FC236}">
                <a16:creationId xmlns:a16="http://schemas.microsoft.com/office/drawing/2014/main" id="{363CF5F8-0028-8636-5006-5D5C52B32774}"/>
              </a:ext>
            </a:extLst>
          </p:cNvPr>
          <p:cNvSpPr>
            <a:spLocks noGrp="1"/>
          </p:cNvSpPr>
          <p:nvPr>
            <p:ph sz="quarter" idx="14"/>
          </p:nvPr>
        </p:nvSpPr>
        <p:spPr>
          <a:xfrm>
            <a:off x="7177414" y="6375748"/>
            <a:ext cx="4847572" cy="363255"/>
          </a:xfrm>
        </p:spPr>
        <p:txBody>
          <a:bodyPr>
            <a:normAutofit lnSpcReduction="10000"/>
          </a:bodyPr>
          <a:lstStyle/>
          <a:p>
            <a:r>
              <a:rPr lang="en-US" dirty="0"/>
              <a:t>Presented by Mohammad Khan (2412986)</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p:txBody>
          <a:bodyPr>
            <a:normAutofit fontScale="90000"/>
          </a:bodyPr>
          <a:lstStyle/>
          <a:p>
            <a:r>
              <a:rPr lang="en-US" dirty="0"/>
              <a:t>Who are </a:t>
            </a:r>
            <a:r>
              <a:rPr lang="en-US" dirty="0" err="1"/>
              <a:t>verdemode</a:t>
            </a:r>
            <a:r>
              <a:rPr lang="en-US" dirty="0"/>
              <a:t> studio</a:t>
            </a:r>
          </a:p>
        </p:txBody>
      </p:sp>
      <p:sp>
        <p:nvSpPr>
          <p:cNvPr id="6" name="Slide Number Placeholder 5">
            <a:extLst>
              <a:ext uri="{FF2B5EF4-FFF2-40B4-BE49-F238E27FC236}">
                <a16:creationId xmlns:a16="http://schemas.microsoft.com/office/drawing/2014/main" id="{A6597480-562D-362F-4FFD-70F352A11955}"/>
              </a:ext>
            </a:extLst>
          </p:cNvPr>
          <p:cNvSpPr>
            <a:spLocks noGrp="1"/>
          </p:cNvSpPr>
          <p:nvPr>
            <p:ph type="sldNum" sz="quarter" idx="12"/>
          </p:nvPr>
        </p:nvSpPr>
        <p:spPr/>
        <p:txBody>
          <a:bodyPr/>
          <a:lstStyle/>
          <a:p>
            <a:fld id="{CC057153-B650-4DEB-B370-79DDCFDCE934}" type="slidenum">
              <a:rPr lang="en-US" smtClean="0"/>
              <a:t>2</a:t>
            </a:fld>
            <a:endParaRPr lang="en-US" dirty="0"/>
          </a:p>
        </p:txBody>
      </p:sp>
      <p:sp>
        <p:nvSpPr>
          <p:cNvPr id="5" name="Footer Placeholder 4">
            <a:extLst>
              <a:ext uri="{FF2B5EF4-FFF2-40B4-BE49-F238E27FC236}">
                <a16:creationId xmlns:a16="http://schemas.microsoft.com/office/drawing/2014/main" id="{C4E30805-9EDF-DFE1-AE27-78BEC69286BD}"/>
              </a:ext>
            </a:extLst>
          </p:cNvPr>
          <p:cNvSpPr>
            <a:spLocks noGrp="1"/>
          </p:cNvSpPr>
          <p:nvPr>
            <p:ph type="ftr" sz="quarter" idx="11"/>
          </p:nvPr>
        </p:nvSpPr>
        <p:spPr/>
        <p:txBody>
          <a:bodyPr/>
          <a:lstStyle/>
          <a:p>
            <a:r>
              <a:rPr lang="en-US" dirty="0"/>
              <a:t>GROWTH MARKETING PLAN</a:t>
            </a:r>
          </a:p>
        </p:txBody>
      </p:sp>
      <p:pic>
        <p:nvPicPr>
          <p:cNvPr id="8" name="Picture Placeholder 7" descr="A white vase with dried flowers">
            <a:extLst>
              <a:ext uri="{FF2B5EF4-FFF2-40B4-BE49-F238E27FC236}">
                <a16:creationId xmlns:a16="http://schemas.microsoft.com/office/drawing/2014/main" id="{AEA16DDC-C63C-0A75-89CD-9003DA6F199A}"/>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a:stretch>
            <a:fillRect/>
          </a:stretch>
        </p:blipFill>
        <p:spPr/>
      </p:pic>
      <p:sp>
        <p:nvSpPr>
          <p:cNvPr id="3" name="Content Placeholder 2">
            <a:extLst>
              <a:ext uri="{FF2B5EF4-FFF2-40B4-BE49-F238E27FC236}">
                <a16:creationId xmlns:a16="http://schemas.microsoft.com/office/drawing/2014/main" id="{79BC7904-BA22-561E-1DE0-8E716FCEA69E}"/>
              </a:ext>
            </a:extLst>
          </p:cNvPr>
          <p:cNvSpPr>
            <a:spLocks noGrp="1"/>
          </p:cNvSpPr>
          <p:nvPr>
            <p:ph sz="quarter" idx="13"/>
          </p:nvPr>
        </p:nvSpPr>
        <p:spPr>
          <a:xfrm>
            <a:off x="6350674" y="2511690"/>
            <a:ext cx="4781383" cy="2022796"/>
          </a:xfrm>
        </p:spPr>
        <p:txBody>
          <a:bodyPr anchor="ctr">
            <a:normAutofit lnSpcReduction="10000"/>
          </a:bodyPr>
          <a:lstStyle/>
          <a:p>
            <a:pPr>
              <a:lnSpc>
                <a:spcPct val="135000"/>
              </a:lnSpc>
            </a:pPr>
            <a:r>
              <a:rPr lang="en-US" dirty="0">
                <a:latin typeface="Calibri" pitchFamily="34" charset="0"/>
                <a:ea typeface="Calibri" pitchFamily="34" charset="-122"/>
                <a:cs typeface="Calibri" pitchFamily="34" charset="-120"/>
              </a:rPr>
              <a:t>VerdeMode Studio is a company born from an idea: beautiful design and sustainability should come hand in hand. Everything is made from ethically sourced materials, produced through low-impact methods such as recycling, and designed to be worn for years — not seasons.</a:t>
            </a:r>
            <a:endParaRPr lang="en-US" dirty="0"/>
          </a:p>
        </p:txBody>
      </p:sp>
      <p:sp>
        <p:nvSpPr>
          <p:cNvPr id="88" name="Shape 3">
            <a:extLst>
              <a:ext uri="{FF2B5EF4-FFF2-40B4-BE49-F238E27FC236}">
                <a16:creationId xmlns:a16="http://schemas.microsoft.com/office/drawing/2014/main" id="{302B2371-0CC1-6EA8-3617-F2EED8ED7AB0}"/>
              </a:ext>
            </a:extLst>
          </p:cNvPr>
          <p:cNvSpPr/>
          <p:nvPr/>
        </p:nvSpPr>
        <p:spPr>
          <a:xfrm>
            <a:off x="6177070" y="4699000"/>
            <a:ext cx="502920" cy="502920"/>
          </a:xfrm>
          <a:prstGeom prst="ellipse">
            <a:avLst/>
          </a:prstGeom>
          <a:solidFill>
            <a:srgbClr val="97BC62"/>
          </a:solidFill>
          <a:ln/>
        </p:spPr>
        <p:txBody>
          <a:bodyPr/>
          <a:lstStyle/>
          <a:p>
            <a:endParaRPr lang="en-US"/>
          </a:p>
        </p:txBody>
      </p:sp>
      <p:pic>
        <p:nvPicPr>
          <p:cNvPr id="90" name="Image 0" descr="/home/claude/verdemode/icons/leaf_forest.png">
            <a:extLst>
              <a:ext uri="{FF2B5EF4-FFF2-40B4-BE49-F238E27FC236}">
                <a16:creationId xmlns:a16="http://schemas.microsoft.com/office/drawing/2014/main" id="{6DBFB987-2EE7-21AD-8B39-52B4CC1E9FB8}"/>
              </a:ext>
            </a:extLst>
          </p:cNvPr>
          <p:cNvPicPr>
            <a:picLocks noChangeAspect="1"/>
          </p:cNvPicPr>
          <p:nvPr/>
        </p:nvPicPr>
        <p:blipFill>
          <a:blip r:embed="rId3"/>
          <a:stretch>
            <a:fillRect/>
          </a:stretch>
        </p:blipFill>
        <p:spPr>
          <a:xfrm>
            <a:off x="6275222" y="4817567"/>
            <a:ext cx="241402" cy="241402"/>
          </a:xfrm>
          <a:prstGeom prst="rect">
            <a:avLst/>
          </a:prstGeom>
        </p:spPr>
      </p:pic>
      <p:sp>
        <p:nvSpPr>
          <p:cNvPr id="92" name="Text 4">
            <a:extLst>
              <a:ext uri="{FF2B5EF4-FFF2-40B4-BE49-F238E27FC236}">
                <a16:creationId xmlns:a16="http://schemas.microsoft.com/office/drawing/2014/main" id="{41E98ED2-FD16-0D6F-2DD4-F03EEC45D38C}"/>
              </a:ext>
            </a:extLst>
          </p:cNvPr>
          <p:cNvSpPr/>
          <p:nvPr/>
        </p:nvSpPr>
        <p:spPr>
          <a:xfrm>
            <a:off x="6713220" y="4671568"/>
            <a:ext cx="2468880" cy="320040"/>
          </a:xfrm>
          <a:prstGeom prst="rect">
            <a:avLst/>
          </a:prstGeom>
          <a:noFill/>
          <a:ln/>
        </p:spPr>
        <p:txBody>
          <a:bodyPr wrap="square" lIns="0" tIns="0" rIns="0" bIns="0" rtlCol="0" anchor="ctr"/>
          <a:lstStyle/>
          <a:p>
            <a:pPr marL="0" indent="0">
              <a:buNone/>
            </a:pPr>
            <a:r>
              <a:rPr lang="en-US" sz="1200" b="1" dirty="0">
                <a:latin typeface="Calibri" pitchFamily="34" charset="0"/>
                <a:ea typeface="Calibri" pitchFamily="34" charset="-122"/>
                <a:cs typeface="Calibri" pitchFamily="34" charset="-120"/>
              </a:rPr>
              <a:t>Ethically Sourced</a:t>
            </a:r>
            <a:endParaRPr lang="en-US" sz="1200" dirty="0"/>
          </a:p>
        </p:txBody>
      </p:sp>
      <p:sp>
        <p:nvSpPr>
          <p:cNvPr id="94" name="Text 5">
            <a:extLst>
              <a:ext uri="{FF2B5EF4-FFF2-40B4-BE49-F238E27FC236}">
                <a16:creationId xmlns:a16="http://schemas.microsoft.com/office/drawing/2014/main" id="{757F7750-DE54-4B9B-787F-AE7D7307E939}"/>
              </a:ext>
            </a:extLst>
          </p:cNvPr>
          <p:cNvSpPr/>
          <p:nvPr/>
        </p:nvSpPr>
        <p:spPr>
          <a:xfrm>
            <a:off x="6651955" y="4888359"/>
            <a:ext cx="2468880" cy="548640"/>
          </a:xfrm>
          <a:prstGeom prst="rect">
            <a:avLst/>
          </a:prstGeom>
          <a:noFill/>
          <a:ln/>
        </p:spPr>
        <p:txBody>
          <a:bodyPr wrap="square" lIns="0" tIns="0" rIns="0" bIns="0" rtlCol="0" anchor="ctr"/>
          <a:lstStyle/>
          <a:p>
            <a:pPr marL="0" indent="0">
              <a:lnSpc>
                <a:spcPct val="110000"/>
              </a:lnSpc>
              <a:buNone/>
            </a:pPr>
            <a:r>
              <a:rPr lang="en-US" sz="1050" dirty="0">
                <a:latin typeface="Calibri" pitchFamily="34" charset="0"/>
                <a:ea typeface="Calibri" pitchFamily="34" charset="-122"/>
                <a:cs typeface="Calibri" pitchFamily="34" charset="-120"/>
              </a:rPr>
              <a:t>Materials traced to fair, low-impact origins.</a:t>
            </a:r>
            <a:endParaRPr lang="en-US" sz="1050" dirty="0"/>
          </a:p>
        </p:txBody>
      </p:sp>
      <p:sp>
        <p:nvSpPr>
          <p:cNvPr id="96" name="Shape 6">
            <a:extLst>
              <a:ext uri="{FF2B5EF4-FFF2-40B4-BE49-F238E27FC236}">
                <a16:creationId xmlns:a16="http://schemas.microsoft.com/office/drawing/2014/main" id="{403F426A-E266-1870-B801-5E8C42ABDE8B}"/>
              </a:ext>
            </a:extLst>
          </p:cNvPr>
          <p:cNvSpPr/>
          <p:nvPr/>
        </p:nvSpPr>
        <p:spPr>
          <a:xfrm>
            <a:off x="9406382" y="4699000"/>
            <a:ext cx="502920" cy="502920"/>
          </a:xfrm>
          <a:prstGeom prst="ellipse">
            <a:avLst/>
          </a:prstGeom>
          <a:solidFill>
            <a:srgbClr val="97BC62"/>
          </a:solidFill>
          <a:ln/>
        </p:spPr>
        <p:txBody>
          <a:bodyPr/>
          <a:lstStyle/>
          <a:p>
            <a:endParaRPr lang="en-US" sz="1600"/>
          </a:p>
        </p:txBody>
      </p:sp>
      <p:pic>
        <p:nvPicPr>
          <p:cNvPr id="98" name="Image 1" descr="/home/claude/verdemode/icons/sync_forest.png">
            <a:extLst>
              <a:ext uri="{FF2B5EF4-FFF2-40B4-BE49-F238E27FC236}">
                <a16:creationId xmlns:a16="http://schemas.microsoft.com/office/drawing/2014/main" id="{BE270D6E-C079-9527-3518-A9EABE2D040C}"/>
              </a:ext>
            </a:extLst>
          </p:cNvPr>
          <p:cNvPicPr>
            <a:picLocks noChangeAspect="1"/>
          </p:cNvPicPr>
          <p:nvPr/>
        </p:nvPicPr>
        <p:blipFill>
          <a:blip r:embed="rId4"/>
          <a:stretch>
            <a:fillRect/>
          </a:stretch>
        </p:blipFill>
        <p:spPr>
          <a:xfrm>
            <a:off x="9537141" y="4829759"/>
            <a:ext cx="241402" cy="241402"/>
          </a:xfrm>
          <a:prstGeom prst="rect">
            <a:avLst/>
          </a:prstGeom>
        </p:spPr>
      </p:pic>
      <p:sp>
        <p:nvSpPr>
          <p:cNvPr id="100" name="Text 7">
            <a:extLst>
              <a:ext uri="{FF2B5EF4-FFF2-40B4-BE49-F238E27FC236}">
                <a16:creationId xmlns:a16="http://schemas.microsoft.com/office/drawing/2014/main" id="{004C8376-52FA-4760-978F-C4FD1EC8C65D}"/>
              </a:ext>
            </a:extLst>
          </p:cNvPr>
          <p:cNvSpPr/>
          <p:nvPr/>
        </p:nvSpPr>
        <p:spPr>
          <a:xfrm>
            <a:off x="10002012" y="4671568"/>
            <a:ext cx="2468880" cy="320040"/>
          </a:xfrm>
          <a:prstGeom prst="rect">
            <a:avLst/>
          </a:prstGeom>
          <a:noFill/>
          <a:ln/>
        </p:spPr>
        <p:txBody>
          <a:bodyPr wrap="square" lIns="0" tIns="0" rIns="0" bIns="0" rtlCol="0" anchor="ctr"/>
          <a:lstStyle/>
          <a:p>
            <a:pPr marL="0" indent="0">
              <a:buNone/>
            </a:pPr>
            <a:r>
              <a:rPr lang="en-US" sz="1350" b="1" dirty="0">
                <a:latin typeface="Calibri" pitchFamily="34" charset="0"/>
                <a:ea typeface="Calibri" pitchFamily="34" charset="-122"/>
                <a:cs typeface="Calibri" pitchFamily="34" charset="-120"/>
              </a:rPr>
              <a:t>Slow Fashion</a:t>
            </a:r>
            <a:endParaRPr lang="en-US" sz="1350" dirty="0"/>
          </a:p>
        </p:txBody>
      </p:sp>
      <p:sp>
        <p:nvSpPr>
          <p:cNvPr id="102" name="Text 8">
            <a:extLst>
              <a:ext uri="{FF2B5EF4-FFF2-40B4-BE49-F238E27FC236}">
                <a16:creationId xmlns:a16="http://schemas.microsoft.com/office/drawing/2014/main" id="{6A142022-E1E2-B0A2-120D-068A734D7D31}"/>
              </a:ext>
            </a:extLst>
          </p:cNvPr>
          <p:cNvSpPr/>
          <p:nvPr/>
        </p:nvSpPr>
        <p:spPr>
          <a:xfrm>
            <a:off x="9897617" y="4834894"/>
            <a:ext cx="2468880" cy="548640"/>
          </a:xfrm>
          <a:prstGeom prst="rect">
            <a:avLst/>
          </a:prstGeom>
          <a:noFill/>
          <a:ln/>
        </p:spPr>
        <p:txBody>
          <a:bodyPr wrap="square" lIns="0" tIns="0" rIns="0" bIns="0" rtlCol="0" anchor="ctr"/>
          <a:lstStyle/>
          <a:p>
            <a:pPr marL="0" indent="0">
              <a:lnSpc>
                <a:spcPct val="110000"/>
              </a:lnSpc>
              <a:buNone/>
            </a:pPr>
            <a:r>
              <a:rPr lang="en-US" sz="1050" dirty="0">
                <a:latin typeface="Calibri" pitchFamily="34" charset="0"/>
                <a:ea typeface="Calibri" pitchFamily="34" charset="-122"/>
                <a:cs typeface="Calibri" pitchFamily="34" charset="-120"/>
              </a:rPr>
              <a:t>Timeless design over disposable trends.</a:t>
            </a:r>
            <a:endParaRPr lang="en-US" sz="1050" dirty="0"/>
          </a:p>
        </p:txBody>
      </p:sp>
      <p:sp>
        <p:nvSpPr>
          <p:cNvPr id="104" name="Shape 9">
            <a:extLst>
              <a:ext uri="{FF2B5EF4-FFF2-40B4-BE49-F238E27FC236}">
                <a16:creationId xmlns:a16="http://schemas.microsoft.com/office/drawing/2014/main" id="{E32DA490-DA72-693D-EA7B-DA50614BD59F}"/>
              </a:ext>
            </a:extLst>
          </p:cNvPr>
          <p:cNvSpPr/>
          <p:nvPr/>
        </p:nvSpPr>
        <p:spPr>
          <a:xfrm>
            <a:off x="6185699" y="5933440"/>
            <a:ext cx="502920" cy="502920"/>
          </a:xfrm>
          <a:prstGeom prst="ellipse">
            <a:avLst/>
          </a:prstGeom>
          <a:solidFill>
            <a:srgbClr val="97BC62"/>
          </a:solidFill>
          <a:ln/>
        </p:spPr>
        <p:txBody>
          <a:bodyPr/>
          <a:lstStyle/>
          <a:p>
            <a:endParaRPr lang="en-US"/>
          </a:p>
        </p:txBody>
      </p:sp>
      <p:pic>
        <p:nvPicPr>
          <p:cNvPr id="106" name="Image 2" descr="/home/claude/verdemode/icons/check_forest.png">
            <a:extLst>
              <a:ext uri="{FF2B5EF4-FFF2-40B4-BE49-F238E27FC236}">
                <a16:creationId xmlns:a16="http://schemas.microsoft.com/office/drawing/2014/main" id="{495EECE8-8FAD-8278-4FD3-B42AAAC5C8EB}"/>
              </a:ext>
            </a:extLst>
          </p:cNvPr>
          <p:cNvPicPr>
            <a:picLocks noChangeAspect="1"/>
          </p:cNvPicPr>
          <p:nvPr/>
        </p:nvPicPr>
        <p:blipFill>
          <a:blip r:embed="rId5"/>
          <a:stretch>
            <a:fillRect/>
          </a:stretch>
        </p:blipFill>
        <p:spPr>
          <a:xfrm>
            <a:off x="6307829" y="6064199"/>
            <a:ext cx="241402" cy="241402"/>
          </a:xfrm>
          <a:prstGeom prst="rect">
            <a:avLst/>
          </a:prstGeom>
        </p:spPr>
      </p:pic>
      <p:sp>
        <p:nvSpPr>
          <p:cNvPr id="108" name="Text 10">
            <a:extLst>
              <a:ext uri="{FF2B5EF4-FFF2-40B4-BE49-F238E27FC236}">
                <a16:creationId xmlns:a16="http://schemas.microsoft.com/office/drawing/2014/main" id="{64AA5B10-D7E5-C326-7C9C-E03FCA01BE4D}"/>
              </a:ext>
            </a:extLst>
          </p:cNvPr>
          <p:cNvSpPr/>
          <p:nvPr/>
        </p:nvSpPr>
        <p:spPr>
          <a:xfrm>
            <a:off x="6713220" y="5906008"/>
            <a:ext cx="2468880" cy="320040"/>
          </a:xfrm>
          <a:prstGeom prst="rect">
            <a:avLst/>
          </a:prstGeom>
          <a:noFill/>
          <a:ln/>
        </p:spPr>
        <p:txBody>
          <a:bodyPr wrap="square" lIns="0" tIns="0" rIns="0" bIns="0" rtlCol="0" anchor="ctr"/>
          <a:lstStyle/>
          <a:p>
            <a:pPr marL="0" indent="0">
              <a:buNone/>
            </a:pPr>
            <a:r>
              <a:rPr lang="en-US" sz="1200" b="1" dirty="0">
                <a:latin typeface="Calibri" pitchFamily="34" charset="0"/>
                <a:ea typeface="Calibri" pitchFamily="34" charset="-122"/>
                <a:cs typeface="Calibri" pitchFamily="34" charset="-120"/>
              </a:rPr>
              <a:t>Radical Transparency</a:t>
            </a:r>
            <a:endParaRPr lang="en-US" sz="1200" dirty="0"/>
          </a:p>
        </p:txBody>
      </p:sp>
      <p:sp>
        <p:nvSpPr>
          <p:cNvPr id="110" name="Text 11">
            <a:extLst>
              <a:ext uri="{FF2B5EF4-FFF2-40B4-BE49-F238E27FC236}">
                <a16:creationId xmlns:a16="http://schemas.microsoft.com/office/drawing/2014/main" id="{FCB23B37-C48C-CA9A-A10E-7B1095D45862}"/>
              </a:ext>
            </a:extLst>
          </p:cNvPr>
          <p:cNvSpPr/>
          <p:nvPr/>
        </p:nvSpPr>
        <p:spPr>
          <a:xfrm>
            <a:off x="6679990" y="6031281"/>
            <a:ext cx="2468880" cy="548640"/>
          </a:xfrm>
          <a:prstGeom prst="rect">
            <a:avLst/>
          </a:prstGeom>
          <a:noFill/>
          <a:ln/>
        </p:spPr>
        <p:txBody>
          <a:bodyPr wrap="square" lIns="0" tIns="0" rIns="0" bIns="0" rtlCol="0" anchor="ctr"/>
          <a:lstStyle/>
          <a:p>
            <a:pPr marL="0" indent="0">
              <a:lnSpc>
                <a:spcPct val="110000"/>
              </a:lnSpc>
              <a:buNone/>
            </a:pPr>
            <a:r>
              <a:rPr lang="en-US" sz="1050" dirty="0">
                <a:latin typeface="Calibri" pitchFamily="34" charset="0"/>
                <a:ea typeface="Calibri" pitchFamily="34" charset="-122"/>
                <a:cs typeface="Calibri" pitchFamily="34" charset="-120"/>
              </a:rPr>
              <a:t>Open about process, cost &amp; impact.</a:t>
            </a:r>
            <a:endParaRPr lang="en-US" sz="1050" dirty="0"/>
          </a:p>
        </p:txBody>
      </p:sp>
      <p:sp>
        <p:nvSpPr>
          <p:cNvPr id="112" name="Shape 12">
            <a:extLst>
              <a:ext uri="{FF2B5EF4-FFF2-40B4-BE49-F238E27FC236}">
                <a16:creationId xmlns:a16="http://schemas.microsoft.com/office/drawing/2014/main" id="{85CDCF6E-185D-91B5-5A5A-4B317E4FA33E}"/>
              </a:ext>
            </a:extLst>
          </p:cNvPr>
          <p:cNvSpPr/>
          <p:nvPr/>
        </p:nvSpPr>
        <p:spPr>
          <a:xfrm>
            <a:off x="9406382" y="5933440"/>
            <a:ext cx="502920" cy="502920"/>
          </a:xfrm>
          <a:prstGeom prst="ellipse">
            <a:avLst/>
          </a:prstGeom>
          <a:solidFill>
            <a:srgbClr val="97BC62"/>
          </a:solidFill>
          <a:ln/>
        </p:spPr>
        <p:txBody>
          <a:bodyPr/>
          <a:lstStyle/>
          <a:p>
            <a:endParaRPr lang="en-US" sz="1600"/>
          </a:p>
        </p:txBody>
      </p:sp>
      <p:pic>
        <p:nvPicPr>
          <p:cNvPr id="114" name="Image 3" descr="/home/claude/verdemode/icons/feather_forest.png">
            <a:extLst>
              <a:ext uri="{FF2B5EF4-FFF2-40B4-BE49-F238E27FC236}">
                <a16:creationId xmlns:a16="http://schemas.microsoft.com/office/drawing/2014/main" id="{751939FB-1138-A1C5-37A1-EE988D14CC47}"/>
              </a:ext>
            </a:extLst>
          </p:cNvPr>
          <p:cNvPicPr>
            <a:picLocks noChangeAspect="1"/>
          </p:cNvPicPr>
          <p:nvPr/>
        </p:nvPicPr>
        <p:blipFill>
          <a:blip r:embed="rId6"/>
          <a:stretch>
            <a:fillRect/>
          </a:stretch>
        </p:blipFill>
        <p:spPr>
          <a:xfrm>
            <a:off x="9537141" y="6064199"/>
            <a:ext cx="241402" cy="241402"/>
          </a:xfrm>
          <a:prstGeom prst="rect">
            <a:avLst/>
          </a:prstGeom>
        </p:spPr>
      </p:pic>
      <p:sp>
        <p:nvSpPr>
          <p:cNvPr id="116" name="Text 13">
            <a:extLst>
              <a:ext uri="{FF2B5EF4-FFF2-40B4-BE49-F238E27FC236}">
                <a16:creationId xmlns:a16="http://schemas.microsoft.com/office/drawing/2014/main" id="{AE719590-9763-3B80-BD46-982440E62CEE}"/>
              </a:ext>
            </a:extLst>
          </p:cNvPr>
          <p:cNvSpPr/>
          <p:nvPr/>
        </p:nvSpPr>
        <p:spPr>
          <a:xfrm>
            <a:off x="10002012" y="5906008"/>
            <a:ext cx="2468880" cy="320040"/>
          </a:xfrm>
          <a:prstGeom prst="rect">
            <a:avLst/>
          </a:prstGeom>
          <a:noFill/>
          <a:ln/>
        </p:spPr>
        <p:txBody>
          <a:bodyPr wrap="square" lIns="0" tIns="0" rIns="0" bIns="0" rtlCol="0" anchor="ctr"/>
          <a:lstStyle/>
          <a:p>
            <a:pPr marL="0" indent="0">
              <a:buNone/>
            </a:pPr>
            <a:r>
              <a:rPr lang="en-US" sz="1350" b="1" dirty="0">
                <a:latin typeface="Calibri" pitchFamily="34" charset="0"/>
                <a:ea typeface="Calibri" pitchFamily="34" charset="-122"/>
                <a:cs typeface="Calibri" pitchFamily="34" charset="-120"/>
              </a:rPr>
              <a:t>Minimalist Design</a:t>
            </a:r>
            <a:endParaRPr lang="en-US" sz="1350" dirty="0"/>
          </a:p>
        </p:txBody>
      </p:sp>
      <p:sp>
        <p:nvSpPr>
          <p:cNvPr id="118" name="Text 14">
            <a:extLst>
              <a:ext uri="{FF2B5EF4-FFF2-40B4-BE49-F238E27FC236}">
                <a16:creationId xmlns:a16="http://schemas.microsoft.com/office/drawing/2014/main" id="{CD71FF69-D095-54D4-BC20-82B1884F76FF}"/>
              </a:ext>
            </a:extLst>
          </p:cNvPr>
          <p:cNvSpPr/>
          <p:nvPr/>
        </p:nvSpPr>
        <p:spPr>
          <a:xfrm>
            <a:off x="9968782" y="6064199"/>
            <a:ext cx="2468880" cy="548640"/>
          </a:xfrm>
          <a:prstGeom prst="rect">
            <a:avLst/>
          </a:prstGeom>
          <a:noFill/>
          <a:ln/>
        </p:spPr>
        <p:txBody>
          <a:bodyPr wrap="square" lIns="0" tIns="0" rIns="0" bIns="0" rtlCol="0" anchor="ctr"/>
          <a:lstStyle/>
          <a:p>
            <a:pPr marL="0" indent="0">
              <a:lnSpc>
                <a:spcPct val="110000"/>
              </a:lnSpc>
              <a:buNone/>
            </a:pPr>
            <a:r>
              <a:rPr lang="en-US" sz="1050" dirty="0">
                <a:latin typeface="Calibri" pitchFamily="34" charset="0"/>
                <a:ea typeface="Calibri" pitchFamily="34" charset="-122"/>
                <a:cs typeface="Calibri" pitchFamily="34" charset="-120"/>
              </a:rPr>
              <a:t>Modern lines that outlast trend cycles.</a:t>
            </a:r>
            <a:endParaRPr lang="en-US" sz="1050" dirty="0"/>
          </a:p>
        </p:txBody>
      </p:sp>
    </p:spTree>
    <p:extLst>
      <p:ext uri="{BB962C8B-B14F-4D97-AF65-F5344CB8AC3E}">
        <p14:creationId xmlns:p14="http://schemas.microsoft.com/office/powerpoint/2010/main" val="1545177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3F80BD1-AFD4-09FB-A961-59E3F5AC4735}"/>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D7E49412-09E9-0DF2-D2B6-7D4C168FC053}"/>
              </a:ext>
            </a:extLst>
          </p:cNvPr>
          <p:cNvSpPr>
            <a:spLocks noGrp="1"/>
          </p:cNvSpPr>
          <p:nvPr>
            <p:ph type="sldNum" sz="quarter" idx="12"/>
          </p:nvPr>
        </p:nvSpPr>
        <p:spPr/>
        <p:txBody>
          <a:bodyPr/>
          <a:lstStyle/>
          <a:p>
            <a:fld id="{CC057153-B650-4DEB-B370-79DDCFDCE934}" type="slidenum">
              <a:rPr lang="en-US" smtClean="0"/>
              <a:t>3</a:t>
            </a:fld>
            <a:endParaRPr lang="en-US" dirty="0"/>
          </a:p>
        </p:txBody>
      </p:sp>
      <p:sp>
        <p:nvSpPr>
          <p:cNvPr id="11" name="Text 1">
            <a:extLst>
              <a:ext uri="{FF2B5EF4-FFF2-40B4-BE49-F238E27FC236}">
                <a16:creationId xmlns:a16="http://schemas.microsoft.com/office/drawing/2014/main" id="{78E81655-F6B0-9D87-DE5A-61FD14504F8D}"/>
              </a:ext>
            </a:extLst>
          </p:cNvPr>
          <p:cNvSpPr/>
          <p:nvPr/>
        </p:nvSpPr>
        <p:spPr>
          <a:xfrm>
            <a:off x="548640" y="713232"/>
            <a:ext cx="9601200" cy="822960"/>
          </a:xfrm>
          <a:prstGeom prst="rect">
            <a:avLst/>
          </a:prstGeom>
          <a:noFill/>
          <a:ln/>
        </p:spPr>
        <p:txBody>
          <a:bodyPr wrap="square" lIns="0" tIns="0" rIns="0" bIns="0" rtlCol="0" anchor="ctr"/>
          <a:lstStyle/>
          <a:p>
            <a:pPr marL="0" indent="0">
              <a:buNone/>
            </a:pPr>
            <a:r>
              <a:rPr lang="en-US" sz="3200" b="1" dirty="0">
                <a:solidFill>
                  <a:schemeClr val="bg1"/>
                </a:solidFill>
                <a:latin typeface="Cambria" pitchFamily="34" charset="0"/>
                <a:ea typeface="Cambria" pitchFamily="34" charset="-122"/>
                <a:cs typeface="Cambria" pitchFamily="34" charset="-120"/>
              </a:rPr>
              <a:t>Rollout Roadmap</a:t>
            </a:r>
            <a:endParaRPr lang="en-US" sz="3200" dirty="0">
              <a:solidFill>
                <a:schemeClr val="bg1"/>
              </a:solidFill>
            </a:endParaRPr>
          </a:p>
        </p:txBody>
      </p:sp>
      <p:sp>
        <p:nvSpPr>
          <p:cNvPr id="13" name="Shape 2">
            <a:extLst>
              <a:ext uri="{FF2B5EF4-FFF2-40B4-BE49-F238E27FC236}">
                <a16:creationId xmlns:a16="http://schemas.microsoft.com/office/drawing/2014/main" id="{22E2A75E-E362-7A14-ECC7-4938F4C34775}"/>
              </a:ext>
            </a:extLst>
          </p:cNvPr>
          <p:cNvSpPr/>
          <p:nvPr/>
        </p:nvSpPr>
        <p:spPr>
          <a:xfrm>
            <a:off x="548640" y="1920240"/>
            <a:ext cx="2514600" cy="3566160"/>
          </a:xfrm>
          <a:prstGeom prst="roundRect">
            <a:avLst>
              <a:gd name="adj" fmla="val 3636"/>
            </a:avLst>
          </a:prstGeom>
          <a:solidFill>
            <a:srgbClr val="2C5F2D"/>
          </a:solidFill>
          <a:ln/>
        </p:spPr>
        <p:txBody>
          <a:bodyPr/>
          <a:lstStyle/>
          <a:p>
            <a:endParaRPr lang="en-US"/>
          </a:p>
        </p:txBody>
      </p:sp>
      <p:sp>
        <p:nvSpPr>
          <p:cNvPr id="15" name="Text 3">
            <a:extLst>
              <a:ext uri="{FF2B5EF4-FFF2-40B4-BE49-F238E27FC236}">
                <a16:creationId xmlns:a16="http://schemas.microsoft.com/office/drawing/2014/main" id="{DA34FD19-1F4C-9141-ED79-3A9248CAE0D3}"/>
              </a:ext>
            </a:extLst>
          </p:cNvPr>
          <p:cNvSpPr/>
          <p:nvPr/>
        </p:nvSpPr>
        <p:spPr>
          <a:xfrm>
            <a:off x="731520" y="2103120"/>
            <a:ext cx="914400" cy="640080"/>
          </a:xfrm>
          <a:prstGeom prst="rect">
            <a:avLst/>
          </a:prstGeom>
          <a:noFill/>
          <a:ln/>
        </p:spPr>
        <p:txBody>
          <a:bodyPr wrap="square" lIns="0" tIns="0" rIns="0" bIns="0" rtlCol="0" anchor="ctr"/>
          <a:lstStyle/>
          <a:p>
            <a:pPr marL="0" indent="0">
              <a:buNone/>
            </a:pPr>
            <a:r>
              <a:rPr lang="en-US" sz="3400" b="1" dirty="0">
                <a:solidFill>
                  <a:srgbClr val="97BC62"/>
                </a:solidFill>
                <a:latin typeface="Cambria" pitchFamily="34" charset="0"/>
                <a:ea typeface="Cambria" pitchFamily="34" charset="-122"/>
                <a:cs typeface="Cambria" pitchFamily="34" charset="-120"/>
              </a:rPr>
              <a:t>1</a:t>
            </a:r>
            <a:endParaRPr lang="en-US" sz="3400" dirty="0"/>
          </a:p>
        </p:txBody>
      </p:sp>
      <p:sp>
        <p:nvSpPr>
          <p:cNvPr id="17" name="Text 4">
            <a:extLst>
              <a:ext uri="{FF2B5EF4-FFF2-40B4-BE49-F238E27FC236}">
                <a16:creationId xmlns:a16="http://schemas.microsoft.com/office/drawing/2014/main" id="{FAD32D87-D0B3-6C35-CAC0-E423CE9ADF6E}"/>
              </a:ext>
            </a:extLst>
          </p:cNvPr>
          <p:cNvSpPr/>
          <p:nvPr/>
        </p:nvSpPr>
        <p:spPr>
          <a:xfrm>
            <a:off x="731520" y="2788920"/>
            <a:ext cx="2148840" cy="320040"/>
          </a:xfrm>
          <a:prstGeom prst="rect">
            <a:avLst/>
          </a:prstGeom>
          <a:noFill/>
          <a:ln/>
        </p:spPr>
        <p:txBody>
          <a:bodyPr wrap="square" lIns="0" tIns="0" rIns="0" bIns="0" rtlCol="0" anchor="ctr"/>
          <a:lstStyle/>
          <a:p>
            <a:pPr marL="0" indent="0">
              <a:buNone/>
            </a:pPr>
            <a:r>
              <a:rPr lang="en-US" sz="1150" b="1" dirty="0">
                <a:solidFill>
                  <a:srgbClr val="C7D6BE"/>
                </a:solidFill>
                <a:latin typeface="Calibri" pitchFamily="34" charset="0"/>
                <a:ea typeface="Calibri" pitchFamily="34" charset="-122"/>
                <a:cs typeface="Calibri" pitchFamily="34" charset="-120"/>
              </a:rPr>
              <a:t>Months 1–2</a:t>
            </a:r>
            <a:endParaRPr lang="en-US" sz="1150" dirty="0"/>
          </a:p>
        </p:txBody>
      </p:sp>
      <p:sp>
        <p:nvSpPr>
          <p:cNvPr id="19" name="Text 5">
            <a:extLst>
              <a:ext uri="{FF2B5EF4-FFF2-40B4-BE49-F238E27FC236}">
                <a16:creationId xmlns:a16="http://schemas.microsoft.com/office/drawing/2014/main" id="{2DBEE8E3-EFF6-DF75-DDB2-129A97AC857F}"/>
              </a:ext>
            </a:extLst>
          </p:cNvPr>
          <p:cNvSpPr/>
          <p:nvPr/>
        </p:nvSpPr>
        <p:spPr>
          <a:xfrm>
            <a:off x="731520" y="3154680"/>
            <a:ext cx="2148840" cy="685800"/>
          </a:xfrm>
          <a:prstGeom prst="rect">
            <a:avLst/>
          </a:prstGeom>
          <a:noFill/>
          <a:ln/>
        </p:spPr>
        <p:txBody>
          <a:bodyPr wrap="square" lIns="0" tIns="0" rIns="0" bIns="0" rtlCol="0" anchor="ctr"/>
          <a:lstStyle/>
          <a:p>
            <a:pPr marL="0" indent="0">
              <a:lnSpc>
                <a:spcPct val="110000"/>
              </a:lnSpc>
              <a:buNone/>
            </a:pPr>
            <a:r>
              <a:rPr lang="en-US" sz="1400" b="1" dirty="0">
                <a:solidFill>
                  <a:srgbClr val="FFFFFF"/>
                </a:solidFill>
                <a:latin typeface="Calibri" pitchFamily="34" charset="0"/>
                <a:ea typeface="Calibri" pitchFamily="34" charset="-122"/>
                <a:cs typeface="Calibri" pitchFamily="34" charset="-120"/>
              </a:rPr>
              <a:t>Build website &amp; brand identity</a:t>
            </a:r>
            <a:endParaRPr lang="en-US" sz="1400" dirty="0"/>
          </a:p>
        </p:txBody>
      </p:sp>
      <p:sp>
        <p:nvSpPr>
          <p:cNvPr id="21" name="Text 6">
            <a:extLst>
              <a:ext uri="{FF2B5EF4-FFF2-40B4-BE49-F238E27FC236}">
                <a16:creationId xmlns:a16="http://schemas.microsoft.com/office/drawing/2014/main" id="{9C6A23AD-7C41-D6AB-6C3F-118FE306739B}"/>
              </a:ext>
            </a:extLst>
          </p:cNvPr>
          <p:cNvSpPr/>
          <p:nvPr/>
        </p:nvSpPr>
        <p:spPr>
          <a:xfrm>
            <a:off x="731520" y="3886200"/>
            <a:ext cx="2148840" cy="1463040"/>
          </a:xfrm>
          <a:prstGeom prst="rect">
            <a:avLst/>
          </a:prstGeom>
          <a:noFill/>
          <a:ln/>
        </p:spPr>
        <p:txBody>
          <a:bodyPr wrap="square" lIns="0" tIns="0" rIns="0" bIns="0" rtlCol="0" anchor="ctr"/>
          <a:lstStyle/>
          <a:p>
            <a:pPr marL="0" indent="0">
              <a:lnSpc>
                <a:spcPct val="120000"/>
              </a:lnSpc>
              <a:buNone/>
            </a:pPr>
            <a:r>
              <a:rPr lang="en-US" sz="1150" dirty="0">
                <a:solidFill>
                  <a:srgbClr val="DDE6D8"/>
                </a:solidFill>
                <a:latin typeface="Calibri" pitchFamily="34" charset="0"/>
                <a:ea typeface="Calibri" pitchFamily="34" charset="-122"/>
                <a:cs typeface="Calibri" pitchFamily="34" charset="-120"/>
              </a:rPr>
              <a:t>Design system, logo, core pages, secure cloud hosting.</a:t>
            </a:r>
            <a:endParaRPr lang="en-US" sz="1150" dirty="0"/>
          </a:p>
        </p:txBody>
      </p:sp>
      <p:sp>
        <p:nvSpPr>
          <p:cNvPr id="23" name="Shape 7">
            <a:extLst>
              <a:ext uri="{FF2B5EF4-FFF2-40B4-BE49-F238E27FC236}">
                <a16:creationId xmlns:a16="http://schemas.microsoft.com/office/drawing/2014/main" id="{D5DE22EB-87A9-1BDC-3174-0CC9CD887ED0}"/>
              </a:ext>
            </a:extLst>
          </p:cNvPr>
          <p:cNvSpPr/>
          <p:nvPr/>
        </p:nvSpPr>
        <p:spPr>
          <a:xfrm>
            <a:off x="3319272" y="1920240"/>
            <a:ext cx="2514600" cy="3566160"/>
          </a:xfrm>
          <a:prstGeom prst="roundRect">
            <a:avLst>
              <a:gd name="adj" fmla="val 3636"/>
            </a:avLst>
          </a:prstGeom>
          <a:solidFill>
            <a:srgbClr val="2C5F2D"/>
          </a:solidFill>
          <a:ln/>
        </p:spPr>
        <p:txBody>
          <a:bodyPr/>
          <a:lstStyle/>
          <a:p>
            <a:endParaRPr lang="en-US"/>
          </a:p>
        </p:txBody>
      </p:sp>
      <p:sp>
        <p:nvSpPr>
          <p:cNvPr id="25" name="Text 8">
            <a:extLst>
              <a:ext uri="{FF2B5EF4-FFF2-40B4-BE49-F238E27FC236}">
                <a16:creationId xmlns:a16="http://schemas.microsoft.com/office/drawing/2014/main" id="{6659A849-DAA3-85B5-AA77-CBCDFB19A0E4}"/>
              </a:ext>
            </a:extLst>
          </p:cNvPr>
          <p:cNvSpPr/>
          <p:nvPr/>
        </p:nvSpPr>
        <p:spPr>
          <a:xfrm>
            <a:off x="3502152" y="2103120"/>
            <a:ext cx="914400" cy="640080"/>
          </a:xfrm>
          <a:prstGeom prst="rect">
            <a:avLst/>
          </a:prstGeom>
          <a:noFill/>
          <a:ln/>
        </p:spPr>
        <p:txBody>
          <a:bodyPr wrap="square" lIns="0" tIns="0" rIns="0" bIns="0" rtlCol="0" anchor="ctr"/>
          <a:lstStyle/>
          <a:p>
            <a:pPr marL="0" indent="0">
              <a:buNone/>
            </a:pPr>
            <a:r>
              <a:rPr lang="en-US" sz="3400" b="1" dirty="0">
                <a:solidFill>
                  <a:srgbClr val="97BC62"/>
                </a:solidFill>
                <a:latin typeface="Cambria" pitchFamily="34" charset="0"/>
                <a:ea typeface="Cambria" pitchFamily="34" charset="-122"/>
                <a:cs typeface="Cambria" pitchFamily="34" charset="-120"/>
              </a:rPr>
              <a:t>2</a:t>
            </a:r>
            <a:endParaRPr lang="en-US" sz="3400" dirty="0"/>
          </a:p>
        </p:txBody>
      </p:sp>
      <p:sp>
        <p:nvSpPr>
          <p:cNvPr id="27" name="Text 9">
            <a:extLst>
              <a:ext uri="{FF2B5EF4-FFF2-40B4-BE49-F238E27FC236}">
                <a16:creationId xmlns:a16="http://schemas.microsoft.com/office/drawing/2014/main" id="{85012FEE-1920-D3AC-9720-A3616BEFFC6C}"/>
              </a:ext>
            </a:extLst>
          </p:cNvPr>
          <p:cNvSpPr/>
          <p:nvPr/>
        </p:nvSpPr>
        <p:spPr>
          <a:xfrm>
            <a:off x="3502152" y="2788920"/>
            <a:ext cx="2148840" cy="320040"/>
          </a:xfrm>
          <a:prstGeom prst="rect">
            <a:avLst/>
          </a:prstGeom>
          <a:noFill/>
          <a:ln/>
        </p:spPr>
        <p:txBody>
          <a:bodyPr wrap="square" lIns="0" tIns="0" rIns="0" bIns="0" rtlCol="0" anchor="ctr"/>
          <a:lstStyle/>
          <a:p>
            <a:pPr marL="0" indent="0">
              <a:buNone/>
            </a:pPr>
            <a:r>
              <a:rPr lang="en-US" sz="1150" b="1" dirty="0">
                <a:solidFill>
                  <a:srgbClr val="C7D6BE"/>
                </a:solidFill>
                <a:latin typeface="Calibri" pitchFamily="34" charset="0"/>
                <a:ea typeface="Calibri" pitchFamily="34" charset="-122"/>
                <a:cs typeface="Calibri" pitchFamily="34" charset="-120"/>
              </a:rPr>
              <a:t>Months 2–3</a:t>
            </a:r>
            <a:endParaRPr lang="en-US" sz="1150" dirty="0"/>
          </a:p>
        </p:txBody>
      </p:sp>
      <p:sp>
        <p:nvSpPr>
          <p:cNvPr id="29" name="Text 10">
            <a:extLst>
              <a:ext uri="{FF2B5EF4-FFF2-40B4-BE49-F238E27FC236}">
                <a16:creationId xmlns:a16="http://schemas.microsoft.com/office/drawing/2014/main" id="{F6187FF1-B4ED-6545-B196-81F02E83EF12}"/>
              </a:ext>
            </a:extLst>
          </p:cNvPr>
          <p:cNvSpPr/>
          <p:nvPr/>
        </p:nvSpPr>
        <p:spPr>
          <a:xfrm>
            <a:off x="3502152" y="3154680"/>
            <a:ext cx="2148840" cy="685800"/>
          </a:xfrm>
          <a:prstGeom prst="rect">
            <a:avLst/>
          </a:prstGeom>
          <a:noFill/>
          <a:ln/>
        </p:spPr>
        <p:txBody>
          <a:bodyPr wrap="square" lIns="0" tIns="0" rIns="0" bIns="0" rtlCol="0" anchor="ctr"/>
          <a:lstStyle/>
          <a:p>
            <a:pPr marL="0" indent="0">
              <a:lnSpc>
                <a:spcPct val="110000"/>
              </a:lnSpc>
              <a:buNone/>
            </a:pPr>
            <a:r>
              <a:rPr lang="en-US" sz="1400" b="1" dirty="0">
                <a:solidFill>
                  <a:srgbClr val="FFFFFF"/>
                </a:solidFill>
                <a:latin typeface="Calibri" pitchFamily="34" charset="0"/>
                <a:ea typeface="Calibri" pitchFamily="34" charset="-122"/>
                <a:cs typeface="Calibri" pitchFamily="34" charset="-120"/>
              </a:rPr>
              <a:t>Launch social &amp; content engine</a:t>
            </a:r>
            <a:endParaRPr lang="en-US" sz="1400" dirty="0"/>
          </a:p>
        </p:txBody>
      </p:sp>
      <p:sp>
        <p:nvSpPr>
          <p:cNvPr id="31" name="Text 11">
            <a:extLst>
              <a:ext uri="{FF2B5EF4-FFF2-40B4-BE49-F238E27FC236}">
                <a16:creationId xmlns:a16="http://schemas.microsoft.com/office/drawing/2014/main" id="{8DF56AD3-BF54-85FB-05E3-2A203FF571C8}"/>
              </a:ext>
            </a:extLst>
          </p:cNvPr>
          <p:cNvSpPr/>
          <p:nvPr/>
        </p:nvSpPr>
        <p:spPr>
          <a:xfrm>
            <a:off x="3502152" y="3886200"/>
            <a:ext cx="2148840" cy="1463040"/>
          </a:xfrm>
          <a:prstGeom prst="rect">
            <a:avLst/>
          </a:prstGeom>
          <a:noFill/>
          <a:ln/>
        </p:spPr>
        <p:txBody>
          <a:bodyPr wrap="square" lIns="0" tIns="0" rIns="0" bIns="0" rtlCol="0" anchor="ctr"/>
          <a:lstStyle/>
          <a:p>
            <a:pPr marL="0" indent="0">
              <a:lnSpc>
                <a:spcPct val="120000"/>
              </a:lnSpc>
              <a:buNone/>
            </a:pPr>
            <a:r>
              <a:rPr lang="en-US" sz="1150" dirty="0">
                <a:solidFill>
                  <a:srgbClr val="DDE6D8"/>
                </a:solidFill>
                <a:latin typeface="Calibri" pitchFamily="34" charset="0"/>
                <a:ea typeface="Calibri" pitchFamily="34" charset="-122"/>
                <a:cs typeface="Calibri" pitchFamily="34" charset="-120"/>
              </a:rPr>
              <a:t>Instagram, Pinterest, TikTok live; first content calendar running.</a:t>
            </a:r>
            <a:endParaRPr lang="en-US" sz="1150" dirty="0"/>
          </a:p>
        </p:txBody>
      </p:sp>
      <p:sp>
        <p:nvSpPr>
          <p:cNvPr id="33" name="Shape 12">
            <a:extLst>
              <a:ext uri="{FF2B5EF4-FFF2-40B4-BE49-F238E27FC236}">
                <a16:creationId xmlns:a16="http://schemas.microsoft.com/office/drawing/2014/main" id="{35AC6819-BC78-5A54-6E98-522411A5C546}"/>
              </a:ext>
            </a:extLst>
          </p:cNvPr>
          <p:cNvSpPr/>
          <p:nvPr/>
        </p:nvSpPr>
        <p:spPr>
          <a:xfrm>
            <a:off x="6089904" y="1920240"/>
            <a:ext cx="2514600" cy="3566160"/>
          </a:xfrm>
          <a:prstGeom prst="roundRect">
            <a:avLst>
              <a:gd name="adj" fmla="val 3636"/>
            </a:avLst>
          </a:prstGeom>
          <a:solidFill>
            <a:srgbClr val="2C5F2D"/>
          </a:solidFill>
          <a:ln/>
        </p:spPr>
        <p:txBody>
          <a:bodyPr/>
          <a:lstStyle/>
          <a:p>
            <a:endParaRPr lang="en-US"/>
          </a:p>
        </p:txBody>
      </p:sp>
      <p:sp>
        <p:nvSpPr>
          <p:cNvPr id="35" name="Text 13">
            <a:extLst>
              <a:ext uri="{FF2B5EF4-FFF2-40B4-BE49-F238E27FC236}">
                <a16:creationId xmlns:a16="http://schemas.microsoft.com/office/drawing/2014/main" id="{14063F07-49B9-1DC6-01BC-F72F8D8C1824}"/>
              </a:ext>
            </a:extLst>
          </p:cNvPr>
          <p:cNvSpPr/>
          <p:nvPr/>
        </p:nvSpPr>
        <p:spPr>
          <a:xfrm>
            <a:off x="6272784" y="2103120"/>
            <a:ext cx="914400" cy="640080"/>
          </a:xfrm>
          <a:prstGeom prst="rect">
            <a:avLst/>
          </a:prstGeom>
          <a:noFill/>
          <a:ln/>
        </p:spPr>
        <p:txBody>
          <a:bodyPr wrap="square" lIns="0" tIns="0" rIns="0" bIns="0" rtlCol="0" anchor="ctr"/>
          <a:lstStyle/>
          <a:p>
            <a:pPr marL="0" indent="0">
              <a:buNone/>
            </a:pPr>
            <a:r>
              <a:rPr lang="en-US" sz="3400" b="1" dirty="0">
                <a:solidFill>
                  <a:srgbClr val="97BC62"/>
                </a:solidFill>
                <a:latin typeface="Cambria" pitchFamily="34" charset="0"/>
                <a:ea typeface="Cambria" pitchFamily="34" charset="-122"/>
                <a:cs typeface="Cambria" pitchFamily="34" charset="-120"/>
              </a:rPr>
              <a:t>3</a:t>
            </a:r>
            <a:endParaRPr lang="en-US" sz="3400" dirty="0"/>
          </a:p>
        </p:txBody>
      </p:sp>
      <p:sp>
        <p:nvSpPr>
          <p:cNvPr id="37" name="Text 14">
            <a:extLst>
              <a:ext uri="{FF2B5EF4-FFF2-40B4-BE49-F238E27FC236}">
                <a16:creationId xmlns:a16="http://schemas.microsoft.com/office/drawing/2014/main" id="{46D5A0E6-5600-14E4-0850-7709C1F30CA7}"/>
              </a:ext>
            </a:extLst>
          </p:cNvPr>
          <p:cNvSpPr/>
          <p:nvPr/>
        </p:nvSpPr>
        <p:spPr>
          <a:xfrm>
            <a:off x="6272784" y="2788920"/>
            <a:ext cx="2148840" cy="320040"/>
          </a:xfrm>
          <a:prstGeom prst="rect">
            <a:avLst/>
          </a:prstGeom>
          <a:noFill/>
          <a:ln/>
        </p:spPr>
        <p:txBody>
          <a:bodyPr wrap="square" lIns="0" tIns="0" rIns="0" bIns="0" rtlCol="0" anchor="ctr"/>
          <a:lstStyle/>
          <a:p>
            <a:pPr marL="0" indent="0">
              <a:buNone/>
            </a:pPr>
            <a:r>
              <a:rPr lang="en-US" sz="1150" b="1" dirty="0">
                <a:solidFill>
                  <a:srgbClr val="C7D6BE"/>
                </a:solidFill>
                <a:latin typeface="Calibri" pitchFamily="34" charset="0"/>
                <a:ea typeface="Calibri" pitchFamily="34" charset="-122"/>
                <a:cs typeface="Calibri" pitchFamily="34" charset="-120"/>
              </a:rPr>
              <a:t>Months 3–6</a:t>
            </a:r>
            <a:endParaRPr lang="en-US" sz="1150" dirty="0"/>
          </a:p>
        </p:txBody>
      </p:sp>
      <p:sp>
        <p:nvSpPr>
          <p:cNvPr id="39" name="Text 15">
            <a:extLst>
              <a:ext uri="{FF2B5EF4-FFF2-40B4-BE49-F238E27FC236}">
                <a16:creationId xmlns:a16="http://schemas.microsoft.com/office/drawing/2014/main" id="{24C57B77-A603-DBB3-7F09-66D7517BA607}"/>
              </a:ext>
            </a:extLst>
          </p:cNvPr>
          <p:cNvSpPr/>
          <p:nvPr/>
        </p:nvSpPr>
        <p:spPr>
          <a:xfrm>
            <a:off x="6272784" y="3154680"/>
            <a:ext cx="2148840" cy="685800"/>
          </a:xfrm>
          <a:prstGeom prst="rect">
            <a:avLst/>
          </a:prstGeom>
          <a:noFill/>
          <a:ln/>
        </p:spPr>
        <p:txBody>
          <a:bodyPr wrap="square" lIns="0" tIns="0" rIns="0" bIns="0" rtlCol="0" anchor="ctr"/>
          <a:lstStyle/>
          <a:p>
            <a:pPr marL="0" indent="0">
              <a:lnSpc>
                <a:spcPct val="110000"/>
              </a:lnSpc>
              <a:buNone/>
            </a:pPr>
            <a:r>
              <a:rPr lang="en-US" sz="1400" b="1" dirty="0">
                <a:solidFill>
                  <a:srgbClr val="FFFFFF"/>
                </a:solidFill>
                <a:latin typeface="Calibri" pitchFamily="34" charset="0"/>
                <a:ea typeface="Calibri" pitchFamily="34" charset="-122"/>
                <a:cs typeface="Calibri" pitchFamily="34" charset="-120"/>
              </a:rPr>
              <a:t>Scale SEO &amp; campaigns</a:t>
            </a:r>
            <a:endParaRPr lang="en-US" sz="1400" dirty="0"/>
          </a:p>
        </p:txBody>
      </p:sp>
      <p:sp>
        <p:nvSpPr>
          <p:cNvPr id="41" name="Text 16">
            <a:extLst>
              <a:ext uri="{FF2B5EF4-FFF2-40B4-BE49-F238E27FC236}">
                <a16:creationId xmlns:a16="http://schemas.microsoft.com/office/drawing/2014/main" id="{7477E1F2-DBE2-BCD7-F5EF-25151DE2C683}"/>
              </a:ext>
            </a:extLst>
          </p:cNvPr>
          <p:cNvSpPr/>
          <p:nvPr/>
        </p:nvSpPr>
        <p:spPr>
          <a:xfrm>
            <a:off x="6272784" y="3886200"/>
            <a:ext cx="2148840" cy="1463040"/>
          </a:xfrm>
          <a:prstGeom prst="rect">
            <a:avLst/>
          </a:prstGeom>
          <a:noFill/>
          <a:ln/>
        </p:spPr>
        <p:txBody>
          <a:bodyPr wrap="square" lIns="0" tIns="0" rIns="0" bIns="0" rtlCol="0" anchor="ctr"/>
          <a:lstStyle/>
          <a:p>
            <a:pPr marL="0" indent="0">
              <a:lnSpc>
                <a:spcPct val="120000"/>
              </a:lnSpc>
              <a:buNone/>
            </a:pPr>
            <a:r>
              <a:rPr lang="en-US" sz="1150" dirty="0">
                <a:solidFill>
                  <a:srgbClr val="DDE6D8"/>
                </a:solidFill>
                <a:latin typeface="Calibri" pitchFamily="34" charset="0"/>
                <a:ea typeface="Calibri" pitchFamily="34" charset="-122"/>
                <a:cs typeface="Calibri" pitchFamily="34" charset="-120"/>
              </a:rPr>
              <a:t>Blog cadence, backlinks, paid social tests, meme series.</a:t>
            </a:r>
            <a:endParaRPr lang="en-US" sz="1150" dirty="0"/>
          </a:p>
        </p:txBody>
      </p:sp>
      <p:sp>
        <p:nvSpPr>
          <p:cNvPr id="43" name="Shape 17">
            <a:extLst>
              <a:ext uri="{FF2B5EF4-FFF2-40B4-BE49-F238E27FC236}">
                <a16:creationId xmlns:a16="http://schemas.microsoft.com/office/drawing/2014/main" id="{40558CF7-5885-7821-E03C-64360E57D448}"/>
              </a:ext>
            </a:extLst>
          </p:cNvPr>
          <p:cNvSpPr/>
          <p:nvPr/>
        </p:nvSpPr>
        <p:spPr>
          <a:xfrm>
            <a:off x="8860536" y="1920240"/>
            <a:ext cx="2514600" cy="3566160"/>
          </a:xfrm>
          <a:prstGeom prst="roundRect">
            <a:avLst>
              <a:gd name="adj" fmla="val 3636"/>
            </a:avLst>
          </a:prstGeom>
          <a:solidFill>
            <a:srgbClr val="2C5F2D"/>
          </a:solidFill>
          <a:ln/>
        </p:spPr>
        <p:txBody>
          <a:bodyPr/>
          <a:lstStyle/>
          <a:p>
            <a:endParaRPr lang="en-US"/>
          </a:p>
        </p:txBody>
      </p:sp>
      <p:sp>
        <p:nvSpPr>
          <p:cNvPr id="45" name="Text 18">
            <a:extLst>
              <a:ext uri="{FF2B5EF4-FFF2-40B4-BE49-F238E27FC236}">
                <a16:creationId xmlns:a16="http://schemas.microsoft.com/office/drawing/2014/main" id="{A0406448-9C81-204A-AEFB-8E936B7B1245}"/>
              </a:ext>
            </a:extLst>
          </p:cNvPr>
          <p:cNvSpPr/>
          <p:nvPr/>
        </p:nvSpPr>
        <p:spPr>
          <a:xfrm>
            <a:off x="9043416" y="2103120"/>
            <a:ext cx="914400" cy="640080"/>
          </a:xfrm>
          <a:prstGeom prst="rect">
            <a:avLst/>
          </a:prstGeom>
          <a:noFill/>
          <a:ln/>
        </p:spPr>
        <p:txBody>
          <a:bodyPr wrap="square" lIns="0" tIns="0" rIns="0" bIns="0" rtlCol="0" anchor="ctr"/>
          <a:lstStyle/>
          <a:p>
            <a:pPr marL="0" indent="0">
              <a:buNone/>
            </a:pPr>
            <a:r>
              <a:rPr lang="en-US" sz="3400" b="1" dirty="0">
                <a:solidFill>
                  <a:srgbClr val="97BC62"/>
                </a:solidFill>
                <a:latin typeface="Cambria" pitchFamily="34" charset="0"/>
                <a:ea typeface="Cambria" pitchFamily="34" charset="-122"/>
                <a:cs typeface="Cambria" pitchFamily="34" charset="-120"/>
              </a:rPr>
              <a:t>4</a:t>
            </a:r>
            <a:endParaRPr lang="en-US" sz="3400" dirty="0"/>
          </a:p>
        </p:txBody>
      </p:sp>
      <p:sp>
        <p:nvSpPr>
          <p:cNvPr id="47" name="Text 19">
            <a:extLst>
              <a:ext uri="{FF2B5EF4-FFF2-40B4-BE49-F238E27FC236}">
                <a16:creationId xmlns:a16="http://schemas.microsoft.com/office/drawing/2014/main" id="{DCD644BF-0E39-8F93-BDEE-0052A9779DCD}"/>
              </a:ext>
            </a:extLst>
          </p:cNvPr>
          <p:cNvSpPr/>
          <p:nvPr/>
        </p:nvSpPr>
        <p:spPr>
          <a:xfrm>
            <a:off x="9043416" y="2788920"/>
            <a:ext cx="2148840" cy="320040"/>
          </a:xfrm>
          <a:prstGeom prst="rect">
            <a:avLst/>
          </a:prstGeom>
          <a:noFill/>
          <a:ln/>
        </p:spPr>
        <p:txBody>
          <a:bodyPr wrap="square" lIns="0" tIns="0" rIns="0" bIns="0" rtlCol="0" anchor="ctr"/>
          <a:lstStyle/>
          <a:p>
            <a:pPr marL="0" indent="0">
              <a:buNone/>
            </a:pPr>
            <a:r>
              <a:rPr lang="en-US" sz="1150" b="1" dirty="0">
                <a:solidFill>
                  <a:srgbClr val="C7D6BE"/>
                </a:solidFill>
                <a:latin typeface="Calibri" pitchFamily="34" charset="0"/>
                <a:ea typeface="Calibri" pitchFamily="34" charset="-122"/>
                <a:cs typeface="Calibri" pitchFamily="34" charset="-120"/>
              </a:rPr>
              <a:t>Ongoing</a:t>
            </a:r>
            <a:endParaRPr lang="en-US" sz="1150" dirty="0"/>
          </a:p>
        </p:txBody>
      </p:sp>
      <p:sp>
        <p:nvSpPr>
          <p:cNvPr id="49" name="Text 20">
            <a:extLst>
              <a:ext uri="{FF2B5EF4-FFF2-40B4-BE49-F238E27FC236}">
                <a16:creationId xmlns:a16="http://schemas.microsoft.com/office/drawing/2014/main" id="{CD139349-7264-CB0A-9FD6-418EB647F38D}"/>
              </a:ext>
            </a:extLst>
          </p:cNvPr>
          <p:cNvSpPr/>
          <p:nvPr/>
        </p:nvSpPr>
        <p:spPr>
          <a:xfrm>
            <a:off x="9043416" y="3154680"/>
            <a:ext cx="2148840" cy="685800"/>
          </a:xfrm>
          <a:prstGeom prst="rect">
            <a:avLst/>
          </a:prstGeom>
          <a:noFill/>
          <a:ln/>
        </p:spPr>
        <p:txBody>
          <a:bodyPr wrap="square" lIns="0" tIns="0" rIns="0" bIns="0" rtlCol="0" anchor="ctr"/>
          <a:lstStyle/>
          <a:p>
            <a:pPr marL="0" indent="0">
              <a:lnSpc>
                <a:spcPct val="110000"/>
              </a:lnSpc>
              <a:buNone/>
            </a:pPr>
            <a:r>
              <a:rPr lang="en-US" sz="1400" b="1" dirty="0">
                <a:solidFill>
                  <a:srgbClr val="FFFFFF"/>
                </a:solidFill>
                <a:latin typeface="Calibri" pitchFamily="34" charset="0"/>
                <a:ea typeface="Calibri" pitchFamily="34" charset="-122"/>
                <a:cs typeface="Calibri" pitchFamily="34" charset="-120"/>
              </a:rPr>
              <a:t>Security &amp; optimisation</a:t>
            </a:r>
            <a:endParaRPr lang="en-US" sz="1400" dirty="0"/>
          </a:p>
        </p:txBody>
      </p:sp>
      <p:sp>
        <p:nvSpPr>
          <p:cNvPr id="51" name="Text 21">
            <a:extLst>
              <a:ext uri="{FF2B5EF4-FFF2-40B4-BE49-F238E27FC236}">
                <a16:creationId xmlns:a16="http://schemas.microsoft.com/office/drawing/2014/main" id="{7E6143C4-0179-7722-4B16-818D740A7996}"/>
              </a:ext>
            </a:extLst>
          </p:cNvPr>
          <p:cNvSpPr/>
          <p:nvPr/>
        </p:nvSpPr>
        <p:spPr>
          <a:xfrm>
            <a:off x="9043416" y="3886200"/>
            <a:ext cx="2148840" cy="1463040"/>
          </a:xfrm>
          <a:prstGeom prst="rect">
            <a:avLst/>
          </a:prstGeom>
          <a:noFill/>
          <a:ln/>
        </p:spPr>
        <p:txBody>
          <a:bodyPr wrap="square" lIns="0" tIns="0" rIns="0" bIns="0" rtlCol="0" anchor="ctr"/>
          <a:lstStyle/>
          <a:p>
            <a:pPr marL="0" indent="0">
              <a:lnSpc>
                <a:spcPct val="120000"/>
              </a:lnSpc>
              <a:buNone/>
            </a:pPr>
            <a:r>
              <a:rPr lang="en-US" sz="1150" dirty="0">
                <a:solidFill>
                  <a:srgbClr val="DDE6D8"/>
                </a:solidFill>
                <a:latin typeface="Calibri" pitchFamily="34" charset="0"/>
                <a:ea typeface="Calibri" pitchFamily="34" charset="-122"/>
                <a:cs typeface="Calibri" pitchFamily="34" charset="-120"/>
              </a:rPr>
              <a:t>Audits, backups, performance &amp; conversion tuning.</a:t>
            </a:r>
            <a:endParaRPr lang="en-US" sz="1150" dirty="0"/>
          </a:p>
        </p:txBody>
      </p:sp>
    </p:spTree>
    <p:extLst>
      <p:ext uri="{BB962C8B-B14F-4D97-AF65-F5344CB8AC3E}">
        <p14:creationId xmlns:p14="http://schemas.microsoft.com/office/powerpoint/2010/main" val="2236553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6B45-59A7-C589-9ECA-BA4BE7D7D9F3}"/>
              </a:ext>
            </a:extLst>
          </p:cNvPr>
          <p:cNvSpPr>
            <a:spLocks noGrp="1"/>
          </p:cNvSpPr>
          <p:nvPr>
            <p:ph type="title"/>
          </p:nvPr>
        </p:nvSpPr>
        <p:spPr/>
        <p:txBody>
          <a:bodyPr anchor="ctr"/>
          <a:lstStyle/>
          <a:p>
            <a:r>
              <a:rPr lang="en-US" dirty="0"/>
              <a:t>Our Logo</a:t>
            </a:r>
            <a:br>
              <a:rPr lang="en-US" dirty="0"/>
            </a:br>
            <a:br>
              <a:rPr lang="en-US" dirty="0"/>
            </a:br>
            <a:br>
              <a:rPr lang="en-US" dirty="0"/>
            </a:br>
            <a:br>
              <a:rPr lang="en-US" dirty="0"/>
            </a:br>
            <a:br>
              <a:rPr lang="en-US" dirty="0"/>
            </a:br>
            <a:r>
              <a:rPr lang="en-US" dirty="0"/>
              <a:t>Our Story</a:t>
            </a:r>
          </a:p>
        </p:txBody>
      </p:sp>
      <p:sp>
        <p:nvSpPr>
          <p:cNvPr id="7" name="Slide Number Placeholder 6">
            <a:extLst>
              <a:ext uri="{FF2B5EF4-FFF2-40B4-BE49-F238E27FC236}">
                <a16:creationId xmlns:a16="http://schemas.microsoft.com/office/drawing/2014/main" id="{7E547D68-CFC1-8AF4-FE7E-36D912B1B951}"/>
              </a:ext>
            </a:extLst>
          </p:cNvPr>
          <p:cNvSpPr>
            <a:spLocks noGrp="1"/>
          </p:cNvSpPr>
          <p:nvPr>
            <p:ph type="sldNum" sz="quarter" idx="12"/>
          </p:nvPr>
        </p:nvSpPr>
        <p:spPr/>
        <p:txBody>
          <a:bodyPr/>
          <a:lstStyle/>
          <a:p>
            <a:fld id="{CC057153-B650-4DEB-B370-79DDCFDCE934}" type="slidenum">
              <a:rPr lang="en-US" smtClean="0"/>
              <a:t>4</a:t>
            </a:fld>
            <a:endParaRPr lang="en-US" dirty="0"/>
          </a:p>
        </p:txBody>
      </p:sp>
      <p:sp>
        <p:nvSpPr>
          <p:cNvPr id="6" name="Footer Placeholder 5">
            <a:extLst>
              <a:ext uri="{FF2B5EF4-FFF2-40B4-BE49-F238E27FC236}">
                <a16:creationId xmlns:a16="http://schemas.microsoft.com/office/drawing/2014/main" id="{FE0B7AB3-FA55-AF58-6303-A6C6B7622320}"/>
              </a:ext>
            </a:extLst>
          </p:cNvPr>
          <p:cNvSpPr>
            <a:spLocks noGrp="1"/>
          </p:cNvSpPr>
          <p:nvPr>
            <p:ph type="ftr" sz="quarter" idx="11"/>
          </p:nvPr>
        </p:nvSpPr>
        <p:spPr/>
        <p:txBody>
          <a:bodyPr/>
          <a:lstStyle/>
          <a:p>
            <a:r>
              <a:rPr lang="en-US"/>
              <a:t>GROWTH MARKETING PLAN</a:t>
            </a:r>
            <a:endParaRPr lang="en-US" dirty="0"/>
          </a:p>
        </p:txBody>
      </p:sp>
      <p:pic>
        <p:nvPicPr>
          <p:cNvPr id="9" name="Content Placeholder 8">
            <a:extLst>
              <a:ext uri="{FF2B5EF4-FFF2-40B4-BE49-F238E27FC236}">
                <a16:creationId xmlns:a16="http://schemas.microsoft.com/office/drawing/2014/main" id="{773317DC-866A-B907-62EE-C5C6EF28DE39}"/>
              </a:ext>
            </a:extLst>
          </p:cNvPr>
          <p:cNvPicPr>
            <a:picLocks noGrp="1" noChangeAspect="1"/>
          </p:cNvPicPr>
          <p:nvPr>
            <p:ph sz="quarter" idx="13"/>
          </p:nvPr>
        </p:nvPicPr>
        <p:blipFill>
          <a:blip r:embed="rId2"/>
          <a:stretch>
            <a:fillRect/>
          </a:stretch>
        </p:blipFill>
        <p:spPr>
          <a:xfrm>
            <a:off x="6979874" y="434089"/>
            <a:ext cx="3261406" cy="2644383"/>
          </a:xfrm>
          <a:prstGeom prst="rect">
            <a:avLst/>
          </a:prstGeom>
        </p:spPr>
      </p:pic>
      <p:sp>
        <p:nvSpPr>
          <p:cNvPr id="10" name="TextBox 9">
            <a:extLst>
              <a:ext uri="{FF2B5EF4-FFF2-40B4-BE49-F238E27FC236}">
                <a16:creationId xmlns:a16="http://schemas.microsoft.com/office/drawing/2014/main" id="{C574DCB0-A68F-CBF3-7364-44C1E4C32438}"/>
              </a:ext>
            </a:extLst>
          </p:cNvPr>
          <p:cNvSpPr txBox="1"/>
          <p:nvPr/>
        </p:nvSpPr>
        <p:spPr>
          <a:xfrm>
            <a:off x="5349287" y="3246122"/>
            <a:ext cx="6208683" cy="3416320"/>
          </a:xfrm>
          <a:prstGeom prst="rect">
            <a:avLst/>
          </a:prstGeom>
          <a:noFill/>
        </p:spPr>
        <p:txBody>
          <a:bodyPr wrap="square" rtlCol="0">
            <a:spAutoFit/>
          </a:bodyPr>
          <a:lstStyle/>
          <a:p>
            <a:r>
              <a:rPr lang="en-US" dirty="0"/>
              <a:t>At VerdeMode, we believe fashion should look good, feel good, and do good. Our collections are thoughtfully designed using ethically sourced materials and environmentally responsible production methods, creating timeless pieces that are made to last. We are passionate about promoting slow fashion and helping our customers build stylish wardrobes without compromising their values. Whether you're looking for everyday essentials or statement pieces, VerdeMode offers high-quality, sustainable fashion that lets you express your style while making a positive impact on the planet.</a:t>
            </a:r>
            <a:br>
              <a:rPr lang="en-GB" dirty="0"/>
            </a:br>
            <a:endParaRPr lang="en-US" dirty="0"/>
          </a:p>
        </p:txBody>
      </p:sp>
    </p:spTree>
    <p:extLst>
      <p:ext uri="{BB962C8B-B14F-4D97-AF65-F5344CB8AC3E}">
        <p14:creationId xmlns:p14="http://schemas.microsoft.com/office/powerpoint/2010/main" val="1566291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782E-E94C-F7FF-5DDC-7C1DFF856F9E}"/>
              </a:ext>
            </a:extLst>
          </p:cNvPr>
          <p:cNvSpPr>
            <a:spLocks noGrp="1"/>
          </p:cNvSpPr>
          <p:nvPr>
            <p:ph type="title"/>
          </p:nvPr>
        </p:nvSpPr>
        <p:spPr/>
        <p:txBody>
          <a:bodyPr/>
          <a:lstStyle/>
          <a:p>
            <a:r>
              <a:rPr lang="en-US" dirty="0"/>
              <a:t>OUR GOAL</a:t>
            </a:r>
          </a:p>
        </p:txBody>
      </p:sp>
      <p:sp>
        <p:nvSpPr>
          <p:cNvPr id="5" name="Footer Placeholder 4">
            <a:extLst>
              <a:ext uri="{FF2B5EF4-FFF2-40B4-BE49-F238E27FC236}">
                <a16:creationId xmlns:a16="http://schemas.microsoft.com/office/drawing/2014/main" id="{D342D5DC-5C1A-B038-F8C7-B1BA6254E1DC}"/>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0A48C2CB-6E2E-DF1B-8A65-092437051456}"/>
              </a:ext>
            </a:extLst>
          </p:cNvPr>
          <p:cNvSpPr>
            <a:spLocks noGrp="1"/>
          </p:cNvSpPr>
          <p:nvPr>
            <p:ph type="sldNum" sz="quarter" idx="12"/>
          </p:nvPr>
        </p:nvSpPr>
        <p:spPr/>
        <p:txBody>
          <a:bodyPr/>
          <a:lstStyle/>
          <a:p>
            <a:fld id="{CC057153-B650-4DEB-B370-79DDCFDCE934}" type="slidenum">
              <a:rPr lang="en-US" smtClean="0"/>
              <a:t>5</a:t>
            </a:fld>
            <a:endParaRPr lang="en-US" dirty="0"/>
          </a:p>
        </p:txBody>
      </p:sp>
      <p:pic>
        <p:nvPicPr>
          <p:cNvPr id="8" name="Picture Placeholder 7" descr="A shadow of a plant on a wall">
            <a:extLst>
              <a:ext uri="{FF2B5EF4-FFF2-40B4-BE49-F238E27FC236}">
                <a16:creationId xmlns:a16="http://schemas.microsoft.com/office/drawing/2014/main" id="{C966E8A7-13DF-B17F-9AC5-30759C47C1A2}"/>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p:pic>
      <p:sp>
        <p:nvSpPr>
          <p:cNvPr id="3" name="Content Placeholder 2">
            <a:extLst>
              <a:ext uri="{FF2B5EF4-FFF2-40B4-BE49-F238E27FC236}">
                <a16:creationId xmlns:a16="http://schemas.microsoft.com/office/drawing/2014/main" id="{E1115141-87C9-23DF-ECBC-B828494C9F1E}"/>
              </a:ext>
            </a:extLst>
          </p:cNvPr>
          <p:cNvSpPr>
            <a:spLocks noGrp="1"/>
          </p:cNvSpPr>
          <p:nvPr>
            <p:ph sz="quarter" idx="14"/>
          </p:nvPr>
        </p:nvSpPr>
        <p:spPr/>
        <p:txBody>
          <a:bodyPr/>
          <a:lstStyle/>
          <a:p>
            <a:pPr marL="0" indent="0">
              <a:buNone/>
            </a:pPr>
            <a:r>
              <a:rPr lang="en-US" dirty="0"/>
              <a:t>Our goal is to make </a:t>
            </a:r>
            <a:r>
              <a:rPr lang="en-US" dirty="0" err="1"/>
              <a:t>Verdemode</a:t>
            </a:r>
            <a:r>
              <a:rPr lang="en-US" dirty="0"/>
              <a:t> Studio a brand to compete with other big names in the age of social media. We plan to market the brand and get the name out there.</a:t>
            </a:r>
          </a:p>
        </p:txBody>
      </p:sp>
    </p:spTree>
    <p:extLst>
      <p:ext uri="{BB962C8B-B14F-4D97-AF65-F5344CB8AC3E}">
        <p14:creationId xmlns:p14="http://schemas.microsoft.com/office/powerpoint/2010/main" val="599029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B16D-2F4A-F938-64C3-F8B6808F5004}"/>
              </a:ext>
            </a:extLst>
          </p:cNvPr>
          <p:cNvSpPr>
            <a:spLocks noGrp="1"/>
          </p:cNvSpPr>
          <p:nvPr>
            <p:ph type="title"/>
          </p:nvPr>
        </p:nvSpPr>
        <p:spPr/>
        <p:txBody>
          <a:bodyPr/>
          <a:lstStyle/>
          <a:p>
            <a:r>
              <a:rPr lang="en-US" dirty="0"/>
              <a:t>OUR CUSTOMERS</a:t>
            </a:r>
          </a:p>
        </p:txBody>
      </p:sp>
      <p:sp>
        <p:nvSpPr>
          <p:cNvPr id="6" name="Footer Placeholder 5">
            <a:extLst>
              <a:ext uri="{FF2B5EF4-FFF2-40B4-BE49-F238E27FC236}">
                <a16:creationId xmlns:a16="http://schemas.microsoft.com/office/drawing/2014/main" id="{4F150D46-3D0A-D56B-B660-3906C581B932}"/>
              </a:ext>
            </a:extLst>
          </p:cNvPr>
          <p:cNvSpPr>
            <a:spLocks noGrp="1"/>
          </p:cNvSpPr>
          <p:nvPr>
            <p:ph type="ftr" sz="quarter" idx="16"/>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DB815EF4-E43B-5657-1598-A18FA579493D}"/>
              </a:ext>
            </a:extLst>
          </p:cNvPr>
          <p:cNvSpPr>
            <a:spLocks noGrp="1"/>
          </p:cNvSpPr>
          <p:nvPr>
            <p:ph type="sldNum" sz="quarter" idx="17"/>
          </p:nvPr>
        </p:nvSpPr>
        <p:spPr/>
        <p:txBody>
          <a:bodyPr/>
          <a:lstStyle/>
          <a:p>
            <a:fld id="{CC057153-B650-4DEB-B370-79DDCFDCE934}" type="slidenum">
              <a:rPr lang="en-US" smtClean="0"/>
              <a:t>6</a:t>
            </a:fld>
            <a:endParaRPr lang="en-US" dirty="0"/>
          </a:p>
        </p:txBody>
      </p:sp>
      <p:sp>
        <p:nvSpPr>
          <p:cNvPr id="5" name="Content Placeholder 4">
            <a:extLst>
              <a:ext uri="{FF2B5EF4-FFF2-40B4-BE49-F238E27FC236}">
                <a16:creationId xmlns:a16="http://schemas.microsoft.com/office/drawing/2014/main" id="{6BCE1C32-E3BE-E820-0C0D-D82105EBFBD0}"/>
              </a:ext>
            </a:extLst>
          </p:cNvPr>
          <p:cNvSpPr>
            <a:spLocks noGrp="1"/>
          </p:cNvSpPr>
          <p:nvPr>
            <p:ph sz="quarter" idx="14"/>
          </p:nvPr>
        </p:nvSpPr>
        <p:spPr/>
        <p:txBody>
          <a:bodyPr>
            <a:normAutofit/>
          </a:bodyPr>
          <a:lstStyle/>
          <a:p>
            <a:pPr marL="0" indent="0">
              <a:buNone/>
            </a:pPr>
            <a:endParaRPr lang="en-US" b="1" dirty="0"/>
          </a:p>
          <a:p>
            <a:pPr marL="0" indent="0">
              <a:buNone/>
            </a:pPr>
            <a:endParaRPr lang="en-US" b="1" dirty="0"/>
          </a:p>
          <a:p>
            <a:pPr marL="0" indent="0">
              <a:buNone/>
            </a:pPr>
            <a:r>
              <a:rPr lang="en-US" b="1" dirty="0"/>
              <a:t>Our customers will most likely be aged 25-40 and be a group of people who are conscious about where the clothes they wear come from. </a:t>
            </a:r>
          </a:p>
          <a:p>
            <a:pPr marL="0" indent="0">
              <a:buNone/>
            </a:pPr>
            <a:r>
              <a:rPr lang="en-US" b="1" dirty="0"/>
              <a:t>We should be transparent about how our designs are made, handled and sold this should give our customers peace of mind when researching our company before making a purchase.</a:t>
            </a:r>
            <a:br>
              <a:rPr lang="en-US" dirty="0"/>
            </a:br>
            <a:endParaRPr lang="en-US" dirty="0"/>
          </a:p>
        </p:txBody>
      </p:sp>
      <p:pic>
        <p:nvPicPr>
          <p:cNvPr id="12" name="Picture Placeholder 11" descr="A chair and table on a balcony">
            <a:extLst>
              <a:ext uri="{FF2B5EF4-FFF2-40B4-BE49-F238E27FC236}">
                <a16:creationId xmlns:a16="http://schemas.microsoft.com/office/drawing/2014/main" id="{97CF5FE8-A2FD-C460-9918-438118B2F241}"/>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p:pic>
    </p:spTree>
    <p:extLst>
      <p:ext uri="{BB962C8B-B14F-4D97-AF65-F5344CB8AC3E}">
        <p14:creationId xmlns:p14="http://schemas.microsoft.com/office/powerpoint/2010/main" val="1834936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32F8-E21D-68DC-2A6B-6A44F01175C0}"/>
              </a:ext>
            </a:extLst>
          </p:cNvPr>
          <p:cNvSpPr>
            <a:spLocks noGrp="1"/>
          </p:cNvSpPr>
          <p:nvPr>
            <p:ph type="title"/>
          </p:nvPr>
        </p:nvSpPr>
        <p:spPr/>
        <p:txBody>
          <a:bodyPr/>
          <a:lstStyle/>
          <a:p>
            <a:r>
              <a:rPr lang="en-US" dirty="0"/>
              <a:t>website</a:t>
            </a:r>
          </a:p>
        </p:txBody>
      </p:sp>
      <p:sp>
        <p:nvSpPr>
          <p:cNvPr id="6" name="Footer Placeholder 5">
            <a:extLst>
              <a:ext uri="{FF2B5EF4-FFF2-40B4-BE49-F238E27FC236}">
                <a16:creationId xmlns:a16="http://schemas.microsoft.com/office/drawing/2014/main" id="{51CB0929-CD1B-0E1A-BF53-A7DB452F16AF}"/>
              </a:ext>
            </a:extLst>
          </p:cNvPr>
          <p:cNvSpPr>
            <a:spLocks noGrp="1"/>
          </p:cNvSpPr>
          <p:nvPr>
            <p:ph type="ftr" sz="quarter" idx="11"/>
          </p:nvPr>
        </p:nvSpPr>
        <p:spPr/>
        <p:txBody>
          <a:bodyPr/>
          <a:lstStyle/>
          <a:p>
            <a:r>
              <a:rPr lang="en-US" dirty="0"/>
              <a:t>GROWTH MARKETING PLAN</a:t>
            </a:r>
          </a:p>
        </p:txBody>
      </p:sp>
      <p:sp>
        <p:nvSpPr>
          <p:cNvPr id="3" name="Text Placeholder 2">
            <a:extLst>
              <a:ext uri="{FF2B5EF4-FFF2-40B4-BE49-F238E27FC236}">
                <a16:creationId xmlns:a16="http://schemas.microsoft.com/office/drawing/2014/main" id="{E435B5EE-EC32-8941-B9F3-74604A298061}"/>
              </a:ext>
            </a:extLst>
          </p:cNvPr>
          <p:cNvSpPr>
            <a:spLocks noGrp="1"/>
          </p:cNvSpPr>
          <p:nvPr>
            <p:ph type="body" sz="quarter" idx="13"/>
          </p:nvPr>
        </p:nvSpPr>
        <p:spPr/>
        <p:txBody>
          <a:bodyPr vert="horz" lIns="91440" tIns="45720" rIns="91440" bIns="45720" rtlCol="0" anchor="t">
            <a:normAutofit/>
          </a:bodyPr>
          <a:lstStyle/>
          <a:p>
            <a:pPr marL="0" indent="0">
              <a:buNone/>
            </a:pPr>
            <a:r>
              <a:rPr lang="en-US" b="1" dirty="0" err="1"/>
              <a:t>Verdemode</a:t>
            </a:r>
            <a:r>
              <a:rPr lang="en-US" b="1" dirty="0"/>
              <a:t> Studio has no website as of now. Before spending money on marketing via social media/advertising it is important to get a functioning website that works on computers, laptops, phones and tablets.</a:t>
            </a:r>
          </a:p>
          <a:p>
            <a:pPr marL="0" indent="0">
              <a:buNone/>
            </a:pPr>
            <a:r>
              <a:rPr lang="en-US" b="1" dirty="0"/>
              <a:t>The website needs to be quick and responsive and also needs a secure checkout method.</a:t>
            </a:r>
            <a:endParaRPr lang="en-US" dirty="0"/>
          </a:p>
        </p:txBody>
      </p:sp>
      <p:sp>
        <p:nvSpPr>
          <p:cNvPr id="4" name="Text Placeholder 3">
            <a:extLst>
              <a:ext uri="{FF2B5EF4-FFF2-40B4-BE49-F238E27FC236}">
                <a16:creationId xmlns:a16="http://schemas.microsoft.com/office/drawing/2014/main" id="{085F83F2-AAC5-A5A2-512A-01B647657FF8}"/>
              </a:ext>
            </a:extLst>
          </p:cNvPr>
          <p:cNvSpPr>
            <a:spLocks noGrp="1"/>
          </p:cNvSpPr>
          <p:nvPr>
            <p:ph type="body" sz="quarter" idx="14"/>
          </p:nvPr>
        </p:nvSpPr>
        <p:spPr/>
        <p:txBody>
          <a:bodyPr vert="horz" lIns="91440" tIns="45720" rIns="91440" bIns="45720" rtlCol="0" anchor="t">
            <a:normAutofit/>
          </a:bodyPr>
          <a:lstStyle/>
          <a:p>
            <a:pPr marL="0" indent="0">
              <a:buNone/>
            </a:pPr>
            <a:r>
              <a:rPr lang="en-GB" dirty="0" err="1"/>
              <a:t>Verdemode</a:t>
            </a:r>
            <a:r>
              <a:rPr lang="en-GB" dirty="0"/>
              <a:t> Studio should be hosted on the cloud, having the ability to have everything hosted online would improve usability for the website as the cloud will have less downtime in case of issues. </a:t>
            </a:r>
          </a:p>
          <a:p>
            <a:pPr marL="0" indent="0">
              <a:buNone/>
            </a:pPr>
            <a:r>
              <a:rPr lang="en-GB" dirty="0"/>
              <a:t>There is also the benefit of having cloud-based systems like shopify that keep everything in one place, such as payments inventory and orders of items.</a:t>
            </a:r>
          </a:p>
          <a:p>
            <a:pPr marL="0" indent="0">
              <a:buNone/>
            </a:pPr>
            <a:r>
              <a:rPr lang="en-GB" dirty="0"/>
              <a:t>Having the website hosted on the cloud also works better as it has automatic backups and the ability to securely store data and the event data is lost the recovery will be easier.</a:t>
            </a:r>
          </a:p>
          <a:p>
            <a:pPr marL="0" indent="0">
              <a:buNone/>
            </a:pPr>
            <a:endParaRPr lang="en-US" dirty="0"/>
          </a:p>
        </p:txBody>
      </p:sp>
      <p:sp>
        <p:nvSpPr>
          <p:cNvPr id="7" name="Slide Number Placeholder 6">
            <a:extLst>
              <a:ext uri="{FF2B5EF4-FFF2-40B4-BE49-F238E27FC236}">
                <a16:creationId xmlns:a16="http://schemas.microsoft.com/office/drawing/2014/main" id="{C40C3E63-211A-BA72-7F7D-8870F352C3CA}"/>
              </a:ext>
            </a:extLst>
          </p:cNvPr>
          <p:cNvSpPr>
            <a:spLocks noGrp="1"/>
          </p:cNvSpPr>
          <p:nvPr>
            <p:ph type="sldNum" sz="quarter" idx="12"/>
          </p:nvPr>
        </p:nvSpPr>
        <p:spPr/>
        <p:txBody>
          <a:bodyPr/>
          <a:lstStyle/>
          <a:p>
            <a:fld id="{CC057153-B650-4DEB-B370-79DDCFDCE934}" type="slidenum">
              <a:rPr lang="en-US" smtClean="0"/>
              <a:t>7</a:t>
            </a:fld>
            <a:endParaRPr lang="en-US" dirty="0"/>
          </a:p>
        </p:txBody>
      </p:sp>
    </p:spTree>
    <p:extLst>
      <p:ext uri="{BB962C8B-B14F-4D97-AF65-F5344CB8AC3E}">
        <p14:creationId xmlns:p14="http://schemas.microsoft.com/office/powerpoint/2010/main" val="2168735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FE35B73C-3D8E-CFE3-AB46-7188C56FE4D2}"/>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3310D9BE-4AC0-3985-8698-B9AEEDBEC2AB}"/>
              </a:ext>
            </a:extLst>
          </p:cNvPr>
          <p:cNvSpPr>
            <a:spLocks noGrp="1"/>
          </p:cNvSpPr>
          <p:nvPr>
            <p:ph type="sldNum" sz="quarter" idx="12"/>
          </p:nvPr>
        </p:nvSpPr>
        <p:spPr/>
        <p:txBody>
          <a:bodyPr/>
          <a:lstStyle/>
          <a:p>
            <a:fld id="{CC057153-B650-4DEB-B370-79DDCFDCE934}" type="slidenum">
              <a:rPr lang="en-US" smtClean="0"/>
              <a:t>8</a:t>
            </a:fld>
            <a:endParaRPr lang="en-US" dirty="0"/>
          </a:p>
        </p:txBody>
      </p:sp>
      <p:sp>
        <p:nvSpPr>
          <p:cNvPr id="11" name="Text 0">
            <a:extLst>
              <a:ext uri="{FF2B5EF4-FFF2-40B4-BE49-F238E27FC236}">
                <a16:creationId xmlns:a16="http://schemas.microsoft.com/office/drawing/2014/main" id="{05CEC3D1-EAAA-EAF6-BCB5-A1A7148D3CE4}"/>
              </a:ext>
            </a:extLst>
          </p:cNvPr>
          <p:cNvSpPr/>
          <p:nvPr/>
        </p:nvSpPr>
        <p:spPr>
          <a:xfrm>
            <a:off x="548640" y="411480"/>
            <a:ext cx="7315200" cy="320040"/>
          </a:xfrm>
          <a:prstGeom prst="rect">
            <a:avLst/>
          </a:prstGeom>
          <a:noFill/>
          <a:ln/>
        </p:spPr>
        <p:txBody>
          <a:bodyPr wrap="square" lIns="0" tIns="0" rIns="0" bIns="0" rtlCol="0" anchor="ctr"/>
          <a:lstStyle/>
          <a:p>
            <a:pPr marL="0" indent="0">
              <a:buNone/>
            </a:pPr>
            <a:r>
              <a:rPr lang="en-US" sz="1300" b="1" kern="0" spc="200" dirty="0">
                <a:solidFill>
                  <a:schemeClr val="bg1"/>
                </a:solidFill>
                <a:latin typeface="Calibri" pitchFamily="34" charset="0"/>
                <a:ea typeface="Calibri" pitchFamily="34" charset="-122"/>
                <a:cs typeface="Calibri" pitchFamily="34" charset="-120"/>
              </a:rPr>
              <a:t>MARKETING STRATEGY</a:t>
            </a:r>
            <a:endParaRPr lang="en-US" sz="1300" dirty="0">
              <a:solidFill>
                <a:schemeClr val="bg1"/>
              </a:solidFill>
            </a:endParaRPr>
          </a:p>
        </p:txBody>
      </p:sp>
      <p:sp>
        <p:nvSpPr>
          <p:cNvPr id="13" name="Text 1">
            <a:extLst>
              <a:ext uri="{FF2B5EF4-FFF2-40B4-BE49-F238E27FC236}">
                <a16:creationId xmlns:a16="http://schemas.microsoft.com/office/drawing/2014/main" id="{A1DF48B6-E192-EDE1-3B58-E299FA163A53}"/>
              </a:ext>
            </a:extLst>
          </p:cNvPr>
          <p:cNvSpPr/>
          <p:nvPr/>
        </p:nvSpPr>
        <p:spPr>
          <a:xfrm>
            <a:off x="548640" y="713232"/>
            <a:ext cx="9601200" cy="822960"/>
          </a:xfrm>
          <a:prstGeom prst="rect">
            <a:avLst/>
          </a:prstGeom>
          <a:noFill/>
          <a:ln/>
        </p:spPr>
        <p:txBody>
          <a:bodyPr wrap="square" lIns="0" tIns="0" rIns="0" bIns="0" rtlCol="0" anchor="ctr"/>
          <a:lstStyle/>
          <a:p>
            <a:pPr marL="0" indent="0">
              <a:buNone/>
            </a:pPr>
            <a:r>
              <a:rPr lang="en-US" sz="3200" b="1" dirty="0">
                <a:solidFill>
                  <a:schemeClr val="bg1"/>
                </a:solidFill>
                <a:latin typeface="Cambria" pitchFamily="34" charset="0"/>
                <a:ea typeface="Cambria" pitchFamily="34" charset="-122"/>
                <a:cs typeface="Cambria" pitchFamily="34" charset="-120"/>
              </a:rPr>
              <a:t>SEO: Getting Found by the Right Shopper</a:t>
            </a:r>
            <a:endParaRPr lang="en-US" sz="3200" dirty="0">
              <a:solidFill>
                <a:schemeClr val="bg1"/>
              </a:solidFill>
            </a:endParaRPr>
          </a:p>
        </p:txBody>
      </p:sp>
      <p:sp>
        <p:nvSpPr>
          <p:cNvPr id="17" name="Shape 3">
            <a:extLst>
              <a:ext uri="{FF2B5EF4-FFF2-40B4-BE49-F238E27FC236}">
                <a16:creationId xmlns:a16="http://schemas.microsoft.com/office/drawing/2014/main" id="{08C271DA-82B4-870D-486C-8C284264CD8D}"/>
              </a:ext>
            </a:extLst>
          </p:cNvPr>
          <p:cNvSpPr/>
          <p:nvPr/>
        </p:nvSpPr>
        <p:spPr>
          <a:xfrm>
            <a:off x="822960" y="2057400"/>
            <a:ext cx="640080" cy="640080"/>
          </a:xfrm>
          <a:prstGeom prst="ellipse">
            <a:avLst/>
          </a:prstGeom>
          <a:solidFill>
            <a:srgbClr val="97BC62"/>
          </a:solidFill>
          <a:ln/>
        </p:spPr>
        <p:txBody>
          <a:bodyPr/>
          <a:lstStyle/>
          <a:p>
            <a:endParaRPr lang="en-US">
              <a:solidFill>
                <a:schemeClr val="bg1"/>
              </a:solidFill>
            </a:endParaRPr>
          </a:p>
        </p:txBody>
      </p:sp>
      <p:pic>
        <p:nvPicPr>
          <p:cNvPr id="19" name="Image 0" descr="/home/claude/verdemode/icons/search_forest.png">
            <a:extLst>
              <a:ext uri="{FF2B5EF4-FFF2-40B4-BE49-F238E27FC236}">
                <a16:creationId xmlns:a16="http://schemas.microsoft.com/office/drawing/2014/main" id="{5733C942-F14B-A82C-D680-B060FFBCB81C}"/>
              </a:ext>
            </a:extLst>
          </p:cNvPr>
          <p:cNvPicPr>
            <a:picLocks noChangeAspect="1"/>
          </p:cNvPicPr>
          <p:nvPr/>
        </p:nvPicPr>
        <p:blipFill>
          <a:blip r:embed="rId2"/>
          <a:stretch>
            <a:fillRect/>
          </a:stretch>
        </p:blipFill>
        <p:spPr>
          <a:xfrm>
            <a:off x="989381" y="2223821"/>
            <a:ext cx="307238" cy="307238"/>
          </a:xfrm>
          <a:prstGeom prst="rect">
            <a:avLst/>
          </a:prstGeom>
        </p:spPr>
      </p:pic>
      <p:sp>
        <p:nvSpPr>
          <p:cNvPr id="21" name="Text 4">
            <a:extLst>
              <a:ext uri="{FF2B5EF4-FFF2-40B4-BE49-F238E27FC236}">
                <a16:creationId xmlns:a16="http://schemas.microsoft.com/office/drawing/2014/main" id="{7D8C384C-4E75-B0AA-83B1-08B0C574C353}"/>
              </a:ext>
            </a:extLst>
          </p:cNvPr>
          <p:cNvSpPr/>
          <p:nvPr/>
        </p:nvSpPr>
        <p:spPr>
          <a:xfrm>
            <a:off x="1600200" y="2075688"/>
            <a:ext cx="3840480" cy="365760"/>
          </a:xfrm>
          <a:prstGeom prst="rect">
            <a:avLst/>
          </a:prstGeom>
          <a:noFill/>
          <a:ln/>
        </p:spPr>
        <p:txBody>
          <a:bodyPr wrap="square" lIns="0" tIns="0" rIns="0" bIns="0" rtlCol="0" anchor="ctr"/>
          <a:lstStyle/>
          <a:p>
            <a:pPr marL="0" indent="0">
              <a:buNone/>
            </a:pPr>
            <a:r>
              <a:rPr lang="en-US" sz="1400" b="1" dirty="0">
                <a:solidFill>
                  <a:schemeClr val="bg1"/>
                </a:solidFill>
                <a:latin typeface="Calibri" pitchFamily="34" charset="0"/>
                <a:ea typeface="Calibri" pitchFamily="34" charset="-122"/>
                <a:cs typeface="Calibri" pitchFamily="34" charset="-120"/>
              </a:rPr>
              <a:t>Keyword Targeting</a:t>
            </a:r>
            <a:endParaRPr lang="en-US" sz="1400" dirty="0">
              <a:solidFill>
                <a:schemeClr val="bg1"/>
              </a:solidFill>
            </a:endParaRPr>
          </a:p>
        </p:txBody>
      </p:sp>
      <p:sp>
        <p:nvSpPr>
          <p:cNvPr id="23" name="Text 5">
            <a:extLst>
              <a:ext uri="{FF2B5EF4-FFF2-40B4-BE49-F238E27FC236}">
                <a16:creationId xmlns:a16="http://schemas.microsoft.com/office/drawing/2014/main" id="{6BB6A473-A52E-8206-29F8-41099DF39025}"/>
              </a:ext>
            </a:extLst>
          </p:cNvPr>
          <p:cNvSpPr/>
          <p:nvPr/>
        </p:nvSpPr>
        <p:spPr>
          <a:xfrm>
            <a:off x="1600200" y="2468880"/>
            <a:ext cx="3840480" cy="1005840"/>
          </a:xfrm>
          <a:prstGeom prst="rect">
            <a:avLst/>
          </a:prstGeom>
          <a:noFill/>
          <a:ln/>
        </p:spPr>
        <p:txBody>
          <a:bodyPr wrap="square" lIns="0" tIns="0" rIns="0" bIns="0" rtlCol="0" anchor="ctr"/>
          <a:lstStyle/>
          <a:p>
            <a:pPr marL="0" indent="0">
              <a:lnSpc>
                <a:spcPct val="120000"/>
              </a:lnSpc>
              <a:buNone/>
            </a:pPr>
            <a:r>
              <a:rPr lang="en-US" sz="1200" dirty="0">
                <a:solidFill>
                  <a:schemeClr val="bg1"/>
                </a:solidFill>
                <a:latin typeface="Calibri" pitchFamily="34" charset="0"/>
                <a:ea typeface="Calibri" pitchFamily="34" charset="-122"/>
                <a:cs typeface="Calibri" pitchFamily="34" charset="-120"/>
              </a:rPr>
              <a:t>"sustainable fashion," "eco-friendly clothing," "ethical wardrobe" across product &amp; blog copy.</a:t>
            </a:r>
            <a:endParaRPr lang="en-US" sz="1200" dirty="0">
              <a:solidFill>
                <a:schemeClr val="bg1"/>
              </a:solidFill>
            </a:endParaRPr>
          </a:p>
        </p:txBody>
      </p:sp>
      <p:sp>
        <p:nvSpPr>
          <p:cNvPr id="27" name="Shape 7">
            <a:extLst>
              <a:ext uri="{FF2B5EF4-FFF2-40B4-BE49-F238E27FC236}">
                <a16:creationId xmlns:a16="http://schemas.microsoft.com/office/drawing/2014/main" id="{55C6F5E0-91D8-C7B7-3F73-6159193D0E9B}"/>
              </a:ext>
            </a:extLst>
          </p:cNvPr>
          <p:cNvSpPr/>
          <p:nvPr/>
        </p:nvSpPr>
        <p:spPr>
          <a:xfrm>
            <a:off x="6263640" y="2057400"/>
            <a:ext cx="640080" cy="640080"/>
          </a:xfrm>
          <a:prstGeom prst="ellipse">
            <a:avLst/>
          </a:prstGeom>
          <a:solidFill>
            <a:srgbClr val="97BC62"/>
          </a:solidFill>
          <a:ln/>
        </p:spPr>
        <p:txBody>
          <a:bodyPr/>
          <a:lstStyle/>
          <a:p>
            <a:endParaRPr lang="en-US">
              <a:solidFill>
                <a:schemeClr val="bg1"/>
              </a:solidFill>
            </a:endParaRPr>
          </a:p>
        </p:txBody>
      </p:sp>
      <p:pic>
        <p:nvPicPr>
          <p:cNvPr id="29" name="Image 1" descr="/home/claude/verdemode/icons/code_forest.png">
            <a:extLst>
              <a:ext uri="{FF2B5EF4-FFF2-40B4-BE49-F238E27FC236}">
                <a16:creationId xmlns:a16="http://schemas.microsoft.com/office/drawing/2014/main" id="{8E2878A2-20EB-F1DC-DE67-FA5433A70F3A}"/>
              </a:ext>
            </a:extLst>
          </p:cNvPr>
          <p:cNvPicPr>
            <a:picLocks noChangeAspect="1"/>
          </p:cNvPicPr>
          <p:nvPr/>
        </p:nvPicPr>
        <p:blipFill>
          <a:blip r:embed="rId3"/>
          <a:stretch>
            <a:fillRect/>
          </a:stretch>
        </p:blipFill>
        <p:spPr>
          <a:xfrm>
            <a:off x="6430061" y="2223821"/>
            <a:ext cx="307238" cy="307238"/>
          </a:xfrm>
          <a:prstGeom prst="rect">
            <a:avLst/>
          </a:prstGeom>
        </p:spPr>
      </p:pic>
      <p:sp>
        <p:nvSpPr>
          <p:cNvPr id="31" name="Text 8">
            <a:extLst>
              <a:ext uri="{FF2B5EF4-FFF2-40B4-BE49-F238E27FC236}">
                <a16:creationId xmlns:a16="http://schemas.microsoft.com/office/drawing/2014/main" id="{DB69E56A-FDDB-7E6B-FC23-83EAFCE9537F}"/>
              </a:ext>
            </a:extLst>
          </p:cNvPr>
          <p:cNvSpPr/>
          <p:nvPr/>
        </p:nvSpPr>
        <p:spPr>
          <a:xfrm>
            <a:off x="7040880" y="2075688"/>
            <a:ext cx="3840480" cy="365760"/>
          </a:xfrm>
          <a:prstGeom prst="rect">
            <a:avLst/>
          </a:prstGeom>
          <a:noFill/>
          <a:ln/>
        </p:spPr>
        <p:txBody>
          <a:bodyPr wrap="square" lIns="0" tIns="0" rIns="0" bIns="0" rtlCol="0" anchor="ctr"/>
          <a:lstStyle/>
          <a:p>
            <a:pPr marL="0" indent="0">
              <a:buNone/>
            </a:pPr>
            <a:r>
              <a:rPr lang="en-US" sz="1400" b="1" dirty="0">
                <a:solidFill>
                  <a:schemeClr val="bg1"/>
                </a:solidFill>
                <a:latin typeface="Calibri" pitchFamily="34" charset="0"/>
                <a:ea typeface="Calibri" pitchFamily="34" charset="-122"/>
                <a:cs typeface="Calibri" pitchFamily="34" charset="-120"/>
              </a:rPr>
              <a:t>On-Page &amp; Technical</a:t>
            </a:r>
            <a:endParaRPr lang="en-US" sz="1400" dirty="0">
              <a:solidFill>
                <a:schemeClr val="bg1"/>
              </a:solidFill>
            </a:endParaRPr>
          </a:p>
        </p:txBody>
      </p:sp>
      <p:sp>
        <p:nvSpPr>
          <p:cNvPr id="33" name="Text 9">
            <a:extLst>
              <a:ext uri="{FF2B5EF4-FFF2-40B4-BE49-F238E27FC236}">
                <a16:creationId xmlns:a16="http://schemas.microsoft.com/office/drawing/2014/main" id="{BA59A7B8-183F-FD7A-3BFE-A25AC671C4B8}"/>
              </a:ext>
            </a:extLst>
          </p:cNvPr>
          <p:cNvSpPr/>
          <p:nvPr/>
        </p:nvSpPr>
        <p:spPr>
          <a:xfrm>
            <a:off x="7040880" y="2468880"/>
            <a:ext cx="3840480" cy="1005840"/>
          </a:xfrm>
          <a:prstGeom prst="rect">
            <a:avLst/>
          </a:prstGeom>
          <a:noFill/>
          <a:ln/>
        </p:spPr>
        <p:txBody>
          <a:bodyPr wrap="square" lIns="0" tIns="0" rIns="0" bIns="0" rtlCol="0" anchor="ctr"/>
          <a:lstStyle/>
          <a:p>
            <a:pPr>
              <a:lnSpc>
                <a:spcPct val="120000"/>
              </a:lnSpc>
            </a:pPr>
            <a:r>
              <a:rPr lang="en-US" sz="1200" dirty="0">
                <a:solidFill>
                  <a:schemeClr val="bg1"/>
                </a:solidFill>
              </a:rPr>
              <a:t>Updated product titles to help improve SEO by indexing more accurately</a:t>
            </a:r>
          </a:p>
        </p:txBody>
      </p:sp>
      <p:sp>
        <p:nvSpPr>
          <p:cNvPr id="37" name="Shape 11">
            <a:extLst>
              <a:ext uri="{FF2B5EF4-FFF2-40B4-BE49-F238E27FC236}">
                <a16:creationId xmlns:a16="http://schemas.microsoft.com/office/drawing/2014/main" id="{D4492B17-A572-873A-4582-461CD51D4E03}"/>
              </a:ext>
            </a:extLst>
          </p:cNvPr>
          <p:cNvSpPr/>
          <p:nvPr/>
        </p:nvSpPr>
        <p:spPr>
          <a:xfrm>
            <a:off x="822960" y="4114800"/>
            <a:ext cx="640080" cy="640080"/>
          </a:xfrm>
          <a:prstGeom prst="ellipse">
            <a:avLst/>
          </a:prstGeom>
          <a:solidFill>
            <a:srgbClr val="97BC62"/>
          </a:solidFill>
          <a:ln/>
        </p:spPr>
        <p:txBody>
          <a:bodyPr/>
          <a:lstStyle/>
          <a:p>
            <a:endParaRPr lang="en-US">
              <a:solidFill>
                <a:schemeClr val="bg1"/>
              </a:solidFill>
            </a:endParaRPr>
          </a:p>
        </p:txBody>
      </p:sp>
      <p:pic>
        <p:nvPicPr>
          <p:cNvPr id="39" name="Image 2" descr="/home/claude/verdemode/icons/speed_forest.png">
            <a:extLst>
              <a:ext uri="{FF2B5EF4-FFF2-40B4-BE49-F238E27FC236}">
                <a16:creationId xmlns:a16="http://schemas.microsoft.com/office/drawing/2014/main" id="{201FA676-6A6E-5A13-5B2D-55DA14CD5C85}"/>
              </a:ext>
            </a:extLst>
          </p:cNvPr>
          <p:cNvPicPr>
            <a:picLocks noChangeAspect="1"/>
          </p:cNvPicPr>
          <p:nvPr/>
        </p:nvPicPr>
        <p:blipFill>
          <a:blip r:embed="rId4"/>
          <a:stretch>
            <a:fillRect/>
          </a:stretch>
        </p:blipFill>
        <p:spPr>
          <a:xfrm>
            <a:off x="989381" y="4281221"/>
            <a:ext cx="307238" cy="307238"/>
          </a:xfrm>
          <a:prstGeom prst="rect">
            <a:avLst/>
          </a:prstGeom>
        </p:spPr>
      </p:pic>
      <p:sp>
        <p:nvSpPr>
          <p:cNvPr id="41" name="Text 12">
            <a:extLst>
              <a:ext uri="{FF2B5EF4-FFF2-40B4-BE49-F238E27FC236}">
                <a16:creationId xmlns:a16="http://schemas.microsoft.com/office/drawing/2014/main" id="{F43456CF-9C81-C7F6-4AD9-FC380300FE7B}"/>
              </a:ext>
            </a:extLst>
          </p:cNvPr>
          <p:cNvSpPr/>
          <p:nvPr/>
        </p:nvSpPr>
        <p:spPr>
          <a:xfrm>
            <a:off x="1600200" y="4133088"/>
            <a:ext cx="3840480" cy="365760"/>
          </a:xfrm>
          <a:prstGeom prst="rect">
            <a:avLst/>
          </a:prstGeom>
          <a:noFill/>
          <a:ln/>
        </p:spPr>
        <p:txBody>
          <a:bodyPr wrap="square" lIns="0" tIns="0" rIns="0" bIns="0" rtlCol="0" anchor="ctr"/>
          <a:lstStyle/>
          <a:p>
            <a:pPr marL="0" indent="0">
              <a:buNone/>
            </a:pPr>
            <a:r>
              <a:rPr lang="en-US" sz="1400" b="1" dirty="0">
                <a:solidFill>
                  <a:schemeClr val="bg1"/>
                </a:solidFill>
                <a:latin typeface="Calibri" pitchFamily="34" charset="0"/>
                <a:ea typeface="Calibri" pitchFamily="34" charset="-122"/>
                <a:cs typeface="Calibri" pitchFamily="34" charset="-120"/>
              </a:rPr>
              <a:t>Site Performance</a:t>
            </a:r>
            <a:endParaRPr lang="en-US" sz="1400" dirty="0">
              <a:solidFill>
                <a:schemeClr val="bg1"/>
              </a:solidFill>
            </a:endParaRPr>
          </a:p>
        </p:txBody>
      </p:sp>
      <p:sp>
        <p:nvSpPr>
          <p:cNvPr id="43" name="Text 13">
            <a:extLst>
              <a:ext uri="{FF2B5EF4-FFF2-40B4-BE49-F238E27FC236}">
                <a16:creationId xmlns:a16="http://schemas.microsoft.com/office/drawing/2014/main" id="{67C09B0A-17EB-5634-6F82-6ECA5F79CA20}"/>
              </a:ext>
            </a:extLst>
          </p:cNvPr>
          <p:cNvSpPr/>
          <p:nvPr/>
        </p:nvSpPr>
        <p:spPr>
          <a:xfrm>
            <a:off x="1600200" y="4526280"/>
            <a:ext cx="3840480" cy="1005840"/>
          </a:xfrm>
          <a:prstGeom prst="rect">
            <a:avLst/>
          </a:prstGeom>
          <a:noFill/>
          <a:ln/>
        </p:spPr>
        <p:txBody>
          <a:bodyPr wrap="square" lIns="0" tIns="0" rIns="0" bIns="0" rtlCol="0" anchor="ctr"/>
          <a:lstStyle/>
          <a:p>
            <a:pPr marL="0" indent="0">
              <a:lnSpc>
                <a:spcPct val="120000"/>
              </a:lnSpc>
              <a:buNone/>
            </a:pPr>
            <a:r>
              <a:rPr lang="en-US" sz="1200" dirty="0">
                <a:solidFill>
                  <a:schemeClr val="bg1"/>
                </a:solidFill>
                <a:latin typeface="Calibri" pitchFamily="34" charset="0"/>
                <a:ea typeface="Calibri" pitchFamily="34" charset="-122"/>
                <a:cs typeface="Calibri" pitchFamily="34" charset="-120"/>
              </a:rPr>
              <a:t>Fast load times &amp; mobile-first indexing — a ranking factor, not a nice-to-have.</a:t>
            </a:r>
            <a:endParaRPr lang="en-US" sz="1200" dirty="0">
              <a:solidFill>
                <a:schemeClr val="bg1"/>
              </a:solidFill>
            </a:endParaRPr>
          </a:p>
        </p:txBody>
      </p:sp>
      <p:sp>
        <p:nvSpPr>
          <p:cNvPr id="47" name="Shape 15">
            <a:extLst>
              <a:ext uri="{FF2B5EF4-FFF2-40B4-BE49-F238E27FC236}">
                <a16:creationId xmlns:a16="http://schemas.microsoft.com/office/drawing/2014/main" id="{86CA485A-FF63-61E1-3032-585310503893}"/>
              </a:ext>
            </a:extLst>
          </p:cNvPr>
          <p:cNvSpPr/>
          <p:nvPr/>
        </p:nvSpPr>
        <p:spPr>
          <a:xfrm>
            <a:off x="6263640" y="4114800"/>
            <a:ext cx="640080" cy="640080"/>
          </a:xfrm>
          <a:prstGeom prst="ellipse">
            <a:avLst/>
          </a:prstGeom>
          <a:solidFill>
            <a:srgbClr val="97BC62"/>
          </a:solidFill>
          <a:ln/>
        </p:spPr>
        <p:txBody>
          <a:bodyPr/>
          <a:lstStyle/>
          <a:p>
            <a:endParaRPr lang="en-US">
              <a:solidFill>
                <a:schemeClr val="bg1"/>
              </a:solidFill>
            </a:endParaRPr>
          </a:p>
        </p:txBody>
      </p:sp>
      <p:pic>
        <p:nvPicPr>
          <p:cNvPr id="49" name="Image 3" descr="/home/claude/verdemode/icons/link_forest.png">
            <a:extLst>
              <a:ext uri="{FF2B5EF4-FFF2-40B4-BE49-F238E27FC236}">
                <a16:creationId xmlns:a16="http://schemas.microsoft.com/office/drawing/2014/main" id="{55DA5309-3D73-6D10-6E3D-225E9508D115}"/>
              </a:ext>
            </a:extLst>
          </p:cNvPr>
          <p:cNvPicPr>
            <a:picLocks noChangeAspect="1"/>
          </p:cNvPicPr>
          <p:nvPr/>
        </p:nvPicPr>
        <p:blipFill>
          <a:blip r:embed="rId5"/>
          <a:stretch>
            <a:fillRect/>
          </a:stretch>
        </p:blipFill>
        <p:spPr>
          <a:xfrm>
            <a:off x="6430061" y="4281221"/>
            <a:ext cx="307238" cy="307238"/>
          </a:xfrm>
          <a:prstGeom prst="rect">
            <a:avLst/>
          </a:prstGeom>
        </p:spPr>
      </p:pic>
      <p:sp>
        <p:nvSpPr>
          <p:cNvPr id="51" name="Text 16">
            <a:extLst>
              <a:ext uri="{FF2B5EF4-FFF2-40B4-BE49-F238E27FC236}">
                <a16:creationId xmlns:a16="http://schemas.microsoft.com/office/drawing/2014/main" id="{43381FEA-DB9E-1B86-E5FA-D21D72368A6F}"/>
              </a:ext>
            </a:extLst>
          </p:cNvPr>
          <p:cNvSpPr/>
          <p:nvPr/>
        </p:nvSpPr>
        <p:spPr>
          <a:xfrm>
            <a:off x="7040880" y="4133088"/>
            <a:ext cx="3840480" cy="365760"/>
          </a:xfrm>
          <a:prstGeom prst="rect">
            <a:avLst/>
          </a:prstGeom>
          <a:noFill/>
          <a:ln/>
        </p:spPr>
        <p:txBody>
          <a:bodyPr wrap="square" lIns="0" tIns="0" rIns="0" bIns="0" rtlCol="0" anchor="ctr"/>
          <a:lstStyle/>
          <a:p>
            <a:pPr marL="0" indent="0">
              <a:buNone/>
            </a:pPr>
            <a:r>
              <a:rPr lang="en-US" sz="1400" b="1" dirty="0">
                <a:solidFill>
                  <a:schemeClr val="bg1"/>
                </a:solidFill>
                <a:latin typeface="Calibri" pitchFamily="34" charset="0"/>
                <a:ea typeface="Calibri" pitchFamily="34" charset="-122"/>
                <a:cs typeface="Calibri" pitchFamily="34" charset="-120"/>
              </a:rPr>
              <a:t>Authority Building</a:t>
            </a:r>
            <a:endParaRPr lang="en-US" sz="1400" dirty="0">
              <a:solidFill>
                <a:schemeClr val="bg1"/>
              </a:solidFill>
            </a:endParaRPr>
          </a:p>
        </p:txBody>
      </p:sp>
      <p:sp>
        <p:nvSpPr>
          <p:cNvPr id="53" name="Text 17">
            <a:extLst>
              <a:ext uri="{FF2B5EF4-FFF2-40B4-BE49-F238E27FC236}">
                <a16:creationId xmlns:a16="http://schemas.microsoft.com/office/drawing/2014/main" id="{E916CB41-E865-9F59-7111-2D31A9A91A88}"/>
              </a:ext>
            </a:extLst>
          </p:cNvPr>
          <p:cNvSpPr/>
          <p:nvPr/>
        </p:nvSpPr>
        <p:spPr>
          <a:xfrm>
            <a:off x="7040880" y="4526280"/>
            <a:ext cx="3840480" cy="1005840"/>
          </a:xfrm>
          <a:prstGeom prst="rect">
            <a:avLst/>
          </a:prstGeom>
          <a:noFill/>
          <a:ln/>
        </p:spPr>
        <p:txBody>
          <a:bodyPr wrap="square" lIns="0" tIns="0" rIns="0" bIns="0" rtlCol="0" anchor="ctr"/>
          <a:lstStyle/>
          <a:p>
            <a:pPr marL="0" indent="0">
              <a:lnSpc>
                <a:spcPct val="120000"/>
              </a:lnSpc>
              <a:buNone/>
            </a:pPr>
            <a:r>
              <a:rPr lang="en-US" sz="1200" dirty="0">
                <a:solidFill>
                  <a:schemeClr val="bg1"/>
                </a:solidFill>
                <a:latin typeface="Calibri" pitchFamily="34" charset="0"/>
                <a:ea typeface="Calibri" pitchFamily="34" charset="-122"/>
                <a:cs typeface="Calibri" pitchFamily="34" charset="-120"/>
              </a:rPr>
              <a:t>Guest posts &amp; backlinks</a:t>
            </a:r>
            <a:endParaRPr lang="en-US" sz="1200" dirty="0">
              <a:solidFill>
                <a:schemeClr val="bg1"/>
              </a:solidFill>
            </a:endParaRPr>
          </a:p>
        </p:txBody>
      </p:sp>
      <p:sp>
        <p:nvSpPr>
          <p:cNvPr id="55" name="Text 18">
            <a:extLst>
              <a:ext uri="{FF2B5EF4-FFF2-40B4-BE49-F238E27FC236}">
                <a16:creationId xmlns:a16="http://schemas.microsoft.com/office/drawing/2014/main" id="{D0F36F49-8194-EE4E-2FEF-7C654BBEEB0A}"/>
              </a:ext>
            </a:extLst>
          </p:cNvPr>
          <p:cNvSpPr/>
          <p:nvPr/>
        </p:nvSpPr>
        <p:spPr>
          <a:xfrm>
            <a:off x="548640" y="6035040"/>
            <a:ext cx="10607040" cy="365760"/>
          </a:xfrm>
          <a:prstGeom prst="rect">
            <a:avLst/>
          </a:prstGeom>
          <a:noFill/>
          <a:ln/>
        </p:spPr>
        <p:txBody>
          <a:bodyPr wrap="square" lIns="0" tIns="0" rIns="0" bIns="0" rtlCol="0" anchor="ctr"/>
          <a:lstStyle/>
          <a:p>
            <a:pPr marL="0" indent="0">
              <a:buNone/>
            </a:pPr>
            <a:r>
              <a:rPr lang="en-US" sz="1300" i="1" dirty="0">
                <a:solidFill>
                  <a:schemeClr val="bg1"/>
                </a:solidFill>
                <a:latin typeface="Calibri" pitchFamily="34" charset="0"/>
                <a:ea typeface="Calibri" pitchFamily="34" charset="-122"/>
                <a:cs typeface="Calibri" pitchFamily="34" charset="-120"/>
              </a:rPr>
              <a:t>SEO and content marketing feed each other</a:t>
            </a:r>
            <a:endParaRPr lang="en-US" sz="1300" dirty="0">
              <a:solidFill>
                <a:schemeClr val="bg1"/>
              </a:solidFill>
            </a:endParaRPr>
          </a:p>
        </p:txBody>
      </p:sp>
      <p:sp>
        <p:nvSpPr>
          <p:cNvPr id="57" name="Text 19">
            <a:extLst>
              <a:ext uri="{FF2B5EF4-FFF2-40B4-BE49-F238E27FC236}">
                <a16:creationId xmlns:a16="http://schemas.microsoft.com/office/drawing/2014/main" id="{F33EC6B3-5D9B-64E0-C8D6-13F389708A6A}"/>
              </a:ext>
            </a:extLst>
          </p:cNvPr>
          <p:cNvSpPr/>
          <p:nvPr/>
        </p:nvSpPr>
        <p:spPr>
          <a:xfrm>
            <a:off x="11548872" y="6446520"/>
            <a:ext cx="365760" cy="274320"/>
          </a:xfrm>
          <a:prstGeom prst="rect">
            <a:avLst/>
          </a:prstGeom>
          <a:noFill/>
          <a:ln/>
        </p:spPr>
        <p:txBody>
          <a:bodyPr wrap="square" rtlCol="0" anchor="ctr"/>
          <a:lstStyle/>
          <a:p>
            <a:pPr marL="0" indent="0" algn="r">
              <a:buNone/>
            </a:pPr>
            <a:r>
              <a:rPr lang="en-US" sz="1000" dirty="0">
                <a:solidFill>
                  <a:schemeClr val="bg1"/>
                </a:solidFill>
                <a:latin typeface="Calibri" pitchFamily="34" charset="0"/>
                <a:ea typeface="Calibri" pitchFamily="34" charset="-122"/>
                <a:cs typeface="Calibri" pitchFamily="34" charset="-120"/>
              </a:rPr>
              <a:t>9</a:t>
            </a:r>
            <a:endParaRPr lang="en-US" sz="1000" dirty="0">
              <a:solidFill>
                <a:schemeClr val="bg1"/>
              </a:solidFill>
            </a:endParaRPr>
          </a:p>
        </p:txBody>
      </p:sp>
    </p:spTree>
    <p:extLst>
      <p:ext uri="{BB962C8B-B14F-4D97-AF65-F5344CB8AC3E}">
        <p14:creationId xmlns:p14="http://schemas.microsoft.com/office/powerpoint/2010/main" val="611099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551B53F-CD71-772B-0848-280D34B469B6}"/>
              </a:ext>
            </a:extLst>
          </p:cNvPr>
          <p:cNvSpPr>
            <a:spLocks noGrp="1"/>
          </p:cNvSpPr>
          <p:nvPr>
            <p:ph type="ftr" sz="quarter" idx="11"/>
          </p:nvPr>
        </p:nvSpPr>
        <p:spPr/>
        <p:txBody>
          <a:bodyPr/>
          <a:lstStyle/>
          <a:p>
            <a:r>
              <a:rPr lang="en-US"/>
              <a:t>GROWTH MARKETING PLAN</a:t>
            </a:r>
            <a:endParaRPr lang="en-US" dirty="0"/>
          </a:p>
        </p:txBody>
      </p:sp>
      <p:sp>
        <p:nvSpPr>
          <p:cNvPr id="4" name="Slide Number Placeholder 3">
            <a:extLst>
              <a:ext uri="{FF2B5EF4-FFF2-40B4-BE49-F238E27FC236}">
                <a16:creationId xmlns:a16="http://schemas.microsoft.com/office/drawing/2014/main" id="{A5A32C5C-1BE4-C34A-195B-75C21DF20646}"/>
              </a:ext>
            </a:extLst>
          </p:cNvPr>
          <p:cNvSpPr>
            <a:spLocks noGrp="1"/>
          </p:cNvSpPr>
          <p:nvPr>
            <p:ph type="sldNum" sz="quarter" idx="12"/>
          </p:nvPr>
        </p:nvSpPr>
        <p:spPr/>
        <p:txBody>
          <a:bodyPr/>
          <a:lstStyle/>
          <a:p>
            <a:fld id="{CC057153-B650-4DEB-B370-79DDCFDCE934}" type="slidenum">
              <a:rPr lang="en-US" smtClean="0"/>
              <a:t>9</a:t>
            </a:fld>
            <a:endParaRPr lang="en-US" dirty="0"/>
          </a:p>
        </p:txBody>
      </p:sp>
      <p:sp>
        <p:nvSpPr>
          <p:cNvPr id="8" name="Text 0">
            <a:extLst>
              <a:ext uri="{FF2B5EF4-FFF2-40B4-BE49-F238E27FC236}">
                <a16:creationId xmlns:a16="http://schemas.microsoft.com/office/drawing/2014/main" id="{62833AA0-71CC-CEBF-933D-0161DEADC350}"/>
              </a:ext>
            </a:extLst>
          </p:cNvPr>
          <p:cNvSpPr/>
          <p:nvPr/>
        </p:nvSpPr>
        <p:spPr>
          <a:xfrm>
            <a:off x="905256" y="411480"/>
            <a:ext cx="7315200" cy="320040"/>
          </a:xfrm>
          <a:prstGeom prst="rect">
            <a:avLst/>
          </a:prstGeom>
          <a:noFill/>
          <a:ln/>
        </p:spPr>
        <p:txBody>
          <a:bodyPr wrap="square" lIns="0" tIns="0" rIns="0" bIns="0" rtlCol="0" anchor="ctr"/>
          <a:lstStyle/>
          <a:p>
            <a:pPr marL="0" indent="0">
              <a:buNone/>
            </a:pPr>
            <a:r>
              <a:rPr lang="en-US" sz="1300" b="1" kern="0" spc="200" dirty="0">
                <a:solidFill>
                  <a:srgbClr val="97BC62"/>
                </a:solidFill>
                <a:latin typeface="Calibri" pitchFamily="34" charset="0"/>
                <a:ea typeface="Calibri" pitchFamily="34" charset="-122"/>
                <a:cs typeface="Calibri" pitchFamily="34" charset="-120"/>
              </a:rPr>
              <a:t>TRUST &amp; PROTECTION</a:t>
            </a:r>
            <a:endParaRPr lang="en-US" sz="1300" dirty="0"/>
          </a:p>
        </p:txBody>
      </p:sp>
      <p:sp>
        <p:nvSpPr>
          <p:cNvPr id="10" name="Text 1">
            <a:extLst>
              <a:ext uri="{FF2B5EF4-FFF2-40B4-BE49-F238E27FC236}">
                <a16:creationId xmlns:a16="http://schemas.microsoft.com/office/drawing/2014/main" id="{211BA016-0A56-56DE-078B-B5FFDE2E3FFA}"/>
              </a:ext>
            </a:extLst>
          </p:cNvPr>
          <p:cNvSpPr/>
          <p:nvPr/>
        </p:nvSpPr>
        <p:spPr>
          <a:xfrm>
            <a:off x="905256" y="713232"/>
            <a:ext cx="9601200" cy="822960"/>
          </a:xfrm>
          <a:prstGeom prst="rect">
            <a:avLst/>
          </a:prstGeom>
          <a:noFill/>
          <a:ln/>
        </p:spPr>
        <p:txBody>
          <a:bodyPr wrap="square" lIns="0" tIns="0" rIns="0" bIns="0" rtlCol="0" anchor="ctr"/>
          <a:lstStyle/>
          <a:p>
            <a:pPr marL="0" indent="0">
              <a:buNone/>
            </a:pPr>
            <a:r>
              <a:rPr lang="en-US" sz="3200" b="1" dirty="0">
                <a:solidFill>
                  <a:srgbClr val="1E4220"/>
                </a:solidFill>
                <a:latin typeface="Cambria" pitchFamily="34" charset="0"/>
                <a:ea typeface="Cambria" pitchFamily="34" charset="-122"/>
                <a:cs typeface="Cambria" pitchFamily="34" charset="-120"/>
              </a:rPr>
              <a:t>Security: Protecting the Site &amp; the Shopper</a:t>
            </a:r>
            <a:endParaRPr lang="en-US" sz="3200" dirty="0"/>
          </a:p>
        </p:txBody>
      </p:sp>
      <p:sp>
        <p:nvSpPr>
          <p:cNvPr id="12" name="Shape 2">
            <a:extLst>
              <a:ext uri="{FF2B5EF4-FFF2-40B4-BE49-F238E27FC236}">
                <a16:creationId xmlns:a16="http://schemas.microsoft.com/office/drawing/2014/main" id="{FB0696B8-F715-53E9-DF02-8A9FD90FC467}"/>
              </a:ext>
            </a:extLst>
          </p:cNvPr>
          <p:cNvSpPr/>
          <p:nvPr/>
        </p:nvSpPr>
        <p:spPr>
          <a:xfrm>
            <a:off x="905256" y="1783080"/>
            <a:ext cx="594360" cy="594360"/>
          </a:xfrm>
          <a:prstGeom prst="ellipse">
            <a:avLst/>
          </a:prstGeom>
          <a:solidFill>
            <a:srgbClr val="2C5F2D"/>
          </a:solidFill>
          <a:ln/>
        </p:spPr>
        <p:txBody>
          <a:bodyPr/>
          <a:lstStyle/>
          <a:p>
            <a:endParaRPr lang="en-US"/>
          </a:p>
        </p:txBody>
      </p:sp>
      <p:pic>
        <p:nvPicPr>
          <p:cNvPr id="14" name="Image 0" descr="/home/claude/verdemode/icons/lock_white.png">
            <a:extLst>
              <a:ext uri="{FF2B5EF4-FFF2-40B4-BE49-F238E27FC236}">
                <a16:creationId xmlns:a16="http://schemas.microsoft.com/office/drawing/2014/main" id="{502A5BA9-8419-C8D3-07BF-5DE6C01CA9AA}"/>
              </a:ext>
            </a:extLst>
          </p:cNvPr>
          <p:cNvPicPr>
            <a:picLocks noChangeAspect="1"/>
          </p:cNvPicPr>
          <p:nvPr/>
        </p:nvPicPr>
        <p:blipFill>
          <a:blip r:embed="rId2"/>
          <a:stretch>
            <a:fillRect/>
          </a:stretch>
        </p:blipFill>
        <p:spPr>
          <a:xfrm>
            <a:off x="1059790" y="1937614"/>
            <a:ext cx="285293" cy="285293"/>
          </a:xfrm>
          <a:prstGeom prst="rect">
            <a:avLst/>
          </a:prstGeom>
        </p:spPr>
      </p:pic>
      <p:sp>
        <p:nvSpPr>
          <p:cNvPr id="16" name="Text 3">
            <a:extLst>
              <a:ext uri="{FF2B5EF4-FFF2-40B4-BE49-F238E27FC236}">
                <a16:creationId xmlns:a16="http://schemas.microsoft.com/office/drawing/2014/main" id="{46403082-530A-24FB-4F35-7A2AB09C0E7E}"/>
              </a:ext>
            </a:extLst>
          </p:cNvPr>
          <p:cNvSpPr/>
          <p:nvPr/>
        </p:nvSpPr>
        <p:spPr>
          <a:xfrm>
            <a:off x="905256" y="2496312"/>
            <a:ext cx="3383280" cy="365760"/>
          </a:xfrm>
          <a:prstGeom prst="rect">
            <a:avLst/>
          </a:prstGeom>
          <a:noFill/>
          <a:ln/>
        </p:spPr>
        <p:txBody>
          <a:bodyPr wrap="square" lIns="0" tIns="0" rIns="0" bIns="0" rtlCol="0" anchor="ctr"/>
          <a:lstStyle/>
          <a:p>
            <a:pPr marL="0" indent="0">
              <a:buNone/>
            </a:pPr>
            <a:r>
              <a:rPr lang="en-US" sz="1350" b="1" dirty="0">
                <a:solidFill>
                  <a:srgbClr val="1E4220"/>
                </a:solidFill>
                <a:latin typeface="Calibri" pitchFamily="34" charset="0"/>
                <a:ea typeface="Calibri" pitchFamily="34" charset="-122"/>
                <a:cs typeface="Calibri" pitchFamily="34" charset="-120"/>
              </a:rPr>
              <a:t>SSL/TLS Everywhere</a:t>
            </a:r>
            <a:endParaRPr lang="en-US" sz="1350" dirty="0"/>
          </a:p>
        </p:txBody>
      </p:sp>
      <p:sp>
        <p:nvSpPr>
          <p:cNvPr id="18" name="Text 4">
            <a:extLst>
              <a:ext uri="{FF2B5EF4-FFF2-40B4-BE49-F238E27FC236}">
                <a16:creationId xmlns:a16="http://schemas.microsoft.com/office/drawing/2014/main" id="{9F8CB21A-4176-6B8A-F925-2A1F8CD3C45C}"/>
              </a:ext>
            </a:extLst>
          </p:cNvPr>
          <p:cNvSpPr/>
          <p:nvPr/>
        </p:nvSpPr>
        <p:spPr>
          <a:xfrm>
            <a:off x="905256" y="2862072"/>
            <a:ext cx="3383280" cy="914400"/>
          </a:xfrm>
          <a:prstGeom prst="rect">
            <a:avLst/>
          </a:prstGeom>
          <a:noFill/>
          <a:ln/>
        </p:spPr>
        <p:txBody>
          <a:bodyPr wrap="square" lIns="0" tIns="0" rIns="0" bIns="0" rtlCol="0" anchor="ctr"/>
          <a:lstStyle/>
          <a:p>
            <a:pPr marL="0" indent="0">
              <a:lnSpc>
                <a:spcPct val="115000"/>
              </a:lnSpc>
              <a:buNone/>
            </a:pPr>
            <a:r>
              <a:rPr lang="en-US" sz="1150" dirty="0">
                <a:solidFill>
                  <a:srgbClr val="6B6B6B"/>
                </a:solidFill>
                <a:latin typeface="Calibri" pitchFamily="34" charset="0"/>
                <a:ea typeface="Calibri" pitchFamily="34" charset="-122"/>
                <a:cs typeface="Calibri" pitchFamily="34" charset="-120"/>
              </a:rPr>
              <a:t>Full HTTPS encryption on every page, not just checkout.</a:t>
            </a:r>
            <a:endParaRPr lang="en-US" sz="1150" dirty="0"/>
          </a:p>
        </p:txBody>
      </p:sp>
      <p:sp>
        <p:nvSpPr>
          <p:cNvPr id="20" name="Shape 5">
            <a:extLst>
              <a:ext uri="{FF2B5EF4-FFF2-40B4-BE49-F238E27FC236}">
                <a16:creationId xmlns:a16="http://schemas.microsoft.com/office/drawing/2014/main" id="{E63B85E1-F357-E956-6688-EF90FD00BEBF}"/>
              </a:ext>
            </a:extLst>
          </p:cNvPr>
          <p:cNvSpPr/>
          <p:nvPr/>
        </p:nvSpPr>
        <p:spPr>
          <a:xfrm>
            <a:off x="4562856" y="1783080"/>
            <a:ext cx="594360" cy="594360"/>
          </a:xfrm>
          <a:prstGeom prst="ellipse">
            <a:avLst/>
          </a:prstGeom>
          <a:solidFill>
            <a:srgbClr val="2C5F2D"/>
          </a:solidFill>
          <a:ln/>
        </p:spPr>
        <p:txBody>
          <a:bodyPr/>
          <a:lstStyle/>
          <a:p>
            <a:endParaRPr lang="en-US"/>
          </a:p>
        </p:txBody>
      </p:sp>
      <p:pic>
        <p:nvPicPr>
          <p:cNvPr id="22" name="Image 1" descr="/home/claude/verdemode/icons/shield_white.png">
            <a:extLst>
              <a:ext uri="{FF2B5EF4-FFF2-40B4-BE49-F238E27FC236}">
                <a16:creationId xmlns:a16="http://schemas.microsoft.com/office/drawing/2014/main" id="{0DA850A4-1D94-AC99-00E9-AFA03A930AA2}"/>
              </a:ext>
            </a:extLst>
          </p:cNvPr>
          <p:cNvPicPr>
            <a:picLocks noChangeAspect="1"/>
          </p:cNvPicPr>
          <p:nvPr/>
        </p:nvPicPr>
        <p:blipFill>
          <a:blip r:embed="rId3"/>
          <a:stretch>
            <a:fillRect/>
          </a:stretch>
        </p:blipFill>
        <p:spPr>
          <a:xfrm>
            <a:off x="4717390" y="1937614"/>
            <a:ext cx="285293" cy="285293"/>
          </a:xfrm>
          <a:prstGeom prst="rect">
            <a:avLst/>
          </a:prstGeom>
        </p:spPr>
      </p:pic>
      <p:sp>
        <p:nvSpPr>
          <p:cNvPr id="24" name="Text 6">
            <a:extLst>
              <a:ext uri="{FF2B5EF4-FFF2-40B4-BE49-F238E27FC236}">
                <a16:creationId xmlns:a16="http://schemas.microsoft.com/office/drawing/2014/main" id="{F6A96CB4-7D4F-4662-83E3-BE5251441741}"/>
              </a:ext>
            </a:extLst>
          </p:cNvPr>
          <p:cNvSpPr/>
          <p:nvPr/>
        </p:nvSpPr>
        <p:spPr>
          <a:xfrm>
            <a:off x="4562856" y="2496312"/>
            <a:ext cx="3383280" cy="365760"/>
          </a:xfrm>
          <a:prstGeom prst="rect">
            <a:avLst/>
          </a:prstGeom>
          <a:noFill/>
          <a:ln/>
        </p:spPr>
        <p:txBody>
          <a:bodyPr wrap="square" lIns="0" tIns="0" rIns="0" bIns="0" rtlCol="0" anchor="ctr"/>
          <a:lstStyle/>
          <a:p>
            <a:pPr marL="0" indent="0">
              <a:buNone/>
            </a:pPr>
            <a:r>
              <a:rPr lang="en-US" sz="1350" b="1" dirty="0">
                <a:solidFill>
                  <a:srgbClr val="1E4220"/>
                </a:solidFill>
                <a:latin typeface="Calibri" pitchFamily="34" charset="0"/>
                <a:ea typeface="Calibri" pitchFamily="34" charset="-122"/>
                <a:cs typeface="Calibri" pitchFamily="34" charset="-120"/>
              </a:rPr>
              <a:t>PCI-DSS Payments</a:t>
            </a:r>
            <a:endParaRPr lang="en-US" sz="1350" dirty="0"/>
          </a:p>
        </p:txBody>
      </p:sp>
      <p:sp>
        <p:nvSpPr>
          <p:cNvPr id="26" name="Text 7">
            <a:extLst>
              <a:ext uri="{FF2B5EF4-FFF2-40B4-BE49-F238E27FC236}">
                <a16:creationId xmlns:a16="http://schemas.microsoft.com/office/drawing/2014/main" id="{FF8DE395-E086-BFB8-FC64-0756DD3C754D}"/>
              </a:ext>
            </a:extLst>
          </p:cNvPr>
          <p:cNvSpPr/>
          <p:nvPr/>
        </p:nvSpPr>
        <p:spPr>
          <a:xfrm>
            <a:off x="4562856" y="2862072"/>
            <a:ext cx="3383280" cy="914400"/>
          </a:xfrm>
          <a:prstGeom prst="rect">
            <a:avLst/>
          </a:prstGeom>
          <a:noFill/>
          <a:ln/>
        </p:spPr>
        <p:txBody>
          <a:bodyPr wrap="square" lIns="0" tIns="0" rIns="0" bIns="0" rtlCol="0" anchor="ctr"/>
          <a:lstStyle/>
          <a:p>
            <a:pPr marL="0" indent="0">
              <a:lnSpc>
                <a:spcPct val="115000"/>
              </a:lnSpc>
              <a:buNone/>
            </a:pPr>
            <a:r>
              <a:rPr lang="en-US" sz="1150" dirty="0">
                <a:solidFill>
                  <a:srgbClr val="6B6B6B"/>
                </a:solidFill>
                <a:latin typeface="Calibri" pitchFamily="34" charset="0"/>
                <a:ea typeface="Calibri" pitchFamily="34" charset="-122"/>
                <a:cs typeface="Calibri" pitchFamily="34" charset="-120"/>
              </a:rPr>
              <a:t>Secure, compliant payment gateway for card &amp; wallet transactions.</a:t>
            </a:r>
            <a:endParaRPr lang="en-US" sz="1150" dirty="0"/>
          </a:p>
        </p:txBody>
      </p:sp>
      <p:sp>
        <p:nvSpPr>
          <p:cNvPr id="28" name="Shape 8">
            <a:extLst>
              <a:ext uri="{FF2B5EF4-FFF2-40B4-BE49-F238E27FC236}">
                <a16:creationId xmlns:a16="http://schemas.microsoft.com/office/drawing/2014/main" id="{9775DB43-3142-BB9E-D370-DF3C2B19BE02}"/>
              </a:ext>
            </a:extLst>
          </p:cNvPr>
          <p:cNvSpPr/>
          <p:nvPr/>
        </p:nvSpPr>
        <p:spPr>
          <a:xfrm>
            <a:off x="8220456" y="1783080"/>
            <a:ext cx="594360" cy="594360"/>
          </a:xfrm>
          <a:prstGeom prst="ellipse">
            <a:avLst/>
          </a:prstGeom>
          <a:solidFill>
            <a:srgbClr val="2C5F2D"/>
          </a:solidFill>
          <a:ln/>
        </p:spPr>
        <p:txBody>
          <a:bodyPr/>
          <a:lstStyle/>
          <a:p>
            <a:endParaRPr lang="en-US"/>
          </a:p>
        </p:txBody>
      </p:sp>
      <p:pic>
        <p:nvPicPr>
          <p:cNvPr id="30" name="Image 2" descr="/home/claude/verdemode/icons/sync_white.png">
            <a:extLst>
              <a:ext uri="{FF2B5EF4-FFF2-40B4-BE49-F238E27FC236}">
                <a16:creationId xmlns:a16="http://schemas.microsoft.com/office/drawing/2014/main" id="{6E2F1D06-8852-70D7-C0AA-A9324210D69B}"/>
              </a:ext>
            </a:extLst>
          </p:cNvPr>
          <p:cNvPicPr>
            <a:picLocks noChangeAspect="1"/>
          </p:cNvPicPr>
          <p:nvPr/>
        </p:nvPicPr>
        <p:blipFill>
          <a:blip r:embed="rId4"/>
          <a:stretch>
            <a:fillRect/>
          </a:stretch>
        </p:blipFill>
        <p:spPr>
          <a:xfrm>
            <a:off x="8374990" y="1937614"/>
            <a:ext cx="285293" cy="285293"/>
          </a:xfrm>
          <a:prstGeom prst="rect">
            <a:avLst/>
          </a:prstGeom>
        </p:spPr>
      </p:pic>
      <p:sp>
        <p:nvSpPr>
          <p:cNvPr id="32" name="Text 9">
            <a:extLst>
              <a:ext uri="{FF2B5EF4-FFF2-40B4-BE49-F238E27FC236}">
                <a16:creationId xmlns:a16="http://schemas.microsoft.com/office/drawing/2014/main" id="{FC328752-9D9D-2873-3B22-AF2178AAB4EF}"/>
              </a:ext>
            </a:extLst>
          </p:cNvPr>
          <p:cNvSpPr/>
          <p:nvPr/>
        </p:nvSpPr>
        <p:spPr>
          <a:xfrm>
            <a:off x="8220456" y="2496312"/>
            <a:ext cx="3383280" cy="365760"/>
          </a:xfrm>
          <a:prstGeom prst="rect">
            <a:avLst/>
          </a:prstGeom>
          <a:noFill/>
          <a:ln/>
        </p:spPr>
        <p:txBody>
          <a:bodyPr wrap="square" lIns="0" tIns="0" rIns="0" bIns="0" rtlCol="0" anchor="ctr"/>
          <a:lstStyle/>
          <a:p>
            <a:pPr marL="0" indent="0">
              <a:buNone/>
            </a:pPr>
            <a:r>
              <a:rPr lang="en-US" sz="1350" b="1" dirty="0">
                <a:solidFill>
                  <a:srgbClr val="1E4220"/>
                </a:solidFill>
                <a:latin typeface="Calibri" pitchFamily="34" charset="0"/>
                <a:ea typeface="Calibri" pitchFamily="34" charset="-122"/>
                <a:cs typeface="Calibri" pitchFamily="34" charset="-120"/>
              </a:rPr>
              <a:t>Backups &amp; Recovery</a:t>
            </a:r>
            <a:endParaRPr lang="en-US" sz="1350" dirty="0"/>
          </a:p>
        </p:txBody>
      </p:sp>
      <p:sp>
        <p:nvSpPr>
          <p:cNvPr id="34" name="Text 10">
            <a:extLst>
              <a:ext uri="{FF2B5EF4-FFF2-40B4-BE49-F238E27FC236}">
                <a16:creationId xmlns:a16="http://schemas.microsoft.com/office/drawing/2014/main" id="{9FBA52BB-DD40-9483-505B-84BB2833D437}"/>
              </a:ext>
            </a:extLst>
          </p:cNvPr>
          <p:cNvSpPr/>
          <p:nvPr/>
        </p:nvSpPr>
        <p:spPr>
          <a:xfrm>
            <a:off x="8220456" y="2862072"/>
            <a:ext cx="3383280" cy="914400"/>
          </a:xfrm>
          <a:prstGeom prst="rect">
            <a:avLst/>
          </a:prstGeom>
          <a:noFill/>
          <a:ln/>
        </p:spPr>
        <p:txBody>
          <a:bodyPr wrap="square" lIns="0" tIns="0" rIns="0" bIns="0" rtlCol="0" anchor="ctr"/>
          <a:lstStyle/>
          <a:p>
            <a:pPr marL="0" indent="0">
              <a:lnSpc>
                <a:spcPct val="115000"/>
              </a:lnSpc>
              <a:buNone/>
            </a:pPr>
            <a:r>
              <a:rPr lang="en-US" sz="1150" dirty="0">
                <a:solidFill>
                  <a:srgbClr val="6B6B6B"/>
                </a:solidFill>
                <a:latin typeface="Calibri" pitchFamily="34" charset="0"/>
                <a:ea typeface="Calibri" pitchFamily="34" charset="-122"/>
                <a:cs typeface="Calibri" pitchFamily="34" charset="-120"/>
              </a:rPr>
              <a:t>Automated, redundant backups with a tested disaster-recovery plan.</a:t>
            </a:r>
            <a:endParaRPr lang="en-US" sz="1150" dirty="0"/>
          </a:p>
        </p:txBody>
      </p:sp>
      <p:sp>
        <p:nvSpPr>
          <p:cNvPr id="36" name="Shape 11">
            <a:extLst>
              <a:ext uri="{FF2B5EF4-FFF2-40B4-BE49-F238E27FC236}">
                <a16:creationId xmlns:a16="http://schemas.microsoft.com/office/drawing/2014/main" id="{5B4446EB-8A2A-9A62-BD07-37F90D3D59DB}"/>
              </a:ext>
            </a:extLst>
          </p:cNvPr>
          <p:cNvSpPr/>
          <p:nvPr/>
        </p:nvSpPr>
        <p:spPr>
          <a:xfrm>
            <a:off x="905256" y="3931920"/>
            <a:ext cx="594360" cy="594360"/>
          </a:xfrm>
          <a:prstGeom prst="ellipse">
            <a:avLst/>
          </a:prstGeom>
          <a:solidFill>
            <a:srgbClr val="2C5F2D"/>
          </a:solidFill>
          <a:ln/>
        </p:spPr>
        <p:txBody>
          <a:bodyPr/>
          <a:lstStyle/>
          <a:p>
            <a:endParaRPr lang="en-US"/>
          </a:p>
        </p:txBody>
      </p:sp>
      <p:pic>
        <p:nvPicPr>
          <p:cNvPr id="38" name="Image 3" descr="/home/claude/verdemode/icons/usershield_white.png">
            <a:extLst>
              <a:ext uri="{FF2B5EF4-FFF2-40B4-BE49-F238E27FC236}">
                <a16:creationId xmlns:a16="http://schemas.microsoft.com/office/drawing/2014/main" id="{E54D3861-5BA9-0A82-FCA8-87134F534AC1}"/>
              </a:ext>
            </a:extLst>
          </p:cNvPr>
          <p:cNvPicPr>
            <a:picLocks noChangeAspect="1"/>
          </p:cNvPicPr>
          <p:nvPr/>
        </p:nvPicPr>
        <p:blipFill>
          <a:blip r:embed="rId5"/>
          <a:stretch>
            <a:fillRect/>
          </a:stretch>
        </p:blipFill>
        <p:spPr>
          <a:xfrm>
            <a:off x="1059790" y="4086454"/>
            <a:ext cx="285293" cy="285293"/>
          </a:xfrm>
          <a:prstGeom prst="rect">
            <a:avLst/>
          </a:prstGeom>
        </p:spPr>
      </p:pic>
      <p:sp>
        <p:nvSpPr>
          <p:cNvPr id="40" name="Text 12">
            <a:extLst>
              <a:ext uri="{FF2B5EF4-FFF2-40B4-BE49-F238E27FC236}">
                <a16:creationId xmlns:a16="http://schemas.microsoft.com/office/drawing/2014/main" id="{FA8B1C01-EA96-B53C-1194-42408CC2991E}"/>
              </a:ext>
            </a:extLst>
          </p:cNvPr>
          <p:cNvSpPr/>
          <p:nvPr/>
        </p:nvSpPr>
        <p:spPr>
          <a:xfrm>
            <a:off x="905256" y="4645152"/>
            <a:ext cx="3383280" cy="365760"/>
          </a:xfrm>
          <a:prstGeom prst="rect">
            <a:avLst/>
          </a:prstGeom>
          <a:noFill/>
          <a:ln/>
        </p:spPr>
        <p:txBody>
          <a:bodyPr wrap="square" lIns="0" tIns="0" rIns="0" bIns="0" rtlCol="0" anchor="ctr"/>
          <a:lstStyle/>
          <a:p>
            <a:pPr marL="0" indent="0">
              <a:buNone/>
            </a:pPr>
            <a:r>
              <a:rPr lang="en-US" sz="1350" b="1" dirty="0">
                <a:solidFill>
                  <a:srgbClr val="1E4220"/>
                </a:solidFill>
                <a:latin typeface="Calibri" pitchFamily="34" charset="0"/>
                <a:ea typeface="Calibri" pitchFamily="34" charset="-122"/>
                <a:cs typeface="Calibri" pitchFamily="34" charset="-120"/>
              </a:rPr>
              <a:t>2FA on Admin Access</a:t>
            </a:r>
            <a:endParaRPr lang="en-US" sz="1350" dirty="0"/>
          </a:p>
        </p:txBody>
      </p:sp>
      <p:sp>
        <p:nvSpPr>
          <p:cNvPr id="42" name="Text 13">
            <a:extLst>
              <a:ext uri="{FF2B5EF4-FFF2-40B4-BE49-F238E27FC236}">
                <a16:creationId xmlns:a16="http://schemas.microsoft.com/office/drawing/2014/main" id="{061B245B-FCA0-14AC-57E6-4ACD86E161ED}"/>
              </a:ext>
            </a:extLst>
          </p:cNvPr>
          <p:cNvSpPr/>
          <p:nvPr/>
        </p:nvSpPr>
        <p:spPr>
          <a:xfrm>
            <a:off x="905256" y="5010912"/>
            <a:ext cx="3383280" cy="914400"/>
          </a:xfrm>
          <a:prstGeom prst="rect">
            <a:avLst/>
          </a:prstGeom>
          <a:noFill/>
          <a:ln/>
        </p:spPr>
        <p:txBody>
          <a:bodyPr wrap="square" lIns="0" tIns="0" rIns="0" bIns="0" rtlCol="0" anchor="ctr"/>
          <a:lstStyle/>
          <a:p>
            <a:pPr marL="0" indent="0">
              <a:lnSpc>
                <a:spcPct val="115000"/>
              </a:lnSpc>
              <a:buNone/>
            </a:pPr>
            <a:r>
              <a:rPr lang="en-US" sz="1150" dirty="0">
                <a:solidFill>
                  <a:srgbClr val="6B6B6B"/>
                </a:solidFill>
                <a:latin typeface="Calibri" pitchFamily="34" charset="0"/>
                <a:ea typeface="Calibri" pitchFamily="34" charset="-122"/>
                <a:cs typeface="Calibri" pitchFamily="34" charset="-120"/>
              </a:rPr>
              <a:t>Two-factor authentication required for all staff/admin accounts.</a:t>
            </a:r>
            <a:endParaRPr lang="en-US" sz="1150" dirty="0"/>
          </a:p>
        </p:txBody>
      </p:sp>
      <p:sp>
        <p:nvSpPr>
          <p:cNvPr id="44" name="Shape 14">
            <a:extLst>
              <a:ext uri="{FF2B5EF4-FFF2-40B4-BE49-F238E27FC236}">
                <a16:creationId xmlns:a16="http://schemas.microsoft.com/office/drawing/2014/main" id="{454D8189-1A91-2AE7-14EE-84F13878985B}"/>
              </a:ext>
            </a:extLst>
          </p:cNvPr>
          <p:cNvSpPr/>
          <p:nvPr/>
        </p:nvSpPr>
        <p:spPr>
          <a:xfrm>
            <a:off x="4562856" y="3931920"/>
            <a:ext cx="594360" cy="594360"/>
          </a:xfrm>
          <a:prstGeom prst="ellipse">
            <a:avLst/>
          </a:prstGeom>
          <a:solidFill>
            <a:srgbClr val="2C5F2D"/>
          </a:solidFill>
          <a:ln/>
        </p:spPr>
        <p:txBody>
          <a:bodyPr/>
          <a:lstStyle/>
          <a:p>
            <a:endParaRPr lang="en-US"/>
          </a:p>
        </p:txBody>
      </p:sp>
      <p:pic>
        <p:nvPicPr>
          <p:cNvPr id="46" name="Image 4" descr="/home/claude/verdemode/icons/database_white.png">
            <a:extLst>
              <a:ext uri="{FF2B5EF4-FFF2-40B4-BE49-F238E27FC236}">
                <a16:creationId xmlns:a16="http://schemas.microsoft.com/office/drawing/2014/main" id="{9F4AEFED-76EA-6F9E-BC9D-B2A8B603E3B1}"/>
              </a:ext>
            </a:extLst>
          </p:cNvPr>
          <p:cNvPicPr>
            <a:picLocks noChangeAspect="1"/>
          </p:cNvPicPr>
          <p:nvPr/>
        </p:nvPicPr>
        <p:blipFill>
          <a:blip r:embed="rId6"/>
          <a:stretch>
            <a:fillRect/>
          </a:stretch>
        </p:blipFill>
        <p:spPr>
          <a:xfrm>
            <a:off x="4717390" y="4086454"/>
            <a:ext cx="285293" cy="285293"/>
          </a:xfrm>
          <a:prstGeom prst="rect">
            <a:avLst/>
          </a:prstGeom>
        </p:spPr>
      </p:pic>
      <p:sp>
        <p:nvSpPr>
          <p:cNvPr id="48" name="Text 15">
            <a:extLst>
              <a:ext uri="{FF2B5EF4-FFF2-40B4-BE49-F238E27FC236}">
                <a16:creationId xmlns:a16="http://schemas.microsoft.com/office/drawing/2014/main" id="{B8AD7F3E-3A8A-184B-6C66-5BE97E93221E}"/>
              </a:ext>
            </a:extLst>
          </p:cNvPr>
          <p:cNvSpPr/>
          <p:nvPr/>
        </p:nvSpPr>
        <p:spPr>
          <a:xfrm>
            <a:off x="4562856" y="4645152"/>
            <a:ext cx="3383280" cy="365760"/>
          </a:xfrm>
          <a:prstGeom prst="rect">
            <a:avLst/>
          </a:prstGeom>
          <a:noFill/>
          <a:ln/>
        </p:spPr>
        <p:txBody>
          <a:bodyPr wrap="square" lIns="0" tIns="0" rIns="0" bIns="0" rtlCol="0" anchor="ctr"/>
          <a:lstStyle/>
          <a:p>
            <a:pPr marL="0" indent="0">
              <a:buNone/>
            </a:pPr>
            <a:r>
              <a:rPr lang="en-US" sz="1350" b="1" dirty="0">
                <a:solidFill>
                  <a:srgbClr val="1E4220"/>
                </a:solidFill>
                <a:latin typeface="Calibri" pitchFamily="34" charset="0"/>
                <a:ea typeface="Calibri" pitchFamily="34" charset="-122"/>
                <a:cs typeface="Calibri" pitchFamily="34" charset="-120"/>
              </a:rPr>
              <a:t>Firewall &amp; Monitoring</a:t>
            </a:r>
            <a:endParaRPr lang="en-US" sz="1350" dirty="0"/>
          </a:p>
        </p:txBody>
      </p:sp>
      <p:sp>
        <p:nvSpPr>
          <p:cNvPr id="50" name="Text 16">
            <a:extLst>
              <a:ext uri="{FF2B5EF4-FFF2-40B4-BE49-F238E27FC236}">
                <a16:creationId xmlns:a16="http://schemas.microsoft.com/office/drawing/2014/main" id="{3776DB4B-F73B-F76C-EC1C-07D3C77ED303}"/>
              </a:ext>
            </a:extLst>
          </p:cNvPr>
          <p:cNvSpPr/>
          <p:nvPr/>
        </p:nvSpPr>
        <p:spPr>
          <a:xfrm>
            <a:off x="4562856" y="5010912"/>
            <a:ext cx="3383280" cy="914400"/>
          </a:xfrm>
          <a:prstGeom prst="rect">
            <a:avLst/>
          </a:prstGeom>
          <a:noFill/>
          <a:ln/>
        </p:spPr>
        <p:txBody>
          <a:bodyPr wrap="square" lIns="0" tIns="0" rIns="0" bIns="0" rtlCol="0" anchor="ctr"/>
          <a:lstStyle/>
          <a:p>
            <a:pPr marL="0" indent="0">
              <a:lnSpc>
                <a:spcPct val="115000"/>
              </a:lnSpc>
              <a:buNone/>
            </a:pPr>
            <a:r>
              <a:rPr lang="en-US" sz="1150" dirty="0">
                <a:solidFill>
                  <a:srgbClr val="6B6B6B"/>
                </a:solidFill>
                <a:latin typeface="Calibri" pitchFamily="34" charset="0"/>
                <a:ea typeface="Calibri" pitchFamily="34" charset="-122"/>
                <a:cs typeface="Calibri" pitchFamily="34" charset="-120"/>
              </a:rPr>
              <a:t>Web application firewall with ongoing malware/intrusion monitoring.</a:t>
            </a:r>
            <a:endParaRPr lang="en-US" sz="1150" dirty="0"/>
          </a:p>
        </p:txBody>
      </p:sp>
      <p:sp>
        <p:nvSpPr>
          <p:cNvPr id="52" name="Shape 17">
            <a:extLst>
              <a:ext uri="{FF2B5EF4-FFF2-40B4-BE49-F238E27FC236}">
                <a16:creationId xmlns:a16="http://schemas.microsoft.com/office/drawing/2014/main" id="{BDBF803A-0D59-9EEA-833E-82E27206A261}"/>
              </a:ext>
            </a:extLst>
          </p:cNvPr>
          <p:cNvSpPr/>
          <p:nvPr/>
        </p:nvSpPr>
        <p:spPr>
          <a:xfrm>
            <a:off x="8220456" y="3931920"/>
            <a:ext cx="594360" cy="594360"/>
          </a:xfrm>
          <a:prstGeom prst="ellipse">
            <a:avLst/>
          </a:prstGeom>
          <a:solidFill>
            <a:srgbClr val="2C5F2D"/>
          </a:solidFill>
          <a:ln/>
        </p:spPr>
        <p:txBody>
          <a:bodyPr/>
          <a:lstStyle/>
          <a:p>
            <a:endParaRPr lang="en-US"/>
          </a:p>
        </p:txBody>
      </p:sp>
      <p:pic>
        <p:nvPicPr>
          <p:cNvPr id="54" name="Image 5" descr="/home/claude/verdemode/icons/check_white.png">
            <a:extLst>
              <a:ext uri="{FF2B5EF4-FFF2-40B4-BE49-F238E27FC236}">
                <a16:creationId xmlns:a16="http://schemas.microsoft.com/office/drawing/2014/main" id="{C7C702BC-3A3B-9F02-3565-51BEB2EF6B85}"/>
              </a:ext>
            </a:extLst>
          </p:cNvPr>
          <p:cNvPicPr>
            <a:picLocks noChangeAspect="1"/>
          </p:cNvPicPr>
          <p:nvPr/>
        </p:nvPicPr>
        <p:blipFill>
          <a:blip r:embed="rId7"/>
          <a:stretch>
            <a:fillRect/>
          </a:stretch>
        </p:blipFill>
        <p:spPr>
          <a:xfrm>
            <a:off x="8374990" y="4086454"/>
            <a:ext cx="285293" cy="285293"/>
          </a:xfrm>
          <a:prstGeom prst="rect">
            <a:avLst/>
          </a:prstGeom>
        </p:spPr>
      </p:pic>
      <p:sp>
        <p:nvSpPr>
          <p:cNvPr id="56" name="Text 18">
            <a:extLst>
              <a:ext uri="{FF2B5EF4-FFF2-40B4-BE49-F238E27FC236}">
                <a16:creationId xmlns:a16="http://schemas.microsoft.com/office/drawing/2014/main" id="{9D92BE53-1CD0-B4C4-2821-B7FB00C742E2}"/>
              </a:ext>
            </a:extLst>
          </p:cNvPr>
          <p:cNvSpPr/>
          <p:nvPr/>
        </p:nvSpPr>
        <p:spPr>
          <a:xfrm>
            <a:off x="8220456" y="4645152"/>
            <a:ext cx="3383280" cy="365760"/>
          </a:xfrm>
          <a:prstGeom prst="rect">
            <a:avLst/>
          </a:prstGeom>
          <a:noFill/>
          <a:ln/>
        </p:spPr>
        <p:txBody>
          <a:bodyPr wrap="square" lIns="0" tIns="0" rIns="0" bIns="0" rtlCol="0" anchor="ctr"/>
          <a:lstStyle/>
          <a:p>
            <a:pPr marL="0" indent="0">
              <a:buNone/>
            </a:pPr>
            <a:r>
              <a:rPr lang="en-US" sz="1350" b="1" dirty="0">
                <a:solidFill>
                  <a:srgbClr val="1E4220"/>
                </a:solidFill>
                <a:latin typeface="Calibri" pitchFamily="34" charset="0"/>
                <a:ea typeface="Calibri" pitchFamily="34" charset="-122"/>
                <a:cs typeface="Calibri" pitchFamily="34" charset="-120"/>
              </a:rPr>
              <a:t>Privacy Compliance</a:t>
            </a:r>
            <a:endParaRPr lang="en-US" sz="1350" dirty="0"/>
          </a:p>
        </p:txBody>
      </p:sp>
      <p:sp>
        <p:nvSpPr>
          <p:cNvPr id="58" name="Text 19">
            <a:extLst>
              <a:ext uri="{FF2B5EF4-FFF2-40B4-BE49-F238E27FC236}">
                <a16:creationId xmlns:a16="http://schemas.microsoft.com/office/drawing/2014/main" id="{3FCE99EE-09C6-C016-B8A8-615BCE26089B}"/>
              </a:ext>
            </a:extLst>
          </p:cNvPr>
          <p:cNvSpPr/>
          <p:nvPr/>
        </p:nvSpPr>
        <p:spPr>
          <a:xfrm>
            <a:off x="8220456" y="5010912"/>
            <a:ext cx="3383280" cy="914400"/>
          </a:xfrm>
          <a:prstGeom prst="rect">
            <a:avLst/>
          </a:prstGeom>
          <a:noFill/>
          <a:ln/>
        </p:spPr>
        <p:txBody>
          <a:bodyPr wrap="square" lIns="0" tIns="0" rIns="0" bIns="0" rtlCol="0" anchor="ctr"/>
          <a:lstStyle/>
          <a:p>
            <a:pPr marL="0" indent="0">
              <a:lnSpc>
                <a:spcPct val="115000"/>
              </a:lnSpc>
              <a:buNone/>
            </a:pPr>
            <a:r>
              <a:rPr lang="en-US" sz="1150" dirty="0">
                <a:solidFill>
                  <a:srgbClr val="6B6B6B"/>
                </a:solidFill>
                <a:latin typeface="Calibri" pitchFamily="34" charset="0"/>
                <a:ea typeface="Calibri" pitchFamily="34" charset="-122"/>
                <a:cs typeface="Calibri" pitchFamily="34" charset="-120"/>
              </a:rPr>
              <a:t>GDPR-aligned data handling, clear privacy policy, regular audits.</a:t>
            </a:r>
            <a:endParaRPr lang="en-US" sz="1150" dirty="0"/>
          </a:p>
        </p:txBody>
      </p:sp>
    </p:spTree>
    <p:extLst>
      <p:ext uri="{BB962C8B-B14F-4D97-AF65-F5344CB8AC3E}">
        <p14:creationId xmlns:p14="http://schemas.microsoft.com/office/powerpoint/2010/main" val="2689416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72092-1D93-1C42-71C9-4C3CD1035FA3}"/>
              </a:ext>
            </a:extLst>
          </p:cNvPr>
          <p:cNvSpPr>
            <a:spLocks noGrp="1"/>
          </p:cNvSpPr>
          <p:nvPr>
            <p:ph type="title"/>
          </p:nvPr>
        </p:nvSpPr>
        <p:spPr/>
        <p:txBody>
          <a:bodyPr/>
          <a:lstStyle/>
          <a:p>
            <a:r>
              <a:rPr lang="en-US" dirty="0"/>
              <a:t>MARKETING STRATEGY</a:t>
            </a:r>
          </a:p>
        </p:txBody>
      </p:sp>
      <p:sp>
        <p:nvSpPr>
          <p:cNvPr id="6" name="Slide Number Placeholder 5">
            <a:extLst>
              <a:ext uri="{FF2B5EF4-FFF2-40B4-BE49-F238E27FC236}">
                <a16:creationId xmlns:a16="http://schemas.microsoft.com/office/drawing/2014/main" id="{A6B74622-7DE0-8F9D-5C52-82D39E218EE1}"/>
              </a:ext>
            </a:extLst>
          </p:cNvPr>
          <p:cNvSpPr>
            <a:spLocks noGrp="1"/>
          </p:cNvSpPr>
          <p:nvPr>
            <p:ph type="sldNum" sz="quarter" idx="12"/>
          </p:nvPr>
        </p:nvSpPr>
        <p:spPr/>
        <p:txBody>
          <a:bodyPr/>
          <a:lstStyle/>
          <a:p>
            <a:fld id="{CC057153-B650-4DEB-B370-79DDCFDCE934}" type="slidenum">
              <a:rPr lang="en-US" smtClean="0"/>
              <a:t>10</a:t>
            </a:fld>
            <a:endParaRPr lang="en-US" dirty="0"/>
          </a:p>
        </p:txBody>
      </p:sp>
      <p:sp>
        <p:nvSpPr>
          <p:cNvPr id="5" name="Footer Placeholder 4">
            <a:extLst>
              <a:ext uri="{FF2B5EF4-FFF2-40B4-BE49-F238E27FC236}">
                <a16:creationId xmlns:a16="http://schemas.microsoft.com/office/drawing/2014/main" id="{F2C79F98-15E6-6046-8778-50E4BCD4271C}"/>
              </a:ext>
            </a:extLst>
          </p:cNvPr>
          <p:cNvSpPr>
            <a:spLocks noGrp="1"/>
          </p:cNvSpPr>
          <p:nvPr>
            <p:ph type="ftr" sz="quarter" idx="11"/>
          </p:nvPr>
        </p:nvSpPr>
        <p:spPr/>
        <p:txBody>
          <a:bodyPr/>
          <a:lstStyle/>
          <a:p>
            <a:r>
              <a:rPr lang="en-US" dirty="0"/>
              <a:t>GROWTH MARKETING PLAN</a:t>
            </a:r>
          </a:p>
        </p:txBody>
      </p:sp>
      <p:graphicFrame>
        <p:nvGraphicFramePr>
          <p:cNvPr id="7" name="Content Placeholder 6">
            <a:extLst>
              <a:ext uri="{FF2B5EF4-FFF2-40B4-BE49-F238E27FC236}">
                <a16:creationId xmlns:a16="http://schemas.microsoft.com/office/drawing/2014/main" id="{69780BEB-FFD1-3971-F361-1B40A8D66893}"/>
              </a:ext>
            </a:extLst>
          </p:cNvPr>
          <p:cNvGraphicFramePr>
            <a:graphicFrameLocks noGrp="1"/>
          </p:cNvGraphicFramePr>
          <p:nvPr>
            <p:ph idx="1"/>
            <p:extLst>
              <p:ext uri="{D42A27DB-BD31-4B8C-83A1-F6EECF244321}">
                <p14:modId xmlns:p14="http://schemas.microsoft.com/office/powerpoint/2010/main" val="3548889542"/>
              </p:ext>
            </p:extLst>
          </p:nvPr>
        </p:nvGraphicFramePr>
        <p:xfrm>
          <a:off x="633413" y="2128838"/>
          <a:ext cx="10925173" cy="4093525"/>
        </p:xfrm>
        <a:graphic>
          <a:graphicData uri="http://schemas.openxmlformats.org/drawingml/2006/table">
            <a:tbl>
              <a:tblPr firstRow="1" bandRow="1">
                <a:tableStyleId>{69012ECD-51FC-41F1-AA8D-1B2483CD663E}</a:tableStyleId>
              </a:tblPr>
              <a:tblGrid>
                <a:gridCol w="2850505">
                  <a:extLst>
                    <a:ext uri="{9D8B030D-6E8A-4147-A177-3AD203B41FA5}">
                      <a16:colId xmlns:a16="http://schemas.microsoft.com/office/drawing/2014/main" val="3168546316"/>
                    </a:ext>
                  </a:extLst>
                </a:gridCol>
                <a:gridCol w="4037334">
                  <a:extLst>
                    <a:ext uri="{9D8B030D-6E8A-4147-A177-3AD203B41FA5}">
                      <a16:colId xmlns:a16="http://schemas.microsoft.com/office/drawing/2014/main" val="3249273269"/>
                    </a:ext>
                  </a:extLst>
                </a:gridCol>
                <a:gridCol w="4037334">
                  <a:extLst>
                    <a:ext uri="{9D8B030D-6E8A-4147-A177-3AD203B41FA5}">
                      <a16:colId xmlns:a16="http://schemas.microsoft.com/office/drawing/2014/main" val="2175169288"/>
                    </a:ext>
                  </a:extLst>
                </a:gridCol>
              </a:tblGrid>
              <a:tr h="818705">
                <a:tc>
                  <a:txBody>
                    <a:bodyPr/>
                    <a:lstStyle/>
                    <a:p>
                      <a:r>
                        <a:rPr lang="en-US" sz="1600" b="0" dirty="0">
                          <a:solidFill>
                            <a:schemeClr val="tx1"/>
                          </a:solidFill>
                          <a:latin typeface="+mn-lt"/>
                        </a:rPr>
                        <a:t>Focus area</a:t>
                      </a:r>
                      <a:endParaRPr lang="en-US" sz="1600" b="0" i="0" dirty="0">
                        <a:solidFill>
                          <a:schemeClr val="tx1"/>
                        </a:solidFill>
                        <a:latin typeface="+mn-lt"/>
                      </a:endParaRPr>
                    </a:p>
                  </a:txBody>
                  <a:tcPr anchor="ctr"/>
                </a:tc>
                <a:tc>
                  <a:txBody>
                    <a:bodyPr/>
                    <a:lstStyle/>
                    <a:p>
                      <a:r>
                        <a:rPr lang="en-US" sz="1600" b="0" dirty="0">
                          <a:solidFill>
                            <a:schemeClr val="tx1"/>
                          </a:solidFill>
                          <a:latin typeface="+mn-lt"/>
                        </a:rPr>
                        <a:t>Approach</a:t>
                      </a:r>
                      <a:endParaRPr lang="en-US" sz="1600" b="0" i="0" dirty="0">
                        <a:solidFill>
                          <a:schemeClr val="tx1"/>
                        </a:solidFill>
                        <a:latin typeface="+mn-lt"/>
                      </a:endParaRPr>
                    </a:p>
                  </a:txBody>
                  <a:tcPr anchor="ctr"/>
                </a:tc>
                <a:tc>
                  <a:txBody>
                    <a:bodyPr/>
                    <a:lstStyle/>
                    <a:p>
                      <a:r>
                        <a:rPr lang="en-US" sz="1600" b="0" dirty="0">
                          <a:solidFill>
                            <a:schemeClr val="tx1"/>
                          </a:solidFill>
                          <a:latin typeface="+mn-lt"/>
                        </a:rPr>
                        <a:t>Goal</a:t>
                      </a:r>
                      <a:endParaRPr lang="en-US" sz="1600" b="0" i="0" dirty="0">
                        <a:solidFill>
                          <a:schemeClr val="tx1"/>
                        </a:solidFill>
                        <a:latin typeface="+mn-lt"/>
                      </a:endParaRPr>
                    </a:p>
                  </a:txBody>
                  <a:tcPr anchor="ctr"/>
                </a:tc>
                <a:extLst>
                  <a:ext uri="{0D108BD9-81ED-4DB2-BD59-A6C34878D82A}">
                    <a16:rowId xmlns:a16="http://schemas.microsoft.com/office/drawing/2014/main" val="3364231172"/>
                  </a:ext>
                </a:extLst>
              </a:tr>
              <a:tr h="818705">
                <a:tc>
                  <a:txBody>
                    <a:bodyPr/>
                    <a:lstStyle/>
                    <a:p>
                      <a:r>
                        <a:rPr lang="en-US" sz="1600" b="0" dirty="0">
                          <a:solidFill>
                            <a:schemeClr val="tx1"/>
                          </a:solidFill>
                          <a:latin typeface="+mn-lt"/>
                        </a:rPr>
                        <a:t>Brand awareness</a:t>
                      </a:r>
                      <a:endParaRPr lang="en-US" sz="1600" b="0" i="0" dirty="0">
                        <a:solidFill>
                          <a:schemeClr val="tx1"/>
                        </a:solidFill>
                        <a:latin typeface="+mn-lt"/>
                      </a:endParaRPr>
                    </a:p>
                  </a:txBody>
                  <a:tcPr anchor="ctr"/>
                </a:tc>
                <a:tc>
                  <a:txBody>
                    <a:bodyPr/>
                    <a:lstStyle/>
                    <a:p>
                      <a:r>
                        <a:rPr lang="en-US" sz="1600" b="0" dirty="0">
                          <a:solidFill>
                            <a:schemeClr val="tx1"/>
                          </a:solidFill>
                          <a:latin typeface="+mn-lt"/>
                        </a:rPr>
                        <a:t>Social media campaigns</a:t>
                      </a:r>
                      <a:endParaRPr lang="en-US" sz="1600" b="0" i="0" dirty="0">
                        <a:solidFill>
                          <a:schemeClr val="tx1"/>
                        </a:solidFill>
                        <a:latin typeface="+mn-lt"/>
                      </a:endParaRPr>
                    </a:p>
                  </a:txBody>
                  <a:tcPr anchor="ctr"/>
                </a:tc>
                <a:tc>
                  <a:txBody>
                    <a:bodyPr/>
                    <a:lstStyle/>
                    <a:p>
                      <a:r>
                        <a:rPr lang="en-US" sz="1600" b="0" dirty="0">
                          <a:solidFill>
                            <a:schemeClr val="tx1"/>
                          </a:solidFill>
                          <a:latin typeface="+mn-lt"/>
                        </a:rPr>
                        <a:t>Increase engagement by 30%</a:t>
                      </a:r>
                      <a:endParaRPr lang="en-US" sz="1600" b="0" i="0" dirty="0">
                        <a:solidFill>
                          <a:schemeClr val="tx1"/>
                        </a:solidFill>
                        <a:latin typeface="+mn-lt"/>
                      </a:endParaRPr>
                    </a:p>
                  </a:txBody>
                  <a:tcPr anchor="ctr"/>
                </a:tc>
                <a:extLst>
                  <a:ext uri="{0D108BD9-81ED-4DB2-BD59-A6C34878D82A}">
                    <a16:rowId xmlns:a16="http://schemas.microsoft.com/office/drawing/2014/main" val="3559441191"/>
                  </a:ext>
                </a:extLst>
              </a:tr>
              <a:tr h="818705">
                <a:tc>
                  <a:txBody>
                    <a:bodyPr/>
                    <a:lstStyle/>
                    <a:p>
                      <a:r>
                        <a:rPr lang="en-US" sz="1600" b="0" dirty="0">
                          <a:solidFill>
                            <a:schemeClr val="tx1"/>
                          </a:solidFill>
                          <a:latin typeface="+mn-lt"/>
                        </a:rPr>
                        <a:t>Lead generation</a:t>
                      </a:r>
                      <a:endParaRPr lang="en-US" sz="1600" b="0" i="0" dirty="0">
                        <a:solidFill>
                          <a:schemeClr val="tx1"/>
                        </a:solidFill>
                        <a:latin typeface="+mn-lt"/>
                      </a:endParaRPr>
                    </a:p>
                  </a:txBody>
                  <a:tcPr anchor="ctr"/>
                </a:tc>
                <a:tc>
                  <a:txBody>
                    <a:bodyPr/>
                    <a:lstStyle/>
                    <a:p>
                      <a:r>
                        <a:rPr lang="en-US" sz="1600" b="0" dirty="0">
                          <a:solidFill>
                            <a:schemeClr val="tx1"/>
                          </a:solidFill>
                          <a:latin typeface="+mn-lt"/>
                        </a:rPr>
                        <a:t>Email marketing &amp; PPC</a:t>
                      </a:r>
                      <a:endParaRPr lang="en-US" sz="1600" b="0" i="0" dirty="0">
                        <a:solidFill>
                          <a:schemeClr val="tx1"/>
                        </a:solidFill>
                        <a:latin typeface="+mn-lt"/>
                      </a:endParaRPr>
                    </a:p>
                  </a:txBody>
                  <a:tcPr anchor="ctr"/>
                </a:tc>
                <a:tc>
                  <a:txBody>
                    <a:bodyPr/>
                    <a:lstStyle/>
                    <a:p>
                      <a:r>
                        <a:rPr lang="en-US" sz="1600" b="0" dirty="0">
                          <a:solidFill>
                            <a:schemeClr val="tx1"/>
                          </a:solidFill>
                          <a:latin typeface="+mn-lt"/>
                        </a:rPr>
                        <a:t>Grow qualified leads by 20%</a:t>
                      </a:r>
                      <a:endParaRPr lang="en-US" sz="1600" b="0" i="0" dirty="0">
                        <a:solidFill>
                          <a:schemeClr val="tx1"/>
                        </a:solidFill>
                        <a:latin typeface="+mn-lt"/>
                      </a:endParaRPr>
                    </a:p>
                  </a:txBody>
                  <a:tcPr anchor="ctr"/>
                </a:tc>
                <a:extLst>
                  <a:ext uri="{0D108BD9-81ED-4DB2-BD59-A6C34878D82A}">
                    <a16:rowId xmlns:a16="http://schemas.microsoft.com/office/drawing/2014/main" val="1425558636"/>
                  </a:ext>
                </a:extLst>
              </a:tr>
              <a:tr h="818705">
                <a:tc>
                  <a:txBody>
                    <a:bodyPr/>
                    <a:lstStyle/>
                    <a:p>
                      <a:r>
                        <a:rPr lang="en-US" sz="1600" b="0" dirty="0">
                          <a:solidFill>
                            <a:schemeClr val="tx1"/>
                          </a:solidFill>
                          <a:latin typeface="+mn-lt"/>
                        </a:rPr>
                        <a:t>Customer retention</a:t>
                      </a:r>
                      <a:endParaRPr lang="en-US" sz="1600" b="0" i="0" dirty="0">
                        <a:solidFill>
                          <a:schemeClr val="tx1"/>
                        </a:solidFill>
                        <a:latin typeface="+mn-lt"/>
                      </a:endParaRPr>
                    </a:p>
                  </a:txBody>
                  <a:tcPr anchor="ctr"/>
                </a:tc>
                <a:tc>
                  <a:txBody>
                    <a:bodyPr/>
                    <a:lstStyle/>
                    <a:p>
                      <a:r>
                        <a:rPr lang="en-US" sz="1600" b="0" dirty="0">
                          <a:solidFill>
                            <a:schemeClr val="tx1"/>
                          </a:solidFill>
                          <a:latin typeface="+mn-lt"/>
                        </a:rPr>
                        <a:t>Loyalty programs, automation</a:t>
                      </a:r>
                      <a:endParaRPr lang="en-US" sz="1600" b="0" i="0" dirty="0">
                        <a:solidFill>
                          <a:schemeClr val="tx1"/>
                        </a:solidFill>
                        <a:latin typeface="+mn-lt"/>
                      </a:endParaRPr>
                    </a:p>
                  </a:txBody>
                  <a:tcPr anchor="ctr"/>
                </a:tc>
                <a:tc>
                  <a:txBody>
                    <a:bodyPr/>
                    <a:lstStyle/>
                    <a:p>
                      <a:r>
                        <a:rPr lang="en-US" sz="1600" b="0" dirty="0">
                          <a:solidFill>
                            <a:schemeClr val="tx1"/>
                          </a:solidFill>
                          <a:latin typeface="+mn-lt"/>
                        </a:rPr>
                        <a:t>Boost purchases</a:t>
                      </a:r>
                      <a:endParaRPr lang="en-US" sz="1600" b="0" i="0" dirty="0">
                        <a:solidFill>
                          <a:schemeClr val="tx1"/>
                        </a:solidFill>
                        <a:latin typeface="+mn-lt"/>
                      </a:endParaRPr>
                    </a:p>
                  </a:txBody>
                  <a:tcPr anchor="ctr"/>
                </a:tc>
                <a:extLst>
                  <a:ext uri="{0D108BD9-81ED-4DB2-BD59-A6C34878D82A}">
                    <a16:rowId xmlns:a16="http://schemas.microsoft.com/office/drawing/2014/main" val="1609158448"/>
                  </a:ext>
                </a:extLst>
              </a:tr>
              <a:tr h="818705">
                <a:tc>
                  <a:txBody>
                    <a:bodyPr/>
                    <a:lstStyle/>
                    <a:p>
                      <a:r>
                        <a:rPr lang="en-US" sz="1600" b="0" dirty="0">
                          <a:solidFill>
                            <a:schemeClr val="tx1"/>
                          </a:solidFill>
                          <a:latin typeface="+mn-lt"/>
                        </a:rPr>
                        <a:t>Content marketing</a:t>
                      </a:r>
                      <a:endParaRPr lang="en-US" sz="1600" b="0" i="0" dirty="0">
                        <a:solidFill>
                          <a:schemeClr val="tx1"/>
                        </a:solidFill>
                        <a:latin typeface="+mn-lt"/>
                      </a:endParaRPr>
                    </a:p>
                  </a:txBody>
                  <a:tcPr anchor="ctr"/>
                </a:tc>
                <a:tc>
                  <a:txBody>
                    <a:bodyPr/>
                    <a:lstStyle/>
                    <a:p>
                      <a:r>
                        <a:rPr lang="en-US" sz="1600" b="0" dirty="0">
                          <a:solidFill>
                            <a:schemeClr val="tx1"/>
                          </a:solidFill>
                          <a:latin typeface="+mn-lt"/>
                        </a:rPr>
                        <a:t>SEO optimized short-form videos</a:t>
                      </a:r>
                      <a:endParaRPr lang="en-US" sz="1600" b="0" i="0" dirty="0">
                        <a:solidFill>
                          <a:schemeClr val="tx1"/>
                        </a:solidFill>
                        <a:latin typeface="+mn-lt"/>
                      </a:endParaRPr>
                    </a:p>
                  </a:txBody>
                  <a:tcPr anchor="ctr"/>
                </a:tc>
                <a:tc>
                  <a:txBody>
                    <a:bodyPr/>
                    <a:lstStyle/>
                    <a:p>
                      <a:r>
                        <a:rPr lang="en-US" sz="1600" b="0" dirty="0">
                          <a:solidFill>
                            <a:schemeClr val="tx1"/>
                          </a:solidFill>
                          <a:latin typeface="+mn-lt"/>
                        </a:rPr>
                        <a:t>Improve organic reach</a:t>
                      </a:r>
                      <a:endParaRPr lang="en-US" sz="1600" b="0" i="0" dirty="0">
                        <a:solidFill>
                          <a:schemeClr val="tx1"/>
                        </a:solidFill>
                        <a:latin typeface="+mn-lt"/>
                      </a:endParaRPr>
                    </a:p>
                  </a:txBody>
                  <a:tcPr anchor="ctr"/>
                </a:tc>
                <a:extLst>
                  <a:ext uri="{0D108BD9-81ED-4DB2-BD59-A6C34878D82A}">
                    <a16:rowId xmlns:a16="http://schemas.microsoft.com/office/drawing/2014/main" val="3142950618"/>
                  </a:ext>
                </a:extLst>
              </a:tr>
            </a:tbl>
          </a:graphicData>
        </a:graphic>
      </p:graphicFrame>
    </p:spTree>
    <p:extLst>
      <p:ext uri="{BB962C8B-B14F-4D97-AF65-F5344CB8AC3E}">
        <p14:creationId xmlns:p14="http://schemas.microsoft.com/office/powerpoint/2010/main" val="1135043495"/>
      </p:ext>
    </p:extLst>
  </p:cSld>
  <p:clrMapOvr>
    <a:masterClrMapping/>
  </p:clrMapOvr>
</p:sld>
</file>

<file path=ppt/theme/theme1.xml><?xml version="1.0" encoding="utf-8"?>
<a:theme xmlns:a="http://schemas.openxmlformats.org/drawingml/2006/main" name="JapandiLinearHarmony">
  <a:themeElements>
    <a:clrScheme name="Japandi Linear Harmony">
      <a:dk1>
        <a:srgbClr val="000000"/>
      </a:dk1>
      <a:lt1>
        <a:srgbClr val="FFFFFF"/>
      </a:lt1>
      <a:dk2>
        <a:srgbClr val="2C3932"/>
      </a:dk2>
      <a:lt2>
        <a:srgbClr val="FEFDFB"/>
      </a:lt2>
      <a:accent1>
        <a:srgbClr val="ECE7DA"/>
      </a:accent1>
      <a:accent2>
        <a:srgbClr val="8A835B"/>
      </a:accent2>
      <a:accent3>
        <a:srgbClr val="D7D9CF"/>
      </a:accent3>
      <a:accent4>
        <a:srgbClr val="A39382"/>
      </a:accent4>
      <a:accent5>
        <a:srgbClr val="87A3BF"/>
      </a:accent5>
      <a:accent6>
        <a:srgbClr val="343826"/>
      </a:accent6>
      <a:hlink>
        <a:srgbClr val="169C9A"/>
      </a:hlink>
      <a:folHlink>
        <a:srgbClr val="E15C3D"/>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Marketing Presentation_win32_SD_V9" id="{57601A81-7059-40B9-B27D-CFA4D443B3D6}" vid="{9FBC8E92-EE9C-44F9-AA8A-E22EDCB5B7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CEDABF-7176-4A42-8EF9-E5D4DD31FF6C}">
  <ds:schemaRefs>
    <ds:schemaRef ds:uri="71af3243-3dd4-4a8d-8c0d-dd76da1f02a5"/>
    <ds:schemaRef ds:uri="http://purl.org/dc/dcmitype/"/>
    <ds:schemaRef ds:uri="16c05727-aa75-4e4a-9b5f-8a80a1165891"/>
    <ds:schemaRef ds:uri="http://purl.org/dc/elements/1.1/"/>
    <ds:schemaRef ds:uri="http://www.w3.org/XML/1998/namespace"/>
    <ds:schemaRef ds:uri="http://schemas.microsoft.com/sharepoint/v3"/>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230e9df3-be65-4c73-a93b-d1236ebd677e"/>
  </ds:schemaRefs>
</ds:datastoreItem>
</file>

<file path=customXml/itemProps3.xml><?xml version="1.0" encoding="utf-8"?>
<ds:datastoreItem xmlns:ds="http://schemas.openxmlformats.org/officeDocument/2006/customXml" ds:itemID="{D3301439-688F-4D19-B908-B48B62C56078}">
  <ds:schemaRefs>
    <ds:schemaRef ds:uri="http://schemas.microsoft.com/sharepoint/v3/contenttype/forms"/>
  </ds:schemaRefs>
</ds:datastoreItem>
</file>

<file path=docMetadata/LabelInfo.xml><?xml version="1.0" encoding="utf-8"?>
<clbl:labelList xmlns:clbl="http://schemas.microsoft.com/office/2020/mipLabelMetadata">
  <clbl:label id="{87867195-f2b8-4ac2-b0b6-6bb73cb33afc}" enabled="1" method="Privilege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{19ECDF30-B0DB-4076-A5B0-38EE40DC9960}9a8ca73c-9ec2-4fbe-abc4-e368f4cb1a3b-TF575ccade-082f-4251-9f61-e4053e242b00_win32</Template>
  <TotalTime>2150</TotalTime>
  <Words>771</Words>
  <Application>Microsoft Office PowerPoint</Application>
  <PresentationFormat>Widescreen</PresentationFormat>
  <Paragraphs>104</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Calibri</vt:lpstr>
      <vt:lpstr>Cambria</vt:lpstr>
      <vt:lpstr>Nunito Sans</vt:lpstr>
      <vt:lpstr>Univers Light</vt:lpstr>
      <vt:lpstr>JapandiLinearHarmony</vt:lpstr>
      <vt:lpstr>VerdeMode Studio  </vt:lpstr>
      <vt:lpstr>Who are verdemode studio</vt:lpstr>
      <vt:lpstr>PowerPoint Presentation</vt:lpstr>
      <vt:lpstr>Our Logo     Our Story</vt:lpstr>
      <vt:lpstr>OUR GOAL</vt:lpstr>
      <vt:lpstr>OUR CUSTOMERS</vt:lpstr>
      <vt:lpstr>website</vt:lpstr>
      <vt:lpstr>PowerPoint Presentation</vt:lpstr>
      <vt:lpstr>PowerPoint Presentation</vt:lpstr>
      <vt:lpstr>MARKETING STRATEGY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Mohammad Khan (2412986)</dc:creator>
  <cp:lastModifiedBy>Mohammad Khan (2412986)</cp:lastModifiedBy>
  <cp:revision>3</cp:revision>
  <dcterms:created xsi:type="dcterms:W3CDTF">2026-08-03T20:25:14Z</dcterms:created>
  <dcterms:modified xsi:type="dcterms:W3CDTF">2026-08-05T08:15:52Z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