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2" r:id="rId3"/>
    <p:sldId id="274" r:id="rId4"/>
    <p:sldId id="264" r:id="rId5"/>
    <p:sldId id="277" r:id="rId6"/>
    <p:sldId id="265" r:id="rId7"/>
    <p:sldId id="275" r:id="rId8"/>
    <p:sldId id="278" r:id="rId9"/>
    <p:sldId id="279" r:id="rId10"/>
    <p:sldId id="280" r:id="rId11"/>
    <p:sldId id="282" r:id="rId12"/>
    <p:sldId id="283" r:id="rId13"/>
    <p:sldId id="284" r:id="rId14"/>
    <p:sldId id="287" r:id="rId15"/>
    <p:sldId id="290" r:id="rId16"/>
    <p:sldId id="286" r:id="rId17"/>
    <p:sldId id="257" r:id="rId18"/>
    <p:sldId id="260" r:id="rId19"/>
    <p:sldId id="263" r:id="rId20"/>
    <p:sldId id="266" r:id="rId21"/>
    <p:sldId id="267" r:id="rId22"/>
    <p:sldId id="268" r:id="rId23"/>
    <p:sldId id="26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9" autoAdjust="0"/>
    <p:restoredTop sz="94660"/>
  </p:normalViewPr>
  <p:slideViewPr>
    <p:cSldViewPr snapToGrid="0">
      <p:cViewPr varScale="1">
        <p:scale>
          <a:sx n="70" d="100"/>
          <a:sy n="70" d="100"/>
        </p:scale>
        <p:origin x="5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11/24/2022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04349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31451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11/24/2022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368718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52320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05162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14232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17508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11/24/2022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08291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11/24/2022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026927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96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9656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11/24/2022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890772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blackboard&#10;&#10;Description automatically generated">
            <a:extLst>
              <a:ext uri="{FF2B5EF4-FFF2-40B4-BE49-F238E27FC236}">
                <a16:creationId xmlns:a16="http://schemas.microsoft.com/office/drawing/2014/main" id="{829920AD-9465-4A5F-9F75-EA084E8B734A}"/>
              </a:ext>
            </a:extLst>
          </p:cNvPr>
          <p:cNvPicPr>
            <a:picLocks noChangeAspect="1"/>
          </p:cNvPicPr>
          <p:nvPr/>
        </p:nvPicPr>
        <p:blipFill rotWithShape="1">
          <a:blip r:embed="rId2"/>
          <a:srcRect t="18208" b="4737"/>
          <a:stretch/>
        </p:blipFill>
        <p:spPr>
          <a:xfrm>
            <a:off x="0" y="0"/>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86D70E6-4EDB-CA45-AF35-3423746BAF82}"/>
              </a:ext>
            </a:extLst>
          </p:cNvPr>
          <p:cNvSpPr>
            <a:spLocks noGrp="1"/>
          </p:cNvSpPr>
          <p:nvPr>
            <p:ph type="ctrTitle"/>
          </p:nvPr>
        </p:nvSpPr>
        <p:spPr>
          <a:xfrm>
            <a:off x="1771132" y="2091263"/>
            <a:ext cx="8649738" cy="2590800"/>
          </a:xfrm>
        </p:spPr>
        <p:txBody>
          <a:bodyPr>
            <a:normAutofit/>
          </a:bodyPr>
          <a:lstStyle/>
          <a:p>
            <a:r>
              <a:rPr lang="en-GB" sz="6000" cap="none" spc="0" dirty="0"/>
              <a:t>Principles of Learning and Teaching: 4</a:t>
            </a:r>
            <a:br>
              <a:rPr lang="en-GB" sz="6000" cap="none" spc="0" dirty="0"/>
            </a:br>
            <a:r>
              <a:rPr lang="en-GB" sz="2400" cap="none" spc="0" dirty="0"/>
              <a:t>28/29November 2022</a:t>
            </a:r>
          </a:p>
        </p:txBody>
      </p:sp>
      <p:sp>
        <p:nvSpPr>
          <p:cNvPr id="3" name="Subtitle 2">
            <a:extLst>
              <a:ext uri="{FF2B5EF4-FFF2-40B4-BE49-F238E27FC236}">
                <a16:creationId xmlns:a16="http://schemas.microsoft.com/office/drawing/2014/main" id="{8370E5C6-D5D2-7640-B6FF-6622DA1C107C}"/>
              </a:ext>
            </a:extLst>
          </p:cNvPr>
          <p:cNvSpPr>
            <a:spLocks noGrp="1"/>
          </p:cNvSpPr>
          <p:nvPr>
            <p:ph type="subTitle" idx="1"/>
          </p:nvPr>
        </p:nvSpPr>
        <p:spPr>
          <a:xfrm>
            <a:off x="1771130" y="4682062"/>
            <a:ext cx="8652788" cy="457201"/>
          </a:xfrm>
        </p:spPr>
        <p:txBody>
          <a:bodyPr>
            <a:normAutofit lnSpcReduction="10000"/>
          </a:bodyPr>
          <a:lstStyle/>
          <a:p>
            <a:r>
              <a:rPr lang="en-GB" sz="2400" dirty="0">
                <a:latin typeface="+mj-lt"/>
              </a:rPr>
              <a:t>Sue Ainsworth       s.ainsworth@uwtsd.ac.uk</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899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6A5EB-7C60-4686-8557-90313C922DBB}"/>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E55ADF29-BB4D-42E6-A4F5-2ED4C7042206}"/>
              </a:ext>
            </a:extLst>
          </p:cNvPr>
          <p:cNvSpPr>
            <a:spLocks noGrp="1"/>
          </p:cNvSpPr>
          <p:nvPr>
            <p:ph idx="1"/>
          </p:nvPr>
        </p:nvSpPr>
        <p:spPr/>
        <p:txBody>
          <a:bodyPr>
            <a:normAutofit/>
          </a:bodyPr>
          <a:lstStyle/>
          <a:p>
            <a:pPr marL="0" indent="0">
              <a:buNone/>
            </a:pPr>
            <a:r>
              <a:rPr lang="en-GB" sz="2400" dirty="0"/>
              <a:t>We have looked at 5 educational theorists during our lectures</a:t>
            </a:r>
          </a:p>
          <a:p>
            <a:pPr lvl="1">
              <a:buFont typeface="Wingdings" panose="05000000000000000000" pitchFamily="2" charset="2"/>
              <a:buChar char="§"/>
            </a:pPr>
            <a:r>
              <a:rPr lang="en-GB" sz="2400" dirty="0"/>
              <a:t>Skinner (Behaviourist Approach)</a:t>
            </a:r>
          </a:p>
          <a:p>
            <a:pPr lvl="1">
              <a:buFont typeface="Wingdings" panose="05000000000000000000" pitchFamily="2" charset="2"/>
              <a:buChar char="§"/>
            </a:pPr>
            <a:r>
              <a:rPr lang="en-GB" sz="2400" dirty="0"/>
              <a:t>Piaget (Constructivist Approach)</a:t>
            </a:r>
          </a:p>
          <a:p>
            <a:pPr lvl="1">
              <a:buFont typeface="Wingdings" panose="05000000000000000000" pitchFamily="2" charset="2"/>
              <a:buChar char="§"/>
            </a:pPr>
            <a:r>
              <a:rPr lang="en-GB" sz="2400" dirty="0"/>
              <a:t>Froebel (Constructivist Approach)</a:t>
            </a:r>
          </a:p>
          <a:p>
            <a:pPr lvl="1">
              <a:buFont typeface="Wingdings" panose="05000000000000000000" pitchFamily="2" charset="2"/>
              <a:buChar char="§"/>
            </a:pPr>
            <a:r>
              <a:rPr lang="en-GB" sz="2400" dirty="0"/>
              <a:t>Bruner (Constructivist Approach)</a:t>
            </a:r>
          </a:p>
          <a:p>
            <a:pPr lvl="1">
              <a:buFont typeface="Wingdings" panose="05000000000000000000" pitchFamily="2" charset="2"/>
              <a:buChar char="§"/>
            </a:pPr>
            <a:r>
              <a:rPr lang="en-GB" sz="2400" dirty="0"/>
              <a:t>Vygotsky (Social Constructivist Approach)</a:t>
            </a:r>
          </a:p>
          <a:p>
            <a:pPr lvl="1">
              <a:buFont typeface="Wingdings" panose="05000000000000000000" pitchFamily="2" charset="2"/>
              <a:buChar char="§"/>
            </a:pPr>
            <a:endParaRPr lang="en-GB" sz="2400" dirty="0"/>
          </a:p>
          <a:p>
            <a:pPr lvl="1">
              <a:buFont typeface="Wingdings" panose="05000000000000000000" pitchFamily="2" charset="2"/>
              <a:buChar char="§"/>
            </a:pPr>
            <a:endParaRPr lang="en-GB" sz="2400" dirty="0"/>
          </a:p>
        </p:txBody>
      </p:sp>
    </p:spTree>
    <p:extLst>
      <p:ext uri="{BB962C8B-B14F-4D97-AF65-F5344CB8AC3E}">
        <p14:creationId xmlns:p14="http://schemas.microsoft.com/office/powerpoint/2010/main" val="32995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52C50-193F-4B08-A68E-ADC30D2673E1}"/>
              </a:ext>
            </a:extLst>
          </p:cNvPr>
          <p:cNvSpPr>
            <a:spLocks noGrp="1"/>
          </p:cNvSpPr>
          <p:nvPr>
            <p:ph type="title"/>
          </p:nvPr>
        </p:nvSpPr>
        <p:spPr/>
        <p:txBody>
          <a:bodyPr/>
          <a:lstStyle/>
          <a:p>
            <a:r>
              <a:rPr lang="en-GB" b="1" dirty="0"/>
              <a:t>Today’s lecture</a:t>
            </a:r>
          </a:p>
        </p:txBody>
      </p:sp>
      <p:sp>
        <p:nvSpPr>
          <p:cNvPr id="3" name="Content Placeholder 2">
            <a:extLst>
              <a:ext uri="{FF2B5EF4-FFF2-40B4-BE49-F238E27FC236}">
                <a16:creationId xmlns:a16="http://schemas.microsoft.com/office/drawing/2014/main" id="{8F0181F5-8159-49CD-AF25-8F4504FA1AD9}"/>
              </a:ext>
            </a:extLst>
          </p:cNvPr>
          <p:cNvSpPr>
            <a:spLocks noGrp="1"/>
          </p:cNvSpPr>
          <p:nvPr>
            <p:ph idx="1"/>
          </p:nvPr>
        </p:nvSpPr>
        <p:spPr/>
        <p:txBody>
          <a:bodyPr>
            <a:normAutofit/>
          </a:bodyPr>
          <a:lstStyle/>
          <a:p>
            <a:r>
              <a:rPr lang="en-GB" sz="2800" dirty="0"/>
              <a:t>Recap on the different theoretical approaches to learning.</a:t>
            </a:r>
          </a:p>
          <a:p>
            <a:r>
              <a:rPr lang="en-GB" sz="2800" dirty="0"/>
              <a:t>Go over the assessment</a:t>
            </a:r>
          </a:p>
          <a:p>
            <a:r>
              <a:rPr lang="en-GB" sz="2800" dirty="0"/>
              <a:t>Guidelines how to create the blog</a:t>
            </a:r>
          </a:p>
        </p:txBody>
      </p:sp>
    </p:spTree>
    <p:extLst>
      <p:ext uri="{BB962C8B-B14F-4D97-AF65-F5344CB8AC3E}">
        <p14:creationId xmlns:p14="http://schemas.microsoft.com/office/powerpoint/2010/main" val="1244885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96D61-3E89-40CC-9A30-0317DF694993}"/>
              </a:ext>
            </a:extLst>
          </p:cNvPr>
          <p:cNvSpPr>
            <a:spLocks noGrp="1"/>
          </p:cNvSpPr>
          <p:nvPr>
            <p:ph type="title"/>
          </p:nvPr>
        </p:nvSpPr>
        <p:spPr/>
        <p:txBody>
          <a:bodyPr/>
          <a:lstStyle/>
          <a:p>
            <a:r>
              <a:rPr lang="en-GB" b="1" dirty="0"/>
              <a:t>Behaviourism</a:t>
            </a:r>
          </a:p>
        </p:txBody>
      </p:sp>
      <p:sp>
        <p:nvSpPr>
          <p:cNvPr id="3" name="Content Placeholder 2">
            <a:extLst>
              <a:ext uri="{FF2B5EF4-FFF2-40B4-BE49-F238E27FC236}">
                <a16:creationId xmlns:a16="http://schemas.microsoft.com/office/drawing/2014/main" id="{5B3CFC2B-0785-488E-B6BC-8D5B5BA151F9}"/>
              </a:ext>
            </a:extLst>
          </p:cNvPr>
          <p:cNvSpPr>
            <a:spLocks noGrp="1"/>
          </p:cNvSpPr>
          <p:nvPr>
            <p:ph idx="1"/>
          </p:nvPr>
        </p:nvSpPr>
        <p:spPr/>
        <p:txBody>
          <a:bodyPr>
            <a:normAutofit/>
          </a:bodyPr>
          <a:lstStyle/>
          <a:p>
            <a:r>
              <a:rPr lang="en-GB" sz="2800" dirty="0"/>
              <a:t>The behaviourist approach developed in the early 20</a:t>
            </a:r>
            <a:r>
              <a:rPr lang="en-GB" sz="2800" baseline="30000" dirty="0"/>
              <a:t>th</a:t>
            </a:r>
            <a:r>
              <a:rPr lang="en-GB" sz="2800" dirty="0"/>
              <a:t> century.</a:t>
            </a:r>
          </a:p>
          <a:p>
            <a:r>
              <a:rPr lang="en-GB" sz="2800" dirty="0"/>
              <a:t>Behaviourism got its name from John Watson’s paper on ‘Psychology as the Behaviourist Views it’ in 1915 and became an independent approach.</a:t>
            </a:r>
          </a:p>
          <a:p>
            <a:r>
              <a:rPr lang="en-GB" sz="2800" dirty="0"/>
              <a:t>We are born as a blank slate. </a:t>
            </a:r>
          </a:p>
          <a:p>
            <a:endParaRPr lang="en-GB" sz="2400" dirty="0"/>
          </a:p>
        </p:txBody>
      </p:sp>
    </p:spTree>
    <p:extLst>
      <p:ext uri="{BB962C8B-B14F-4D97-AF65-F5344CB8AC3E}">
        <p14:creationId xmlns:p14="http://schemas.microsoft.com/office/powerpoint/2010/main" val="2517711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6BAC8-E403-493A-90AA-976412EF097A}"/>
              </a:ext>
            </a:extLst>
          </p:cNvPr>
          <p:cNvSpPr>
            <a:spLocks noGrp="1"/>
          </p:cNvSpPr>
          <p:nvPr>
            <p:ph type="title"/>
          </p:nvPr>
        </p:nvSpPr>
        <p:spPr/>
        <p:txBody>
          <a:bodyPr/>
          <a:lstStyle/>
          <a:p>
            <a:r>
              <a:rPr lang="en-GB" b="1" dirty="0"/>
              <a:t>Behaviourism</a:t>
            </a:r>
            <a:endParaRPr lang="en-GB" dirty="0"/>
          </a:p>
        </p:txBody>
      </p:sp>
      <p:sp>
        <p:nvSpPr>
          <p:cNvPr id="3" name="Content Placeholder 2">
            <a:extLst>
              <a:ext uri="{FF2B5EF4-FFF2-40B4-BE49-F238E27FC236}">
                <a16:creationId xmlns:a16="http://schemas.microsoft.com/office/drawing/2014/main" id="{3EE90D2E-910C-4495-9951-A108A65022E8}"/>
              </a:ext>
            </a:extLst>
          </p:cNvPr>
          <p:cNvSpPr>
            <a:spLocks noGrp="1"/>
          </p:cNvSpPr>
          <p:nvPr>
            <p:ph idx="1"/>
          </p:nvPr>
        </p:nvSpPr>
        <p:spPr/>
        <p:txBody>
          <a:bodyPr/>
          <a:lstStyle/>
          <a:p>
            <a:r>
              <a:rPr lang="en-GB" sz="2800" b="1" dirty="0">
                <a:ea typeface="Calibri" panose="020F0502020204030204" pitchFamily="34" charset="0"/>
                <a:cs typeface="Times New Roman" panose="02020603050405020304" pitchFamily="18" charset="0"/>
              </a:rPr>
              <a:t>F</a:t>
            </a:r>
            <a:r>
              <a:rPr lang="en-GB" sz="2800" b="1" dirty="0">
                <a:effectLst/>
                <a:ea typeface="Calibri" panose="020F0502020204030204" pitchFamily="34" charset="0"/>
                <a:cs typeface="Times New Roman" panose="02020603050405020304" pitchFamily="18" charset="0"/>
              </a:rPr>
              <a:t>ocus on observable behaviours and not on mental activity</a:t>
            </a:r>
            <a:r>
              <a:rPr lang="en-GB" sz="2800" dirty="0">
                <a:effectLst/>
                <a:ea typeface="Calibri" panose="020F0502020204030204" pitchFamily="34" charset="0"/>
                <a:cs typeface="Times New Roman" panose="02020603050405020304" pitchFamily="18" charset="0"/>
              </a:rPr>
              <a:t>.</a:t>
            </a:r>
          </a:p>
          <a:p>
            <a:r>
              <a:rPr lang="en-GB" sz="2800" dirty="0">
                <a:ea typeface="Calibri" panose="020F0502020204030204" pitchFamily="34" charset="0"/>
                <a:cs typeface="Times New Roman" panose="02020603050405020304" pitchFamily="18" charset="0"/>
              </a:rPr>
              <a:t>T</a:t>
            </a:r>
            <a:r>
              <a:rPr lang="en-GB" sz="2800" dirty="0">
                <a:effectLst/>
                <a:ea typeface="Calibri" panose="020F0502020204030204" pitchFamily="34" charset="0"/>
                <a:cs typeface="Times New Roman" panose="02020603050405020304" pitchFamily="18" charset="0"/>
              </a:rPr>
              <a:t>heory of learning that focuses on the behaviour of the learner and the change in behaviour that occurs when learning takes place. </a:t>
            </a:r>
          </a:p>
          <a:p>
            <a:r>
              <a:rPr lang="en-GB" sz="2800" dirty="0">
                <a:effectLst/>
                <a:ea typeface="Calibri" panose="020F0502020204030204" pitchFamily="34" charset="0"/>
                <a:cs typeface="Times New Roman" panose="02020603050405020304" pitchFamily="18" charset="0"/>
              </a:rPr>
              <a:t>Learning is defined as the acquisition of new behaviour. </a:t>
            </a:r>
          </a:p>
          <a:p>
            <a:r>
              <a:rPr lang="en-GB" sz="2800" dirty="0">
                <a:effectLst/>
                <a:ea typeface="Calibri" panose="020F0502020204030204" pitchFamily="34" charset="0"/>
                <a:cs typeface="Times New Roman" panose="02020603050405020304" pitchFamily="18" charset="0"/>
              </a:rPr>
              <a:t>Behaviourists call this method of learning ‘conditioning’. </a:t>
            </a:r>
          </a:p>
          <a:p>
            <a:endParaRPr lang="en-GB" dirty="0"/>
          </a:p>
        </p:txBody>
      </p:sp>
    </p:spTree>
    <p:extLst>
      <p:ext uri="{BB962C8B-B14F-4D97-AF65-F5344CB8AC3E}">
        <p14:creationId xmlns:p14="http://schemas.microsoft.com/office/powerpoint/2010/main" val="4212191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494C4-C0B1-4A0F-AD08-F9EE65E60C0A}"/>
              </a:ext>
            </a:extLst>
          </p:cNvPr>
          <p:cNvSpPr>
            <a:spLocks noGrp="1"/>
          </p:cNvSpPr>
          <p:nvPr>
            <p:ph type="title"/>
          </p:nvPr>
        </p:nvSpPr>
        <p:spPr/>
        <p:txBody>
          <a:bodyPr/>
          <a:lstStyle/>
          <a:p>
            <a:pPr algn="ctr"/>
            <a:r>
              <a:rPr lang="en-GB" b="1" dirty="0"/>
              <a:t>Behaviourism</a:t>
            </a:r>
          </a:p>
        </p:txBody>
      </p:sp>
      <p:sp>
        <p:nvSpPr>
          <p:cNvPr id="3" name="Content Placeholder 2">
            <a:extLst>
              <a:ext uri="{FF2B5EF4-FFF2-40B4-BE49-F238E27FC236}">
                <a16:creationId xmlns:a16="http://schemas.microsoft.com/office/drawing/2014/main" id="{586A40D6-04E3-421D-B535-0538E36F1C70}"/>
              </a:ext>
            </a:extLst>
          </p:cNvPr>
          <p:cNvSpPr>
            <a:spLocks noGrp="1"/>
          </p:cNvSpPr>
          <p:nvPr>
            <p:ph idx="1"/>
          </p:nvPr>
        </p:nvSpPr>
        <p:spPr/>
        <p:txBody>
          <a:bodyPr>
            <a:normAutofit/>
          </a:bodyPr>
          <a:lstStyle/>
          <a:p>
            <a:r>
              <a:rPr lang="en-GB" sz="2400" dirty="0"/>
              <a:t>Behaviourists believe that we learn to operate in our world by forming associations between a particular stimulus and the most appropriate behavioural response, which explains why we behave the way we do. </a:t>
            </a:r>
          </a:p>
          <a:p>
            <a:pPr marL="0" indent="0">
              <a:buNone/>
            </a:pPr>
            <a:endParaRPr lang="en-GB" sz="2400" dirty="0"/>
          </a:p>
          <a:p>
            <a:r>
              <a:rPr lang="en-GB" sz="2400" dirty="0">
                <a:effectLst/>
                <a:ea typeface="Calibri" panose="020F0502020204030204" pitchFamily="34" charset="0"/>
                <a:cs typeface="Times New Roman" panose="02020603050405020304" pitchFamily="18" charset="0"/>
              </a:rPr>
              <a:t>In its simplest</a:t>
            </a:r>
            <a:r>
              <a:rPr lang="en-GB" sz="2400" dirty="0">
                <a:ea typeface="Calibri" panose="020F0502020204030204" pitchFamily="34" charset="0"/>
                <a:cs typeface="Times New Roman" panose="02020603050405020304" pitchFamily="18" charset="0"/>
              </a:rPr>
              <a:t> form,</a:t>
            </a:r>
            <a:r>
              <a:rPr lang="en-GB" sz="2400" dirty="0">
                <a:effectLst/>
                <a:ea typeface="Calibri" panose="020F0502020204030204" pitchFamily="34" charset="0"/>
                <a:cs typeface="Times New Roman" panose="02020603050405020304" pitchFamily="18" charset="0"/>
              </a:rPr>
              <a:t> we can observe behaviour in a wide range of situations, which we can refer to as ‘learnt behaviour’.</a:t>
            </a:r>
          </a:p>
          <a:p>
            <a:endParaRPr lang="en-GB" sz="2400" dirty="0"/>
          </a:p>
        </p:txBody>
      </p:sp>
    </p:spTree>
    <p:extLst>
      <p:ext uri="{BB962C8B-B14F-4D97-AF65-F5344CB8AC3E}">
        <p14:creationId xmlns:p14="http://schemas.microsoft.com/office/powerpoint/2010/main" val="2811839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B1897-8C30-4E30-8960-1E76D90E2118}"/>
              </a:ext>
            </a:extLst>
          </p:cNvPr>
          <p:cNvSpPr>
            <a:spLocks noGrp="1"/>
          </p:cNvSpPr>
          <p:nvPr>
            <p:ph type="title"/>
          </p:nvPr>
        </p:nvSpPr>
        <p:spPr/>
        <p:txBody>
          <a:bodyPr/>
          <a:lstStyle/>
          <a:p>
            <a:r>
              <a:rPr lang="en-GB" b="1" dirty="0"/>
              <a:t>Behaviourism : Stimulus response</a:t>
            </a:r>
            <a:endParaRPr lang="en-GB" dirty="0"/>
          </a:p>
        </p:txBody>
      </p:sp>
      <p:sp>
        <p:nvSpPr>
          <p:cNvPr id="3" name="Content Placeholder 2">
            <a:extLst>
              <a:ext uri="{FF2B5EF4-FFF2-40B4-BE49-F238E27FC236}">
                <a16:creationId xmlns:a16="http://schemas.microsoft.com/office/drawing/2014/main" id="{126256D7-736D-4833-9FAE-4B72F936790C}"/>
              </a:ext>
            </a:extLst>
          </p:cNvPr>
          <p:cNvSpPr>
            <a:spLocks noGrp="1"/>
          </p:cNvSpPr>
          <p:nvPr>
            <p:ph idx="1"/>
          </p:nvPr>
        </p:nvSpPr>
        <p:spPr/>
        <p:txBody>
          <a:bodyPr>
            <a:normAutofit lnSpcReduction="10000"/>
          </a:bodyPr>
          <a:lstStyle/>
          <a:p>
            <a:pPr marL="0" indent="0">
              <a:buNone/>
            </a:pPr>
            <a:endParaRPr lang="en-GB" sz="2400" dirty="0">
              <a:effectLst/>
              <a:ea typeface="Calibri" panose="020F0502020204030204" pitchFamily="34" charset="0"/>
              <a:cs typeface="Times New Roman" panose="02020603050405020304" pitchFamily="18" charset="0"/>
            </a:endParaRPr>
          </a:p>
          <a:p>
            <a:r>
              <a:rPr lang="en-GB" sz="3600" dirty="0">
                <a:ea typeface="Calibri" panose="020F0502020204030204" pitchFamily="34" charset="0"/>
                <a:cs typeface="Times New Roman" panose="02020603050405020304" pitchFamily="18" charset="0"/>
              </a:rPr>
              <a:t>F</a:t>
            </a:r>
            <a:r>
              <a:rPr lang="en-GB" sz="3600" dirty="0">
                <a:effectLst/>
                <a:ea typeface="Calibri" panose="020F0502020204030204" pitchFamily="34" charset="0"/>
                <a:cs typeface="Times New Roman" panose="02020603050405020304" pitchFamily="18" charset="0"/>
              </a:rPr>
              <a:t>irefighter, coastguard, or airline pilot will make the correct life saving responses in  given situations. </a:t>
            </a:r>
          </a:p>
          <a:p>
            <a:r>
              <a:rPr lang="en-GB" sz="3600" dirty="0">
                <a:ea typeface="Calibri" panose="020F0502020204030204" pitchFamily="34" charset="0"/>
                <a:cs typeface="Times New Roman" panose="02020603050405020304" pitchFamily="18" charset="0"/>
              </a:rPr>
              <a:t>Reinforcement of r</a:t>
            </a:r>
            <a:r>
              <a:rPr lang="en-GB" sz="3600" dirty="0">
                <a:effectLst/>
                <a:ea typeface="Calibri" panose="020F0502020204030204" pitchFamily="34" charset="0"/>
                <a:cs typeface="Times New Roman" panose="02020603050405020304" pitchFamily="18" charset="0"/>
              </a:rPr>
              <a:t>esponsive practice</a:t>
            </a:r>
          </a:p>
          <a:p>
            <a:r>
              <a:rPr lang="en-GB" sz="3600" dirty="0">
                <a:ea typeface="Calibri" panose="020F0502020204030204" pitchFamily="34" charset="0"/>
                <a:cs typeface="Times New Roman" panose="02020603050405020304" pitchFamily="18" charset="0"/>
              </a:rPr>
              <a:t>Practice makes perfect</a:t>
            </a:r>
            <a:endParaRPr lang="en-GB" sz="36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75178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CEFBC-DAF2-43DB-B442-F19A3BAC4235}"/>
              </a:ext>
            </a:extLst>
          </p:cNvPr>
          <p:cNvSpPr>
            <a:spLocks noGrp="1"/>
          </p:cNvSpPr>
          <p:nvPr>
            <p:ph type="title"/>
          </p:nvPr>
        </p:nvSpPr>
        <p:spPr/>
        <p:txBody>
          <a:bodyPr/>
          <a:lstStyle/>
          <a:p>
            <a:r>
              <a:rPr lang="en-GB" b="1" dirty="0"/>
              <a:t>Classical Conditioning</a:t>
            </a:r>
            <a:endParaRPr lang="en-GB" dirty="0"/>
          </a:p>
        </p:txBody>
      </p:sp>
      <p:sp>
        <p:nvSpPr>
          <p:cNvPr id="3" name="Content Placeholder 2">
            <a:extLst>
              <a:ext uri="{FF2B5EF4-FFF2-40B4-BE49-F238E27FC236}">
                <a16:creationId xmlns:a16="http://schemas.microsoft.com/office/drawing/2014/main" id="{17E129F1-435F-46E9-855D-C923243ED567}"/>
              </a:ext>
            </a:extLst>
          </p:cNvPr>
          <p:cNvSpPr>
            <a:spLocks noGrp="1"/>
          </p:cNvSpPr>
          <p:nvPr>
            <p:ph idx="1"/>
          </p:nvPr>
        </p:nvSpPr>
        <p:spPr/>
        <p:txBody>
          <a:bodyPr/>
          <a:lstStyle/>
          <a:p>
            <a:pPr marL="342900" lvl="0" indent="-342900">
              <a:lnSpc>
                <a:spcPct val="107000"/>
              </a:lnSpc>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There are two different types of conditioning. Classical and Operant conditioning. </a:t>
            </a:r>
          </a:p>
          <a:p>
            <a:pPr marL="342900" lvl="0" indent="-342900">
              <a:lnSpc>
                <a:spcPct val="107000"/>
              </a:lnSpc>
              <a:spcAft>
                <a:spcPts val="800"/>
              </a:spcAft>
              <a:buFont typeface="Symbol" panose="05050102010706020507" pitchFamily="18" charset="2"/>
              <a:buChar char=""/>
            </a:pPr>
            <a:r>
              <a:rPr lang="en-GB" sz="2400" dirty="0">
                <a:effectLst/>
                <a:ea typeface="Calibri" panose="020F0502020204030204" pitchFamily="34" charset="0"/>
                <a:cs typeface="Times New Roman" panose="02020603050405020304" pitchFamily="18" charset="0"/>
              </a:rPr>
              <a:t>Classical conditioning involves the reinforcement of a natural reflex or some other behaviour that occurs as a response to a particular stimulus.</a:t>
            </a:r>
          </a:p>
          <a:p>
            <a:endParaRPr lang="en-GB" dirty="0"/>
          </a:p>
        </p:txBody>
      </p:sp>
    </p:spTree>
    <p:extLst>
      <p:ext uri="{BB962C8B-B14F-4D97-AF65-F5344CB8AC3E}">
        <p14:creationId xmlns:p14="http://schemas.microsoft.com/office/powerpoint/2010/main" val="2230828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08873-6A5E-4793-B275-2D619D18AB43}"/>
              </a:ext>
            </a:extLst>
          </p:cNvPr>
          <p:cNvSpPr>
            <a:spLocks noGrp="1"/>
          </p:cNvSpPr>
          <p:nvPr>
            <p:ph type="title"/>
          </p:nvPr>
        </p:nvSpPr>
        <p:spPr/>
        <p:txBody>
          <a:bodyPr/>
          <a:lstStyle/>
          <a:p>
            <a:r>
              <a:rPr lang="en-GB" b="1" dirty="0"/>
              <a:t>Operant Conditioning</a:t>
            </a:r>
          </a:p>
        </p:txBody>
      </p:sp>
      <p:sp>
        <p:nvSpPr>
          <p:cNvPr id="3" name="Content Placeholder 2">
            <a:extLst>
              <a:ext uri="{FF2B5EF4-FFF2-40B4-BE49-F238E27FC236}">
                <a16:creationId xmlns:a16="http://schemas.microsoft.com/office/drawing/2014/main" id="{165C5D51-4F47-4B19-8E3B-8EE7EBB78C07}"/>
              </a:ext>
            </a:extLst>
          </p:cNvPr>
          <p:cNvSpPr>
            <a:spLocks noGrp="1"/>
          </p:cNvSpPr>
          <p:nvPr>
            <p:ph idx="1"/>
          </p:nvPr>
        </p:nvSpPr>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The most important type of behaviourist learning. It is more flexible than classical conditioning and is seen as potentially more powerful. </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It involves reinforcing a behaviour by rewarding it. </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It can also work in a negative way, when an undesirable behaviour can be discouraged, by following it with punishment.</a:t>
            </a:r>
          </a:p>
          <a:p>
            <a:endParaRPr lang="en-GB" dirty="0"/>
          </a:p>
        </p:txBody>
      </p:sp>
    </p:spTree>
    <p:extLst>
      <p:ext uri="{BB962C8B-B14F-4D97-AF65-F5344CB8AC3E}">
        <p14:creationId xmlns:p14="http://schemas.microsoft.com/office/powerpoint/2010/main" val="2352329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EB9F-EF74-459D-876A-1D443A9A98D5}"/>
              </a:ext>
            </a:extLst>
          </p:cNvPr>
          <p:cNvSpPr>
            <a:spLocks noGrp="1"/>
          </p:cNvSpPr>
          <p:nvPr>
            <p:ph type="title"/>
          </p:nvPr>
        </p:nvSpPr>
        <p:spPr/>
        <p:txBody>
          <a:bodyPr/>
          <a:lstStyle/>
          <a:p>
            <a:r>
              <a:rPr lang="en-GB" b="1" dirty="0"/>
              <a:t>Behaviourism in the learning situations</a:t>
            </a:r>
          </a:p>
        </p:txBody>
      </p:sp>
      <p:sp>
        <p:nvSpPr>
          <p:cNvPr id="3" name="Content Placeholder 2">
            <a:extLst>
              <a:ext uri="{FF2B5EF4-FFF2-40B4-BE49-F238E27FC236}">
                <a16:creationId xmlns:a16="http://schemas.microsoft.com/office/drawing/2014/main" id="{512EA59C-5515-4A68-ADF6-43530C8DC795}"/>
              </a:ext>
            </a:extLst>
          </p:cNvPr>
          <p:cNvSpPr>
            <a:spLocks noGrp="1"/>
          </p:cNvSpPr>
          <p:nvPr>
            <p:ph idx="1"/>
          </p:nvPr>
        </p:nvSpPr>
        <p:spPr/>
        <p:txBody>
          <a:bodyPr>
            <a:normAutofit/>
          </a:bodyPr>
          <a:lstStyle/>
          <a:p>
            <a:r>
              <a:rPr lang="en-GB" sz="2400" dirty="0"/>
              <a:t>Parent and child situations</a:t>
            </a:r>
          </a:p>
          <a:p>
            <a:pPr marL="0" indent="0">
              <a:buNone/>
            </a:pPr>
            <a:endParaRPr lang="en-GB" sz="2400" dirty="0"/>
          </a:p>
          <a:p>
            <a:r>
              <a:rPr lang="en-GB" sz="2400" dirty="0"/>
              <a:t>Educational settings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r>
              <a:rPr lang="en-GB" sz="2200" dirty="0">
                <a:effectLst/>
                <a:latin typeface="Calibri" panose="020F0502020204030204" pitchFamily="34" charset="0"/>
                <a:ea typeface="Calibri" panose="020F0502020204030204" pitchFamily="34" charset="0"/>
                <a:cs typeface="Times New Roman" panose="02020603050405020304" pitchFamily="18" charset="0"/>
              </a:rPr>
              <a:t>When applying behaviourism in the classroom it is necessary to have clear ideas of behaviours (</a:t>
            </a:r>
            <a:r>
              <a:rPr lang="en-GB" sz="2200" dirty="0" err="1">
                <a:effectLst/>
                <a:latin typeface="Calibri" panose="020F0502020204030204" pitchFamily="34" charset="0"/>
                <a:ea typeface="Calibri" panose="020F0502020204030204" pitchFamily="34" charset="0"/>
                <a:cs typeface="Times New Roman" panose="02020603050405020304" pitchFamily="18" charset="0"/>
              </a:rPr>
              <a:t>operant’s</a:t>
            </a:r>
            <a:r>
              <a:rPr lang="en-GB" sz="2200" dirty="0">
                <a:effectLst/>
                <a:latin typeface="Calibri" panose="020F0502020204030204" pitchFamily="34" charset="0"/>
                <a:ea typeface="Calibri" panose="020F0502020204030204" pitchFamily="34" charset="0"/>
                <a:cs typeface="Times New Roman" panose="02020603050405020304" pitchFamily="18" charset="0"/>
              </a:rPr>
              <a:t>) to be encouraged and reinforced. </a:t>
            </a:r>
          </a:p>
          <a:p>
            <a:pPr lvl="1">
              <a:lnSpc>
                <a:spcPct val="107000"/>
              </a:lnSpc>
              <a:spcAft>
                <a:spcPts val="800"/>
              </a:spcAft>
            </a:pPr>
            <a:r>
              <a:rPr lang="en-GB" sz="2200" dirty="0">
                <a:effectLst/>
                <a:latin typeface="Calibri" panose="020F0502020204030204" pitchFamily="34" charset="0"/>
                <a:ea typeface="Calibri" panose="020F0502020204030204" pitchFamily="34" charset="0"/>
                <a:cs typeface="Times New Roman" panose="02020603050405020304" pitchFamily="18" charset="0"/>
              </a:rPr>
              <a:t>These behaviours could relate to general behaviour (good/bad behaviour) or educational content related (spelling, times tables and so on). </a:t>
            </a:r>
          </a:p>
          <a:p>
            <a:pPr marL="274320" lvl="1" indent="0">
              <a:lnSpc>
                <a:spcPct val="107000"/>
              </a:lnSpc>
              <a:spcAft>
                <a:spcPts val="800"/>
              </a:spcAft>
              <a:buNone/>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4123802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588D-238F-4C0F-B463-6A6C51181AD0}"/>
              </a:ext>
            </a:extLst>
          </p:cNvPr>
          <p:cNvSpPr>
            <a:spLocks noGrp="1"/>
          </p:cNvSpPr>
          <p:nvPr>
            <p:ph type="title"/>
          </p:nvPr>
        </p:nvSpPr>
        <p:spPr/>
        <p:txBody>
          <a:bodyPr/>
          <a:lstStyle/>
          <a:p>
            <a:r>
              <a:rPr lang="en-GB" b="1" dirty="0"/>
              <a:t>Problems with rewards</a:t>
            </a:r>
          </a:p>
        </p:txBody>
      </p:sp>
      <p:sp>
        <p:nvSpPr>
          <p:cNvPr id="3" name="Content Placeholder 2">
            <a:extLst>
              <a:ext uri="{FF2B5EF4-FFF2-40B4-BE49-F238E27FC236}">
                <a16:creationId xmlns:a16="http://schemas.microsoft.com/office/drawing/2014/main" id="{751FD38F-E158-48D0-8366-102F22727304}"/>
              </a:ext>
            </a:extLst>
          </p:cNvPr>
          <p:cNvSpPr>
            <a:spLocks noGrp="1"/>
          </p:cNvSpPr>
          <p:nvPr>
            <p:ph idx="1"/>
          </p:nvPr>
        </p:nvSpPr>
        <p:spPr/>
        <p:txBody>
          <a:bodyPr/>
          <a:lstStyle/>
          <a:p>
            <a:pPr>
              <a:lnSpc>
                <a:spcPct val="107000"/>
              </a:lnSpc>
              <a:spcAft>
                <a:spcPts val="800"/>
              </a:spcAft>
            </a:pPr>
            <a:r>
              <a:rPr lang="en-GB" sz="2400" dirty="0">
                <a:effectLst/>
                <a:ea typeface="Calibri" panose="020F0502020204030204" pitchFamily="34" charset="0"/>
                <a:cs typeface="Times New Roman" panose="02020603050405020304" pitchFamily="18" charset="0"/>
              </a:rPr>
              <a:t>Belittle or demean learning experience.</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Engender feelings of unfairness or competition.</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Detract from the real issue involved in completing tasks.</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Do not always lead to higher quality work.</a:t>
            </a:r>
          </a:p>
          <a:p>
            <a:pPr>
              <a:lnSpc>
                <a:spcPct val="107000"/>
              </a:lnSpc>
              <a:spcAft>
                <a:spcPts val="800"/>
              </a:spcAft>
            </a:pPr>
            <a:r>
              <a:rPr lang="en-GB" sz="2400" dirty="0">
                <a:effectLst/>
                <a:ea typeface="Calibri" panose="020F0502020204030204" pitchFamily="34" charset="0"/>
                <a:cs typeface="Times New Roman" panose="02020603050405020304" pitchFamily="18" charset="0"/>
              </a:rPr>
              <a:t>May isolate some students who feel that they have little chance of getting a reward.</a:t>
            </a:r>
          </a:p>
          <a:p>
            <a:endParaRPr lang="en-GB" dirty="0"/>
          </a:p>
        </p:txBody>
      </p:sp>
    </p:spTree>
    <p:extLst>
      <p:ext uri="{BB962C8B-B14F-4D97-AF65-F5344CB8AC3E}">
        <p14:creationId xmlns:p14="http://schemas.microsoft.com/office/powerpoint/2010/main" val="16401480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C75D7-71E0-462C-BB0D-E2FAC434A5D1}"/>
              </a:ext>
            </a:extLst>
          </p:cNvPr>
          <p:cNvSpPr>
            <a:spLocks noGrp="1"/>
          </p:cNvSpPr>
          <p:nvPr>
            <p:ph type="title"/>
          </p:nvPr>
        </p:nvSpPr>
        <p:spPr/>
        <p:txBody>
          <a:bodyPr/>
          <a:lstStyle/>
          <a:p>
            <a:r>
              <a:rPr lang="en-GB" b="1" dirty="0"/>
              <a:t>Constructivism : Piaget</a:t>
            </a:r>
          </a:p>
        </p:txBody>
      </p:sp>
      <p:sp>
        <p:nvSpPr>
          <p:cNvPr id="3" name="Content Placeholder 2">
            <a:extLst>
              <a:ext uri="{FF2B5EF4-FFF2-40B4-BE49-F238E27FC236}">
                <a16:creationId xmlns:a16="http://schemas.microsoft.com/office/drawing/2014/main" id="{0D529EE7-8852-447E-ABF5-EE6A96AF34C8}"/>
              </a:ext>
            </a:extLst>
          </p:cNvPr>
          <p:cNvSpPr>
            <a:spLocks noGrp="1"/>
          </p:cNvSpPr>
          <p:nvPr>
            <p:ph idx="1"/>
          </p:nvPr>
        </p:nvSpPr>
        <p:spPr/>
        <p:txBody>
          <a:bodyPr>
            <a:normAutofit/>
          </a:bodyPr>
          <a:lstStyle/>
          <a:p>
            <a:r>
              <a:rPr lang="en-GB" sz="3200" dirty="0">
                <a:ea typeface="Calibri" panose="020F0502020204030204" pitchFamily="34" charset="0"/>
                <a:cs typeface="Times New Roman" panose="02020603050405020304" pitchFamily="18" charset="0"/>
              </a:rPr>
              <a:t>C</a:t>
            </a:r>
            <a:r>
              <a:rPr lang="en-GB" sz="3200" dirty="0">
                <a:effectLst/>
                <a:ea typeface="Calibri" panose="020F0502020204030204" pitchFamily="34" charset="0"/>
                <a:cs typeface="Times New Roman" panose="02020603050405020304" pitchFamily="18" charset="0"/>
              </a:rPr>
              <a:t>ognitive science</a:t>
            </a:r>
            <a:endParaRPr lang="en-GB" sz="3200" dirty="0">
              <a:ea typeface="Calibri" panose="020F0502020204030204" pitchFamily="34" charset="0"/>
              <a:cs typeface="Times New Roman" panose="02020603050405020304" pitchFamily="18" charset="0"/>
            </a:endParaRPr>
          </a:p>
          <a:p>
            <a:r>
              <a:rPr lang="en-GB" sz="3200" dirty="0">
                <a:ea typeface="Calibri" panose="020F0502020204030204" pitchFamily="34" charset="0"/>
                <a:cs typeface="Times New Roman" panose="02020603050405020304" pitchFamily="18" charset="0"/>
              </a:rPr>
              <a:t>Learning </a:t>
            </a:r>
            <a:r>
              <a:rPr lang="en-GB" sz="3200" dirty="0">
                <a:effectLst/>
                <a:ea typeface="Calibri" panose="020F0502020204030204" pitchFamily="34" charset="0"/>
                <a:cs typeface="Times New Roman" panose="02020603050405020304" pitchFamily="18" charset="0"/>
              </a:rPr>
              <a:t>takes place when new knowledge is built on prior knowledge, understanding and skills.  </a:t>
            </a:r>
          </a:p>
          <a:p>
            <a:r>
              <a:rPr lang="en-GB" sz="3200" dirty="0">
                <a:ea typeface="Calibri" panose="020F0502020204030204" pitchFamily="34" charset="0"/>
                <a:cs typeface="Times New Roman" panose="02020603050405020304" pitchFamily="18" charset="0"/>
              </a:rPr>
              <a:t>C</a:t>
            </a:r>
            <a:r>
              <a:rPr lang="en-GB" sz="3200" dirty="0">
                <a:effectLst/>
                <a:ea typeface="Calibri" panose="020F0502020204030204" pitchFamily="34" charset="0"/>
                <a:cs typeface="Times New Roman" panose="02020603050405020304" pitchFamily="18" charset="0"/>
              </a:rPr>
              <a:t>hild as a lone learner or the lone scientist. </a:t>
            </a:r>
          </a:p>
          <a:p>
            <a:endParaRPr lang="en-GB" dirty="0"/>
          </a:p>
        </p:txBody>
      </p:sp>
    </p:spTree>
    <p:extLst>
      <p:ext uri="{BB962C8B-B14F-4D97-AF65-F5344CB8AC3E}">
        <p14:creationId xmlns:p14="http://schemas.microsoft.com/office/powerpoint/2010/main" val="1157691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96DEC-F148-4AF3-8293-862771B5DCD7}"/>
              </a:ext>
            </a:extLst>
          </p:cNvPr>
          <p:cNvSpPr>
            <a:spLocks noGrp="1"/>
          </p:cNvSpPr>
          <p:nvPr>
            <p:ph type="title"/>
          </p:nvPr>
        </p:nvSpPr>
        <p:spPr/>
        <p:txBody>
          <a:bodyPr/>
          <a:lstStyle/>
          <a:p>
            <a:r>
              <a:rPr lang="en-GB" b="1" dirty="0"/>
              <a:t>Constructivism: Piaget</a:t>
            </a:r>
            <a:endParaRPr lang="en-GB" dirty="0"/>
          </a:p>
        </p:txBody>
      </p:sp>
      <p:sp>
        <p:nvSpPr>
          <p:cNvPr id="3" name="Content Placeholder 2">
            <a:extLst>
              <a:ext uri="{FF2B5EF4-FFF2-40B4-BE49-F238E27FC236}">
                <a16:creationId xmlns:a16="http://schemas.microsoft.com/office/drawing/2014/main" id="{DB58BFD8-D49E-4685-8AAA-A093A63C231C}"/>
              </a:ext>
            </a:extLst>
          </p:cNvPr>
          <p:cNvSpPr>
            <a:spLocks noGrp="1"/>
          </p:cNvSpPr>
          <p:nvPr>
            <p:ph idx="1"/>
          </p:nvPr>
        </p:nvSpPr>
        <p:spPr/>
        <p:txBody>
          <a:bodyPr>
            <a:normAutofit fontScale="92500" lnSpcReduction="20000"/>
          </a:bodyPr>
          <a:lstStyle/>
          <a:p>
            <a:r>
              <a:rPr lang="en-GB" sz="3200" dirty="0">
                <a:effectLst/>
                <a:ea typeface="Calibri" panose="020F0502020204030204" pitchFamily="34" charset="0"/>
                <a:cs typeface="Times New Roman" panose="02020603050405020304" pitchFamily="18" charset="0"/>
              </a:rPr>
              <a:t>Developmental stages</a:t>
            </a:r>
          </a:p>
          <a:p>
            <a:r>
              <a:rPr lang="en-GB" sz="3200" dirty="0">
                <a:effectLst/>
                <a:ea typeface="Calibri" panose="020F0502020204030204" pitchFamily="34" charset="0"/>
                <a:cs typeface="Times New Roman" panose="02020603050405020304" pitchFamily="18" charset="0"/>
              </a:rPr>
              <a:t>Schemas -</a:t>
            </a:r>
          </a:p>
          <a:p>
            <a:pPr marL="182880" marR="0" lvl="0" indent="-182880" algn="l" defTabSz="914400" rtl="0" eaLnBrk="1" fontAlgn="auto" latinLnBrk="0" hangingPunct="1">
              <a:lnSpc>
                <a:spcPct val="110000"/>
              </a:lnSpc>
              <a:spcBef>
                <a:spcPts val="900"/>
              </a:spcBef>
              <a:spcAft>
                <a:spcPts val="0"/>
              </a:spcAft>
              <a:buClr>
                <a:srgbClr val="000000">
                  <a:lumMod val="85000"/>
                  <a:lumOff val="15000"/>
                </a:srgbClr>
              </a:buClr>
              <a:buSzTx/>
              <a:buFont typeface="Garamond" pitchFamily="18" charset="0"/>
              <a:buChar char="◦"/>
              <a:tabLst/>
              <a:defRPr/>
            </a:pPr>
            <a:r>
              <a:rPr lang="en-GB" sz="3200" b="1" dirty="0">
                <a:effectLst/>
                <a:latin typeface="Calibri" panose="020F0502020204030204" pitchFamily="34" charset="0"/>
                <a:ea typeface="Calibri" panose="020F0502020204030204" pitchFamily="34" charset="0"/>
                <a:cs typeface="Times New Roman" panose="02020603050405020304" pitchFamily="18" charset="0"/>
              </a:rPr>
              <a:t>Assimilation</a:t>
            </a:r>
            <a:r>
              <a:rPr kumimoji="0" lang="en-GB"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Assimilation</a:t>
            </a:r>
            <a:r>
              <a:rPr kumimoji="0" lang="en-GB" sz="24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is where the child would be able to adapt the existing schema and make sense of the new experience.  </a:t>
            </a:r>
          </a:p>
          <a:p>
            <a:pPr marL="182880" marR="0" lvl="0" indent="-182880" algn="l" defTabSz="914400" rtl="0" eaLnBrk="1" fontAlgn="auto" latinLnBrk="0" hangingPunct="1">
              <a:lnSpc>
                <a:spcPct val="110000"/>
              </a:lnSpc>
              <a:spcBef>
                <a:spcPts val="900"/>
              </a:spcBef>
              <a:spcAft>
                <a:spcPts val="0"/>
              </a:spcAft>
              <a:buClr>
                <a:srgbClr val="000000">
                  <a:lumMod val="85000"/>
                  <a:lumOff val="15000"/>
                </a:srgbClr>
              </a:buClr>
              <a:buSzTx/>
              <a:buFont typeface="Garamond" pitchFamily="18" charset="0"/>
              <a:buChar char="◦"/>
              <a:tabLst/>
              <a:defRPr/>
            </a:pPr>
            <a:r>
              <a:rPr kumimoji="0" lang="en-GB" sz="2400" b="1"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Accommodation</a:t>
            </a:r>
            <a:r>
              <a:rPr kumimoji="0" lang="en-GB" sz="24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on the other hand is where the experience may not fit into the existing schema on the first encounter and the schema may not be formed.</a:t>
            </a:r>
          </a:p>
          <a:p>
            <a:pPr algn="ctr"/>
            <a:r>
              <a:rPr lang="en-GB" sz="3200" dirty="0" err="1">
                <a:effectLst/>
                <a:latin typeface="Calibri" panose="020F0502020204030204" pitchFamily="34" charset="0"/>
                <a:ea typeface="Calibri" panose="020F0502020204030204" pitchFamily="34" charset="0"/>
                <a:cs typeface="Times New Roman" panose="02020603050405020304" pitchFamily="18" charset="0"/>
              </a:rPr>
              <a:t>lio</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3200" b="1" dirty="0">
                <a:effectLst/>
                <a:latin typeface="Calibri" panose="020F0502020204030204" pitchFamily="34" charset="0"/>
                <a:ea typeface="Calibri" panose="020F0502020204030204" pitchFamily="34" charset="0"/>
                <a:cs typeface="Times New Roman" panose="02020603050405020304" pitchFamily="18" charset="0"/>
              </a:rPr>
              <a:t>Accommodation</a:t>
            </a:r>
            <a:endParaRPr lang="en-GB" sz="32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90609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784-2E06-40E4-83A3-CCE2682916B1}"/>
              </a:ext>
            </a:extLst>
          </p:cNvPr>
          <p:cNvSpPr>
            <a:spLocks noGrp="1"/>
          </p:cNvSpPr>
          <p:nvPr>
            <p:ph type="title"/>
          </p:nvPr>
        </p:nvSpPr>
        <p:spPr/>
        <p:txBody>
          <a:bodyPr/>
          <a:lstStyle/>
          <a:p>
            <a:r>
              <a:rPr lang="en-GB" b="1" dirty="0"/>
              <a:t>Constructivism : Bruner</a:t>
            </a:r>
          </a:p>
        </p:txBody>
      </p:sp>
      <p:sp>
        <p:nvSpPr>
          <p:cNvPr id="3" name="Content Placeholder 2">
            <a:extLst>
              <a:ext uri="{FF2B5EF4-FFF2-40B4-BE49-F238E27FC236}">
                <a16:creationId xmlns:a16="http://schemas.microsoft.com/office/drawing/2014/main" id="{CBDC46C1-15B5-4CA3-B740-997597F2A4A3}"/>
              </a:ext>
            </a:extLst>
          </p:cNvPr>
          <p:cNvSpPr>
            <a:spLocks noGrp="1"/>
          </p:cNvSpPr>
          <p:nvPr>
            <p:ph idx="1"/>
          </p:nvPr>
        </p:nvSpPr>
        <p:spPr/>
        <p:txBody>
          <a:bodyPr>
            <a:normAutofit/>
          </a:bodyPr>
          <a:lstStyle/>
          <a:p>
            <a:r>
              <a:rPr lang="en-GB" sz="3600" b="0" i="0" dirty="0">
                <a:solidFill>
                  <a:srgbClr val="111111"/>
                </a:solidFill>
                <a:effectLst/>
              </a:rPr>
              <a:t>Bruner's theory on constructivism </a:t>
            </a:r>
            <a:r>
              <a:rPr lang="en-GB" sz="3600" b="1" i="0" dirty="0">
                <a:solidFill>
                  <a:srgbClr val="111111"/>
                </a:solidFill>
                <a:effectLst/>
              </a:rPr>
              <a:t>encompasses the idea of learning as an active process</a:t>
            </a:r>
            <a:r>
              <a:rPr lang="en-GB" sz="3600" b="0" i="0" dirty="0">
                <a:solidFill>
                  <a:srgbClr val="111111"/>
                </a:solidFill>
                <a:effectLst/>
              </a:rPr>
              <a:t> </a:t>
            </a:r>
          </a:p>
          <a:p>
            <a:r>
              <a:rPr lang="en-GB" sz="3600" dirty="0">
                <a:solidFill>
                  <a:srgbClr val="111111"/>
                </a:solidFill>
              </a:rPr>
              <a:t>Spiral curriculum</a:t>
            </a:r>
          </a:p>
        </p:txBody>
      </p:sp>
    </p:spTree>
    <p:extLst>
      <p:ext uri="{BB962C8B-B14F-4D97-AF65-F5344CB8AC3E}">
        <p14:creationId xmlns:p14="http://schemas.microsoft.com/office/powerpoint/2010/main" val="3089907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DA784-2E06-40E4-83A3-CCE2682916B1}"/>
              </a:ext>
            </a:extLst>
          </p:cNvPr>
          <p:cNvSpPr>
            <a:spLocks noGrp="1"/>
          </p:cNvSpPr>
          <p:nvPr>
            <p:ph type="title"/>
          </p:nvPr>
        </p:nvSpPr>
        <p:spPr/>
        <p:txBody>
          <a:bodyPr/>
          <a:lstStyle/>
          <a:p>
            <a:r>
              <a:rPr lang="en-GB" b="1" dirty="0"/>
              <a:t>Constructivism : Froebel</a:t>
            </a:r>
          </a:p>
        </p:txBody>
      </p:sp>
      <p:sp>
        <p:nvSpPr>
          <p:cNvPr id="3" name="Content Placeholder 2">
            <a:extLst>
              <a:ext uri="{FF2B5EF4-FFF2-40B4-BE49-F238E27FC236}">
                <a16:creationId xmlns:a16="http://schemas.microsoft.com/office/drawing/2014/main" id="{CBDC46C1-15B5-4CA3-B740-997597F2A4A3}"/>
              </a:ext>
            </a:extLst>
          </p:cNvPr>
          <p:cNvSpPr>
            <a:spLocks noGrp="1"/>
          </p:cNvSpPr>
          <p:nvPr>
            <p:ph idx="1"/>
          </p:nvPr>
        </p:nvSpPr>
        <p:spPr/>
        <p:txBody>
          <a:bodyPr>
            <a:normAutofit/>
          </a:bodyPr>
          <a:lstStyle/>
          <a:p>
            <a:r>
              <a:rPr lang="en-GB" sz="3600" dirty="0">
                <a:solidFill>
                  <a:srgbClr val="111111"/>
                </a:solidFill>
              </a:rPr>
              <a:t>Froebel</a:t>
            </a:r>
            <a:r>
              <a:rPr lang="en-GB" sz="3600" b="0" i="0" dirty="0">
                <a:solidFill>
                  <a:srgbClr val="111111"/>
                </a:solidFill>
                <a:effectLst/>
              </a:rPr>
              <a:t>'s theory on constructivism </a:t>
            </a:r>
            <a:r>
              <a:rPr lang="en-GB" sz="3600" b="1" i="0" dirty="0">
                <a:solidFill>
                  <a:srgbClr val="111111"/>
                </a:solidFill>
                <a:effectLst/>
              </a:rPr>
              <a:t>encompasses the idea of learning </a:t>
            </a:r>
            <a:r>
              <a:rPr lang="en-GB" sz="3600" b="1" dirty="0">
                <a:solidFill>
                  <a:srgbClr val="111111"/>
                </a:solidFill>
              </a:rPr>
              <a:t>through play</a:t>
            </a:r>
          </a:p>
          <a:p>
            <a:r>
              <a:rPr lang="en-GB" sz="3600" b="0" i="0" dirty="0">
                <a:solidFill>
                  <a:srgbClr val="111111"/>
                </a:solidFill>
                <a:effectLst/>
              </a:rPr>
              <a:t>Kindergarten</a:t>
            </a:r>
          </a:p>
          <a:p>
            <a:r>
              <a:rPr lang="en-GB" sz="3600" dirty="0">
                <a:solidFill>
                  <a:srgbClr val="111111"/>
                </a:solidFill>
              </a:rPr>
              <a:t>Outdoor learning </a:t>
            </a:r>
            <a:r>
              <a:rPr lang="en-GB" sz="3600" dirty="0" err="1">
                <a:solidFill>
                  <a:srgbClr val="111111"/>
                </a:solidFill>
              </a:rPr>
              <a:t>enviroinment</a:t>
            </a:r>
            <a:endParaRPr lang="en-GB" sz="3600" b="0" i="0" dirty="0">
              <a:solidFill>
                <a:srgbClr val="111111"/>
              </a:solidFill>
              <a:effectLst/>
            </a:endParaRPr>
          </a:p>
        </p:txBody>
      </p:sp>
    </p:spTree>
    <p:extLst>
      <p:ext uri="{BB962C8B-B14F-4D97-AF65-F5344CB8AC3E}">
        <p14:creationId xmlns:p14="http://schemas.microsoft.com/office/powerpoint/2010/main" val="569292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4470C-E796-41BE-B61A-9A074EAAEF4B}"/>
              </a:ext>
            </a:extLst>
          </p:cNvPr>
          <p:cNvSpPr>
            <a:spLocks noGrp="1"/>
          </p:cNvSpPr>
          <p:nvPr>
            <p:ph type="title"/>
          </p:nvPr>
        </p:nvSpPr>
        <p:spPr/>
        <p:txBody>
          <a:bodyPr>
            <a:normAutofit/>
          </a:bodyPr>
          <a:lstStyle/>
          <a:p>
            <a:r>
              <a:rPr lang="en-GB" sz="4000" b="1" dirty="0">
                <a:effectLst/>
                <a:ea typeface="Calibri" panose="020F0502020204030204" pitchFamily="34" charset="0"/>
                <a:cs typeface="Times New Roman" panose="02020603050405020304" pitchFamily="18" charset="0"/>
              </a:rPr>
              <a:t>Social Constructivism: Vygotsky</a:t>
            </a:r>
            <a:endParaRPr lang="en-GB" sz="4000" b="1" dirty="0"/>
          </a:p>
        </p:txBody>
      </p:sp>
      <p:sp>
        <p:nvSpPr>
          <p:cNvPr id="3" name="Content Placeholder 2">
            <a:extLst>
              <a:ext uri="{FF2B5EF4-FFF2-40B4-BE49-F238E27FC236}">
                <a16:creationId xmlns:a16="http://schemas.microsoft.com/office/drawing/2014/main" id="{245FD7E7-914D-4F18-875F-95231B38D655}"/>
              </a:ext>
            </a:extLst>
          </p:cNvPr>
          <p:cNvSpPr>
            <a:spLocks noGrp="1"/>
          </p:cNvSpPr>
          <p:nvPr>
            <p:ph idx="1"/>
          </p:nvPr>
        </p:nvSpPr>
        <p:spPr>
          <a:xfrm>
            <a:off x="1066800" y="2014194"/>
            <a:ext cx="10058400" cy="3849624"/>
          </a:xfrm>
        </p:spPr>
        <p:txBody>
          <a:bodyPr>
            <a:normAutofit/>
          </a:bodyPr>
          <a:lstStyle/>
          <a:p>
            <a:pPr>
              <a:lnSpc>
                <a:spcPct val="107000"/>
              </a:lnSpc>
              <a:spcAft>
                <a:spcPts val="800"/>
              </a:spcAft>
            </a:pPr>
            <a:r>
              <a:rPr lang="en-GB" sz="3300" dirty="0">
                <a:effectLst/>
                <a:ea typeface="Calibri" panose="020F0502020204030204" pitchFamily="34" charset="0"/>
                <a:cs typeface="Times New Roman" panose="02020603050405020304" pitchFamily="18" charset="0"/>
              </a:rPr>
              <a:t>Emphasis placed upon social interaction</a:t>
            </a:r>
          </a:p>
          <a:p>
            <a:r>
              <a:rPr lang="en-GB" sz="3300" dirty="0">
                <a:effectLst/>
                <a:ea typeface="Calibri" panose="020F0502020204030204" pitchFamily="34" charset="0"/>
                <a:cs typeface="Times New Roman" panose="02020603050405020304" pitchFamily="18" charset="0"/>
              </a:rPr>
              <a:t>Dialogue with a more knowledgeable other (MKO). </a:t>
            </a:r>
          </a:p>
          <a:p>
            <a:r>
              <a:rPr lang="en-GB" sz="3300" dirty="0">
                <a:ea typeface="Calibri" panose="020F0502020204030204" pitchFamily="34" charset="0"/>
                <a:cs typeface="Times New Roman" panose="02020603050405020304" pitchFamily="18" charset="0"/>
              </a:rPr>
              <a:t>Scaffolding</a:t>
            </a:r>
            <a:endParaRPr lang="en-GB" sz="3300" dirty="0">
              <a:effectLst/>
              <a:ea typeface="Calibri" panose="020F0502020204030204" pitchFamily="34" charset="0"/>
              <a:cs typeface="Times New Roman" panose="02020603050405020304" pitchFamily="18" charset="0"/>
            </a:endParaRPr>
          </a:p>
          <a:p>
            <a:r>
              <a:rPr lang="en-GB" sz="3300" dirty="0">
                <a:ea typeface="Calibri" panose="020F0502020204030204" pitchFamily="34" charset="0"/>
                <a:cs typeface="Times New Roman" panose="02020603050405020304" pitchFamily="18" charset="0"/>
              </a:rPr>
              <a:t>Zone of Proximal Development</a:t>
            </a:r>
          </a:p>
          <a:p>
            <a:pPr marL="0" indent="0">
              <a:buNone/>
            </a:pPr>
            <a:endParaRPr lang="en-GB" sz="3300" dirty="0">
              <a:effectLst/>
              <a:ea typeface="Calibri" panose="020F0502020204030204" pitchFamily="34" charset="0"/>
              <a:cs typeface="Times New Roman" panose="02020603050405020304" pitchFamily="18" charset="0"/>
            </a:endParaRPr>
          </a:p>
          <a:p>
            <a:pPr>
              <a:lnSpc>
                <a:spcPct val="107000"/>
              </a:lnSpc>
              <a:spcAft>
                <a:spcPts val="800"/>
              </a:spcAft>
            </a:pPr>
            <a:endParaRPr lang="en-GB" sz="26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76375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7A121-6434-C540-8E2C-572FE9BD0541}"/>
              </a:ext>
            </a:extLst>
          </p:cNvPr>
          <p:cNvSpPr>
            <a:spLocks noGrp="1"/>
          </p:cNvSpPr>
          <p:nvPr>
            <p:ph type="title"/>
          </p:nvPr>
        </p:nvSpPr>
        <p:spPr/>
        <p:txBody>
          <a:bodyPr/>
          <a:lstStyle/>
          <a:p>
            <a:r>
              <a:rPr lang="en-GB" b="1" dirty="0"/>
              <a:t>Module Learning Outcomes</a:t>
            </a:r>
          </a:p>
        </p:txBody>
      </p:sp>
      <p:sp>
        <p:nvSpPr>
          <p:cNvPr id="3" name="Content Placeholder 2">
            <a:extLst>
              <a:ext uri="{FF2B5EF4-FFF2-40B4-BE49-F238E27FC236}">
                <a16:creationId xmlns:a16="http://schemas.microsoft.com/office/drawing/2014/main" id="{5C1322F2-B2F1-9141-87D6-1D1AB46B785D}"/>
              </a:ext>
            </a:extLst>
          </p:cNvPr>
          <p:cNvSpPr>
            <a:spLocks noGrp="1"/>
          </p:cNvSpPr>
          <p:nvPr>
            <p:ph idx="1"/>
          </p:nvPr>
        </p:nvSpPr>
        <p:spPr>
          <a:xfrm>
            <a:off x="1066800" y="2113630"/>
            <a:ext cx="10058400" cy="3849624"/>
          </a:xfrm>
        </p:spPr>
        <p:txBody>
          <a:bodyPr/>
          <a:lstStyle/>
          <a:p>
            <a:pPr>
              <a:buFont typeface="Wingdings" pitchFamily="2" charset="2"/>
              <a:buChar char="§"/>
              <a:defRPr/>
            </a:pPr>
            <a:r>
              <a:rPr lang="en-GB" sz="2400" dirty="0"/>
              <a:t>Apply knowledge of some learning theories to school practice </a:t>
            </a:r>
          </a:p>
          <a:p>
            <a:pPr>
              <a:buFont typeface="Wingdings" pitchFamily="2" charset="2"/>
              <a:buChar char="§"/>
              <a:defRPr/>
            </a:pPr>
            <a:r>
              <a:rPr lang="en-GB" sz="2400" dirty="0"/>
              <a:t>Reflect on the impact of a child-centred and inclusive pedagogy to teaching and learning</a:t>
            </a:r>
          </a:p>
          <a:p>
            <a:pPr>
              <a:buFont typeface="Wingdings" pitchFamily="2" charset="2"/>
              <a:buChar char="§"/>
              <a:defRPr/>
            </a:pPr>
            <a:r>
              <a:rPr lang="en-GB" sz="2400" dirty="0"/>
              <a:t>Identify resources and strategies that can support effective teaching and learning</a:t>
            </a:r>
          </a:p>
          <a:p>
            <a:pPr>
              <a:buFont typeface="Wingdings" pitchFamily="2" charset="2"/>
              <a:buChar char="§"/>
              <a:defRPr/>
            </a:pPr>
            <a:r>
              <a:rPr lang="en-GB" sz="2400" dirty="0"/>
              <a:t>Organise their knowledge and learning through the use of a range of information sources, including ICT, and present their work at the appropriate level.</a:t>
            </a:r>
          </a:p>
          <a:p>
            <a:endParaRPr lang="en-GB" dirty="0"/>
          </a:p>
        </p:txBody>
      </p:sp>
    </p:spTree>
    <p:extLst>
      <p:ext uri="{BB962C8B-B14F-4D97-AF65-F5344CB8AC3E}">
        <p14:creationId xmlns:p14="http://schemas.microsoft.com/office/powerpoint/2010/main" val="3988097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8B75-0909-4047-A66E-025AF4B9DC1B}"/>
              </a:ext>
            </a:extLst>
          </p:cNvPr>
          <p:cNvSpPr>
            <a:spLocks noGrp="1"/>
          </p:cNvSpPr>
          <p:nvPr>
            <p:ph type="title"/>
          </p:nvPr>
        </p:nvSpPr>
        <p:spPr/>
        <p:txBody>
          <a:bodyPr/>
          <a:lstStyle/>
          <a:p>
            <a:r>
              <a:rPr lang="en-GB" b="1" dirty="0"/>
              <a:t>Assessment </a:t>
            </a:r>
          </a:p>
        </p:txBody>
      </p:sp>
      <p:sp>
        <p:nvSpPr>
          <p:cNvPr id="3" name="Content Placeholder 2">
            <a:extLst>
              <a:ext uri="{FF2B5EF4-FFF2-40B4-BE49-F238E27FC236}">
                <a16:creationId xmlns:a16="http://schemas.microsoft.com/office/drawing/2014/main" id="{C208FF6F-7B9E-214A-970A-54FD8C24CBA4}"/>
              </a:ext>
            </a:extLst>
          </p:cNvPr>
          <p:cNvSpPr>
            <a:spLocks noGrp="1"/>
          </p:cNvSpPr>
          <p:nvPr>
            <p:ph idx="1"/>
          </p:nvPr>
        </p:nvSpPr>
        <p:spPr>
          <a:xfrm>
            <a:off x="1066800" y="1721224"/>
            <a:ext cx="10617200" cy="4673600"/>
          </a:xfrm>
        </p:spPr>
        <p:txBody>
          <a:bodyPr>
            <a:normAutofit fontScale="77500" lnSpcReduction="20000"/>
          </a:bodyPr>
          <a:lstStyle/>
          <a:p>
            <a:pPr marL="0" indent="0">
              <a:buNone/>
              <a:defRPr/>
            </a:pPr>
            <a:r>
              <a:rPr lang="en-GB" sz="2600" b="1" dirty="0"/>
              <a:t>Blog – 4 Elements/Posts (Equivalent to 3000 words)</a:t>
            </a:r>
          </a:p>
          <a:p>
            <a:pPr marL="0" indent="0">
              <a:buNone/>
              <a:defRPr/>
            </a:pPr>
            <a:endParaRPr lang="en-GB" sz="2400" dirty="0"/>
          </a:p>
          <a:p>
            <a:pPr lvl="1" fontAlgn="base">
              <a:lnSpc>
                <a:spcPct val="120000"/>
              </a:lnSpc>
            </a:pPr>
            <a:r>
              <a:rPr lang="en-GB" sz="2200" b="1" i="0" dirty="0">
                <a:solidFill>
                  <a:srgbClr val="000000"/>
                </a:solidFill>
                <a:effectLst/>
              </a:rPr>
              <a:t>Element/Post 1 -  </a:t>
            </a:r>
            <a:r>
              <a:rPr lang="en-GB" sz="2200" b="0" i="0" dirty="0">
                <a:solidFill>
                  <a:srgbClr val="000000"/>
                </a:solidFill>
                <a:effectLst/>
              </a:rPr>
              <a:t>Demonstrate your understanding of a theory of learning from the following list (Bruner, Skinner, Piaget, Vygotsky and Froebel) </a:t>
            </a:r>
          </a:p>
          <a:p>
            <a:pPr marL="274320" lvl="1" indent="0" fontAlgn="base">
              <a:lnSpc>
                <a:spcPct val="120000"/>
              </a:lnSpc>
              <a:buNone/>
            </a:pPr>
            <a:endParaRPr lang="en-GB" sz="2200" b="0" i="0" dirty="0">
              <a:solidFill>
                <a:srgbClr val="000000"/>
              </a:solidFill>
              <a:effectLst/>
            </a:endParaRPr>
          </a:p>
          <a:p>
            <a:pPr lvl="1" fontAlgn="base">
              <a:lnSpc>
                <a:spcPct val="120000"/>
              </a:lnSpc>
            </a:pPr>
            <a:r>
              <a:rPr lang="en-GB" sz="2200" b="1" i="0" dirty="0">
                <a:solidFill>
                  <a:srgbClr val="000000"/>
                </a:solidFill>
                <a:effectLst/>
              </a:rPr>
              <a:t>Element/Post 2 -</a:t>
            </a:r>
            <a:r>
              <a:rPr lang="en-GB" sz="2200" b="0" i="0" dirty="0">
                <a:solidFill>
                  <a:srgbClr val="000000"/>
                </a:solidFill>
                <a:effectLst/>
              </a:rPr>
              <a:t> Demonstrate your understanding of an additional theory of learning from the following list (Bruner, Skinner, Piaget, Vygotsky and Froebel). The theory must be different to element 1. </a:t>
            </a:r>
          </a:p>
          <a:p>
            <a:pPr marL="274320" lvl="1" indent="0" fontAlgn="base">
              <a:lnSpc>
                <a:spcPct val="120000"/>
              </a:lnSpc>
              <a:buNone/>
            </a:pPr>
            <a:endParaRPr lang="en-GB" sz="2200" b="0" i="0" dirty="0">
              <a:solidFill>
                <a:srgbClr val="000000"/>
              </a:solidFill>
              <a:effectLst/>
            </a:endParaRPr>
          </a:p>
          <a:p>
            <a:pPr lvl="1" fontAlgn="base">
              <a:lnSpc>
                <a:spcPct val="120000"/>
              </a:lnSpc>
            </a:pPr>
            <a:r>
              <a:rPr lang="en-GB" sz="2200" b="1" dirty="0">
                <a:solidFill>
                  <a:srgbClr val="000000"/>
                </a:solidFill>
              </a:rPr>
              <a:t>Element/ Post</a:t>
            </a:r>
            <a:r>
              <a:rPr lang="en-GB" sz="2200" b="1" i="0" dirty="0">
                <a:solidFill>
                  <a:srgbClr val="000000"/>
                </a:solidFill>
                <a:effectLst/>
              </a:rPr>
              <a:t> 3 -</a:t>
            </a:r>
            <a:r>
              <a:rPr lang="en-GB" sz="2200" b="0" i="0" dirty="0">
                <a:solidFill>
                  <a:srgbClr val="000000"/>
                </a:solidFill>
                <a:effectLst/>
              </a:rPr>
              <a:t> Identify, discuss, and evaluate the theoretical approaches to learning linked to your theories from element 1 and 2. </a:t>
            </a:r>
          </a:p>
          <a:p>
            <a:pPr marL="274320" lvl="1" indent="0" fontAlgn="base">
              <a:lnSpc>
                <a:spcPct val="120000"/>
              </a:lnSpc>
              <a:buNone/>
            </a:pPr>
            <a:endParaRPr lang="en-GB" sz="2200" b="0" i="0" dirty="0">
              <a:solidFill>
                <a:srgbClr val="000000"/>
              </a:solidFill>
              <a:effectLst/>
            </a:endParaRPr>
          </a:p>
          <a:p>
            <a:pPr lvl="1" fontAlgn="base">
              <a:lnSpc>
                <a:spcPct val="120000"/>
              </a:lnSpc>
            </a:pPr>
            <a:r>
              <a:rPr lang="en-GB" sz="2200" b="1" i="0" dirty="0">
                <a:solidFill>
                  <a:srgbClr val="000000"/>
                </a:solidFill>
                <a:effectLst/>
              </a:rPr>
              <a:t>Element/Post 4 - </a:t>
            </a:r>
            <a:r>
              <a:rPr lang="en-GB" sz="2200" b="0" i="0" dirty="0">
                <a:solidFill>
                  <a:srgbClr val="000000"/>
                </a:solidFill>
                <a:effectLst/>
              </a:rPr>
              <a:t>Draw on experiences from your own setting to identify resources and strategies used to support effective teaching and learning, linking back to your chosen theories in element 1 and 2. </a:t>
            </a:r>
            <a:endParaRPr lang="en-GB" sz="2400" dirty="0"/>
          </a:p>
          <a:p>
            <a:pPr marL="0" indent="0" algn="ctr">
              <a:buFont typeface="Wingdings" pitchFamily="2" charset="2"/>
              <a:buNone/>
              <a:defRPr/>
            </a:pPr>
            <a:r>
              <a:rPr lang="en-GB" sz="2800" b="1" dirty="0"/>
              <a:t>Submission Date:8</a:t>
            </a:r>
            <a:r>
              <a:rPr lang="en-GB" sz="2800" b="1" baseline="30000" dirty="0"/>
              <a:t>th</a:t>
            </a:r>
            <a:r>
              <a:rPr lang="en-GB" sz="2800" b="1" dirty="0"/>
              <a:t> January 2023 23:59</a:t>
            </a:r>
            <a:endParaRPr lang="en-GB" dirty="0"/>
          </a:p>
        </p:txBody>
      </p:sp>
    </p:spTree>
    <p:extLst>
      <p:ext uri="{BB962C8B-B14F-4D97-AF65-F5344CB8AC3E}">
        <p14:creationId xmlns:p14="http://schemas.microsoft.com/office/powerpoint/2010/main" val="1482853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739FE-78D7-4876-968E-AB602FF80956}"/>
              </a:ext>
            </a:extLst>
          </p:cNvPr>
          <p:cNvSpPr>
            <a:spLocks noGrp="1"/>
          </p:cNvSpPr>
          <p:nvPr>
            <p:ph type="title"/>
          </p:nvPr>
        </p:nvSpPr>
        <p:spPr/>
        <p:txBody>
          <a:bodyPr/>
          <a:lstStyle/>
          <a:p>
            <a:r>
              <a:rPr lang="en-GB" b="1" dirty="0"/>
              <a:t>Task Description</a:t>
            </a:r>
          </a:p>
        </p:txBody>
      </p:sp>
      <p:sp>
        <p:nvSpPr>
          <p:cNvPr id="3" name="Content Placeholder 2">
            <a:extLst>
              <a:ext uri="{FF2B5EF4-FFF2-40B4-BE49-F238E27FC236}">
                <a16:creationId xmlns:a16="http://schemas.microsoft.com/office/drawing/2014/main" id="{EF8C24CC-4175-448C-AF65-2420FAF8681F}"/>
              </a:ext>
            </a:extLst>
          </p:cNvPr>
          <p:cNvSpPr>
            <a:spLocks noGrp="1"/>
          </p:cNvSpPr>
          <p:nvPr>
            <p:ph idx="1"/>
          </p:nvPr>
        </p:nvSpPr>
        <p:spPr/>
        <p:txBody>
          <a:bodyPr/>
          <a:lstStyle/>
          <a:p>
            <a:pPr>
              <a:spcBef>
                <a:spcPts val="500"/>
              </a:spcBef>
              <a:spcAft>
                <a:spcPts val="500"/>
              </a:spcAft>
            </a:pPr>
            <a:r>
              <a:rPr lang="en-GB" sz="1800" b="1" dirty="0">
                <a:solidFill>
                  <a:srgbClr val="000000"/>
                </a:solidFill>
                <a:effectLst/>
                <a:latin typeface="Arial" panose="020B0604020202020204" pitchFamily="34" charset="0"/>
                <a:ea typeface="Times New Roman" panose="02020603050405020304" pitchFamily="18" charset="0"/>
              </a:rPr>
              <a:t>Produce a blog (3000 words or equivalent) that address the following task:</a:t>
            </a:r>
            <a:endParaRPr lang="en-GB" sz="1800" dirty="0">
              <a:effectLst/>
              <a:latin typeface="Times New Roman" panose="02020603050405020304" pitchFamily="18" charset="0"/>
              <a:ea typeface="Times New Roman" panose="02020603050405020304" pitchFamily="18" charset="0"/>
            </a:endParaRPr>
          </a:p>
          <a:p>
            <a:pPr marL="0" indent="0">
              <a:spcBef>
                <a:spcPts val="500"/>
              </a:spcBef>
              <a:spcAft>
                <a:spcPts val="500"/>
              </a:spcAft>
              <a:buNone/>
            </a:pPr>
            <a:endParaRPr lang="en-GB" sz="1800" dirty="0">
              <a:effectLst/>
              <a:latin typeface="Times New Roman" panose="02020603050405020304" pitchFamily="18" charset="0"/>
              <a:ea typeface="Times New Roman" panose="02020603050405020304" pitchFamily="18" charset="0"/>
            </a:endParaRPr>
          </a:p>
          <a:p>
            <a:pPr algn="just">
              <a:lnSpc>
                <a:spcPct val="115000"/>
              </a:lnSpc>
              <a:spcBef>
                <a:spcPts val="500"/>
              </a:spcBef>
              <a:spcAft>
                <a:spcPts val="500"/>
              </a:spcAft>
            </a:pPr>
            <a:r>
              <a:rPr lang="en-GB" sz="1800" dirty="0">
                <a:effectLst/>
                <a:latin typeface="Arial" panose="020B0604020202020204" pitchFamily="34" charset="0"/>
                <a:ea typeface="Times New Roman" panose="02020603050405020304" pitchFamily="18" charset="0"/>
              </a:rPr>
              <a:t>Create your own personal blog as a Word document. </a:t>
            </a:r>
          </a:p>
          <a:p>
            <a:pPr algn="just">
              <a:lnSpc>
                <a:spcPct val="115000"/>
              </a:lnSpc>
              <a:spcBef>
                <a:spcPts val="500"/>
              </a:spcBef>
              <a:spcAft>
                <a:spcPts val="500"/>
              </a:spcAft>
            </a:pPr>
            <a:r>
              <a:rPr lang="en-GB" sz="1800" dirty="0">
                <a:effectLst/>
                <a:latin typeface="Arial" panose="020B0604020202020204" pitchFamily="34" charset="0"/>
                <a:ea typeface="Times New Roman" panose="02020603050405020304" pitchFamily="18" charset="0"/>
              </a:rPr>
              <a:t>Submit all 3 blogs as one Word document</a:t>
            </a:r>
          </a:p>
          <a:p>
            <a:pPr algn="just">
              <a:lnSpc>
                <a:spcPct val="115000"/>
              </a:lnSpc>
              <a:spcBef>
                <a:spcPts val="500"/>
              </a:spcBef>
              <a:spcAft>
                <a:spcPts val="500"/>
              </a:spcAft>
            </a:pPr>
            <a:r>
              <a:rPr lang="en-GB" sz="1800" dirty="0">
                <a:effectLst/>
                <a:latin typeface="Arial" panose="020B0604020202020204" pitchFamily="34" charset="0"/>
                <a:ea typeface="Times New Roman" panose="02020603050405020304" pitchFamily="18" charset="0"/>
              </a:rPr>
              <a:t>You will create a blog with four posts (approximately 650-750 words each).  The expectation is that you create a professional blog, so please consider the layout and presentation (writing in the first person is acceptable). Any visuals you use to support your post will be considered 300 words equivalent in total.</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36576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0CF57-AF74-4D37-9242-9BB124DA8EA7}"/>
              </a:ext>
            </a:extLst>
          </p:cNvPr>
          <p:cNvSpPr>
            <a:spLocks noGrp="1"/>
          </p:cNvSpPr>
          <p:nvPr>
            <p:ph type="title"/>
          </p:nvPr>
        </p:nvSpPr>
        <p:spPr/>
        <p:txBody>
          <a:bodyPr/>
          <a:lstStyle/>
          <a:p>
            <a:r>
              <a:rPr lang="en-GB" b="1" dirty="0"/>
              <a:t>Guidelines</a:t>
            </a:r>
          </a:p>
        </p:txBody>
      </p:sp>
      <p:sp>
        <p:nvSpPr>
          <p:cNvPr id="3" name="Content Placeholder 2">
            <a:extLst>
              <a:ext uri="{FF2B5EF4-FFF2-40B4-BE49-F238E27FC236}">
                <a16:creationId xmlns:a16="http://schemas.microsoft.com/office/drawing/2014/main" id="{579A85A9-8886-4AAA-9254-FD0B1F37BC12}"/>
              </a:ext>
            </a:extLst>
          </p:cNvPr>
          <p:cNvSpPr>
            <a:spLocks noGrp="1"/>
          </p:cNvSpPr>
          <p:nvPr>
            <p:ph idx="1"/>
          </p:nvPr>
        </p:nvSpPr>
        <p:spPr/>
        <p:txBody>
          <a:bodyPr/>
          <a:lstStyle/>
          <a:p>
            <a:r>
              <a:rPr lang="en-GB" sz="2400" b="1" dirty="0">
                <a:latin typeface="Calibri" panose="020F0502020204030204" pitchFamily="34" charset="0"/>
                <a:cs typeface="Times New Roman" panose="02020603050405020304" pitchFamily="18" charset="0"/>
              </a:rPr>
              <a:t>C</a:t>
            </a:r>
            <a:r>
              <a:rPr lang="en-GB" sz="2400" b="1" dirty="0">
                <a:effectLst/>
                <a:latin typeface="Calibri" panose="020F0502020204030204" pitchFamily="34" charset="0"/>
                <a:ea typeface="Calibri" panose="020F0502020204030204" pitchFamily="34" charset="0"/>
                <a:cs typeface="Times New Roman" panose="02020603050405020304" pitchFamily="18" charset="0"/>
              </a:rPr>
              <a:t>hoose a catchy title for your blog </a:t>
            </a:r>
            <a:r>
              <a:rPr lang="en-GB" sz="2400" dirty="0">
                <a:effectLst/>
                <a:latin typeface="Calibri" panose="020F0502020204030204" pitchFamily="34" charset="0"/>
                <a:ea typeface="Calibri" panose="020F0502020204030204" pitchFamily="34" charset="0"/>
                <a:cs typeface="Times New Roman" panose="02020603050405020304" pitchFamily="18" charset="0"/>
              </a:rPr>
              <a:t>- This will show your audience that your content is just as entertaining as social media or a good book. Make sure your title reveals the theme of the topic, the reader needs to know what they will be reading about.</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Don’t tease your audience and wait to tell them exactly what they’ll be reading about, explain from the beginning. You may want to use headlines for this. </a:t>
            </a:r>
          </a:p>
          <a:p>
            <a:pPr marL="0" indent="0">
              <a:buNone/>
            </a:pPr>
            <a:endParaRPr lang="en-GB" dirty="0"/>
          </a:p>
        </p:txBody>
      </p:sp>
    </p:spTree>
    <p:extLst>
      <p:ext uri="{BB962C8B-B14F-4D97-AF65-F5344CB8AC3E}">
        <p14:creationId xmlns:p14="http://schemas.microsoft.com/office/powerpoint/2010/main" val="2687810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92EA-2009-4695-A0D8-81ED8418634A}"/>
              </a:ext>
            </a:extLst>
          </p:cNvPr>
          <p:cNvSpPr>
            <a:spLocks noGrp="1"/>
          </p:cNvSpPr>
          <p:nvPr>
            <p:ph type="title"/>
          </p:nvPr>
        </p:nvSpPr>
        <p:spPr/>
        <p:txBody>
          <a:bodyPr/>
          <a:lstStyle/>
          <a:p>
            <a:r>
              <a:rPr lang="en-GB" b="1" dirty="0"/>
              <a:t>Guidelines</a:t>
            </a:r>
          </a:p>
        </p:txBody>
      </p:sp>
      <p:sp>
        <p:nvSpPr>
          <p:cNvPr id="3" name="Content Placeholder 2">
            <a:extLst>
              <a:ext uri="{FF2B5EF4-FFF2-40B4-BE49-F238E27FC236}">
                <a16:creationId xmlns:a16="http://schemas.microsoft.com/office/drawing/2014/main" id="{393FFD72-B1E5-4F28-98C7-89DDA7C73605}"/>
              </a:ext>
            </a:extLst>
          </p:cNvPr>
          <p:cNvSpPr>
            <a:spLocks noGrp="1"/>
          </p:cNvSpPr>
          <p:nvPr>
            <p:ph idx="1"/>
          </p:nvPr>
        </p:nvSpPr>
        <p:spPr/>
        <p:txBody>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Decide on a tone for your blog - </a:t>
            </a:r>
            <a:r>
              <a:rPr lang="en-GB" sz="2400" dirty="0">
                <a:effectLst/>
                <a:latin typeface="Calibri" panose="020F0502020204030204" pitchFamily="34" charset="0"/>
                <a:ea typeface="Calibri" panose="020F0502020204030204" pitchFamily="34" charset="0"/>
                <a:cs typeface="Times New Roman" panose="02020603050405020304" pitchFamily="18" charset="0"/>
              </a:rPr>
              <a:t>It is true that writing an academic blog is not like writing an essay, but it doesn’t mean it is the same as writing a caption on your holiday photos that you post on Instagram or Facebook. Reflect on who your audience is going to be and adapt your tone to match that. Make sure the posts are relatable, if people are reading a blog about educational theory, they need to get a sense of the author as well. Don’t forget to be you.</a:t>
            </a:r>
          </a:p>
          <a:p>
            <a:endParaRPr lang="en-GB" dirty="0"/>
          </a:p>
        </p:txBody>
      </p:sp>
    </p:spTree>
    <p:extLst>
      <p:ext uri="{BB962C8B-B14F-4D97-AF65-F5344CB8AC3E}">
        <p14:creationId xmlns:p14="http://schemas.microsoft.com/office/powerpoint/2010/main" val="20763780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1B4F9-5088-4240-AA6B-9442964D5FA0}"/>
              </a:ext>
            </a:extLst>
          </p:cNvPr>
          <p:cNvSpPr>
            <a:spLocks noGrp="1"/>
          </p:cNvSpPr>
          <p:nvPr>
            <p:ph type="title"/>
          </p:nvPr>
        </p:nvSpPr>
        <p:spPr/>
        <p:txBody>
          <a:bodyPr/>
          <a:lstStyle/>
          <a:p>
            <a:r>
              <a:rPr lang="en-GB" b="1" dirty="0"/>
              <a:t>Guidelines</a:t>
            </a:r>
          </a:p>
        </p:txBody>
      </p:sp>
      <p:sp>
        <p:nvSpPr>
          <p:cNvPr id="3" name="Content Placeholder 2">
            <a:extLst>
              <a:ext uri="{FF2B5EF4-FFF2-40B4-BE49-F238E27FC236}">
                <a16:creationId xmlns:a16="http://schemas.microsoft.com/office/drawing/2014/main" id="{93264946-654B-460E-9C3F-A34E1F20D2EC}"/>
              </a:ext>
            </a:extLst>
          </p:cNvPr>
          <p:cNvSpPr>
            <a:spLocks noGrp="1"/>
          </p:cNvSpPr>
          <p:nvPr>
            <p:ph idx="1"/>
          </p:nvPr>
        </p:nvSpPr>
        <p:spPr/>
        <p:txBody>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There are many ways to blog - </a:t>
            </a:r>
            <a:r>
              <a:rPr lang="en-GB" sz="2400" dirty="0">
                <a:effectLst/>
                <a:latin typeface="Calibri" panose="020F0502020204030204" pitchFamily="34" charset="0"/>
                <a:ea typeface="Calibri" panose="020F0502020204030204" pitchFamily="34" charset="0"/>
                <a:cs typeface="Times New Roman" panose="02020603050405020304" pitchFamily="18" charset="0"/>
              </a:rPr>
              <a:t>Some might directly address the audience and mimic speech whilst others might want to narrate in a reflective manner. This is your decision. A key point to structuring and formatting your blog is to make it scannable, people tend to scan a blog before they start reading it.</a:t>
            </a:r>
          </a:p>
          <a:p>
            <a:r>
              <a:rPr lang="en-GB" sz="2400" b="1" dirty="0">
                <a:effectLst/>
                <a:latin typeface="Calibri" panose="020F0502020204030204" pitchFamily="34" charset="0"/>
                <a:ea typeface="Calibri" panose="020F0502020204030204" pitchFamily="34" charset="0"/>
                <a:cs typeface="Times New Roman" panose="02020603050405020304" pitchFamily="18" charset="0"/>
              </a:rPr>
              <a:t>Keep your paragraphs and sentences short. </a:t>
            </a:r>
            <a:r>
              <a:rPr lang="en-GB" sz="2400" dirty="0">
                <a:effectLst/>
                <a:latin typeface="Calibri" panose="020F0502020204030204" pitchFamily="34" charset="0"/>
                <a:ea typeface="Calibri" panose="020F0502020204030204" pitchFamily="34" charset="0"/>
                <a:cs typeface="Times New Roman" panose="02020603050405020304" pitchFamily="18" charset="0"/>
              </a:rPr>
              <a:t>Most people only read 20% of a page. Having fun with language can be fantastic, but simpler writing will help people relate to what you are telling them. Use headings to break up your page so it is easier to scan. </a:t>
            </a:r>
          </a:p>
          <a:p>
            <a:endParaRPr lang="en-GB" dirty="0"/>
          </a:p>
        </p:txBody>
      </p:sp>
    </p:spTree>
    <p:extLst>
      <p:ext uri="{BB962C8B-B14F-4D97-AF65-F5344CB8AC3E}">
        <p14:creationId xmlns:p14="http://schemas.microsoft.com/office/powerpoint/2010/main" val="14995807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81D1-FCB9-4BC7-9D9F-6A884172324F}"/>
              </a:ext>
            </a:extLst>
          </p:cNvPr>
          <p:cNvSpPr>
            <a:spLocks noGrp="1"/>
          </p:cNvSpPr>
          <p:nvPr>
            <p:ph type="title"/>
          </p:nvPr>
        </p:nvSpPr>
        <p:spPr/>
        <p:txBody>
          <a:bodyPr/>
          <a:lstStyle/>
          <a:p>
            <a:r>
              <a:rPr lang="en-GB" b="1" dirty="0"/>
              <a:t>Guidelines</a:t>
            </a:r>
          </a:p>
        </p:txBody>
      </p:sp>
      <p:sp>
        <p:nvSpPr>
          <p:cNvPr id="3" name="Content Placeholder 2">
            <a:extLst>
              <a:ext uri="{FF2B5EF4-FFF2-40B4-BE49-F238E27FC236}">
                <a16:creationId xmlns:a16="http://schemas.microsoft.com/office/drawing/2014/main" id="{582367F6-E151-4C52-8FAA-C0791A388940}"/>
              </a:ext>
            </a:extLst>
          </p:cNvPr>
          <p:cNvSpPr>
            <a:spLocks noGrp="1"/>
          </p:cNvSpPr>
          <p:nvPr>
            <p:ph idx="1"/>
          </p:nvPr>
        </p:nvSpPr>
        <p:spPr/>
        <p:txBody>
          <a:bodyPr/>
          <a:lstStyle/>
          <a:p>
            <a:r>
              <a:rPr lang="en-GB" sz="2400" b="1" dirty="0">
                <a:effectLst/>
                <a:latin typeface="Calibri" panose="020F0502020204030204" pitchFamily="34" charset="0"/>
                <a:ea typeface="Calibri" panose="020F0502020204030204" pitchFamily="34" charset="0"/>
                <a:cs typeface="Times New Roman" panose="02020603050405020304" pitchFamily="18" charset="0"/>
              </a:rPr>
              <a:t>Ask your readers questions. </a:t>
            </a:r>
            <a:r>
              <a:rPr lang="en-GB" sz="2400" dirty="0">
                <a:effectLst/>
                <a:latin typeface="Calibri" panose="020F0502020204030204" pitchFamily="34" charset="0"/>
                <a:ea typeface="Calibri" panose="020F0502020204030204" pitchFamily="34" charset="0"/>
                <a:cs typeface="Times New Roman" panose="02020603050405020304" pitchFamily="18" charset="0"/>
              </a:rPr>
              <a:t>This is a great way of involving them. When writing, ask yourself ‘why should the reader care?’ </a:t>
            </a:r>
          </a:p>
          <a:p>
            <a:r>
              <a:rPr lang="en-GB" sz="2400" b="1" dirty="0">
                <a:effectLst/>
                <a:latin typeface="Calibri" panose="020F0502020204030204" pitchFamily="34" charset="0"/>
                <a:ea typeface="Calibri" panose="020F0502020204030204" pitchFamily="34" charset="0"/>
                <a:cs typeface="Times New Roman" panose="02020603050405020304" pitchFamily="18" charset="0"/>
              </a:rPr>
              <a:t>Make it visual! </a:t>
            </a:r>
            <a:r>
              <a:rPr lang="en-GB" sz="2400" dirty="0">
                <a:effectLst/>
                <a:latin typeface="Calibri" panose="020F0502020204030204" pitchFamily="34" charset="0"/>
                <a:ea typeface="Calibri" panose="020F0502020204030204" pitchFamily="34" charset="0"/>
                <a:cs typeface="Times New Roman" panose="02020603050405020304" pitchFamily="18" charset="0"/>
              </a:rPr>
              <a:t>– Add media to your blog. This is a great way to involve the reader and feel part of the experience. Images and links to videos or websites let the reader see what your describing.</a:t>
            </a:r>
          </a:p>
          <a:p>
            <a:endParaRPr lang="en-GB" dirty="0"/>
          </a:p>
        </p:txBody>
      </p:sp>
    </p:spTree>
    <p:extLst>
      <p:ext uri="{BB962C8B-B14F-4D97-AF65-F5344CB8AC3E}">
        <p14:creationId xmlns:p14="http://schemas.microsoft.com/office/powerpoint/2010/main" val="2328609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JIE 4006 Lecture 1 2020" id="{0F07322B-7CFB-4FD5-A898-8B70E85EC17D}" vid="{8CC0E5DE-FFDF-47D6-BFB7-B5C5CD63BD17}"/>
    </a:ext>
  </a:extLst>
</a:theme>
</file>

<file path=docProps/app.xml><?xml version="1.0" encoding="utf-8"?>
<Properties xmlns="http://schemas.openxmlformats.org/officeDocument/2006/extended-properties" xmlns:vt="http://schemas.openxmlformats.org/officeDocument/2006/docPropsVTypes">
  <TotalTime>0</TotalTime>
  <Words>1290</Words>
  <Application>Microsoft Office PowerPoint</Application>
  <PresentationFormat>Widescreen</PresentationFormat>
  <Paragraphs>108</Paragraphs>
  <Slides>23</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23</vt:i4>
      </vt:variant>
    </vt:vector>
  </HeadingPairs>
  <TitlesOfParts>
    <vt:vector size="32" baseType="lpstr">
      <vt:lpstr>Arial</vt:lpstr>
      <vt:lpstr>Calibri</vt:lpstr>
      <vt:lpstr>Century Schoolbook</vt:lpstr>
      <vt:lpstr>Franklin Gothic Book</vt:lpstr>
      <vt:lpstr>Garamond</vt:lpstr>
      <vt:lpstr>Symbol</vt:lpstr>
      <vt:lpstr>Times New Roman</vt:lpstr>
      <vt:lpstr>Wingdings</vt:lpstr>
      <vt:lpstr>SavonVTI</vt:lpstr>
      <vt:lpstr>Principles of Learning and Teaching: 4 28/29November 2022</vt:lpstr>
      <vt:lpstr>Recap</vt:lpstr>
      <vt:lpstr>Today’s lecture</vt:lpstr>
      <vt:lpstr>Behaviourism</vt:lpstr>
      <vt:lpstr>Behaviourism</vt:lpstr>
      <vt:lpstr>Behaviourism</vt:lpstr>
      <vt:lpstr>Behaviourism : Stimulus response</vt:lpstr>
      <vt:lpstr>Classical Conditioning</vt:lpstr>
      <vt:lpstr>Operant Conditioning</vt:lpstr>
      <vt:lpstr>Behaviourism in the learning situations</vt:lpstr>
      <vt:lpstr>Problems with rewards</vt:lpstr>
      <vt:lpstr>Constructivism : Piaget</vt:lpstr>
      <vt:lpstr>Constructivism: Piaget</vt:lpstr>
      <vt:lpstr>Constructivism : Bruner</vt:lpstr>
      <vt:lpstr>Constructivism : Froebel</vt:lpstr>
      <vt:lpstr>Social Constructivism: Vygotsky</vt:lpstr>
      <vt:lpstr>Module Learning Outcomes</vt:lpstr>
      <vt:lpstr>Assessment </vt:lpstr>
      <vt:lpstr>Task Description</vt:lpstr>
      <vt:lpstr>Guidelines</vt:lpstr>
      <vt:lpstr>Guidelines</vt:lpstr>
      <vt:lpstr>Guidelines</vt:lpstr>
      <vt:lpstr>Guidelines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Lianne Bowen</dc:creator>
  <cp:lastModifiedBy>Sue Ainsworth</cp:lastModifiedBy>
  <cp:revision>34</cp:revision>
  <dcterms:created xsi:type="dcterms:W3CDTF">2020-10-05T17:12:45Z</dcterms:created>
  <dcterms:modified xsi:type="dcterms:W3CDTF">2022-11-24T08:59:12Z</dcterms:modified>
</cp:coreProperties>
</file>