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  <p:sldMasterId id="2147485272" r:id="rId5"/>
  </p:sldMasterIdLst>
  <p:notesMasterIdLst>
    <p:notesMasterId r:id="rId16"/>
  </p:notesMasterIdLst>
  <p:handoutMasterIdLst>
    <p:handoutMasterId r:id="rId17"/>
  </p:handoutMasterIdLst>
  <p:sldIdLst>
    <p:sldId id="467" r:id="rId6"/>
    <p:sldId id="465" r:id="rId7"/>
    <p:sldId id="470" r:id="rId8"/>
    <p:sldId id="460" r:id="rId9"/>
    <p:sldId id="459" r:id="rId10"/>
    <p:sldId id="458" r:id="rId11"/>
    <p:sldId id="464" r:id="rId12"/>
    <p:sldId id="471" r:id="rId13"/>
    <p:sldId id="456" r:id="rId14"/>
    <p:sldId id="457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A0A9"/>
    <a:srgbClr val="B38F6A"/>
    <a:srgbClr val="7C6560"/>
    <a:srgbClr val="29282D"/>
    <a:srgbClr val="BBBBBB"/>
    <a:srgbClr val="B9B9B9"/>
    <a:srgbClr val="E288B6"/>
    <a:srgbClr val="6667AB"/>
    <a:srgbClr val="8C5896"/>
    <a:srgbClr val="D750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C2E0B0-AADF-43C0-B618-D1B29089D600}" v="1" dt="2022-04-13T17:43:42.514"/>
    <p1510:client id="{C9A76647-73B1-374E-A737-C15AA341A6B1}" v="17" dt="2022-04-13T18:41:31.6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8/10/relationships/authors" Target="author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Tertiuc (2125134)" userId="S::2125134@student.uwtsd.ac.uk::c22c362c-868b-424f-aab2-e184cef910de" providerId="AD" clId="Web-{0EC2E0B0-AADF-43C0-B618-D1B29089D600}"/>
    <pc:docChg chg="modSld">
      <pc:chgData name="Gabriela Tertiuc (2125134)" userId="S::2125134@student.uwtsd.ac.uk::c22c362c-868b-424f-aab2-e184cef910de" providerId="AD" clId="Web-{0EC2E0B0-AADF-43C0-B618-D1B29089D600}" dt="2022-04-13T17:43:42.514" v="0" actId="20577"/>
      <pc:docMkLst>
        <pc:docMk/>
      </pc:docMkLst>
      <pc:sldChg chg="modSp">
        <pc:chgData name="Gabriela Tertiuc (2125134)" userId="S::2125134@student.uwtsd.ac.uk::c22c362c-868b-424f-aab2-e184cef910de" providerId="AD" clId="Web-{0EC2E0B0-AADF-43C0-B618-D1B29089D600}" dt="2022-04-13T17:43:42.514" v="0" actId="20577"/>
        <pc:sldMkLst>
          <pc:docMk/>
          <pc:sldMk cId="3713714659" sldId="464"/>
        </pc:sldMkLst>
        <pc:spChg chg="mod">
          <ac:chgData name="Gabriela Tertiuc (2125134)" userId="S::2125134@student.uwtsd.ac.uk::c22c362c-868b-424f-aab2-e184cef910de" providerId="AD" clId="Web-{0EC2E0B0-AADF-43C0-B618-D1B29089D600}" dt="2022-04-13T17:43:42.514" v="0" actId="20577"/>
          <ac:spMkLst>
            <pc:docMk/>
            <pc:sldMk cId="3713714659" sldId="464"/>
            <ac:spMk id="3" creationId="{C7484B2F-6B13-7742-969A-B276D2AD785D}"/>
          </ac:spMkLst>
        </pc:spChg>
      </pc:sldChg>
    </pc:docChg>
  </pc:docChgLst>
  <pc:docChgLst>
    <pc:chgData name="Gabriela Tertiuc (2125134)" userId="c22c362c-868b-424f-aab2-e184cef910de" providerId="ADAL" clId="{C9A76647-73B1-374E-A737-C15AA341A6B1}"/>
    <pc:docChg chg="modSld">
      <pc:chgData name="Gabriela Tertiuc (2125134)" userId="c22c362c-868b-424f-aab2-e184cef910de" providerId="ADAL" clId="{C9A76647-73B1-374E-A737-C15AA341A6B1}" dt="2022-04-13T18:41:31.641" v="17" actId="20577"/>
      <pc:docMkLst>
        <pc:docMk/>
      </pc:docMkLst>
      <pc:sldChg chg="modSp mod">
        <pc:chgData name="Gabriela Tertiuc (2125134)" userId="c22c362c-868b-424f-aab2-e184cef910de" providerId="ADAL" clId="{C9A76647-73B1-374E-A737-C15AA341A6B1}" dt="2022-04-13T18:41:31.641" v="17" actId="20577"/>
        <pc:sldMkLst>
          <pc:docMk/>
          <pc:sldMk cId="766012633" sldId="457"/>
        </pc:sldMkLst>
        <pc:spChg chg="mod">
          <ac:chgData name="Gabriela Tertiuc (2125134)" userId="c22c362c-868b-424f-aab2-e184cef910de" providerId="ADAL" clId="{C9A76647-73B1-374E-A737-C15AA341A6B1}" dt="2022-04-13T18:41:31.641" v="17" actId="20577"/>
          <ac:spMkLst>
            <pc:docMk/>
            <pc:sldMk cId="766012633" sldId="457"/>
            <ac:spMk id="9" creationId="{F73B1C69-8920-1E49-A72F-5FF1D8C4E9BF}"/>
          </ac:spMkLst>
        </pc:spChg>
      </pc:sldChg>
      <pc:sldChg chg="modSp mod">
        <pc:chgData name="Gabriela Tertiuc (2125134)" userId="c22c362c-868b-424f-aab2-e184cef910de" providerId="ADAL" clId="{C9A76647-73B1-374E-A737-C15AA341A6B1}" dt="2022-04-13T18:40:17.677" v="14" actId="255"/>
        <pc:sldMkLst>
          <pc:docMk/>
          <pc:sldMk cId="2966224735" sldId="458"/>
        </pc:sldMkLst>
        <pc:spChg chg="mod">
          <ac:chgData name="Gabriela Tertiuc (2125134)" userId="c22c362c-868b-424f-aab2-e184cef910de" providerId="ADAL" clId="{C9A76647-73B1-374E-A737-C15AA341A6B1}" dt="2022-04-13T18:38:23.891" v="9" actId="20577"/>
          <ac:spMkLst>
            <pc:docMk/>
            <pc:sldMk cId="2966224735" sldId="458"/>
            <ac:spMk id="5" creationId="{19A61E1F-94FE-C44C-B4B3-0E8D96623FB0}"/>
          </ac:spMkLst>
        </pc:spChg>
        <pc:spChg chg="mod">
          <ac:chgData name="Gabriela Tertiuc (2125134)" userId="c22c362c-868b-424f-aab2-e184cef910de" providerId="ADAL" clId="{C9A76647-73B1-374E-A737-C15AA341A6B1}" dt="2022-04-13T18:40:17.677" v="14" actId="255"/>
          <ac:spMkLst>
            <pc:docMk/>
            <pc:sldMk cId="2966224735" sldId="458"/>
            <ac:spMk id="24" creationId="{B6D6C3CD-3D2D-8247-B3CF-8F84DB8E23A5}"/>
          </ac:spMkLst>
        </pc:spChg>
        <pc:picChg chg="mod">
          <ac:chgData name="Gabriela Tertiuc (2125134)" userId="c22c362c-868b-424f-aab2-e184cef910de" providerId="ADAL" clId="{C9A76647-73B1-374E-A737-C15AA341A6B1}" dt="2022-04-13T17:43:26.864" v="2" actId="1076"/>
          <ac:picMkLst>
            <pc:docMk/>
            <pc:sldMk cId="2966224735" sldId="458"/>
            <ac:picMk id="6" creationId="{8F606345-FCCB-416C-8561-506B36D7AC54}"/>
          </ac:picMkLst>
        </pc:picChg>
      </pc:sldChg>
      <pc:sldChg chg="modSp mod">
        <pc:chgData name="Gabriela Tertiuc (2125134)" userId="c22c362c-868b-424f-aab2-e184cef910de" providerId="ADAL" clId="{C9A76647-73B1-374E-A737-C15AA341A6B1}" dt="2022-04-13T17:43:20.798" v="1" actId="1076"/>
        <pc:sldMkLst>
          <pc:docMk/>
          <pc:sldMk cId="3713714659" sldId="464"/>
        </pc:sldMkLst>
        <pc:picChg chg="mod">
          <ac:chgData name="Gabriela Tertiuc (2125134)" userId="c22c362c-868b-424f-aab2-e184cef910de" providerId="ADAL" clId="{C9A76647-73B1-374E-A737-C15AA341A6B1}" dt="2022-04-13T17:43:20.798" v="1" actId="1076"/>
          <ac:picMkLst>
            <pc:docMk/>
            <pc:sldMk cId="3713714659" sldId="464"/>
            <ac:picMk id="7" creationId="{52008827-6DAA-EB4E-9CC9-F7CC0C4DC0FA}"/>
          </ac:picMkLst>
        </pc:picChg>
      </pc:sldChg>
      <pc:sldChg chg="delSp modSp mod">
        <pc:chgData name="Gabriela Tertiuc (2125134)" userId="c22c362c-868b-424f-aab2-e184cef910de" providerId="ADAL" clId="{C9A76647-73B1-374E-A737-C15AA341A6B1}" dt="2022-04-13T18:41:24.478" v="16"/>
        <pc:sldMkLst>
          <pc:docMk/>
          <pc:sldMk cId="1478785795" sldId="471"/>
        </pc:sldMkLst>
        <pc:spChg chg="del mod">
          <ac:chgData name="Gabriela Tertiuc (2125134)" userId="c22c362c-868b-424f-aab2-e184cef910de" providerId="ADAL" clId="{C9A76647-73B1-374E-A737-C15AA341A6B1}" dt="2022-04-13T18:41:24.478" v="16"/>
          <ac:spMkLst>
            <pc:docMk/>
            <pc:sldMk cId="1478785795" sldId="471"/>
            <ac:spMk id="12" creationId="{6761BB47-A8F5-7147-9AC4-A9E4EF696FED}"/>
          </ac:spMkLst>
        </pc:spChg>
        <pc:spChg chg="mod">
          <ac:chgData name="Gabriela Tertiuc (2125134)" userId="c22c362c-868b-424f-aab2-e184cef910de" providerId="ADAL" clId="{C9A76647-73B1-374E-A737-C15AA341A6B1}" dt="2022-04-13T18:31:29.578" v="4" actId="1076"/>
          <ac:spMkLst>
            <pc:docMk/>
            <pc:sldMk cId="1478785795" sldId="471"/>
            <ac:spMk id="16" creationId="{F8FFF8CB-D7FB-3247-B13D-27249ADA04F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7194463-BB47-4B36-91B7-153B258F4D90}" type="datetime1">
              <a:rPr lang="en-GB" smtClean="0"/>
              <a:t>13/04/2022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2004FE7-BA7C-4FF4-9756-C6A1F2BCA3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B8101A6-4DD6-450C-BDEC-5915490A5285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83F1C3-4FA3-4491-97F4-43CA9C8BDFD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 rtlCol="0"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rtlCol="0"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 rtlCol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rtlCol="0"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 rtl="0"/>
            <a:endParaRPr lang="en-US" sz="180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 rtlCol="0"/>
          <a:lstStyle>
            <a:lvl1pPr>
              <a:lnSpc>
                <a:spcPts val="4600"/>
              </a:lnSpc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 rtlCol="0"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07291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 rtlCol="0"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4662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rtlCol="0"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 rtlCol="0"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102756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 rtlCol="0"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20158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rtlCol="0"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 rtlCol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832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 rtlCol="0"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720410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rtlCol="0"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 rtlCol="0"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094383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 rtlCol="0"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17895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rtlCol="0"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 rtlCol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5655071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rtlCol="0"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rtlCol="0"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96335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 rtlCol="0"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58363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 rtlCol="0"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61161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rtlCol="0"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 rtlCol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26065049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89316355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08112236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888102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1223666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35637506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4597039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82107098"/>
      </p:ext>
    </p:extLst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3342772"/>
      </p:ext>
    </p:extLst>
  </p:cSld>
  <p:clrMapOvr>
    <a:masterClrMapping/>
  </p:clrMapOvr>
  <p:hf sldNum="0"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71213280"/>
      </p:ext>
    </p:extLst>
  </p:cSld>
  <p:clrMapOvr>
    <a:masterClrMapping/>
  </p:clrMapOvr>
  <p:hf sldNum="0" hdr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5473276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8697890"/>
      </p:ext>
    </p:extLst>
  </p:cSld>
  <p:clrMapOvr>
    <a:masterClrMapping/>
  </p:clrMapOvr>
  <p:hf sldNum="0"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87351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 rtlCol="0"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04524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rtlCol="0"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 rtlCol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2482412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  <p:sldLayoutId id="2147484567" r:id="rId6"/>
    <p:sldLayoutId id="2147484568" r:id="rId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F3EA5D2-BB7B-454C-AD60-E7ADCC7B837E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  <p:sldLayoutId id="2147484564" r:id="rId3"/>
    <p:sldLayoutId id="2147484565" r:id="rId4"/>
    <p:sldLayoutId id="2147484566" r:id="rId5"/>
    <p:sldLayoutId id="2147484561" r:id="rId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6B77B7B-98A2-43E7-B343-92483A4C89E0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  <p:sldLayoutId id="2147484010" r:id="rId3"/>
    <p:sldLayoutId id="2147484011" r:id="rId4"/>
    <p:sldLayoutId id="2147484012" r:id="rId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799F4B1-797B-4E32-8DB8-780E3DFC7B73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  <p:sldLayoutId id="2147484006" r:id="rId3"/>
    <p:sldLayoutId id="2147484007" r:id="rId4"/>
    <p:sldLayoutId id="2147484008" r:id="rId5"/>
    <p:sldLayoutId id="2147484009" r:id="rId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3A1EFD6E-39BF-4D74-9381-BC19FCC78926}" type="datetime1">
              <a:rPr lang="en-GB" noProof="0" smtClean="0"/>
              <a:t>13/04/2022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FC5FADE3-B84E-4AF7-91CC-AB47E1A43619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9899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73" r:id="rId1"/>
    <p:sldLayoutId id="2147485274" r:id="rId2"/>
    <p:sldLayoutId id="2147485275" r:id="rId3"/>
    <p:sldLayoutId id="2147485276" r:id="rId4"/>
    <p:sldLayoutId id="2147485277" r:id="rId5"/>
    <p:sldLayoutId id="2147485278" r:id="rId6"/>
    <p:sldLayoutId id="2147485279" r:id="rId7"/>
    <p:sldLayoutId id="2147485280" r:id="rId8"/>
    <p:sldLayoutId id="2147485281" r:id="rId9"/>
    <p:sldLayoutId id="2147485282" r:id="rId10"/>
    <p:sldLayoutId id="2147485283" r:id="rId11"/>
    <p:sldLayoutId id="2147485284" r:id="rId12"/>
    <p:sldLayoutId id="2147485285" r:id="rId13"/>
    <p:sldLayoutId id="2147485286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atodorov.org/blog/2017/05/28/top-7-lessons-from-134-book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humanresourcesmgmt/chapter/introduction-to-job-description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bies4mom.com/der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sumes-cover-letters-jobs.com/registered-nurse-resume-sample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7.xml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50089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fiftabsh.com/2013/07/18/compilation-management-personal-development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53073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ference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8.xml"/><Relationship Id="rId5" Type="http://schemas.openxmlformats.org/officeDocument/2006/relationships/hyperlink" Target="https://uk.indeed.com/personeel/job-description/dermatologist?hl=nl&amp;co=NL&amp;aceid=&amp;gclid=CjwKCAjw9LSSBhBsEiwAKtf0n1yX6Buyt-fp7SPClHfbtrEwToGHy_8kDnqPG5qRr-SR06KH3QXcNhoCRpUQAvD_BwE" TargetMode="Externa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Top 7 Lessons From 134 Books">
            <a:extLst>
              <a:ext uri="{FF2B5EF4-FFF2-40B4-BE49-F238E27FC236}">
                <a16:creationId xmlns:a16="http://schemas.microsoft.com/office/drawing/2014/main" id="{9D2C5043-8726-9C44-AF87-2007C3F0453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988" b="5988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8380AE4-9EA4-164F-8410-4FD79EA5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42328" y="114770"/>
            <a:ext cx="45719" cy="2125510"/>
          </a:xfrm>
        </p:spPr>
        <p:txBody>
          <a:bodyPr/>
          <a:lstStyle/>
          <a:p>
            <a:endParaRPr lang="en-M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910B8D-A861-2243-BDEB-F509A28C7D2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13560" y="303276"/>
            <a:ext cx="9189720" cy="6251448"/>
          </a:xfrm>
        </p:spPr>
        <p:txBody>
          <a:bodyPr>
            <a:normAutofit/>
          </a:bodyPr>
          <a:lstStyle/>
          <a:p>
            <a:r>
              <a:rPr lang="en-GB" sz="4000" b="1">
                <a:highlight>
                  <a:srgbClr val="B38F6A"/>
                </a:highlight>
              </a:rPr>
              <a:t>Gabriela </a:t>
            </a:r>
            <a:r>
              <a:rPr lang="en-GB" sz="4000" b="1" err="1">
                <a:highlight>
                  <a:srgbClr val="B38F6A"/>
                </a:highlight>
              </a:rPr>
              <a:t>Tertiuc</a:t>
            </a:r>
            <a:endParaRPr lang="en-GB" sz="4000" b="1">
              <a:highlight>
                <a:srgbClr val="B38F6A"/>
              </a:highlight>
            </a:endParaRPr>
          </a:p>
          <a:p>
            <a:endParaRPr lang="en-GB" sz="4000" b="1">
              <a:highlight>
                <a:srgbClr val="B38F6A"/>
              </a:highlight>
            </a:endParaRPr>
          </a:p>
          <a:p>
            <a:r>
              <a:rPr lang="en-GB" sz="4000" b="1">
                <a:highlight>
                  <a:srgbClr val="B38F6A"/>
                </a:highlight>
              </a:rPr>
              <a:t>ID number: 2125134</a:t>
            </a:r>
          </a:p>
          <a:p>
            <a:endParaRPr lang="en-GB" sz="4000" b="1">
              <a:highlight>
                <a:srgbClr val="B38F6A"/>
              </a:highlight>
            </a:endParaRPr>
          </a:p>
          <a:p>
            <a:r>
              <a:rPr lang="en-GB" sz="4000" b="1">
                <a:highlight>
                  <a:srgbClr val="B38F6A"/>
                </a:highlight>
              </a:rPr>
              <a:t>Academic And Employability Skills</a:t>
            </a:r>
          </a:p>
          <a:p>
            <a:endParaRPr lang="en-GB" sz="4000" b="1">
              <a:highlight>
                <a:srgbClr val="B38F6A"/>
              </a:highlight>
            </a:endParaRPr>
          </a:p>
          <a:p>
            <a:r>
              <a:rPr lang="en-GB" sz="4000" b="1">
                <a:highlight>
                  <a:srgbClr val="B38F6A"/>
                </a:highlight>
              </a:rPr>
              <a:t>Module code:  BMSW4001</a:t>
            </a:r>
          </a:p>
          <a:p>
            <a:endParaRPr lang="en-GB" sz="4000" b="1">
              <a:highlight>
                <a:srgbClr val="B38F6A"/>
              </a:highlight>
            </a:endParaRPr>
          </a:p>
          <a:p>
            <a:r>
              <a:rPr lang="en-GB" sz="4000" b="1">
                <a:highlight>
                  <a:srgbClr val="B38F6A"/>
                </a:highlight>
              </a:rPr>
              <a:t>Lecturer: Anita Nan</a:t>
            </a:r>
          </a:p>
          <a:p>
            <a:endParaRPr lang="en-MD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6A997C-35BB-084F-8B70-5ACB6019D5E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2688824" y="0"/>
            <a:ext cx="45719" cy="1051560"/>
          </a:xfrm>
        </p:spPr>
        <p:txBody>
          <a:bodyPr/>
          <a:lstStyle/>
          <a:p>
            <a:endParaRPr lang="en-MD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44DED5-A3B9-AE4B-A19D-4185CF1B5EBA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D" sz="900">
                <a:hlinkClick r:id="rId3" tooltip="http://atodorov.org/blog/2017/05/28/top-7-lessons-from-134-books/"/>
              </a:rPr>
              <a:t>This Photo</a:t>
            </a:r>
            <a:r>
              <a:rPr lang="en-MD" sz="900"/>
              <a:t> by Unknown Author is licensed under </a:t>
            </a:r>
            <a:r>
              <a:rPr lang="en-MD" sz="900">
                <a:hlinkClick r:id="rId4" tooltip="https://creativecommons.org/licenses/by-sa/3.0/"/>
              </a:rPr>
              <a:t>CC BY-SA</a:t>
            </a:r>
            <a:endParaRPr lang="en-MD" sz="900"/>
          </a:p>
        </p:txBody>
      </p:sp>
    </p:spTree>
    <p:extLst>
      <p:ext uri="{BB962C8B-B14F-4D97-AF65-F5344CB8AC3E}">
        <p14:creationId xmlns:p14="http://schemas.microsoft.com/office/powerpoint/2010/main" val="1506304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Introduction to Job Descriptions | Human Resources Management">
            <a:extLst>
              <a:ext uri="{FF2B5EF4-FFF2-40B4-BE49-F238E27FC236}">
                <a16:creationId xmlns:a16="http://schemas.microsoft.com/office/drawing/2014/main" id="{8847C4C3-DA03-0C4D-B545-58FD967DA2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81" r="6481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18CBE86-AD43-0142-AED7-70492AC9E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48" y="1061882"/>
            <a:ext cx="790408" cy="1178398"/>
          </a:xfrm>
        </p:spPr>
        <p:txBody>
          <a:bodyPr/>
          <a:lstStyle/>
          <a:p>
            <a:endParaRPr lang="en-M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CA0214-B1F6-8D4D-89C7-63A2585D24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29640" y="0"/>
            <a:ext cx="10471952" cy="6437376"/>
          </a:xfrm>
        </p:spPr>
        <p:txBody>
          <a:bodyPr>
            <a:noAutofit/>
          </a:bodyPr>
          <a:lstStyle/>
          <a:p>
            <a:r>
              <a:rPr lang="en-US" sz="3200" b="1" u="sng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"/>
              </a:rPr>
              <a:t>Overview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My intended career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Swot Analysis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Problem solving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Decision making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Communication skills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Time management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Team working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PDP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Conclusion</a:t>
            </a:r>
          </a:p>
          <a:p>
            <a:r>
              <a:rPr lang="en-US" sz="2800" b="1">
                <a:solidFill>
                  <a:schemeClr val="tx1"/>
                </a:solidFill>
                <a:highlight>
                  <a:srgbClr val="B38F6A"/>
                </a:highlight>
                <a:latin typeface=""/>
              </a:rPr>
              <a:t>References</a:t>
            </a:r>
          </a:p>
          <a:p>
            <a:endParaRPr lang="en-MD" sz="20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56BE0E-9473-1C4C-9353-F0047150D3C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 flipH="1">
            <a:off x="12507468" y="3589020"/>
            <a:ext cx="45719" cy="1188720"/>
          </a:xfrm>
        </p:spPr>
        <p:txBody>
          <a:bodyPr/>
          <a:lstStyle/>
          <a:p>
            <a:endParaRPr lang="en-MD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4BD057-28AC-AC4F-898D-9305B56B0227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D" sz="900">
                <a:hlinkClick r:id="rId3" tooltip="https://courses.lumenlearning.com/wmopen-humanresourcesmgmt/chapter/introduction-to-job-descriptions/"/>
              </a:rPr>
              <a:t>This Photo</a:t>
            </a:r>
            <a:r>
              <a:rPr lang="en-MD" sz="900"/>
              <a:t> by Unknown Author is licensed under </a:t>
            </a:r>
            <a:r>
              <a:rPr lang="en-MD" sz="900">
                <a:hlinkClick r:id="rId4" tooltip="https://creativecommons.org/licenses/by/3.0/"/>
              </a:rPr>
              <a:t>CC BY</a:t>
            </a:r>
            <a:endParaRPr lang="en-MD" sz="900"/>
          </a:p>
        </p:txBody>
      </p:sp>
    </p:spTree>
    <p:extLst>
      <p:ext uri="{BB962C8B-B14F-4D97-AF65-F5344CB8AC3E}">
        <p14:creationId xmlns:p14="http://schemas.microsoft.com/office/powerpoint/2010/main" val="82305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hy I have a date with my dermatologist every May ...">
            <a:extLst>
              <a:ext uri="{FF2B5EF4-FFF2-40B4-BE49-F238E27FC236}">
                <a16:creationId xmlns:a16="http://schemas.microsoft.com/office/drawing/2014/main" id="{5E0F039D-47EF-BD4F-BAD0-2F96872E156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813" b="7813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B3A0EF9-259C-0046-A14E-69FE26219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0776" y="-267235"/>
            <a:ext cx="5970494" cy="1306773"/>
          </a:xfrm>
        </p:spPr>
        <p:txBody>
          <a:bodyPr>
            <a:noAutofit/>
          </a:bodyPr>
          <a:lstStyle/>
          <a:p>
            <a:pPr algn="ctr"/>
            <a:r>
              <a:rPr lang="en-US" sz="3200">
                <a:solidFill>
                  <a:schemeClr val="tx1"/>
                </a:solidFill>
                <a:highlight>
                  <a:srgbClr val="85A0A9"/>
                </a:highlight>
              </a:rPr>
              <a:t>My intended career </a:t>
            </a:r>
            <a:br>
              <a:rPr lang="en-US" sz="3200">
                <a:solidFill>
                  <a:schemeClr val="tx1"/>
                </a:solidFill>
                <a:highlight>
                  <a:srgbClr val="85A0A9"/>
                </a:highlight>
              </a:rPr>
            </a:br>
            <a:r>
              <a:rPr lang="en-US" sz="3200">
                <a:solidFill>
                  <a:schemeClr val="tx1"/>
                </a:solidFill>
                <a:highlight>
                  <a:srgbClr val="85A0A9"/>
                </a:highlight>
              </a:rPr>
              <a:t>dermatologist doctor</a:t>
            </a:r>
            <a:endParaRPr lang="en-MD" sz="3200">
              <a:solidFill>
                <a:schemeClr val="tx1"/>
              </a:solidFill>
              <a:highlight>
                <a:srgbClr val="85A0A9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A63C98-F231-A24D-9A34-5ED12EB01A5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770326" y="3778622"/>
            <a:ext cx="45719" cy="655141"/>
          </a:xfrm>
        </p:spPr>
        <p:txBody>
          <a:bodyPr/>
          <a:lstStyle/>
          <a:p>
            <a:endParaRPr lang="en-MD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7733C-ACD0-6D4D-AE77-860D701BB63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500848" y="141347"/>
            <a:ext cx="62932" cy="790687"/>
          </a:xfrm>
        </p:spPr>
        <p:txBody>
          <a:bodyPr/>
          <a:lstStyle/>
          <a:p>
            <a:endParaRPr lang="en-MD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68A6E7-5661-8A43-91BB-FD7A85B213B4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D" sz="900">
                <a:hlinkClick r:id="rId3" tooltip="https://freebies4mom.com/derm/"/>
              </a:rPr>
              <a:t>This Photo</a:t>
            </a:r>
            <a:r>
              <a:rPr lang="en-MD" sz="900"/>
              <a:t> by Unknown Author is licensed under </a:t>
            </a:r>
            <a:r>
              <a:rPr lang="en-MD" sz="900">
                <a:hlinkClick r:id="rId4" tooltip="https://creativecommons.org/licenses/by-nc-nd/3.0/"/>
              </a:rPr>
              <a:t>CC BY-NC-ND</a:t>
            </a:r>
            <a:endParaRPr lang="en-MD" sz="9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18AE8F-5A75-8E4B-8555-B0F68B543784}"/>
              </a:ext>
            </a:extLst>
          </p:cNvPr>
          <p:cNvSpPr txBox="1"/>
          <p:nvPr/>
        </p:nvSpPr>
        <p:spPr>
          <a:xfrm>
            <a:off x="273424" y="1513422"/>
            <a:ext cx="4625789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800">
                <a:solidFill>
                  <a:schemeClr val="bg1"/>
                </a:solidFill>
              </a:rPr>
              <a:t>          </a:t>
            </a:r>
            <a:r>
              <a:rPr lang="en-US" sz="2800" u="sng" err="1">
                <a:highlight>
                  <a:srgbClr val="85A0A9"/>
                </a:highlight>
              </a:rPr>
              <a:t>Responsabilitis</a:t>
            </a:r>
            <a:endParaRPr lang="en-US" sz="2800" u="sng">
              <a:highlight>
                <a:srgbClr val="85A0A9"/>
              </a:highlight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en-GB" sz="2400">
                <a:solidFill>
                  <a:schemeClr val="bg1"/>
                </a:solidFill>
                <a:highlight>
                  <a:srgbClr val="85A0A9"/>
                </a:highlight>
              </a:rPr>
              <a:t>Directing treatments, monitoring results and recommending changes to treatment plans when needed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>
                <a:solidFill>
                  <a:schemeClr val="bg1"/>
                </a:solidFill>
                <a:highlight>
                  <a:srgbClr val="85A0A9"/>
                </a:highlight>
              </a:rPr>
              <a:t>Educating patients about lifestyle choices and other ways to improve their condition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>
                <a:solidFill>
                  <a:schemeClr val="bg1"/>
                </a:solidFill>
                <a:highlight>
                  <a:srgbClr val="85A0A9"/>
                </a:highlight>
              </a:rPr>
              <a:t>Prescribing appropriate medications or skin products as part of a treatment plan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4DE96C-6A86-0E43-940B-5F4D1A9F7997}"/>
              </a:ext>
            </a:extLst>
          </p:cNvPr>
          <p:cNvSpPr txBox="1"/>
          <p:nvPr/>
        </p:nvSpPr>
        <p:spPr>
          <a:xfrm>
            <a:off x="6306671" y="1513422"/>
            <a:ext cx="4477871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D" sz="2800">
                <a:solidFill>
                  <a:schemeClr val="bg1"/>
                </a:solidFill>
              </a:rPr>
              <a:t>                </a:t>
            </a:r>
            <a:r>
              <a:rPr lang="en-MD" sz="2800" u="sng"/>
              <a:t>Skills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>
                <a:solidFill>
                  <a:schemeClr val="bg1"/>
                </a:solidFill>
                <a:highlight>
                  <a:srgbClr val="85A0A9"/>
                </a:highlight>
              </a:rPr>
              <a:t>strong problem-solving skills to determine the right treatment plans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>
                <a:solidFill>
                  <a:schemeClr val="bg1"/>
                </a:solidFill>
                <a:highlight>
                  <a:srgbClr val="85A0A9"/>
                </a:highlight>
              </a:rPr>
              <a:t>Ability to remain calm and professional in crisis situations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>
                <a:solidFill>
                  <a:schemeClr val="bg1"/>
                </a:solidFill>
                <a:highlight>
                  <a:srgbClr val="85A0A9"/>
                </a:highlight>
              </a:rPr>
              <a:t>Professional conduct, which includes the confidentiality and safety of patients with high-quality healthcare</a:t>
            </a:r>
          </a:p>
          <a:p>
            <a:pPr marL="342900" indent="-342900">
              <a:buFont typeface="+mj-lt"/>
              <a:buAutoNum type="arabicPeriod"/>
            </a:pPr>
            <a:endParaRPr lang="en-MD"/>
          </a:p>
        </p:txBody>
      </p:sp>
    </p:spTree>
    <p:extLst>
      <p:ext uri="{BB962C8B-B14F-4D97-AF65-F5344CB8AC3E}">
        <p14:creationId xmlns:p14="http://schemas.microsoft.com/office/powerpoint/2010/main" val="3998644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33BEB4C-5B27-314B-AF6A-F1FEAA2E167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Placeholder 7" descr="Registered Nurse Resume Sample, Occupational:examples ...">
            <a:extLst>
              <a:ext uri="{FF2B5EF4-FFF2-40B4-BE49-F238E27FC236}">
                <a16:creationId xmlns:a16="http://schemas.microsoft.com/office/drawing/2014/main" id="{8186B712-E724-DD45-8D0B-06DA63CC23E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419" b="7419"/>
          <a:stretch>
            <a:fillRect/>
          </a:stretch>
        </p:blipFill>
        <p:spPr>
          <a:xfrm>
            <a:off x="4887913" y="1363663"/>
            <a:ext cx="998537" cy="1065212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BF337F6-A5CE-C849-BD74-142D49A08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3C6937C-490B-1343-A419-DE118E3B11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9648591"/>
              </p:ext>
            </p:extLst>
          </p:nvPr>
        </p:nvGraphicFramePr>
        <p:xfrm>
          <a:off x="457199" y="822960"/>
          <a:ext cx="11277604" cy="5606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19401">
                  <a:extLst>
                    <a:ext uri="{9D8B030D-6E8A-4147-A177-3AD203B41FA5}">
                      <a16:colId xmlns:a16="http://schemas.microsoft.com/office/drawing/2014/main" val="4281407537"/>
                    </a:ext>
                  </a:extLst>
                </a:gridCol>
                <a:gridCol w="2819401">
                  <a:extLst>
                    <a:ext uri="{9D8B030D-6E8A-4147-A177-3AD203B41FA5}">
                      <a16:colId xmlns:a16="http://schemas.microsoft.com/office/drawing/2014/main" val="52218951"/>
                    </a:ext>
                  </a:extLst>
                </a:gridCol>
                <a:gridCol w="2758067">
                  <a:extLst>
                    <a:ext uri="{9D8B030D-6E8A-4147-A177-3AD203B41FA5}">
                      <a16:colId xmlns:a16="http://schemas.microsoft.com/office/drawing/2014/main" val="786569389"/>
                    </a:ext>
                  </a:extLst>
                </a:gridCol>
                <a:gridCol w="2880735">
                  <a:extLst>
                    <a:ext uri="{9D8B030D-6E8A-4147-A177-3AD203B41FA5}">
                      <a16:colId xmlns:a16="http://schemas.microsoft.com/office/drawing/2014/main" val="3618094146"/>
                    </a:ext>
                  </a:extLst>
                </a:gridCol>
              </a:tblGrid>
              <a:tr h="1401604">
                <a:tc>
                  <a:txBody>
                    <a:bodyPr/>
                    <a:lstStyle/>
                    <a:p>
                      <a:r>
                        <a:rPr lang="en-US" sz="2800"/>
                        <a:t>     </a:t>
                      </a:r>
                      <a:r>
                        <a:rPr lang="en-US" sz="2800" err="1"/>
                        <a:t>Strenghts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/>
                        <a:t> 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   </a:t>
                      </a:r>
                      <a:r>
                        <a:rPr lang="en-US" sz="280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     </a:t>
                      </a:r>
                      <a:r>
                        <a:rPr lang="en-US" sz="280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24547"/>
                  </a:ext>
                </a:extLst>
              </a:tr>
              <a:tr h="1401604">
                <a:tc>
                  <a:txBody>
                    <a:bodyPr/>
                    <a:lstStyle/>
                    <a:p>
                      <a:r>
                        <a:rPr lang="en-US"/>
                        <a:t>Problem solving </a:t>
                      </a:r>
                    </a:p>
                    <a:p>
                      <a:r>
                        <a:rPr lang="en-US"/>
                        <a:t>Creativity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 help others find the cause of the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Team working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/>
                        <a:t>Can’t work in a team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6696121"/>
                  </a:ext>
                </a:extLst>
              </a:tr>
              <a:tr h="1401604">
                <a:tc>
                  <a:txBody>
                    <a:bodyPr/>
                    <a:lstStyle/>
                    <a:p>
                      <a:r>
                        <a:rPr lang="en-US"/>
                        <a:t>Listening</a:t>
                      </a:r>
                    </a:p>
                    <a:p>
                      <a:r>
                        <a:rPr lang="en-US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/>
                        <a:t>I hear about the problem with the person who needs my help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Can’t be punctual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954532"/>
                  </a:ext>
                </a:extLst>
              </a:tr>
              <a:tr h="1401604">
                <a:tc>
                  <a:txBody>
                    <a:bodyPr/>
                    <a:lstStyle/>
                    <a:p>
                      <a:r>
                        <a:rPr lang="en-US"/>
                        <a:t>Understanding</a:t>
                      </a:r>
                    </a:p>
                    <a:p>
                      <a:r>
                        <a:rPr lang="en-US"/>
                        <a:t>Patience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 can understand what problem I have to deal with to help my patient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Can’t organize an event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960038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FCEF4C-CA53-AE42-A7FA-47E1FB92ADBB}"/>
              </a:ext>
            </a:extLst>
          </p:cNvPr>
          <p:cNvSpPr txBox="1"/>
          <p:nvPr/>
        </p:nvSpPr>
        <p:spPr>
          <a:xfrm>
            <a:off x="4514850" y="172968"/>
            <a:ext cx="388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u="sng">
                <a:solidFill>
                  <a:schemeClr val="bg1">
                    <a:lumMod val="95000"/>
                  </a:schemeClr>
                </a:solidFill>
              </a:rPr>
              <a:t>Swot 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E04916-BA6E-B347-9007-EF12F5E5E543}"/>
              </a:ext>
            </a:extLst>
          </p:cNvPr>
          <p:cNvSpPr txBox="1"/>
          <p:nvPr/>
        </p:nvSpPr>
        <p:spPr>
          <a:xfrm flipH="1">
            <a:off x="12727354" y="819299"/>
            <a:ext cx="208819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D" sz="900">
                <a:hlinkClick r:id="rId3" tooltip="http://www.resumes-cover-letters-jobs.com/registered-nurse-resume-sample.html"/>
              </a:rPr>
              <a:t>This Photo</a:t>
            </a:r>
            <a:r>
              <a:rPr lang="en-MD" sz="900"/>
              <a:t> by Unknown Author is licensed under </a:t>
            </a:r>
            <a:r>
              <a:rPr lang="en-MD" sz="900">
                <a:hlinkClick r:id="rId4" tooltip="https://creativecommons.org/licenses/by-nd/3.0/"/>
              </a:rPr>
              <a:t>CC BY-ND</a:t>
            </a:r>
            <a:endParaRPr lang="en-MD" sz="900"/>
          </a:p>
        </p:txBody>
      </p:sp>
    </p:spTree>
    <p:extLst>
      <p:ext uri="{BB962C8B-B14F-4D97-AF65-F5344CB8AC3E}">
        <p14:creationId xmlns:p14="http://schemas.microsoft.com/office/powerpoint/2010/main" val="3308406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8" descr="Wood human figure">
            <a:extLst>
              <a:ext uri="{FF2B5EF4-FFF2-40B4-BE49-F238E27FC236}">
                <a16:creationId xmlns:a16="http://schemas.microsoft.com/office/drawing/2014/main" id="{664C8164-409A-EBA3-F361-6A993BAA2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0" y="35485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CAE16B-EB6A-E747-88A9-7860433E3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6989" y="-14283"/>
            <a:ext cx="9440999" cy="5001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u="sng"/>
              <a:t>Problem solving and decision making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B66DE8-6D5E-C94D-B940-6B295B00996C}"/>
              </a:ext>
            </a:extLst>
          </p:cNvPr>
          <p:cNvSpPr txBox="1"/>
          <p:nvPr/>
        </p:nvSpPr>
        <p:spPr>
          <a:xfrm>
            <a:off x="5980781" y="827078"/>
            <a:ext cx="6257207" cy="1378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FFE104"/>
              </a:buClr>
              <a:buSzPct val="92000"/>
            </a:pPr>
            <a:endParaRPr lang="en-US" sz="2000">
              <a:solidFill>
                <a:schemeClr val="tx2"/>
              </a:solidFill>
              <a:highlight>
                <a:srgbClr val="B38F6A"/>
              </a:highligh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FFE104"/>
              </a:buClr>
              <a:buSzPct val="92000"/>
            </a:pPr>
            <a:endParaRPr lang="en-US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A2DA15-0072-DA4F-ABE8-B92C8A4ADF43}"/>
              </a:ext>
            </a:extLst>
          </p:cNvPr>
          <p:cNvSpPr txBox="1"/>
          <p:nvPr/>
        </p:nvSpPr>
        <p:spPr>
          <a:xfrm>
            <a:off x="349613" y="500117"/>
            <a:ext cx="51753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Decision making</a:t>
            </a: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is the process of making choices by identifying a decision, gathering information, and assessing alternative resolutions</a:t>
            </a:r>
            <a:r>
              <a:rPr lang="en-GB" sz="2000">
                <a:highlight>
                  <a:srgbClr val="B38F6A"/>
                </a:highlight>
              </a:rPr>
              <a:t>.</a:t>
            </a:r>
          </a:p>
          <a:p>
            <a:pPr>
              <a:spcAft>
                <a:spcPts val="600"/>
              </a:spcAft>
            </a:pPr>
            <a:endParaRPr lang="en-GB" sz="2000" b="1">
              <a:highlight>
                <a:srgbClr val="B38F6A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Making the right decision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Decision making will give my future customers trust feelings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Save money, time and stress</a:t>
            </a:r>
            <a:br>
              <a:rPr lang="en-US" sz="20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000">
              <a:highlight>
                <a:srgbClr val="B38F6A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A671D0-886E-454F-B2E8-3515565BDCDE}"/>
              </a:ext>
            </a:extLst>
          </p:cNvPr>
          <p:cNvSpPr txBox="1"/>
          <p:nvPr/>
        </p:nvSpPr>
        <p:spPr>
          <a:xfrm>
            <a:off x="5927674" y="2202596"/>
            <a:ext cx="463021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Problem solving skill will help me in my future career.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err="1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Analyse</a:t>
            </a: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Identify the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Assess the impact</a:t>
            </a:r>
          </a:p>
          <a:p>
            <a:endParaRPr lang="en-US" sz="2000">
              <a:highlight>
                <a:srgbClr val="B38F6A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9D9664-BFC3-6940-9804-AEB3C5E3E087}"/>
              </a:ext>
            </a:extLst>
          </p:cNvPr>
          <p:cNvSpPr txBox="1"/>
          <p:nvPr/>
        </p:nvSpPr>
        <p:spPr>
          <a:xfrm>
            <a:off x="5927674" y="500117"/>
            <a:ext cx="57396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Problem</a:t>
            </a:r>
            <a:r>
              <a:rPr lang="en-US" sz="2400" b="1">
                <a:highlight>
                  <a:srgbClr val="B38F6A"/>
                </a:highlight>
              </a:rPr>
              <a:t> solving </a:t>
            </a:r>
            <a:r>
              <a:rPr lang="en-US" sz="2000">
                <a:highlight>
                  <a:srgbClr val="B38F6A"/>
                </a:highlight>
              </a:rPr>
              <a:t>- </a:t>
            </a:r>
            <a:r>
              <a:rPr lang="en-US" sz="2000">
                <a:highlight>
                  <a:srgbClr val="B38F6A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is the action of defining a problem; finding the cause of the problem; identifying, prioritizing and choosing alternatives for a solution; and implementing a solution</a:t>
            </a:r>
          </a:p>
        </p:txBody>
      </p:sp>
    </p:spTree>
    <p:extLst>
      <p:ext uri="{BB962C8B-B14F-4D97-AF65-F5344CB8AC3E}">
        <p14:creationId xmlns:p14="http://schemas.microsoft.com/office/powerpoint/2010/main" val="24778136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nalogue wall clock">
            <a:extLst>
              <a:ext uri="{FF2B5EF4-FFF2-40B4-BE49-F238E27FC236}">
                <a16:creationId xmlns:a16="http://schemas.microsoft.com/office/drawing/2014/main" id="{8F606345-FCCB-416C-8561-506B36D7AC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t="8870" b="6544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C59E870-477D-4348-BA60-BCA70CA7B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699" y="-49272"/>
            <a:ext cx="10801349" cy="54864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u="sng"/>
              <a:t>           </a:t>
            </a:r>
            <a:br>
              <a:rPr lang="en-US" sz="3600" b="1" u="sng"/>
            </a:br>
            <a:br>
              <a:rPr lang="en-US" sz="3600" b="1" u="sng"/>
            </a:br>
            <a:br>
              <a:rPr lang="en-US" sz="3600" b="1" u="sng"/>
            </a:br>
            <a:br>
              <a:rPr lang="en-US" sz="3600" u="sng">
                <a:latin typeface=""/>
              </a:rPr>
            </a:br>
            <a:r>
              <a:rPr lang="en-US" sz="3600" b="1" u="sng">
                <a:latin typeface="Calibri" panose="020F0502020204030204" pitchFamily="34" charset="0"/>
                <a:cs typeface="Calibri" panose="020F0502020204030204" pitchFamily="34" charset="0"/>
              </a:rPr>
              <a:t>Communication skill and Time management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A61E1F-94FE-C44C-B4B3-0E8D96623FB0}"/>
              </a:ext>
            </a:extLst>
          </p:cNvPr>
          <p:cNvSpPr txBox="1"/>
          <p:nvPr/>
        </p:nvSpPr>
        <p:spPr>
          <a:xfrm>
            <a:off x="438067" y="839085"/>
            <a:ext cx="52483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chemeClr val="bg1"/>
                </a:solidFill>
                <a:highlight>
                  <a:srgbClr val="85A0A9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Communication skill -communication skills - is a way of expressing thoughts through gestures, facial expressions and vocabulary</a:t>
            </a:r>
            <a:endParaRPr lang="en-US" sz="2000">
              <a:solidFill>
                <a:schemeClr val="bg1"/>
              </a:solidFill>
              <a:highlight>
                <a:srgbClr val="85A0A9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6D6C3CD-3D2D-8247-B3CF-8F84DB8E23A5}"/>
              </a:ext>
            </a:extLst>
          </p:cNvPr>
          <p:cNvSpPr txBox="1"/>
          <p:nvPr/>
        </p:nvSpPr>
        <p:spPr>
          <a:xfrm>
            <a:off x="5945519" y="839085"/>
            <a:ext cx="49548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chemeClr val="bg1"/>
                </a:solidFill>
                <a:highlight>
                  <a:srgbClr val="85A0A9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Time management - is a method of allocating time for all desired activities so that you can do them all without stress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66B69E6-4580-2348-A25C-5BA15DB895C5}"/>
              </a:ext>
            </a:extLst>
          </p:cNvPr>
          <p:cNvSpPr txBox="1"/>
          <p:nvPr/>
        </p:nvSpPr>
        <p:spPr>
          <a:xfrm>
            <a:off x="438067" y="3114675"/>
            <a:ext cx="524835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highlight>
                  <a:srgbClr val="85A0A9"/>
                </a:highlight>
              </a:rPr>
              <a:t>1</a:t>
            </a:r>
            <a:r>
              <a:rPr lang="en-US" sz="2000">
                <a:highlight>
                  <a:srgbClr val="85A0A9"/>
                </a:highlight>
              </a:rPr>
              <a:t>.Communication skill will help me in communicating with my clients effectively and at the subject.</a:t>
            </a:r>
          </a:p>
          <a:p>
            <a:r>
              <a:rPr lang="en-US" sz="2000">
                <a:highlight>
                  <a:srgbClr val="85A0A9"/>
                </a:highlight>
              </a:rPr>
              <a:t>2. I will inspire my clients seriousness feelings and optimism.</a:t>
            </a:r>
          </a:p>
          <a:p>
            <a:endParaRPr lang="en-US">
              <a:solidFill>
                <a:schemeClr val="bg1"/>
              </a:solidFill>
              <a:highlight>
                <a:srgbClr val="BBBBBB"/>
              </a:highligh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4E1F317-23A9-A241-83EB-B24478CDD503}"/>
              </a:ext>
            </a:extLst>
          </p:cNvPr>
          <p:cNvSpPr txBox="1"/>
          <p:nvPr/>
        </p:nvSpPr>
        <p:spPr>
          <a:xfrm>
            <a:off x="6096000" y="3114675"/>
            <a:ext cx="52339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highlight>
                  <a:srgbClr val="85A0A9"/>
                </a:highlight>
              </a:rPr>
              <a:t>1.Always ready and punctual on all my business things</a:t>
            </a:r>
          </a:p>
          <a:p>
            <a:r>
              <a:rPr lang="en-US" sz="2000">
                <a:highlight>
                  <a:srgbClr val="85A0A9"/>
                </a:highlight>
              </a:rPr>
              <a:t>2. I will give people surrounding me a good opinion and will be efficient with my clients and my work.</a:t>
            </a:r>
            <a:endParaRPr lang="en-US" sz="2000">
              <a:solidFill>
                <a:srgbClr val="FF0000"/>
              </a:solidFill>
              <a:highlight>
                <a:srgbClr val="85A0A9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96622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Free Images : arms, business agreement, business deal ...">
            <a:extLst>
              <a:ext uri="{FF2B5EF4-FFF2-40B4-BE49-F238E27FC236}">
                <a16:creationId xmlns:a16="http://schemas.microsoft.com/office/drawing/2014/main" id="{52008827-6DAA-EB4E-9CC9-F7CC0C4DC0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7484B2F-6B13-7742-969A-B276D2AD7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4263390" y="-53666"/>
            <a:ext cx="4508183" cy="645078"/>
          </a:xfrm>
        </p:spPr>
        <p:txBody>
          <a:bodyPr>
            <a:noAutofit/>
          </a:bodyPr>
          <a:lstStyle/>
          <a:p>
            <a:r>
              <a:rPr lang="en-GB" sz="3600">
                <a:solidFill>
                  <a:schemeClr val="tx1"/>
                </a:solidFill>
                <a:highlight>
                  <a:srgbClr val="85A0A9"/>
                </a:highlight>
              </a:rPr>
              <a:t>Team  working  </a:t>
            </a:r>
            <a:endParaRPr lang="en-US" sz="3600">
              <a:solidFill>
                <a:schemeClr val="tx1"/>
              </a:solidFill>
              <a:highlight>
                <a:srgbClr val="85A0A9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24C7F0-145A-2246-9514-B6D329336A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2899" y="1785938"/>
            <a:ext cx="8158163" cy="5566241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  <a:highlight>
                  <a:srgbClr val="85A0A9"/>
                </a:highlight>
              </a:rPr>
              <a:t>In my career, team work is an important thing because I need to consult with several colleagues to make sure that the problem is the one I found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800">
              <a:solidFill>
                <a:schemeClr val="tx2"/>
              </a:solidFill>
              <a:highlight>
                <a:srgbClr val="85A0A9"/>
              </a:highligh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  <a:highlight>
                  <a:srgbClr val="85A0A9"/>
                </a:highlight>
              </a:rPr>
              <a:t>To make sure that my patient will have a correct diagnosis and will be monitored by the best specialists.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800">
              <a:solidFill>
                <a:schemeClr val="tx2"/>
              </a:solidFill>
              <a:highlight>
                <a:srgbClr val="85A0A9"/>
              </a:highligh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  <a:highlight>
                  <a:srgbClr val="85A0A9"/>
                </a:highlight>
              </a:rPr>
              <a:t>To assess to how other colleagues are working and to get the best things and skills from them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MD" sz="2800">
              <a:solidFill>
                <a:schemeClr val="tx2"/>
              </a:solidFill>
              <a:highlight>
                <a:srgbClr val="85A0A9"/>
              </a:highlight>
            </a:endParaRPr>
          </a:p>
          <a:p>
            <a:endParaRPr lang="en-MD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114E93-8498-674F-B31A-F1F8DDB0849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844338" y="4243388"/>
            <a:ext cx="347662" cy="2000250"/>
          </a:xfrm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endParaRPr lang="en-US" sz="3600">
              <a:highlight>
                <a:srgbClr val="85A0A9"/>
              </a:highlight>
            </a:endParaRPr>
          </a:p>
          <a:p>
            <a:endParaRPr lang="en-MD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A46F7B-076A-BA48-B54D-A2074C829E23}"/>
              </a:ext>
            </a:extLst>
          </p:cNvPr>
          <p:cNvSpPr txBox="1"/>
          <p:nvPr/>
        </p:nvSpPr>
        <p:spPr>
          <a:xfrm>
            <a:off x="342900" y="591412"/>
            <a:ext cx="898683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highlight>
                  <a:srgbClr val="85A0A9"/>
                </a:highlight>
              </a:rPr>
              <a:t>Team work </a:t>
            </a:r>
            <a:r>
              <a:rPr lang="en-US" sz="2800">
                <a:highlight>
                  <a:srgbClr val="85A0A9"/>
                </a:highlight>
              </a:rPr>
              <a:t>- </a:t>
            </a:r>
            <a:r>
              <a:rPr lang="en-US" sz="2400">
                <a:highlight>
                  <a:srgbClr val="85A0A9"/>
                </a:highlight>
              </a:rPr>
              <a:t>the process of teamwork with a group of people with whom you achieve the same goal</a:t>
            </a:r>
          </a:p>
        </p:txBody>
      </p:sp>
    </p:spTree>
    <p:extLst>
      <p:ext uri="{BB962C8B-B14F-4D97-AF65-F5344CB8AC3E}">
        <p14:creationId xmlns:p14="http://schemas.microsoft.com/office/powerpoint/2010/main" val="3713714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07395061-52A3-AA4D-998B-25886382083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762" b="5762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589A53-747D-024B-A2E4-2B66C04B7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5704" y="-36237"/>
            <a:ext cx="8019883" cy="73739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1"/>
                </a:solidFill>
                <a:highlight>
                  <a:srgbClr val="BBBBBB"/>
                </a:highlight>
              </a:rPr>
              <a:t>Personal development plan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702472-EDB4-A944-9AD1-3EC0DE72F3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744449" y="3157537"/>
            <a:ext cx="87439" cy="106527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AEEFF5-2B6F-BC43-8096-9F342741121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2368783" y="3008948"/>
            <a:ext cx="66294" cy="420052"/>
          </a:xfrm>
        </p:spPr>
        <p:txBody>
          <a:bodyPr/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A7C688-7608-F34D-A35D-61C129260FB1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afiftabsh.com/2013/07/18/compilation-management-personal-development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FB5B81-1D1C-E348-AEA3-141AA7E1BEFC}"/>
              </a:ext>
            </a:extLst>
          </p:cNvPr>
          <p:cNvSpPr txBox="1"/>
          <p:nvPr/>
        </p:nvSpPr>
        <p:spPr>
          <a:xfrm>
            <a:off x="481013" y="2019598"/>
            <a:ext cx="39433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8FFF8CB-D7FB-3247-B13D-27249ADA04FB}"/>
              </a:ext>
            </a:extLst>
          </p:cNvPr>
          <p:cNvSpPr txBox="1"/>
          <p:nvPr/>
        </p:nvSpPr>
        <p:spPr>
          <a:xfrm>
            <a:off x="371475" y="1071142"/>
            <a:ext cx="623887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highlight>
                  <a:srgbClr val="85A0A9"/>
                </a:highlight>
              </a:rPr>
              <a:t>Team working- Join more teams or group of people and cooperate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>
              <a:highlight>
                <a:srgbClr val="85A0A9"/>
              </a:highlight>
            </a:endParaRPr>
          </a:p>
          <a:p>
            <a:endParaRPr lang="en-US" sz="2800">
              <a:highlight>
                <a:srgbClr val="85A0A9"/>
              </a:highlight>
            </a:endParaRPr>
          </a:p>
          <a:p>
            <a:r>
              <a:rPr lang="en-US" sz="2800">
                <a:highlight>
                  <a:srgbClr val="85A0A9"/>
                </a:highlight>
              </a:rPr>
              <a:t>Time management-make some daily plans and objectives, this is how I could manage my time more </a:t>
            </a:r>
            <a:r>
              <a:rPr lang="en-US" sz="2800" err="1">
                <a:highlight>
                  <a:srgbClr val="85A0A9"/>
                </a:highlight>
              </a:rPr>
              <a:t>effeciently</a:t>
            </a:r>
            <a:endParaRPr lang="en-US" sz="2800">
              <a:highlight>
                <a:srgbClr val="85A0A9"/>
              </a:highlight>
            </a:endParaRPr>
          </a:p>
          <a:p>
            <a:endParaRPr lang="en-US" sz="2800">
              <a:highlight>
                <a:srgbClr val="85A0A9"/>
              </a:highlight>
            </a:endParaRPr>
          </a:p>
          <a:p>
            <a:r>
              <a:rPr lang="en-US" sz="2800">
                <a:highlight>
                  <a:srgbClr val="85A0A9"/>
                </a:highlight>
              </a:rPr>
              <a:t>Leadership-Keep learning, learn to follow, inspire others.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785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Free Images : airplane, plane, vehicle, airline, aviation ...">
            <a:extLst>
              <a:ext uri="{FF2B5EF4-FFF2-40B4-BE49-F238E27FC236}">
                <a16:creationId xmlns:a16="http://schemas.microsoft.com/office/drawing/2014/main" id="{4EDC77EE-427E-914F-9D55-2E5AB37914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121" b="7121"/>
          <a:stretch>
            <a:fillRect/>
          </a:stretch>
        </p:blipFill>
        <p:spPr>
          <a:xfrm>
            <a:off x="0" y="82063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7DD9A30-86E8-7545-A965-4A7D46FFD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82063"/>
            <a:ext cx="3200400" cy="595532"/>
          </a:xfrm>
        </p:spPr>
        <p:txBody>
          <a:bodyPr>
            <a:normAutofit fontScale="90000"/>
          </a:bodyPr>
          <a:lstStyle/>
          <a:p>
            <a:r>
              <a:rPr lang="en-US"/>
              <a:t>                                         </a:t>
            </a:r>
            <a:r>
              <a:rPr lang="en-US" sz="360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B07789-2D4A-2F46-988D-35FA1263AB3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flipV="1">
            <a:off x="3429000" y="6437375"/>
            <a:ext cx="45719" cy="127548"/>
          </a:xfrm>
        </p:spPr>
        <p:txBody>
          <a:bodyPr>
            <a:normAutofit fontScale="25000" lnSpcReduction="20000"/>
          </a:bodyPr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00E942-5C24-114A-8C36-0C4E4894501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 flipH="1">
            <a:off x="585217" y="4747846"/>
            <a:ext cx="45719" cy="372794"/>
          </a:xfrm>
        </p:spPr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C3FE3F-C8CB-C640-884C-4293B9CC4C18}"/>
              </a:ext>
            </a:extLst>
          </p:cNvPr>
          <p:cNvSpPr txBox="1"/>
          <p:nvPr/>
        </p:nvSpPr>
        <p:spPr>
          <a:xfrm>
            <a:off x="702329" y="751344"/>
            <a:ext cx="1078734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>
                <a:highlight>
                  <a:srgbClr val="B9B9B9"/>
                </a:highlight>
              </a:rPr>
              <a:t>Learn more about yourself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>
                <a:highlight>
                  <a:srgbClr val="B9B9B9"/>
                </a:highlight>
              </a:rPr>
              <a:t>Identify your strengths, weaknesses, opportunities and threats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>
                <a:highlight>
                  <a:srgbClr val="B9B9B9"/>
                </a:highlight>
              </a:rPr>
              <a:t>Create a DPD on how you will develop yourself in future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MD" sz="2800">
                <a:highlight>
                  <a:srgbClr val="B9B9B9"/>
                </a:highlight>
              </a:rPr>
              <a:t> </a:t>
            </a:r>
            <a:r>
              <a:rPr lang="en-GB" sz="2800">
                <a:highlight>
                  <a:srgbClr val="B9B9B9"/>
                </a:highlight>
              </a:rPr>
              <a:t>Identify your career and your skills and </a:t>
            </a:r>
            <a:r>
              <a:rPr lang="en-GB" sz="2800" err="1">
                <a:highlight>
                  <a:srgbClr val="B9B9B9"/>
                </a:highlight>
              </a:rPr>
              <a:t>responsabilities</a:t>
            </a:r>
            <a:endParaRPr lang="en-MD" sz="2800">
              <a:highlight>
                <a:srgbClr val="B9B9B9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74476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Reference - Free Creative Commons Chalkboard image">
            <a:extLst>
              <a:ext uri="{FF2B5EF4-FFF2-40B4-BE49-F238E27FC236}">
                <a16:creationId xmlns:a16="http://schemas.microsoft.com/office/drawing/2014/main" id="{1B7FFCFC-CEDF-E64D-AFEA-EA66CE4366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224" b="7224"/>
          <a:stretch>
            <a:fillRect/>
          </a:stretch>
        </p:blipFill>
        <p:spPr>
          <a:xfrm>
            <a:off x="-122238" y="0"/>
            <a:ext cx="12192001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E422805-95BF-E646-8E61-DDE89697D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2792315" y="64275"/>
            <a:ext cx="61240" cy="1238502"/>
          </a:xfrm>
        </p:spPr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6FDD9-E67F-2048-9232-F45E53FC45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399265" y="3078481"/>
            <a:ext cx="423671" cy="232257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29F64C-A453-8E44-B3EC-B0249EC2A1D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2768944" y="1894678"/>
            <a:ext cx="107983" cy="1826111"/>
          </a:xfrm>
        </p:spPr>
        <p:txBody>
          <a:bodyPr>
            <a:normAutofit fontScale="25000" lnSpcReduction="20000"/>
          </a:bodyPr>
          <a:lstStyle/>
          <a:p>
            <a:r>
              <a:rPr lang="en-US" sz="3200" b="0" err="1"/>
              <a:t>sau</a:t>
            </a:r>
            <a:r>
              <a:rPr lang="en-US" sz="3200" b="0"/>
              <a:t> </a:t>
            </a:r>
            <a:r>
              <a:rPr lang="en-US" sz="3200" b="0" err="1"/>
              <a:t>calitatile</a:t>
            </a:r>
            <a:r>
              <a:rPr lang="en-US" sz="3200" b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F74681-5B23-DC44-A45D-2C898DB49469}"/>
              </a:ext>
            </a:extLst>
          </p:cNvPr>
          <p:cNvSpPr txBox="1"/>
          <p:nvPr/>
        </p:nvSpPr>
        <p:spPr>
          <a:xfrm>
            <a:off x="-122238" y="6858000"/>
            <a:ext cx="1219200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MD" sz="900">
                <a:hlinkClick r:id="rId3" tooltip="https://www.picpedia.org/chalkboard/r/reference.html"/>
              </a:rPr>
              <a:t>This Photo</a:t>
            </a:r>
            <a:r>
              <a:rPr lang="en-MD" sz="900"/>
              <a:t> by Unknown Author is licensed under </a:t>
            </a:r>
            <a:r>
              <a:rPr lang="en-MD" sz="900">
                <a:hlinkClick r:id="rId4" tooltip="https://creativecommons.org/licenses/by-sa/3.0/"/>
              </a:rPr>
              <a:t>CC BY-SA</a:t>
            </a:r>
            <a:endParaRPr lang="en-MD" sz="9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3B1C69-8920-1E49-A72F-5FF1D8C4E9BF}"/>
              </a:ext>
            </a:extLst>
          </p:cNvPr>
          <p:cNvSpPr txBox="1"/>
          <p:nvPr/>
        </p:nvSpPr>
        <p:spPr>
          <a:xfrm>
            <a:off x="-95243" y="3926428"/>
            <a:ext cx="12192001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MD" sz="2000" b="1">
                <a:solidFill>
                  <a:schemeClr val="bg1"/>
                </a:solidFill>
                <a:highlight>
                  <a:srgbClr val="7C6560"/>
                </a:highlight>
              </a:rPr>
              <a:t>Indeed(2022)</a:t>
            </a:r>
            <a:r>
              <a:rPr lang="en-GB" sz="2000" b="1">
                <a:solidFill>
                  <a:schemeClr val="bg1"/>
                </a:solidFill>
                <a:highlight>
                  <a:srgbClr val="7C6560"/>
                </a:highlight>
              </a:rPr>
              <a:t> Dermatologist Job Description Top Duties and Qualifications(Online)</a:t>
            </a:r>
          </a:p>
          <a:p>
            <a:r>
              <a:rPr lang="en-GB" sz="2000" b="1">
                <a:solidFill>
                  <a:schemeClr val="bg1"/>
                </a:solidFill>
                <a:highlight>
                  <a:srgbClr val="7C6560"/>
                </a:highlight>
              </a:rPr>
              <a:t>Available at &gt; </a:t>
            </a:r>
            <a:r>
              <a:rPr lang="en-GB" sz="2000" b="1">
                <a:solidFill>
                  <a:schemeClr val="bg1"/>
                </a:solidFill>
                <a:highlight>
                  <a:srgbClr val="7C6560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https://uk.indeed.com/personeel/job-description/dermatologist?hl=nl&amp;co=NL&amp;aceid=&amp;gclid=CjwKCAjw9LSSBhBsEiwAKtf0n1yX6Buyt-fp7SPClHfbtrEwToGHy_8kDnqPG5qRr-SR06KH3QXcNhoCRpUQAvD_BwE</a:t>
            </a:r>
            <a:endParaRPr lang="en-GB" sz="2000" b="1">
              <a:solidFill>
                <a:schemeClr val="bg1"/>
              </a:solidFill>
              <a:highlight>
                <a:srgbClr val="7C6560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bg1"/>
                </a:solidFill>
                <a:highlight>
                  <a:srgbClr val="7C6560"/>
                </a:highlight>
              </a:rPr>
              <a:t>Indeed(2022)The teamwork definition and fostering collaboration at work(Online)</a:t>
            </a:r>
          </a:p>
          <a:p>
            <a:r>
              <a:rPr lang="en-GB" sz="2000" b="1">
                <a:solidFill>
                  <a:schemeClr val="bg1"/>
                </a:solidFill>
                <a:highlight>
                  <a:srgbClr val="7C6560"/>
                </a:highlight>
              </a:rPr>
              <a:t>Available at &gt;https://</a:t>
            </a:r>
            <a:r>
              <a:rPr lang="en-GB" sz="2000" b="1" err="1">
                <a:solidFill>
                  <a:schemeClr val="bg1"/>
                </a:solidFill>
                <a:highlight>
                  <a:srgbClr val="7C6560"/>
                </a:highlight>
              </a:rPr>
              <a:t>www.octanner.com</a:t>
            </a:r>
            <a:r>
              <a:rPr lang="en-GB" sz="2000" b="1">
                <a:solidFill>
                  <a:schemeClr val="bg1"/>
                </a:solidFill>
                <a:highlight>
                  <a:srgbClr val="7C6560"/>
                </a:highlight>
              </a:rPr>
              <a:t>/insights/articles/2018/9/13/</a:t>
            </a:r>
            <a:r>
              <a:rPr lang="en-GB" sz="2000" b="1" err="1">
                <a:solidFill>
                  <a:schemeClr val="bg1"/>
                </a:solidFill>
                <a:highlight>
                  <a:srgbClr val="7C6560"/>
                </a:highlight>
              </a:rPr>
              <a:t>the_teamwork_definit.html</a:t>
            </a:r>
            <a:endParaRPr lang="en-GB" sz="2000" b="1">
              <a:solidFill>
                <a:schemeClr val="bg1"/>
              </a:solidFill>
              <a:highlight>
                <a:srgbClr val="7C6560"/>
              </a:highlight>
            </a:endParaRPr>
          </a:p>
          <a:p>
            <a:endParaRPr lang="en-GB" sz="2000">
              <a:solidFill>
                <a:schemeClr val="bg1"/>
              </a:solidFill>
              <a:highlight>
                <a:srgbClr val="B38F6A"/>
              </a:highlight>
              <a:cs typeface="Calibri" panose="020F0502020204030204" pitchFamily="34" charset="0"/>
            </a:endParaRPr>
          </a:p>
          <a:p>
            <a:endParaRPr lang="en-GB" sz="2400">
              <a:solidFill>
                <a:schemeClr val="bg1"/>
              </a:solidFill>
              <a:highlight>
                <a:srgbClr val="B38F6A"/>
              </a:highlight>
              <a:cs typeface="Calibri" panose="020F0502020204030204" pitchFamily="34" charset="0"/>
            </a:endParaRPr>
          </a:p>
          <a:p>
            <a:endParaRPr lang="en-GB" sz="2000" b="1">
              <a:solidFill>
                <a:schemeClr val="bg1"/>
              </a:solidFill>
              <a:highlight>
                <a:srgbClr val="B38F6A"/>
              </a:highlight>
            </a:endParaRPr>
          </a:p>
          <a:p>
            <a:br>
              <a:rPr lang="en-GB" sz="2000">
                <a:solidFill>
                  <a:schemeClr val="bg1"/>
                </a:solidFill>
                <a:highlight>
                  <a:srgbClr val="B38F6A"/>
                </a:highlight>
              </a:rPr>
            </a:br>
            <a:endParaRPr lang="en-GB" sz="2000">
              <a:solidFill>
                <a:schemeClr val="bg1"/>
              </a:solidFill>
              <a:highlight>
                <a:srgbClr val="B38F6A"/>
              </a:highligh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bg1"/>
              </a:solidFill>
              <a:highlight>
                <a:srgbClr val="B38F6A"/>
              </a:highlight>
            </a:endParaRPr>
          </a:p>
          <a:p>
            <a:br>
              <a:rPr lang="en-GB" sz="2400"/>
            </a:br>
            <a:endParaRPr lang="en-GB" sz="2400"/>
          </a:p>
          <a:p>
            <a:endParaRPr lang="en-GB" b="1"/>
          </a:p>
          <a:p>
            <a:endParaRPr lang="en-MD"/>
          </a:p>
          <a:p>
            <a:endParaRPr lang="en-MD"/>
          </a:p>
        </p:txBody>
      </p:sp>
    </p:spTree>
    <p:extLst>
      <p:ext uri="{BB962C8B-B14F-4D97-AF65-F5344CB8AC3E}">
        <p14:creationId xmlns:p14="http://schemas.microsoft.com/office/powerpoint/2010/main" val="766012633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605075_TF78479028_Win32" id="{468DEE6C-74B7-4C4F-AFDF-900F4959E344}" vid="{D0CD087D-3784-4051-993A-DCD320E11131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605075_TF78479028_Win32" id="{468DEE6C-74B7-4C4F-AFDF-900F4959E344}" vid="{B0135648-3A67-4268-9BA1-044BA5FC9795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605075_TF78479028_Win32" id="{468DEE6C-74B7-4C4F-AFDF-900F4959E344}" vid="{1980BB4A-C572-4B5E-9030-AE366E4DC02E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605075_TF78479028_Win32" id="{468DEE6C-74B7-4C4F-AFDF-900F4959E344}" vid="{633C6420-6C6E-4D6F-8915-1E4716AC76EE}"/>
    </a:ext>
  </a:extLst>
</a:theme>
</file>

<file path=ppt/theme/theme5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Balancing Act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Balancing Act</vt:lpstr>
      <vt:lpstr>Wellspring</vt:lpstr>
      <vt:lpstr>Star of the show</vt:lpstr>
      <vt:lpstr>Amusements</vt:lpstr>
      <vt:lpstr>Dividend</vt:lpstr>
      <vt:lpstr>PowerPoint Presentation</vt:lpstr>
      <vt:lpstr>PowerPoint Presentation</vt:lpstr>
      <vt:lpstr>My intended career  dermatologist doctor</vt:lpstr>
      <vt:lpstr>PowerPoint Presentation</vt:lpstr>
      <vt:lpstr>Problem solving and decision making </vt:lpstr>
      <vt:lpstr>               Communication skill and Time management </vt:lpstr>
      <vt:lpstr>Team  working  </vt:lpstr>
      <vt:lpstr>Personal development plan</vt:lpstr>
      <vt:lpstr>                                         Conclusion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Ionut Gangan (s2081249)</dc:creator>
  <cp:revision>1</cp:revision>
  <dcterms:created xsi:type="dcterms:W3CDTF">2022-03-17T16:27:53Z</dcterms:created>
  <dcterms:modified xsi:type="dcterms:W3CDTF">2022-04-13T18:41:35Z</dcterms:modified>
</cp:coreProperties>
</file>