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5" d="100"/>
          <a:sy n="55" d="100"/>
        </p:scale>
        <p:origin x="1096" y="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8215F46-4688-40FD-B4D0-B88F763C28D4}"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1921620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8215F46-4688-40FD-B4D0-B88F763C28D4}"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3717725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8215F46-4688-40FD-B4D0-B88F763C28D4}"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2617488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8215F46-4688-40FD-B4D0-B88F763C28D4}" type="datetimeFigureOut">
              <a:rPr lang="en-GB" smtClean="0"/>
              <a:t>18/07/2025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179624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8215F46-4688-40FD-B4D0-B88F763C28D4}" type="datetimeFigureOut">
              <a:rPr lang="en-GB" smtClean="0"/>
              <a:t>18/07/2025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712055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8215F46-4688-40FD-B4D0-B88F763C28D4}" type="datetimeFigureOut">
              <a:rPr lang="en-GB" smtClean="0"/>
              <a:t>18/07/2025</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2164606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215F46-4688-40FD-B4D0-B88F763C28D4}" type="datetimeFigureOut">
              <a:rPr lang="en-GB" smtClean="0"/>
              <a:t>18/07/2025</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42136128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38215F46-4688-40FD-B4D0-B88F763C28D4}" type="datetimeFigureOut">
              <a:rPr lang="en-GB" smtClean="0"/>
              <a:t>18/07/2025</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3380647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8215F46-4688-40FD-B4D0-B88F763C28D4}" type="datetimeFigureOut">
              <a:rPr lang="en-GB" smtClean="0"/>
              <a:t>18/07/2025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3137950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8215F46-4688-40FD-B4D0-B88F763C28D4}" type="datetimeFigureOut">
              <a:rPr lang="en-GB" smtClean="0"/>
              <a:t>18/07/2025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35056700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8215F46-4688-40FD-B4D0-B88F763C28D4}"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1940634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8215F46-4688-40FD-B4D0-B88F763C28D4}"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7B519-FCC4-4777-AD40-8D48052ADA04}"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1610539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8215F46-4688-40FD-B4D0-B88F763C28D4}"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42021905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215F46-4688-40FD-B4D0-B88F763C28D4}" type="datetimeFigureOut">
              <a:rPr lang="en-GB" smtClean="0"/>
              <a:t>18/07/2025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5529963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215F46-4688-40FD-B4D0-B88F763C28D4}" type="datetimeFigureOut">
              <a:rPr lang="en-GB" smtClean="0"/>
              <a:t>18/07/2025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5856997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215F46-4688-40FD-B4D0-B88F763C28D4}"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29715295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215F46-4688-40FD-B4D0-B88F763C28D4}"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7B519-FCC4-4777-AD40-8D48052ADA04}" type="slidenum">
              <a:rPr lang="en-GB" smtClean="0"/>
              <a:t>‹#›</a:t>
            </a:fld>
            <a:endParaRPr lang="en-GB"/>
          </a:p>
        </p:txBody>
      </p:sp>
    </p:spTree>
    <p:extLst>
      <p:ext uri="{BB962C8B-B14F-4D97-AF65-F5344CB8AC3E}">
        <p14:creationId xmlns:p14="http://schemas.microsoft.com/office/powerpoint/2010/main" val="3834021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215F46-4688-40FD-B4D0-B88F763C28D4}" type="datetimeFigureOut">
              <a:rPr lang="en-GB" smtClean="0"/>
              <a:t>18/07/2025</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C037B519-FCC4-4777-AD40-8D48052ADA04}" type="slidenum">
              <a:rPr lang="en-GB" smtClean="0"/>
              <a:t>‹#›</a:t>
            </a:fld>
            <a:endParaRPr lang="en-GB"/>
          </a:p>
        </p:txBody>
      </p:sp>
    </p:spTree>
    <p:extLst>
      <p:ext uri="{BB962C8B-B14F-4D97-AF65-F5344CB8AC3E}">
        <p14:creationId xmlns:p14="http://schemas.microsoft.com/office/powerpoint/2010/main" val="2234490319"/>
      </p:ext>
    </p:extLst>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 id="214748378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11802-1CDD-63E7-0766-2373F5324B7F}"/>
              </a:ext>
            </a:extLst>
          </p:cNvPr>
          <p:cNvSpPr>
            <a:spLocks noGrp="1"/>
          </p:cNvSpPr>
          <p:nvPr>
            <p:ph type="ctrTitle"/>
          </p:nvPr>
        </p:nvSpPr>
        <p:spPr>
          <a:xfrm>
            <a:off x="3150486" y="-185499"/>
            <a:ext cx="6363629" cy="2046956"/>
          </a:xfrm>
        </p:spPr>
        <p:txBody>
          <a:bodyPr anchor="ctr">
            <a:normAutofit/>
          </a:bodyPr>
          <a:lstStyle/>
          <a:p>
            <a:r>
              <a:rPr lang="en-GB" sz="4400" b="1" i="1" u="sng" dirty="0"/>
              <a:t>Delays in construction – Mitigation strategies</a:t>
            </a:r>
          </a:p>
        </p:txBody>
      </p:sp>
      <p:sp>
        <p:nvSpPr>
          <p:cNvPr id="5" name="TextBox 4">
            <a:extLst>
              <a:ext uri="{FF2B5EF4-FFF2-40B4-BE49-F238E27FC236}">
                <a16:creationId xmlns:a16="http://schemas.microsoft.com/office/drawing/2014/main" id="{44DDDDFE-2207-52A6-2CF7-1D5F62F533BA}"/>
              </a:ext>
            </a:extLst>
          </p:cNvPr>
          <p:cNvSpPr txBox="1"/>
          <p:nvPr/>
        </p:nvSpPr>
        <p:spPr>
          <a:xfrm>
            <a:off x="9329058" y="6379028"/>
            <a:ext cx="3113315" cy="369332"/>
          </a:xfrm>
          <a:prstGeom prst="rect">
            <a:avLst/>
          </a:prstGeom>
          <a:noFill/>
        </p:spPr>
        <p:txBody>
          <a:bodyPr wrap="square" rtlCol="0">
            <a:spAutoFit/>
          </a:bodyPr>
          <a:lstStyle/>
          <a:p>
            <a:r>
              <a:rPr lang="en-GB" dirty="0"/>
              <a:t>Jayden Brewer, 2403712</a:t>
            </a:r>
          </a:p>
        </p:txBody>
      </p:sp>
      <p:sp>
        <p:nvSpPr>
          <p:cNvPr id="6" name="TextBox 5">
            <a:extLst>
              <a:ext uri="{FF2B5EF4-FFF2-40B4-BE49-F238E27FC236}">
                <a16:creationId xmlns:a16="http://schemas.microsoft.com/office/drawing/2014/main" id="{46359E80-3EA0-ECB2-033F-5157C829DFD4}"/>
              </a:ext>
            </a:extLst>
          </p:cNvPr>
          <p:cNvSpPr txBox="1"/>
          <p:nvPr/>
        </p:nvSpPr>
        <p:spPr>
          <a:xfrm>
            <a:off x="257776" y="1016600"/>
            <a:ext cx="2549592" cy="2031325"/>
          </a:xfrm>
          <a:prstGeom prst="rect">
            <a:avLst/>
          </a:prstGeom>
          <a:noFill/>
        </p:spPr>
        <p:txBody>
          <a:bodyPr wrap="square" rtlCol="0">
            <a:spAutoFit/>
          </a:bodyPr>
          <a:lstStyle/>
          <a:p>
            <a:r>
              <a:rPr lang="en-GB" sz="1400" dirty="0"/>
              <a:t>“Around 87% of construction projects will experience some form of delay” During my research I will conduct interviews and questionnaires to gain a better understanding as to how individuals and(rib-software.com,2024)</a:t>
            </a:r>
          </a:p>
        </p:txBody>
      </p:sp>
      <p:sp>
        <p:nvSpPr>
          <p:cNvPr id="3" name="TextBox 2">
            <a:extLst>
              <a:ext uri="{FF2B5EF4-FFF2-40B4-BE49-F238E27FC236}">
                <a16:creationId xmlns:a16="http://schemas.microsoft.com/office/drawing/2014/main" id="{D5CE060E-701B-C963-B6D5-0628D22FA4E1}"/>
              </a:ext>
            </a:extLst>
          </p:cNvPr>
          <p:cNvSpPr txBox="1"/>
          <p:nvPr/>
        </p:nvSpPr>
        <p:spPr>
          <a:xfrm>
            <a:off x="3918536" y="1622719"/>
            <a:ext cx="5209422" cy="1569660"/>
          </a:xfrm>
          <a:prstGeom prst="rect">
            <a:avLst/>
          </a:prstGeom>
          <a:noFill/>
        </p:spPr>
        <p:txBody>
          <a:bodyPr wrap="square" rtlCol="0">
            <a:spAutoFit/>
          </a:bodyPr>
          <a:lstStyle/>
          <a:p>
            <a:pPr marL="342900" indent="-342900">
              <a:buAutoNum type="arabicPeriod"/>
            </a:pPr>
            <a:r>
              <a:rPr lang="en-GB" sz="1600" dirty="0"/>
              <a:t>What types of delays we see within construction</a:t>
            </a:r>
          </a:p>
          <a:p>
            <a:pPr marL="342900" indent="-342900">
              <a:buAutoNum type="arabicPeriod"/>
            </a:pPr>
            <a:r>
              <a:rPr lang="en-GB" sz="1600" dirty="0"/>
              <a:t>How will different types of delay effect the project</a:t>
            </a:r>
          </a:p>
          <a:p>
            <a:pPr marL="342900" indent="-342900">
              <a:buAutoNum type="arabicPeriod"/>
            </a:pPr>
            <a:r>
              <a:rPr lang="en-GB" sz="1600" dirty="0"/>
              <a:t>How can project teams and external companies mitigate these delays.</a:t>
            </a:r>
          </a:p>
        </p:txBody>
      </p:sp>
      <p:sp>
        <p:nvSpPr>
          <p:cNvPr id="4" name="TextBox 3">
            <a:extLst>
              <a:ext uri="{FF2B5EF4-FFF2-40B4-BE49-F238E27FC236}">
                <a16:creationId xmlns:a16="http://schemas.microsoft.com/office/drawing/2014/main" id="{56D0F64A-0761-FE17-F5BF-5A3718526AB8}"/>
              </a:ext>
            </a:extLst>
          </p:cNvPr>
          <p:cNvSpPr txBox="1"/>
          <p:nvPr/>
        </p:nvSpPr>
        <p:spPr>
          <a:xfrm>
            <a:off x="257776" y="3978442"/>
            <a:ext cx="2892710" cy="2585323"/>
          </a:xfrm>
          <a:prstGeom prst="rect">
            <a:avLst/>
          </a:prstGeom>
          <a:noFill/>
        </p:spPr>
        <p:txBody>
          <a:bodyPr wrap="square" rtlCol="0">
            <a:spAutoFit/>
          </a:bodyPr>
          <a:lstStyle/>
          <a:p>
            <a:r>
              <a:rPr lang="en-GB" b="1" i="1" u="sng" dirty="0"/>
              <a:t>Pre project planning –</a:t>
            </a:r>
          </a:p>
          <a:p>
            <a:r>
              <a:rPr lang="en-GB" dirty="0"/>
              <a:t>Accounting for all possible delays before the job has begun can be crucial. Planning ahead can allow for a change of direction of the works when an issue arises. </a:t>
            </a:r>
          </a:p>
        </p:txBody>
      </p:sp>
      <p:sp>
        <p:nvSpPr>
          <p:cNvPr id="7" name="TextBox 6">
            <a:extLst>
              <a:ext uri="{FF2B5EF4-FFF2-40B4-BE49-F238E27FC236}">
                <a16:creationId xmlns:a16="http://schemas.microsoft.com/office/drawing/2014/main" id="{B83F5AF5-04EE-8CC1-C445-7F618A68A04A}"/>
              </a:ext>
            </a:extLst>
          </p:cNvPr>
          <p:cNvSpPr txBox="1"/>
          <p:nvPr/>
        </p:nvSpPr>
        <p:spPr>
          <a:xfrm>
            <a:off x="3400926" y="5363365"/>
            <a:ext cx="6930189" cy="1200329"/>
          </a:xfrm>
          <a:prstGeom prst="rect">
            <a:avLst/>
          </a:prstGeom>
          <a:noFill/>
        </p:spPr>
        <p:txBody>
          <a:bodyPr wrap="square" rtlCol="0">
            <a:spAutoFit/>
          </a:bodyPr>
          <a:lstStyle/>
          <a:p>
            <a:r>
              <a:rPr lang="en-GB" b="1" i="1" u="sng" dirty="0"/>
              <a:t>Meetings-</a:t>
            </a:r>
          </a:p>
          <a:p>
            <a:r>
              <a:rPr lang="en-GB" dirty="0"/>
              <a:t>Team meetings should be held weekly to give updates and status of works. Discussing delivery dates and what is required for the delivery to be successful. </a:t>
            </a:r>
          </a:p>
        </p:txBody>
      </p:sp>
      <p:pic>
        <p:nvPicPr>
          <p:cNvPr id="10" name="Picture 9">
            <a:extLst>
              <a:ext uri="{FF2B5EF4-FFF2-40B4-BE49-F238E27FC236}">
                <a16:creationId xmlns:a16="http://schemas.microsoft.com/office/drawing/2014/main" id="{B9F69719-4CB1-D75C-399C-C2761F006121}"/>
              </a:ext>
            </a:extLst>
          </p:cNvPr>
          <p:cNvPicPr>
            <a:picLocks noChangeAspect="1"/>
          </p:cNvPicPr>
          <p:nvPr/>
        </p:nvPicPr>
        <p:blipFill>
          <a:blip r:embed="rId2"/>
          <a:stretch>
            <a:fillRect/>
          </a:stretch>
        </p:blipFill>
        <p:spPr>
          <a:xfrm>
            <a:off x="4412263" y="3192379"/>
            <a:ext cx="3102137" cy="1745568"/>
          </a:xfrm>
          <a:prstGeom prst="rect">
            <a:avLst/>
          </a:prstGeom>
        </p:spPr>
      </p:pic>
      <p:sp>
        <p:nvSpPr>
          <p:cNvPr id="11" name="TextBox 10">
            <a:extLst>
              <a:ext uri="{FF2B5EF4-FFF2-40B4-BE49-F238E27FC236}">
                <a16:creationId xmlns:a16="http://schemas.microsoft.com/office/drawing/2014/main" id="{221300F5-BF70-D7CE-0EDB-65F71F95B72E}"/>
              </a:ext>
            </a:extLst>
          </p:cNvPr>
          <p:cNvSpPr txBox="1"/>
          <p:nvPr/>
        </p:nvSpPr>
        <p:spPr>
          <a:xfrm>
            <a:off x="5313033" y="4937947"/>
            <a:ext cx="1565934" cy="369332"/>
          </a:xfrm>
          <a:prstGeom prst="rect">
            <a:avLst/>
          </a:prstGeom>
          <a:noFill/>
        </p:spPr>
        <p:txBody>
          <a:bodyPr wrap="square" rtlCol="0">
            <a:spAutoFit/>
          </a:bodyPr>
          <a:lstStyle/>
          <a:p>
            <a:r>
              <a:rPr lang="en-GB" dirty="0"/>
              <a:t>Pexels,2025</a:t>
            </a:r>
          </a:p>
        </p:txBody>
      </p:sp>
      <p:sp>
        <p:nvSpPr>
          <p:cNvPr id="12" name="TextBox 11">
            <a:extLst>
              <a:ext uri="{FF2B5EF4-FFF2-40B4-BE49-F238E27FC236}">
                <a16:creationId xmlns:a16="http://schemas.microsoft.com/office/drawing/2014/main" id="{F5A52EE8-83C0-B084-80E0-4AE3B28921DE}"/>
              </a:ext>
            </a:extLst>
          </p:cNvPr>
          <p:cNvSpPr txBox="1"/>
          <p:nvPr/>
        </p:nvSpPr>
        <p:spPr>
          <a:xfrm>
            <a:off x="9196289" y="1642003"/>
            <a:ext cx="2857988" cy="3693319"/>
          </a:xfrm>
          <a:prstGeom prst="rect">
            <a:avLst/>
          </a:prstGeom>
          <a:noFill/>
        </p:spPr>
        <p:txBody>
          <a:bodyPr wrap="square" rtlCol="0">
            <a:spAutoFit/>
          </a:bodyPr>
          <a:lstStyle/>
          <a:p>
            <a:r>
              <a:rPr lang="en-GB" dirty="0"/>
              <a:t>Many individuals I had conversations with believed that poor planning is the main cause of delays in construction. If project and client teams can focus on planning pre project, then many issues could be avoided, or changes could be made to get around the issue. </a:t>
            </a:r>
          </a:p>
        </p:txBody>
      </p:sp>
    </p:spTree>
    <p:extLst>
      <p:ext uri="{BB962C8B-B14F-4D97-AF65-F5344CB8AC3E}">
        <p14:creationId xmlns:p14="http://schemas.microsoft.com/office/powerpoint/2010/main" val="648740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69</TotalTime>
  <Words>194</Words>
  <Application>Microsoft Office PowerPoint</Application>
  <PresentationFormat>Widescreen</PresentationFormat>
  <Paragraphs>12</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Century Gothic</vt:lpstr>
      <vt:lpstr>Wingdings 3</vt:lpstr>
      <vt:lpstr>Ion</vt:lpstr>
      <vt:lpstr>Delays in construction – Mitigation strategies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BREWER Jayden</dc:creator>
  <cp:lastModifiedBy>BREWER Jayden</cp:lastModifiedBy>
  <cp:revision>2</cp:revision>
  <dcterms:created xsi:type="dcterms:W3CDTF">2025-07-17T13:59:42Z</dcterms:created>
  <dcterms:modified xsi:type="dcterms:W3CDTF">2025-07-18T10:06:22Z</dcterms:modified>
</cp:coreProperties>
</file>