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1" r:id="rId4"/>
    <p:sldId id="276" r:id="rId5"/>
    <p:sldId id="272" r:id="rId6"/>
    <p:sldId id="266" r:id="rId7"/>
    <p:sldId id="277" r:id="rId8"/>
    <p:sldId id="274" r:id="rId9"/>
    <p:sldId id="275" r:id="rId10"/>
    <p:sldId id="260" r:id="rId11"/>
    <p:sldId id="267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2AE823-4265-4FAD-9255-CBA49CCA4C6D}" v="1" dt="2023-03-28T14:28:14.8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922" autoAdjust="0"/>
    <p:restoredTop sz="94660"/>
  </p:normalViewPr>
  <p:slideViewPr>
    <p:cSldViewPr snapToGrid="0">
      <p:cViewPr varScale="1">
        <p:scale>
          <a:sx n="78" d="100"/>
          <a:sy n="78" d="100"/>
        </p:scale>
        <p:origin x="45" y="3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015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188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361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309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461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49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481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448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284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060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049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65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fundamentals/relations/flexible-working/remote-working-top-tips" TargetMode="External"/><Relationship Id="rId2" Type="http://schemas.openxmlformats.org/officeDocument/2006/relationships/hyperlink" Target="https://www.cipd.co.uk/Images/mental-health-at-work-1_tcm18-10567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cas.org.uk/supporting-mental-health-workpl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534B4-C8AB-41FA-B381-AE3AE4FA15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1750" y="1514448"/>
            <a:ext cx="7149500" cy="1470025"/>
          </a:xfrm>
        </p:spPr>
        <p:txBody>
          <a:bodyPr/>
          <a:lstStyle/>
          <a:p>
            <a:r>
              <a:rPr lang="en-GB" b="1" dirty="0"/>
              <a:t>Wellbeing and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4433A-7249-4B30-A05B-98B5A6CAB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295192"/>
            <a:ext cx="8534400" cy="1752600"/>
          </a:xfrm>
        </p:spPr>
        <p:txBody>
          <a:bodyPr/>
          <a:lstStyle/>
          <a:p>
            <a:r>
              <a:rPr lang="en-GB" dirty="0"/>
              <a:t>Julie Thomas</a:t>
            </a:r>
          </a:p>
        </p:txBody>
      </p:sp>
    </p:spTree>
    <p:extLst>
      <p:ext uri="{BB962C8B-B14F-4D97-AF65-F5344CB8AC3E}">
        <p14:creationId xmlns:p14="http://schemas.microsoft.com/office/powerpoint/2010/main" val="2039571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24552-1DDF-4957-A3B7-F08CD83E4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By the end of today’s session you will have: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568BC-049B-43B3-9FB2-2C652309F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good understanding of how managers can support the wellbeing of their staff</a:t>
            </a:r>
          </a:p>
          <a:p>
            <a:r>
              <a:rPr lang="en-GB" dirty="0"/>
              <a:t>A good awareness of how wellbeing affects performance</a:t>
            </a:r>
          </a:p>
          <a:p>
            <a:r>
              <a:rPr lang="en-GB" dirty="0"/>
              <a:t>An enhanced appreciation of the importance of emotional intelligence skills in maintaining wellbeing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349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664A5-944F-4D59-BF93-B9AB5BD2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3" y="274638"/>
            <a:ext cx="11745157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6 Steps to help your team thrive in work (CIPD,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CFF84-7728-489D-A8BC-2E154915FF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Get to know your team better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Lead by example to promote healthy working habits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Review workloads, duties and responsibilities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Reflect on your own management style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Discourage presenteeism in your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Manage the mental health of your team while remote working</a:t>
            </a:r>
          </a:p>
        </p:txBody>
      </p:sp>
    </p:spTree>
    <p:extLst>
      <p:ext uri="{BB962C8B-B14F-4D97-AF65-F5344CB8AC3E}">
        <p14:creationId xmlns:p14="http://schemas.microsoft.com/office/powerpoint/2010/main" val="63626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3A4E1-5C15-4311-ADFB-2AB0D835B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Four Core EI Skills (Bradberry,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4F204-D521-4F9F-8DF7-6850934F5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Self-Awareness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accurately perceive your emotions and stay aware of them as they happen.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Self-Management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use awareness of your emotions to stay flexible and positively direct your behaviour.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Social Awareness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accurately pick up on emotions in other people and understand what is really going 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Relationship Management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use awareness of your emotions and the others’ emotions to manage interactions successfully.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599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3A5DF-CB8B-4C0E-AF5F-58FAEF594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8235F-8213-45C1-A45A-2A266D946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46935"/>
            <a:ext cx="10972800" cy="3917032"/>
          </a:xfrm>
        </p:spPr>
        <p:txBody>
          <a:bodyPr/>
          <a:lstStyle/>
          <a:p>
            <a:r>
              <a:rPr lang="en-GB" dirty="0"/>
              <a:t>Read the CIPD Document.</a:t>
            </a:r>
          </a:p>
          <a:p>
            <a:r>
              <a:rPr lang="en-GB" dirty="0"/>
              <a:t>Critically analyse the importance of having strong emotional intelligence skills to carry out each step successfully</a:t>
            </a:r>
          </a:p>
          <a:p>
            <a:r>
              <a:rPr lang="en-GB" dirty="0"/>
              <a:t>Keep your notes to underpin points in your assignment</a:t>
            </a:r>
          </a:p>
        </p:txBody>
      </p:sp>
    </p:spTree>
    <p:extLst>
      <p:ext uri="{BB962C8B-B14F-4D97-AF65-F5344CB8AC3E}">
        <p14:creationId xmlns:p14="http://schemas.microsoft.com/office/powerpoint/2010/main" val="3759525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8F9BF-3C63-4CBA-85E3-68107F222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5931"/>
          </a:xfrm>
        </p:spPr>
        <p:txBody>
          <a:bodyPr/>
          <a:lstStyle/>
          <a:p>
            <a:r>
              <a:rPr lang="en-GB" b="1" dirty="0"/>
              <a:t>Role of 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29178-DC55-46CF-8267-820E96F70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4642"/>
            <a:ext cx="109728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Managers and employees need to be aware of their emotions and ability to regulate them. They need to practice self-care.</a:t>
            </a:r>
          </a:p>
          <a:p>
            <a:r>
              <a:rPr lang="en-GB" dirty="0"/>
              <a:t>They need to use this awareness to manage their relationships with other people.</a:t>
            </a:r>
          </a:p>
          <a:p>
            <a:r>
              <a:rPr lang="en-GB" dirty="0"/>
              <a:t>Managers have the ability to influence employees wellbeing – they can use their EI skills to provide the right support for individuals.</a:t>
            </a:r>
          </a:p>
          <a:p>
            <a:r>
              <a:rPr lang="en-GB" dirty="0"/>
              <a:t>Employees with good EI skills will be more resilient, suffer less stress and have an enhanced sense of wellbeing. </a:t>
            </a:r>
          </a:p>
        </p:txBody>
      </p:sp>
    </p:spTree>
    <p:extLst>
      <p:ext uri="{BB962C8B-B14F-4D97-AF65-F5344CB8AC3E}">
        <p14:creationId xmlns:p14="http://schemas.microsoft.com/office/powerpoint/2010/main" val="1927985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2B8FA-AE25-6276-2BD3-9645BC341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90CA5-1DCB-882E-8B51-D9BFDAC34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Search the library catalogue for articles that link wellbeing and performance</a:t>
            </a:r>
            <a:r>
              <a:rPr lang="en-GB"/>
              <a:t>/productivity </a:t>
            </a:r>
            <a:r>
              <a:rPr lang="en-GB" dirty="0"/>
              <a:t>– what are their conclusions?</a:t>
            </a:r>
          </a:p>
          <a:p>
            <a:r>
              <a:rPr lang="en-GB" dirty="0"/>
              <a:t>Search the internet for wellbeing initiatives and find good organisational examples, where the business benefits are discussed. </a:t>
            </a:r>
          </a:p>
          <a:p>
            <a:r>
              <a:rPr lang="en-GB" dirty="0"/>
              <a:t>Report back your findings. </a:t>
            </a:r>
          </a:p>
        </p:txBody>
      </p:sp>
    </p:spTree>
    <p:extLst>
      <p:ext uri="{BB962C8B-B14F-4D97-AF65-F5344CB8AC3E}">
        <p14:creationId xmlns:p14="http://schemas.microsoft.com/office/powerpoint/2010/main" val="2068006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FC609C-1B0A-CFD8-4F0A-1E85B1A1A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9816" y="955965"/>
            <a:ext cx="6712368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31551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782C1-2697-4B73-A35F-73843E968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Mental Health Awareness Week - 2023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EB0EE-60F0-4414-84B7-9DEEE32E8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year the theme is ‘anxiety’.</a:t>
            </a:r>
          </a:p>
          <a:p>
            <a:r>
              <a:rPr lang="en-GB" dirty="0"/>
              <a:t>How is your employer supporting this theme? If they are not, how could they support it?</a:t>
            </a:r>
          </a:p>
          <a:p>
            <a:r>
              <a:rPr lang="en-GB" dirty="0"/>
              <a:t>What wellbeing initiatives would you like to see introduced at your work?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540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78801-3E80-4E24-8580-93408D845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9334"/>
            <a:ext cx="10972800" cy="65475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Increasing Resilience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1E153-D9CD-485D-9579-73BA31E73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70844"/>
            <a:ext cx="10972800" cy="454638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‘Bounce-</a:t>
            </a:r>
            <a:r>
              <a:rPr lang="en-GB" dirty="0" err="1"/>
              <a:t>backability</a:t>
            </a:r>
            <a:r>
              <a:rPr lang="en-GB" dirty="0"/>
              <a:t>’</a:t>
            </a:r>
          </a:p>
          <a:p>
            <a:r>
              <a:rPr lang="en-GB" dirty="0"/>
              <a:t>Ability to recover quickly from set-backs, manage stress</a:t>
            </a:r>
          </a:p>
          <a:p>
            <a:r>
              <a:rPr lang="en-GB" dirty="0"/>
              <a:t>Change the narrative – write about your experiences, think about the positives that have come out of it </a:t>
            </a:r>
          </a:p>
          <a:p>
            <a:r>
              <a:rPr lang="en-GB" dirty="0"/>
              <a:t>Face our fears – expose yourself in small doses to experiences that you fear, e.g. public speaking</a:t>
            </a:r>
          </a:p>
          <a:p>
            <a:r>
              <a:rPr lang="en-GB" dirty="0"/>
              <a:t>Practice self-compassion – recognise your feelings (be mindful); recognise that others sometimes feel that way; be kind to yourself (ask yourself, how would you treat a friend who was feeling this way?)</a:t>
            </a:r>
          </a:p>
          <a:p>
            <a:r>
              <a:rPr lang="en-GB" dirty="0"/>
              <a:t>Meditation</a:t>
            </a:r>
          </a:p>
          <a:p>
            <a:r>
              <a:rPr lang="en-GB" dirty="0"/>
              <a:t>Cultivate forgiveness – let go of grudges</a:t>
            </a:r>
          </a:p>
          <a:p>
            <a:pPr marL="0" indent="0">
              <a:buNone/>
            </a:pPr>
            <a:r>
              <a:rPr lang="en-GB" dirty="0"/>
              <a:t>(Newman, 2016)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5693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6FF77-B16A-4F25-99F1-26610EFCF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4043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Activity – Practising Gratitude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FEFFD-A850-435F-9B29-CCB90D37B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83516"/>
            <a:ext cx="10972800" cy="423371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One way of building resilience and coping with life’s ups and downs is to recognise what’s good about your life right now.</a:t>
            </a:r>
          </a:p>
          <a:p>
            <a:r>
              <a:rPr lang="en-GB" dirty="0"/>
              <a:t>Name three things that you are currently grateful for – e.g. your warm house.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Every night, look back on the day and think about what you’re specifically grateful for – e.g. that you felt well, that your children seemed to have a good day in school, that you made a customer smile.</a:t>
            </a:r>
          </a:p>
          <a:p>
            <a:pPr marL="0" indent="0">
              <a:buNone/>
            </a:pPr>
            <a:r>
              <a:rPr lang="en-GB" i="1" dirty="0"/>
              <a:t>Building up a reservoir of good thoughts, helps you deal with the bad times. We’ll come back to this in the session on ‘positive psychology’.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9350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561A7-5EDD-44A4-A788-AC2620F95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D5C1A-679E-4C0A-ADB1-C7F4F7CEC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CIPD and Mind </a:t>
            </a:r>
            <a:r>
              <a:rPr lang="en-GB" dirty="0">
                <a:hlinkClick r:id="rId2"/>
              </a:rPr>
              <a:t>People Managers’ Guide to Mental Health</a:t>
            </a:r>
            <a:br>
              <a:rPr lang="en-GB" dirty="0">
                <a:hlinkClick r:id="rId2"/>
              </a:rPr>
            </a:br>
            <a:br>
              <a:rPr lang="en-GB" dirty="0"/>
            </a:br>
            <a:r>
              <a:rPr lang="en-GB" dirty="0"/>
              <a:t>CIPD: </a:t>
            </a:r>
            <a:r>
              <a:rPr lang="en-GB" dirty="0">
                <a:hlinkClick r:id="rId3"/>
              </a:rPr>
              <a:t>Getting the most out of remote working top tips</a:t>
            </a:r>
            <a:br>
              <a:rPr lang="en-GB" dirty="0">
                <a:hlinkClick r:id="rId3"/>
              </a:rPr>
            </a:br>
            <a:br>
              <a:rPr lang="en-GB" dirty="0"/>
            </a:br>
            <a:r>
              <a:rPr lang="en-GB" dirty="0" err="1"/>
              <a:t>Acas</a:t>
            </a:r>
            <a:r>
              <a:rPr lang="en-GB" dirty="0"/>
              <a:t>: </a:t>
            </a:r>
            <a:r>
              <a:rPr lang="en-GB" dirty="0">
                <a:hlinkClick r:id="rId4"/>
              </a:rPr>
              <a:t>Supporting mental health in the workplace</a:t>
            </a:r>
            <a:br>
              <a:rPr lang="en-GB" dirty="0">
                <a:hlinkClick r:id="rId4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88669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679</TotalTime>
  <Words>658</Words>
  <Application>Microsoft Office PowerPoint</Application>
  <PresentationFormat>Widescreen</PresentationFormat>
  <Paragraphs>52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Myriad Pro</vt:lpstr>
      <vt:lpstr>Neue Helvetica W01</vt:lpstr>
      <vt:lpstr>Arial</vt:lpstr>
      <vt:lpstr>ThemeUWTSD</vt:lpstr>
      <vt:lpstr>Wellbeing and Performance</vt:lpstr>
      <vt:lpstr>By the end of today’s session you will have:</vt:lpstr>
      <vt:lpstr>6 Steps to help your team thrive in work (CIPD, 2020)</vt:lpstr>
      <vt:lpstr>Four Core EI Skills (Bradberry, 2020)</vt:lpstr>
      <vt:lpstr>Activity</vt:lpstr>
      <vt:lpstr>Role of Emotional Intelligence</vt:lpstr>
      <vt:lpstr>Group Activity</vt:lpstr>
      <vt:lpstr>PowerPoint Presentation</vt:lpstr>
      <vt:lpstr>Mental Health Awareness Week - 2023</vt:lpstr>
      <vt:lpstr>Increasing Resilience</vt:lpstr>
      <vt:lpstr>Activity – Practising Gratitude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Melanie Squire</cp:lastModifiedBy>
  <cp:revision>40</cp:revision>
  <dcterms:created xsi:type="dcterms:W3CDTF">2020-05-18T15:06:33Z</dcterms:created>
  <dcterms:modified xsi:type="dcterms:W3CDTF">2023-05-09T15:28:30Z</dcterms:modified>
</cp:coreProperties>
</file>