
<file path=[Content_Types].xml><?xml version="1.0" encoding="utf-8"?>
<Types xmlns="http://schemas.openxmlformats.org/package/2006/content-types">
  <Default Extension="jpeg" ContentType="image/jpe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256" r:id="rId3"/>
    <p:sldId id="278" r:id="rId4"/>
    <p:sldId id="258" r:id="rId5"/>
    <p:sldId id="259" r:id="rId6"/>
    <p:sldId id="260" r:id="rId7"/>
    <p:sldId id="279" r:id="rId8"/>
    <p:sldId id="280" r:id="rId9"/>
    <p:sldId id="281" r:id="rId10"/>
    <p:sldId id="282" r:id="rId11"/>
    <p:sldId id="283" r:id="rId12"/>
    <p:sldId id="284" r:id="rId13"/>
    <p:sldId id="285" r:id="rId14"/>
    <p:sldId id="286" r:id="rId15"/>
    <p:sldId id="287" r:id="rId16"/>
    <p:sldId id="288" r:id="rId17"/>
    <p:sldId id="289" r:id="rId18"/>
    <p:sldId id="290" r:id="rId19"/>
    <p:sldId id="291" r:id="rId20"/>
    <p:sldId id="292" r:id="rId21"/>
    <p:sldId id="275" r:id="rId22"/>
    <p:sldId id="276" r:id="rId23"/>
    <p:sldId id="293" r:id="rId24"/>
    <p:sldId id="294" r:id="rId25"/>
    <p:sldId id="295" r:id="rId26"/>
    <p:sldId id="296" r:id="rId27"/>
    <p:sldId id="297" r:id="rId28"/>
    <p:sldId id="298"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94" d="100"/>
          <a:sy n="94" d="100"/>
        </p:scale>
        <p:origin x="148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AFF08BFB-CA02-D34D-9A6F-D08363FBF612}"/>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7CAEC6F-67F4-3A4A-A7E8-EC8AADA77C02}" type="slidenum">
              <a:rPr lang="en-GB" altLang="en-US">
                <a:latin typeface="Times New Roman" panose="02020603050405020304" pitchFamily="18" charset="0"/>
              </a:rPr>
              <a:pPr/>
              <a:t>2</a:t>
            </a:fld>
            <a:endParaRPr lang="en-GB" altLang="en-US">
              <a:latin typeface="Times New Roman" panose="02020603050405020304" pitchFamily="18" charset="0"/>
            </a:endParaRPr>
          </a:p>
        </p:txBody>
      </p:sp>
      <p:sp>
        <p:nvSpPr>
          <p:cNvPr id="32771" name="Rectangle 2">
            <a:extLst>
              <a:ext uri="{FF2B5EF4-FFF2-40B4-BE49-F238E27FC236}">
                <a16:creationId xmlns:a16="http://schemas.microsoft.com/office/drawing/2014/main" id="{87000E79-3B74-CB45-93B5-46C44DFE2A59}"/>
              </a:ext>
            </a:extLst>
          </p:cNvPr>
          <p:cNvSpPr>
            <a:spLocks noRot="1" noChangeArrowheads="1" noTextEdit="1"/>
          </p:cNvSpPr>
          <p:nvPr>
            <p:ph type="sldImg"/>
          </p:nvPr>
        </p:nvSpPr>
        <p:spPr>
          <a:ln/>
        </p:spPr>
      </p:sp>
      <p:sp>
        <p:nvSpPr>
          <p:cNvPr id="32772" name="Rectangle 3">
            <a:extLst>
              <a:ext uri="{FF2B5EF4-FFF2-40B4-BE49-F238E27FC236}">
                <a16:creationId xmlns:a16="http://schemas.microsoft.com/office/drawing/2014/main" id="{AFFC7E0B-9866-5A4C-AACF-22B558CFA878}"/>
              </a:ext>
            </a:extLst>
          </p:cNvPr>
          <p:cNvSpPr>
            <a:spLocks noGrp="1" noChangeArrowheads="1"/>
          </p:cNvSpPr>
          <p:nvPr>
            <p:ph type="body" idx="1"/>
          </p:nvPr>
        </p:nvSpPr>
        <p:spPr>
          <a:noFill/>
        </p:spPr>
        <p:txBody>
          <a:bodyPr/>
          <a:lstStyle/>
          <a:p>
            <a:r>
              <a:rPr lang="en-GB" altLang="en-US">
                <a:latin typeface="Arial" panose="020B0604020202020204" pitchFamily="34" charset="0"/>
              </a:rPr>
              <a:t>This talk provides an overview of the basic steps needed to produce a project plan. The framework provided should allow students to identify where some of the particular issues discussed in other chapters are applied to the planning process. As the focus is on project planning, techniques to do with project control are not explicitly described. However, in practice, one element of project planning will be to decide what project control procedures need to be in place.</a:t>
            </a:r>
          </a:p>
        </p:txBody>
      </p:sp>
    </p:spTree>
    <p:extLst>
      <p:ext uri="{BB962C8B-B14F-4D97-AF65-F5344CB8AC3E}">
        <p14:creationId xmlns:p14="http://schemas.microsoft.com/office/powerpoint/2010/main" val="2559702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FA681854-0E1A-5846-8DB2-9095DA54ABC7}"/>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880BA85-6B85-F148-942F-AE9DADFA7E12}" type="slidenum">
              <a:rPr lang="en-GB" altLang="en-US">
                <a:latin typeface="Times New Roman" panose="02020603050405020304" pitchFamily="18" charset="0"/>
              </a:rPr>
              <a:pPr/>
              <a:t>3</a:t>
            </a:fld>
            <a:endParaRPr lang="en-GB" altLang="en-US">
              <a:latin typeface="Times New Roman" panose="02020603050405020304" pitchFamily="18" charset="0"/>
            </a:endParaRPr>
          </a:p>
        </p:txBody>
      </p:sp>
      <p:sp>
        <p:nvSpPr>
          <p:cNvPr id="33795" name="Rectangle 2">
            <a:extLst>
              <a:ext uri="{FF2B5EF4-FFF2-40B4-BE49-F238E27FC236}">
                <a16:creationId xmlns:a16="http://schemas.microsoft.com/office/drawing/2014/main" id="{C9C9CB54-1EB6-174C-9A6A-EFD0FC320D55}"/>
              </a:ext>
            </a:extLst>
          </p:cNvPr>
          <p:cNvSpPr>
            <a:spLocks noRot="1" noChangeArrowheads="1" noTextEdit="1"/>
          </p:cNvSpPr>
          <p:nvPr>
            <p:ph type="sldImg"/>
          </p:nvPr>
        </p:nvSpPr>
        <p:spPr>
          <a:ln/>
        </p:spPr>
      </p:sp>
      <p:sp>
        <p:nvSpPr>
          <p:cNvPr id="33796" name="Rectangle 3">
            <a:extLst>
              <a:ext uri="{FF2B5EF4-FFF2-40B4-BE49-F238E27FC236}">
                <a16:creationId xmlns:a16="http://schemas.microsoft.com/office/drawing/2014/main" id="{93110DF5-26D4-5E4A-AEE1-0AE6D6C045E8}"/>
              </a:ext>
            </a:extLst>
          </p:cNvPr>
          <p:cNvSpPr>
            <a:spLocks noGrp="1" noChangeArrowheads="1"/>
          </p:cNvSpPr>
          <p:nvPr>
            <p:ph type="body" idx="1"/>
          </p:nvPr>
        </p:nvSpPr>
        <p:spPr>
          <a:noFill/>
        </p:spPr>
        <p:txBody>
          <a:bodyPr/>
          <a:lstStyle/>
          <a:p>
            <a:r>
              <a:rPr lang="en-GB" altLang="en-US" sz="1000">
                <a:latin typeface="Arial" panose="020B0604020202020204" pitchFamily="34" charset="0"/>
              </a:rPr>
              <a:t>The motivation for identifying an overall framework was that students, and</a:t>
            </a:r>
            <a:r>
              <a:rPr lang="en-GB" altLang="en-US">
                <a:latin typeface="Arial" panose="020B0604020202020204" pitchFamily="34" charset="0"/>
              </a:rPr>
              <a:t> </a:t>
            </a:r>
            <a:r>
              <a:rPr lang="en-GB" altLang="en-US" sz="1000">
                <a:latin typeface="Arial" panose="020B0604020202020204" pitchFamily="34" charset="0"/>
              </a:rPr>
              <a:t>others, were often at a loss as to where to start when new to project planning. A structured approach was seen as catering for the needs of such people.</a:t>
            </a:r>
          </a:p>
          <a:p>
            <a:r>
              <a:rPr lang="en-GB" altLang="en-US" sz="1000">
                <a:latin typeface="Arial" panose="020B0604020202020204" pitchFamily="34" charset="0"/>
              </a:rPr>
              <a:t>Students are perhaps most likely to come into contact with some kind of project planning (i) when they are involved in student projects, especially those carried in groups and (ii) if they are members of a project team when they are undertaking a placement year in industry. The first situation is probably quite small-scale compared to the second. The same general principles of planning however relate to both.</a:t>
            </a:r>
          </a:p>
          <a:p>
            <a:r>
              <a:rPr lang="en-GB" altLang="en-US" sz="1000">
                <a:latin typeface="Arial" panose="020B0604020202020204" pitchFamily="34" charset="0"/>
              </a:rPr>
              <a:t>The approach described here is designed to be applicable to a range of different types of project. For example, multimedia projects are not explicitly discussed, but one of the authors teaches a course project management for multimedia and the general approach described here seems to work satisfactorily when applied to these type of projects.</a:t>
            </a:r>
          </a:p>
          <a:p>
            <a:r>
              <a:rPr lang="en-GB" altLang="en-US" sz="1000">
                <a:latin typeface="Arial" panose="020B0604020202020204" pitchFamily="34" charset="0"/>
              </a:rPr>
              <a:t>It might be asked why a standard approach such as PRINCE2 has not been adopted.  In fact there is an outline of the PRINCE2 framework in an Appendix to the textbook. There has been caution about using PRINCE2 more centrally because:</a:t>
            </a:r>
          </a:p>
          <a:p>
            <a:pPr>
              <a:buFontTx/>
              <a:buChar char="•"/>
            </a:pPr>
            <a:r>
              <a:rPr lang="en-GB" altLang="en-US" sz="1000">
                <a:latin typeface="Arial" panose="020B0604020202020204" pitchFamily="34" charset="0"/>
              </a:rPr>
              <a:t>PRINCE2 tend to be used mainly in the UK and many users of the </a:t>
            </a:r>
            <a:r>
              <a:rPr lang="en-GB" altLang="en-US" sz="1000" i="1">
                <a:latin typeface="Arial" panose="020B0604020202020204" pitchFamily="34" charset="0"/>
              </a:rPr>
              <a:t>Software Project Management</a:t>
            </a:r>
            <a:r>
              <a:rPr lang="en-GB" altLang="en-US" sz="1000">
                <a:latin typeface="Arial" panose="020B0604020202020204" pitchFamily="34" charset="0"/>
              </a:rPr>
              <a:t> textbook are from elsewhere</a:t>
            </a:r>
          </a:p>
          <a:p>
            <a:pPr>
              <a:buFontTx/>
              <a:buChar char="•"/>
            </a:pPr>
            <a:r>
              <a:rPr lang="en-GB" altLang="en-US" sz="1000">
                <a:latin typeface="Arial" panose="020B0604020202020204" pitchFamily="34" charset="0"/>
              </a:rPr>
              <a:t>The content of this course would be vulnerable to changes to the method imposed by its design authority</a:t>
            </a:r>
          </a:p>
          <a:p>
            <a:pPr>
              <a:buFontTx/>
              <a:buChar char="•"/>
            </a:pPr>
            <a:r>
              <a:rPr lang="en-GB" altLang="en-US" sz="1000">
                <a:latin typeface="Arial" panose="020B0604020202020204" pitchFamily="34" charset="0"/>
              </a:rPr>
              <a:t>PRINCE2 tends to focus more on procedural and bureaucratic matters at the expense of techniques –  the few planning techniques that are associated with PRINCE, for example, the development of product flow diagrams, are used in the Step Wise approach as well.</a:t>
            </a:r>
          </a:p>
        </p:txBody>
      </p:sp>
    </p:spTree>
    <p:extLst>
      <p:ext uri="{BB962C8B-B14F-4D97-AF65-F5344CB8AC3E}">
        <p14:creationId xmlns:p14="http://schemas.microsoft.com/office/powerpoint/2010/main" val="1038337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DC47DCFF-A41E-9748-8E6E-E2E04B268CD3}"/>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26E1F76-520B-8A42-8C8B-9357D1034B07}" type="slidenum">
              <a:rPr lang="en-GB" altLang="en-US">
                <a:latin typeface="Times New Roman" panose="02020603050405020304" pitchFamily="18" charset="0"/>
              </a:rPr>
              <a:pPr/>
              <a:t>4</a:t>
            </a:fld>
            <a:endParaRPr lang="en-GB" altLang="en-US">
              <a:latin typeface="Times New Roman" panose="02020603050405020304" pitchFamily="18" charset="0"/>
            </a:endParaRPr>
          </a:p>
        </p:txBody>
      </p:sp>
      <p:sp>
        <p:nvSpPr>
          <p:cNvPr id="34819" name="Rectangle 2">
            <a:extLst>
              <a:ext uri="{FF2B5EF4-FFF2-40B4-BE49-F238E27FC236}">
                <a16:creationId xmlns:a16="http://schemas.microsoft.com/office/drawing/2014/main" id="{9A2F0C3A-6A6E-B549-93CB-8FFAD1EE4388}"/>
              </a:ext>
            </a:extLst>
          </p:cNvPr>
          <p:cNvSpPr>
            <a:spLocks noRot="1" noChangeArrowheads="1" noTextEdit="1"/>
          </p:cNvSpPr>
          <p:nvPr>
            <p:ph type="sldImg"/>
          </p:nvPr>
        </p:nvSpPr>
        <p:spPr>
          <a:ln/>
        </p:spPr>
      </p:sp>
      <p:sp>
        <p:nvSpPr>
          <p:cNvPr id="34820" name="Rectangle 3">
            <a:extLst>
              <a:ext uri="{FF2B5EF4-FFF2-40B4-BE49-F238E27FC236}">
                <a16:creationId xmlns:a16="http://schemas.microsoft.com/office/drawing/2014/main" id="{C1A88E72-70BF-FB48-8835-B7EB0109C251}"/>
              </a:ext>
            </a:extLst>
          </p:cNvPr>
          <p:cNvSpPr>
            <a:spLocks noGrp="1" noChangeArrowheads="1"/>
          </p:cNvSpPr>
          <p:nvPr>
            <p:ph type="body" idx="1"/>
          </p:nvPr>
        </p:nvSpPr>
        <p:spPr>
          <a:noFill/>
        </p:spPr>
        <p:txBody>
          <a:bodyPr/>
          <a:lstStyle/>
          <a:p>
            <a:pPr>
              <a:lnSpc>
                <a:spcPct val="80000"/>
              </a:lnSpc>
            </a:pPr>
            <a:r>
              <a:rPr lang="en-GB" altLang="en-US" sz="900">
                <a:latin typeface="Arial" panose="020B0604020202020204" pitchFamily="34" charset="0"/>
              </a:rPr>
              <a:t>This is an overview of the main steps, details of which will be discussed in the following overheads:</a:t>
            </a:r>
          </a:p>
          <a:p>
            <a:pPr>
              <a:lnSpc>
                <a:spcPct val="80000"/>
              </a:lnSpc>
            </a:pPr>
            <a:r>
              <a:rPr lang="en-GB" altLang="en-US" sz="900" b="1">
                <a:latin typeface="Arial" panose="020B0604020202020204" pitchFamily="34" charset="0"/>
              </a:rPr>
              <a:t>0.</a:t>
            </a:r>
            <a:r>
              <a:rPr lang="en-GB" altLang="en-US" sz="900">
                <a:latin typeface="Arial" panose="020B0604020202020204" pitchFamily="34" charset="0"/>
              </a:rPr>
              <a:t> </a:t>
            </a:r>
            <a:r>
              <a:rPr lang="en-GB" altLang="en-US" sz="900" b="1">
                <a:latin typeface="Arial" panose="020B0604020202020204" pitchFamily="34" charset="0"/>
              </a:rPr>
              <a:t>Select project </a:t>
            </a:r>
            <a:r>
              <a:rPr lang="en-GB" altLang="en-US" sz="900">
                <a:latin typeface="Arial" panose="020B0604020202020204" pitchFamily="34" charset="0"/>
              </a:rPr>
              <a:t>There must be some process by which the project to be executed was selected. Chapter 3 on project evaluation looks at this in more detail.</a:t>
            </a:r>
          </a:p>
          <a:p>
            <a:pPr>
              <a:lnSpc>
                <a:spcPct val="80000"/>
              </a:lnSpc>
            </a:pPr>
            <a:r>
              <a:rPr lang="en-GB" altLang="en-US" sz="900" b="1">
                <a:latin typeface="Arial" panose="020B0604020202020204" pitchFamily="34" charset="0"/>
              </a:rPr>
              <a:t>1. Identify project objectives </a:t>
            </a:r>
            <a:r>
              <a:rPr lang="en-GB" altLang="en-US" sz="900">
                <a:latin typeface="Arial" panose="020B0604020202020204" pitchFamily="34" charset="0"/>
              </a:rPr>
              <a:t>It is important that at the outset the main stakeholders are all aware of the precise objectives of the project. This has already been  discussed in Chapter 1.</a:t>
            </a:r>
          </a:p>
          <a:p>
            <a:pPr>
              <a:lnSpc>
                <a:spcPct val="80000"/>
              </a:lnSpc>
            </a:pPr>
            <a:r>
              <a:rPr lang="en-GB" altLang="en-US" sz="900" b="1">
                <a:latin typeface="Arial" panose="020B0604020202020204" pitchFamily="34" charset="0"/>
              </a:rPr>
              <a:t>2. Identify project infrastructure </a:t>
            </a:r>
            <a:r>
              <a:rPr lang="en-GB" altLang="en-US" sz="900">
                <a:latin typeface="Arial" panose="020B0604020202020204" pitchFamily="34" charset="0"/>
              </a:rPr>
              <a:t>This may not be a significant step where you are working on an in-house project in a very familiar environment. However, where the project is being carried out for external clients then you may need to investigate the characteristics of the environment in which the project is to be carried out.</a:t>
            </a:r>
          </a:p>
          <a:p>
            <a:pPr>
              <a:lnSpc>
                <a:spcPct val="80000"/>
              </a:lnSpc>
            </a:pPr>
            <a:r>
              <a:rPr lang="en-GB" altLang="en-US" sz="900" b="1">
                <a:latin typeface="Arial" panose="020B0604020202020204" pitchFamily="34" charset="0"/>
              </a:rPr>
              <a:t>3. Analyse project characteristics </a:t>
            </a:r>
            <a:r>
              <a:rPr lang="en-GB" altLang="en-US" sz="900">
                <a:latin typeface="Arial" panose="020B0604020202020204" pitchFamily="34" charset="0"/>
              </a:rPr>
              <a:t>Different types of project will need different technical and management approaches. For example, a project to implement control software embedded in industrial equipment will need a different set of methods than a project to implement a business information system. A multimedia application would again need a different set of activities. (This is not to say that there could not be considerable overlaps in the approaches).</a:t>
            </a:r>
          </a:p>
          <a:p>
            <a:pPr>
              <a:lnSpc>
                <a:spcPct val="80000"/>
              </a:lnSpc>
            </a:pPr>
            <a:r>
              <a:rPr lang="en-GB" altLang="en-US" sz="900" b="1">
                <a:latin typeface="Arial" panose="020B0604020202020204" pitchFamily="34" charset="0"/>
              </a:rPr>
              <a:t>4. Identify products and activities </a:t>
            </a:r>
            <a:r>
              <a:rPr lang="en-GB" altLang="en-US" sz="900">
                <a:latin typeface="Arial" panose="020B0604020202020204" pitchFamily="34" charset="0"/>
              </a:rPr>
              <a:t>With software projects, it is best to start by listing the products, both deliverable and intermediate, to be created. The activities needed to create the products can then be identified</a:t>
            </a:r>
          </a:p>
          <a:p>
            <a:pPr>
              <a:lnSpc>
                <a:spcPct val="80000"/>
              </a:lnSpc>
            </a:pPr>
            <a:r>
              <a:rPr lang="en-GB" altLang="en-US" sz="900" b="1">
                <a:latin typeface="Arial" panose="020B0604020202020204" pitchFamily="34" charset="0"/>
              </a:rPr>
              <a:t>5. Estimate effort for activity</a:t>
            </a:r>
            <a:r>
              <a:rPr lang="en-GB" altLang="en-US" sz="900">
                <a:latin typeface="Arial" panose="020B0604020202020204" pitchFamily="34" charset="0"/>
              </a:rPr>
              <a:t>.</a:t>
            </a:r>
          </a:p>
          <a:p>
            <a:pPr>
              <a:lnSpc>
                <a:spcPct val="80000"/>
              </a:lnSpc>
            </a:pPr>
            <a:r>
              <a:rPr lang="en-GB" altLang="en-US" sz="900" b="1">
                <a:latin typeface="Arial" panose="020B0604020202020204" pitchFamily="34" charset="0"/>
              </a:rPr>
              <a:t>6. Identify activity risks </a:t>
            </a:r>
            <a:r>
              <a:rPr lang="en-GB" altLang="en-US" sz="900">
                <a:latin typeface="Arial" panose="020B0604020202020204" pitchFamily="34" charset="0"/>
              </a:rPr>
              <a:t>Having assessed the amount of effort and the elapsed time for a project, the reasons why these might be vary during the actual execution of the project need to be considered. Where there is a very high risk of additional effort/time being needed then actions to reduce this risk may be formulated.</a:t>
            </a:r>
          </a:p>
          <a:p>
            <a:pPr>
              <a:lnSpc>
                <a:spcPct val="80000"/>
              </a:lnSpc>
            </a:pPr>
            <a:r>
              <a:rPr lang="en-GB" altLang="en-US" sz="900" b="1">
                <a:latin typeface="Arial" panose="020B0604020202020204" pitchFamily="34" charset="0"/>
              </a:rPr>
              <a:t>7. Allocate resources</a:t>
            </a:r>
            <a:r>
              <a:rPr lang="en-GB" altLang="en-US" sz="900">
                <a:latin typeface="Arial" panose="020B0604020202020204" pitchFamily="34" charset="0"/>
              </a:rPr>
              <a:t> With software projects, these resources will mainly be staff, but could be equipment etc.</a:t>
            </a:r>
          </a:p>
          <a:p>
            <a:pPr>
              <a:lnSpc>
                <a:spcPct val="80000"/>
              </a:lnSpc>
            </a:pPr>
            <a:r>
              <a:rPr lang="en-GB" altLang="en-US" sz="900" b="1">
                <a:latin typeface="Arial" panose="020B0604020202020204" pitchFamily="34" charset="0"/>
              </a:rPr>
              <a:t>8. Review/publicize </a:t>
            </a:r>
            <a:r>
              <a:rPr lang="en-GB" altLang="en-US" sz="900">
                <a:latin typeface="Arial" panose="020B0604020202020204" pitchFamily="34" charset="0"/>
              </a:rPr>
              <a:t>It is no good having a plan if no one knows about it</a:t>
            </a:r>
          </a:p>
          <a:p>
            <a:pPr>
              <a:lnSpc>
                <a:spcPct val="80000"/>
              </a:lnSpc>
            </a:pPr>
            <a:r>
              <a:rPr lang="en-GB" altLang="en-US" sz="900" b="1">
                <a:latin typeface="Arial" panose="020B0604020202020204" pitchFamily="34" charset="0"/>
              </a:rPr>
              <a:t>9. Execute Plan</a:t>
            </a:r>
          </a:p>
          <a:p>
            <a:pPr>
              <a:lnSpc>
                <a:spcPct val="80000"/>
              </a:lnSpc>
            </a:pPr>
            <a:r>
              <a:rPr lang="en-GB" altLang="en-US" sz="900" b="1">
                <a:latin typeface="Arial" panose="020B0604020202020204" pitchFamily="34" charset="0"/>
              </a:rPr>
              <a:t>10. Lower level planning </a:t>
            </a:r>
            <a:r>
              <a:rPr lang="en-GB" altLang="en-US" sz="900">
                <a:latin typeface="Arial" panose="020B0604020202020204" pitchFamily="34" charset="0"/>
              </a:rPr>
              <a:t>Not all of a project, especially when it is large, can be planned in detail at the outset. Not all the information needed to plan the later stages will be available at the beginning: for example software development  cannot be broken down into precise sub-tasks with realistic target times until more is known about what the overall design of the system is known.</a:t>
            </a:r>
          </a:p>
        </p:txBody>
      </p:sp>
    </p:spTree>
    <p:extLst>
      <p:ext uri="{BB962C8B-B14F-4D97-AF65-F5344CB8AC3E}">
        <p14:creationId xmlns:p14="http://schemas.microsoft.com/office/powerpoint/2010/main" val="8042664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16622552-60FA-2448-AA77-C59336971550}"/>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1B3076D-4358-4742-A9F9-15B09C0C195D}" type="slidenum">
              <a:rPr lang="en-GB" altLang="en-US">
                <a:latin typeface="Times New Roman" panose="02020603050405020304" pitchFamily="18" charset="0"/>
              </a:rPr>
              <a:pPr/>
              <a:t>5</a:t>
            </a:fld>
            <a:endParaRPr lang="en-GB" altLang="en-US">
              <a:latin typeface="Times New Roman" panose="02020603050405020304" pitchFamily="18" charset="0"/>
            </a:endParaRPr>
          </a:p>
        </p:txBody>
      </p:sp>
      <p:sp>
        <p:nvSpPr>
          <p:cNvPr id="35843" name="Rectangle 2">
            <a:extLst>
              <a:ext uri="{FF2B5EF4-FFF2-40B4-BE49-F238E27FC236}">
                <a16:creationId xmlns:a16="http://schemas.microsoft.com/office/drawing/2014/main" id="{BB7544AC-D8AE-244B-9673-CA7EF55E637A}"/>
              </a:ext>
            </a:extLst>
          </p:cNvPr>
          <p:cNvSpPr>
            <a:spLocks noRot="1" noChangeArrowheads="1" noTextEdit="1"/>
          </p:cNvSpPr>
          <p:nvPr>
            <p:ph type="sldImg"/>
          </p:nvPr>
        </p:nvSpPr>
        <p:spPr>
          <a:ln/>
        </p:spPr>
      </p:sp>
      <p:sp>
        <p:nvSpPr>
          <p:cNvPr id="35844" name="Rectangle 3">
            <a:extLst>
              <a:ext uri="{FF2B5EF4-FFF2-40B4-BE49-F238E27FC236}">
                <a16:creationId xmlns:a16="http://schemas.microsoft.com/office/drawing/2014/main" id="{3903A696-F738-6645-B214-8C054E89A023}"/>
              </a:ext>
            </a:extLst>
          </p:cNvPr>
          <p:cNvSpPr>
            <a:spLocks noGrp="1" noChangeArrowheads="1"/>
          </p:cNvSpPr>
          <p:nvPr>
            <p:ph type="body" idx="1"/>
          </p:nvPr>
        </p:nvSpPr>
        <p:spPr>
          <a:noFill/>
        </p:spPr>
        <p:txBody>
          <a:bodyPr/>
          <a:lstStyle/>
          <a:p>
            <a:r>
              <a:rPr lang="en-GB" altLang="en-US">
                <a:latin typeface="Arial" panose="020B0604020202020204" pitchFamily="34" charset="0"/>
              </a:rPr>
              <a:t>In this lecture the example is neither the Amanda nor Brigette project, as one that is smaller is needed in order to convey the main ideas in the lecture.</a:t>
            </a:r>
          </a:p>
          <a:p>
            <a:r>
              <a:rPr lang="en-GB" altLang="en-US">
                <a:latin typeface="Arial" panose="020B0604020202020204" pitchFamily="34" charset="0"/>
              </a:rPr>
              <a:t>In this scenario, a hardware/software engineering company has been experiencing problems with friction and bad feeling among team members working on software development projects. The human resources manager has looked into these problems and has suggested that software development staff be given psychometric tests so that people can allocated to projects with co-workers who are likely to be temperamentally compatible – see, for example, the Belbin approach discussed in chapter 11.</a:t>
            </a:r>
          </a:p>
          <a:p>
            <a:r>
              <a:rPr lang="en-GB" altLang="en-US">
                <a:latin typeface="Arial" panose="020B0604020202020204" pitchFamily="34" charset="0"/>
              </a:rPr>
              <a:t>It has been decided that this might be best implemented by incorporating the testing into a software application, and Visual Basic has been suggested as the programming language. A local university is to be approached to see if there is a student who might be able to implement this application as a final year project.</a:t>
            </a:r>
          </a:p>
          <a:p>
            <a:r>
              <a:rPr lang="en-GB" altLang="en-US">
                <a:latin typeface="Arial" panose="020B0604020202020204" pitchFamily="34" charset="0"/>
              </a:rPr>
              <a:t>It is important that staff be willing to use the tool so usability considerations are seen as important.</a:t>
            </a:r>
          </a:p>
        </p:txBody>
      </p:sp>
    </p:spTree>
    <p:extLst>
      <p:ext uri="{BB962C8B-B14F-4D97-AF65-F5344CB8AC3E}">
        <p14:creationId xmlns:p14="http://schemas.microsoft.com/office/powerpoint/2010/main" val="2281677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34680810-2C3C-8D44-90B5-F58FD6470E2A}"/>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972E3BC-3837-8E42-A21E-1F4B5E9BC88D}" type="slidenum">
              <a:rPr lang="en-GB" altLang="en-US">
                <a:latin typeface="Times New Roman" panose="02020603050405020304" pitchFamily="18" charset="0"/>
              </a:rPr>
              <a:pPr/>
              <a:t>6</a:t>
            </a:fld>
            <a:endParaRPr lang="en-GB" altLang="en-US">
              <a:latin typeface="Times New Roman" panose="02020603050405020304" pitchFamily="18" charset="0"/>
            </a:endParaRPr>
          </a:p>
        </p:txBody>
      </p:sp>
      <p:sp>
        <p:nvSpPr>
          <p:cNvPr id="36867" name="Rectangle 2">
            <a:extLst>
              <a:ext uri="{FF2B5EF4-FFF2-40B4-BE49-F238E27FC236}">
                <a16:creationId xmlns:a16="http://schemas.microsoft.com/office/drawing/2014/main" id="{DB2F7DAB-6CFA-F74C-B824-4ABE3536DD85}"/>
              </a:ext>
            </a:extLst>
          </p:cNvPr>
          <p:cNvSpPr>
            <a:spLocks noRot="1" noChangeArrowheads="1" noTextEdit="1"/>
          </p:cNvSpPr>
          <p:nvPr>
            <p:ph type="sldImg"/>
          </p:nvPr>
        </p:nvSpPr>
        <p:spPr>
          <a:ln/>
        </p:spPr>
      </p:sp>
      <p:sp>
        <p:nvSpPr>
          <p:cNvPr id="36868" name="Rectangle 3">
            <a:extLst>
              <a:ext uri="{FF2B5EF4-FFF2-40B4-BE49-F238E27FC236}">
                <a16:creationId xmlns:a16="http://schemas.microsoft.com/office/drawing/2014/main" id="{138A523F-DCD9-7B44-8F1D-745D7A953BF6}"/>
              </a:ext>
            </a:extLst>
          </p:cNvPr>
          <p:cNvSpPr>
            <a:spLocks noGrp="1" noChangeArrowheads="1"/>
          </p:cNvSpPr>
          <p:nvPr>
            <p:ph type="body" idx="1"/>
          </p:nvPr>
        </p:nvSpPr>
        <p:spPr>
          <a:noFill/>
        </p:spPr>
        <p:txBody>
          <a:bodyPr/>
          <a:lstStyle/>
          <a:p>
            <a:endParaRPr lang="en-GB" altLang="en-US"/>
          </a:p>
        </p:txBody>
      </p:sp>
    </p:spTree>
    <p:extLst>
      <p:ext uri="{BB962C8B-B14F-4D97-AF65-F5344CB8AC3E}">
        <p14:creationId xmlns:p14="http://schemas.microsoft.com/office/powerpoint/2010/main" val="633222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D4FD0677-1C5D-C94A-A2C5-14FF80D2A4B1}"/>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F41DA69-BEC4-6B49-996B-983D2620FC92}" type="slidenum">
              <a:rPr lang="en-GB" altLang="en-US">
                <a:latin typeface="Times New Roman" panose="02020603050405020304" pitchFamily="18" charset="0"/>
              </a:rPr>
              <a:pPr/>
              <a:t>7</a:t>
            </a:fld>
            <a:endParaRPr lang="en-GB" altLang="en-US">
              <a:latin typeface="Times New Roman" panose="02020603050405020304" pitchFamily="18" charset="0"/>
            </a:endParaRPr>
          </a:p>
        </p:txBody>
      </p:sp>
      <p:sp>
        <p:nvSpPr>
          <p:cNvPr id="37891" name="Rectangle 2">
            <a:extLst>
              <a:ext uri="{FF2B5EF4-FFF2-40B4-BE49-F238E27FC236}">
                <a16:creationId xmlns:a16="http://schemas.microsoft.com/office/drawing/2014/main" id="{D9F4B1BD-58A1-BC4D-9FD7-B7D707923B12}"/>
              </a:ext>
            </a:extLst>
          </p:cNvPr>
          <p:cNvSpPr>
            <a:spLocks noRot="1" noChangeArrowheads="1" noTextEdit="1"/>
          </p:cNvSpPr>
          <p:nvPr>
            <p:ph type="sldImg"/>
          </p:nvPr>
        </p:nvSpPr>
        <p:spPr>
          <a:ln/>
        </p:spPr>
      </p:sp>
      <p:sp>
        <p:nvSpPr>
          <p:cNvPr id="37892" name="Rectangle 3">
            <a:extLst>
              <a:ext uri="{FF2B5EF4-FFF2-40B4-BE49-F238E27FC236}">
                <a16:creationId xmlns:a16="http://schemas.microsoft.com/office/drawing/2014/main" id="{1850EA6E-8226-1C4B-AD73-17765D4D6CE8}"/>
              </a:ext>
            </a:extLst>
          </p:cNvPr>
          <p:cNvSpPr>
            <a:spLocks noGrp="1" noChangeArrowheads="1"/>
          </p:cNvSpPr>
          <p:nvPr>
            <p:ph type="body" idx="1"/>
          </p:nvPr>
        </p:nvSpPr>
        <p:spPr>
          <a:noFill/>
        </p:spPr>
        <p:txBody>
          <a:bodyPr/>
          <a:lstStyle/>
          <a:p>
            <a:r>
              <a:rPr lang="en-GB" altLang="en-US" b="1">
                <a:latin typeface="Arial" panose="020B0604020202020204" pitchFamily="34" charset="0"/>
              </a:rPr>
              <a:t>1.1. Identifying objectives and measures of effectiveness.</a:t>
            </a:r>
            <a:r>
              <a:rPr lang="en-GB" altLang="en-US">
                <a:latin typeface="Arial" panose="020B0604020202020204" pitchFamily="34" charset="0"/>
              </a:rPr>
              <a:t> This was discussed in chapter/lecture 1. To revise this students could be asked to try to produce a succinct statement of the objectives for the student described previously. Key points are that the student project objectives must be such that a student can realistically be responsible for their achievement. For instance, an objective </a:t>
            </a:r>
            <a:r>
              <a:rPr lang="en-GB" altLang="en-US" i="1">
                <a:latin typeface="Arial" panose="020B0604020202020204" pitchFamily="34" charset="0"/>
              </a:rPr>
              <a:t>to reduce conflict between project team members</a:t>
            </a:r>
            <a:r>
              <a:rPr lang="en-GB" altLang="en-US">
                <a:latin typeface="Arial" panose="020B0604020202020204" pitchFamily="34" charset="0"/>
              </a:rPr>
              <a:t> would be at too high a level for a software developer: he or she is there to produce software and evaluation of the particular pyschometric test would be outside their capabilities. If the student was a psychology student and the project was regarded as a psychological one, then things might be different. </a:t>
            </a:r>
          </a:p>
          <a:p>
            <a:r>
              <a:rPr lang="en-GB" altLang="en-US" b="1">
                <a:latin typeface="Arial" panose="020B0604020202020204" pitchFamily="34" charset="0"/>
              </a:rPr>
              <a:t>1.2.Establishment of a project authority</a:t>
            </a:r>
            <a:r>
              <a:rPr lang="en-GB" altLang="en-US">
                <a:latin typeface="Arial" panose="020B0604020202020204" pitchFamily="34" charset="0"/>
              </a:rPr>
              <a:t> In the case of students on placement or carrying final year projects for outside organizations, the problem of identifying  who has the final say on the project can occur surprisingly often, particular when different user groups have conflicting requirements. In larger, more formal projects, the project authority might reside in a Project Board or steering committee.</a:t>
            </a:r>
          </a:p>
          <a:p>
            <a:r>
              <a:rPr lang="en-GB" altLang="en-US" b="1">
                <a:latin typeface="Arial" panose="020B0604020202020204" pitchFamily="34" charset="0"/>
              </a:rPr>
              <a:t>1.3 Identify all stakeholders in the project and their interests</a:t>
            </a:r>
            <a:r>
              <a:rPr lang="en-GB" altLang="en-US">
                <a:latin typeface="Arial" panose="020B0604020202020204" pitchFamily="34" charset="0"/>
              </a:rPr>
              <a:t>. Stakeholders can be anyone who has an interest in the project. They may be users of the final application or might be involved in the development or implementation of the project. </a:t>
            </a:r>
          </a:p>
          <a:p>
            <a:endParaRPr lang="en-GB" altLang="en-US" i="1">
              <a:latin typeface="Arial" panose="020B0604020202020204" pitchFamily="34" charset="0"/>
            </a:endParaRPr>
          </a:p>
        </p:txBody>
      </p:sp>
    </p:spTree>
    <p:extLst>
      <p:ext uri="{BB962C8B-B14F-4D97-AF65-F5344CB8AC3E}">
        <p14:creationId xmlns:p14="http://schemas.microsoft.com/office/powerpoint/2010/main" val="143869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83B152F4-59D2-E94A-B11D-E45128865942}"/>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191E063-11C6-0243-837D-D6938BE645E8}" type="slidenum">
              <a:rPr lang="en-GB" altLang="en-US">
                <a:latin typeface="Times New Roman" panose="02020603050405020304" pitchFamily="18" charset="0"/>
              </a:rPr>
              <a:pPr/>
              <a:t>8</a:t>
            </a:fld>
            <a:endParaRPr lang="en-GB" altLang="en-US">
              <a:latin typeface="Times New Roman" panose="02020603050405020304" pitchFamily="18" charset="0"/>
            </a:endParaRPr>
          </a:p>
        </p:txBody>
      </p:sp>
      <p:sp>
        <p:nvSpPr>
          <p:cNvPr id="38915" name="Rectangle 2">
            <a:extLst>
              <a:ext uri="{FF2B5EF4-FFF2-40B4-BE49-F238E27FC236}">
                <a16:creationId xmlns:a16="http://schemas.microsoft.com/office/drawing/2014/main" id="{DA2C11D7-4D6F-7743-ACF1-71D8312C640A}"/>
              </a:ext>
            </a:extLst>
          </p:cNvPr>
          <p:cNvSpPr>
            <a:spLocks noRot="1" noChangeArrowheads="1" noTextEdit="1"/>
          </p:cNvSpPr>
          <p:nvPr>
            <p:ph type="sldImg"/>
          </p:nvPr>
        </p:nvSpPr>
        <p:spPr>
          <a:ln/>
        </p:spPr>
      </p:sp>
      <p:sp>
        <p:nvSpPr>
          <p:cNvPr id="38916" name="Rectangle 3">
            <a:extLst>
              <a:ext uri="{FF2B5EF4-FFF2-40B4-BE49-F238E27FC236}">
                <a16:creationId xmlns:a16="http://schemas.microsoft.com/office/drawing/2014/main" id="{1EDF531D-A920-DA40-AD6C-071B304775A4}"/>
              </a:ext>
            </a:extLst>
          </p:cNvPr>
          <p:cNvSpPr>
            <a:spLocks noGrp="1" noChangeArrowheads="1"/>
          </p:cNvSpPr>
          <p:nvPr>
            <p:ph type="body" idx="1"/>
          </p:nvPr>
        </p:nvSpPr>
        <p:spPr>
          <a:noFill/>
        </p:spPr>
        <p:txBody>
          <a:bodyPr/>
          <a:lstStyle/>
          <a:p>
            <a:r>
              <a:rPr lang="en-GB" altLang="en-US" b="1">
                <a:latin typeface="Arial" panose="020B0604020202020204" pitchFamily="34" charset="0"/>
              </a:rPr>
              <a:t>1.4 Modify objectives in the light of stakeholder analysis. </a:t>
            </a:r>
            <a:r>
              <a:rPr lang="en-GB" altLang="en-US">
                <a:latin typeface="Arial" panose="020B0604020202020204" pitchFamily="34" charset="0"/>
              </a:rPr>
              <a:t>The key point here is the need to ensure commitment to the project from the important stakeholders. This might need to be done by ensuring that there is some benefit from the project for them. Note this is a similar idea to Barry Boehm’s ‘Theory W’ (‘W’ stands for ‘everyone a </a:t>
            </a:r>
            <a:r>
              <a:rPr lang="en-GB" altLang="en-US" b="1">
                <a:latin typeface="Arial" panose="020B0604020202020204" pitchFamily="34" charset="0"/>
              </a:rPr>
              <a:t>w</a:t>
            </a:r>
            <a:r>
              <a:rPr lang="en-GB" altLang="en-US">
                <a:latin typeface="Arial" panose="020B0604020202020204" pitchFamily="34" charset="0"/>
              </a:rPr>
              <a:t>inner’)</a:t>
            </a:r>
          </a:p>
          <a:p>
            <a:r>
              <a:rPr lang="en-GB" altLang="en-US" b="1">
                <a:latin typeface="Arial" panose="020B0604020202020204" pitchFamily="34" charset="0"/>
              </a:rPr>
              <a:t>1.5 Establish methods of communication with all parties </a:t>
            </a:r>
            <a:r>
              <a:rPr lang="en-GB" altLang="en-US">
                <a:latin typeface="Arial" panose="020B0604020202020204" pitchFamily="34" charset="0"/>
              </a:rPr>
              <a:t>In the case of a small student project, it might be mainly swapping email addresses and mobile phone numbers. With larger projects, it could involve setting up groups who meet regularly to co-ordinate action. Sometimes specific ‘communication plans’ are drawn up to deal with these issues.</a:t>
            </a:r>
          </a:p>
        </p:txBody>
      </p:sp>
    </p:spTree>
    <p:extLst>
      <p:ext uri="{BB962C8B-B14F-4D97-AF65-F5344CB8AC3E}">
        <p14:creationId xmlns:p14="http://schemas.microsoft.com/office/powerpoint/2010/main" val="3550534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9BFFA430-61D7-A440-BE2A-D09A094A93C1}"/>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55F7DAE-3385-0A44-9187-1638D40C1CF5}" type="slidenum">
              <a:rPr lang="en-GB" altLang="en-US">
                <a:latin typeface="Times New Roman" panose="02020603050405020304" pitchFamily="18" charset="0"/>
              </a:rPr>
              <a:pPr/>
              <a:t>9</a:t>
            </a:fld>
            <a:endParaRPr lang="en-GB" altLang="en-US">
              <a:latin typeface="Times New Roman" panose="02020603050405020304" pitchFamily="18" charset="0"/>
            </a:endParaRPr>
          </a:p>
        </p:txBody>
      </p:sp>
      <p:sp>
        <p:nvSpPr>
          <p:cNvPr id="39939" name="Rectangle 2">
            <a:extLst>
              <a:ext uri="{FF2B5EF4-FFF2-40B4-BE49-F238E27FC236}">
                <a16:creationId xmlns:a16="http://schemas.microsoft.com/office/drawing/2014/main" id="{D7215251-34AD-1F42-8207-9BB9E71A7AB6}"/>
              </a:ext>
            </a:extLst>
          </p:cNvPr>
          <p:cNvSpPr>
            <a:spLocks noRot="1" noChangeArrowheads="1" noTextEdit="1"/>
          </p:cNvSpPr>
          <p:nvPr>
            <p:ph type="sldImg"/>
          </p:nvPr>
        </p:nvSpPr>
        <p:spPr>
          <a:ln/>
        </p:spPr>
      </p:sp>
      <p:sp>
        <p:nvSpPr>
          <p:cNvPr id="39940" name="Rectangle 3">
            <a:extLst>
              <a:ext uri="{FF2B5EF4-FFF2-40B4-BE49-F238E27FC236}">
                <a16:creationId xmlns:a16="http://schemas.microsoft.com/office/drawing/2014/main" id="{949F8A27-4666-8E43-BB1A-0ABF55A71022}"/>
              </a:ext>
            </a:extLst>
          </p:cNvPr>
          <p:cNvSpPr>
            <a:spLocks noGrp="1" noChangeArrowheads="1"/>
          </p:cNvSpPr>
          <p:nvPr>
            <p:ph type="body" idx="1"/>
          </p:nvPr>
        </p:nvSpPr>
        <p:spPr>
          <a:noFill/>
        </p:spPr>
        <p:txBody>
          <a:bodyPr/>
          <a:lstStyle/>
          <a:p>
            <a:r>
              <a:rPr lang="en-GB" altLang="en-US">
                <a:latin typeface="Arial" panose="020B0604020202020204" pitchFamily="34" charset="0"/>
              </a:rPr>
              <a:t>Applying these ideas to the scenario introduced earlier:</a:t>
            </a:r>
          </a:p>
          <a:p>
            <a:pPr>
              <a:buFontTx/>
              <a:buChar char="•"/>
            </a:pPr>
            <a:r>
              <a:rPr lang="en-GB" altLang="en-US" b="1">
                <a:latin typeface="Arial" panose="020B0604020202020204" pitchFamily="34" charset="0"/>
              </a:rPr>
              <a:t>Project authority</a:t>
            </a:r>
            <a:r>
              <a:rPr lang="en-GB" altLang="en-US">
                <a:latin typeface="Arial" panose="020B0604020202020204" pitchFamily="34" charset="0"/>
              </a:rPr>
              <a:t> Who should the student report to? A software project manager who may know a lot about software development (though not VB) but very little about the subject of the project or the HR manager who might know a lot about  psychometric testing but next to nothing about software development. </a:t>
            </a:r>
          </a:p>
          <a:p>
            <a:pPr>
              <a:buFontTx/>
              <a:buChar char="•"/>
            </a:pPr>
            <a:r>
              <a:rPr lang="en-GB" altLang="en-US" b="1">
                <a:latin typeface="Arial" panose="020B0604020202020204" pitchFamily="34" charset="0"/>
              </a:rPr>
              <a:t>Stakeholders/revision to objectives</a:t>
            </a:r>
            <a:r>
              <a:rPr lang="en-GB" altLang="en-US">
                <a:latin typeface="Arial" panose="020B0604020202020204" pitchFamily="34" charset="0"/>
              </a:rPr>
              <a:t>  The application will not ultimately be a success if project team members are not happy to use the system. They might be happier to use the testing system if the results of their own tests were automatically notified to them personally by the software application, so that this might have to be added as a requirement for the project.</a:t>
            </a:r>
          </a:p>
        </p:txBody>
      </p:sp>
    </p:spTree>
    <p:extLst>
      <p:ext uri="{BB962C8B-B14F-4D97-AF65-F5344CB8AC3E}">
        <p14:creationId xmlns:p14="http://schemas.microsoft.com/office/powerpoint/2010/main" val="23453357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F9D54579-CEA0-A245-9B8A-F86856153112}"/>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62A9ABA-A7BE-F041-AB0E-3E7431A7D8CB}" type="slidenum">
              <a:rPr lang="en-GB" altLang="en-US">
                <a:latin typeface="Times New Roman" panose="02020603050405020304" pitchFamily="18" charset="0"/>
              </a:rPr>
              <a:pPr/>
              <a:t>10</a:t>
            </a:fld>
            <a:endParaRPr lang="en-GB" altLang="en-US">
              <a:latin typeface="Times New Roman" panose="02020603050405020304" pitchFamily="18" charset="0"/>
            </a:endParaRPr>
          </a:p>
        </p:txBody>
      </p:sp>
      <p:sp>
        <p:nvSpPr>
          <p:cNvPr id="40963" name="Rectangle 2">
            <a:extLst>
              <a:ext uri="{FF2B5EF4-FFF2-40B4-BE49-F238E27FC236}">
                <a16:creationId xmlns:a16="http://schemas.microsoft.com/office/drawing/2014/main" id="{D291321E-2347-C248-AB1F-67010A8C7388}"/>
              </a:ext>
            </a:extLst>
          </p:cNvPr>
          <p:cNvSpPr>
            <a:spLocks noRot="1" noChangeArrowheads="1" noTextEdit="1"/>
          </p:cNvSpPr>
          <p:nvPr>
            <p:ph type="sldImg"/>
          </p:nvPr>
        </p:nvSpPr>
        <p:spPr>
          <a:ln/>
        </p:spPr>
      </p:sp>
      <p:sp>
        <p:nvSpPr>
          <p:cNvPr id="40964" name="Rectangle 3">
            <a:extLst>
              <a:ext uri="{FF2B5EF4-FFF2-40B4-BE49-F238E27FC236}">
                <a16:creationId xmlns:a16="http://schemas.microsoft.com/office/drawing/2014/main" id="{7D84A814-F358-604D-BE0C-20F66E765C3D}"/>
              </a:ext>
            </a:extLst>
          </p:cNvPr>
          <p:cNvSpPr>
            <a:spLocks noGrp="1" noChangeArrowheads="1"/>
          </p:cNvSpPr>
          <p:nvPr>
            <p:ph type="body" idx="1"/>
          </p:nvPr>
        </p:nvSpPr>
        <p:spPr>
          <a:noFill/>
        </p:spPr>
        <p:txBody>
          <a:bodyPr/>
          <a:lstStyle/>
          <a:p>
            <a:r>
              <a:rPr lang="en-GB" altLang="en-US">
                <a:latin typeface="Arial" panose="020B0604020202020204" pitchFamily="34" charset="0"/>
              </a:rPr>
              <a:t>At the same time as establishing exactly what the project objectives are, the person responsible may know little about the organizational environment in which the application is to be developed and implemented. The actions in Step 2 address this problem.</a:t>
            </a:r>
          </a:p>
        </p:txBody>
      </p:sp>
    </p:spTree>
    <p:extLst>
      <p:ext uri="{BB962C8B-B14F-4D97-AF65-F5344CB8AC3E}">
        <p14:creationId xmlns:p14="http://schemas.microsoft.com/office/powerpoint/2010/main" val="888132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5EEF3A3B-99A6-9D4A-B8AA-AAEB80F0E4F9}"/>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D481DCE-C237-9547-8821-A821D955ECAD}" type="slidenum">
              <a:rPr lang="en-GB" altLang="en-US">
                <a:latin typeface="Times New Roman" panose="02020603050405020304" pitchFamily="18" charset="0"/>
              </a:rPr>
              <a:pPr/>
              <a:t>11</a:t>
            </a:fld>
            <a:endParaRPr lang="en-GB" altLang="en-US">
              <a:latin typeface="Times New Roman" panose="02020603050405020304" pitchFamily="18" charset="0"/>
            </a:endParaRPr>
          </a:p>
        </p:txBody>
      </p:sp>
      <p:sp>
        <p:nvSpPr>
          <p:cNvPr id="41987" name="Rectangle 2">
            <a:extLst>
              <a:ext uri="{FF2B5EF4-FFF2-40B4-BE49-F238E27FC236}">
                <a16:creationId xmlns:a16="http://schemas.microsoft.com/office/drawing/2014/main" id="{53CEC1F2-18B7-D542-9DD1-DC5C94509219}"/>
              </a:ext>
            </a:extLst>
          </p:cNvPr>
          <p:cNvSpPr>
            <a:spLocks noRot="1" noChangeArrowheads="1" noTextEdit="1"/>
          </p:cNvSpPr>
          <p:nvPr>
            <p:ph type="sldImg"/>
          </p:nvPr>
        </p:nvSpPr>
        <p:spPr>
          <a:ln/>
        </p:spPr>
      </p:sp>
      <p:sp>
        <p:nvSpPr>
          <p:cNvPr id="41988" name="Rectangle 3">
            <a:extLst>
              <a:ext uri="{FF2B5EF4-FFF2-40B4-BE49-F238E27FC236}">
                <a16:creationId xmlns:a16="http://schemas.microsoft.com/office/drawing/2014/main" id="{E875D86A-6641-2249-B4D7-754B547E7A74}"/>
              </a:ext>
            </a:extLst>
          </p:cNvPr>
          <p:cNvSpPr>
            <a:spLocks noGrp="1" noChangeArrowheads="1"/>
          </p:cNvSpPr>
          <p:nvPr>
            <p:ph type="body" idx="1"/>
          </p:nvPr>
        </p:nvSpPr>
        <p:spPr>
          <a:noFill/>
        </p:spPr>
        <p:txBody>
          <a:bodyPr/>
          <a:lstStyle/>
          <a:p>
            <a:r>
              <a:rPr lang="en-GB" altLang="en-US">
                <a:latin typeface="Arial" panose="020B0604020202020204" pitchFamily="34" charset="0"/>
              </a:rPr>
              <a:t>Step 3 is about examining the nature of the application to be built and the environment</a:t>
            </a:r>
            <a:r>
              <a:rPr lang="en-GB" altLang="en-US"/>
              <a:t> </a:t>
            </a:r>
            <a:r>
              <a:rPr lang="en-GB" altLang="en-US">
                <a:latin typeface="Arial" panose="020B0604020202020204" pitchFamily="34" charset="0"/>
              </a:rPr>
              <a:t>in which it is to be built and implemented and identifying the most appropriate technical approach.</a:t>
            </a:r>
          </a:p>
          <a:p>
            <a:r>
              <a:rPr lang="en-GB" altLang="en-US" b="1">
                <a:latin typeface="Arial" panose="020B0604020202020204" pitchFamily="34" charset="0"/>
              </a:rPr>
              <a:t>3.1 Objective-based versus product-based projects</a:t>
            </a:r>
            <a:r>
              <a:rPr lang="en-GB" altLang="en-US">
                <a:latin typeface="Arial" panose="020B0604020202020204" pitchFamily="34" charset="0"/>
              </a:rPr>
              <a:t>. With a product-based project the developers have to create a product, the specification of which is often (but not always) clearly defined. In an objective-based project, a problem is defined that needs to be solved but there could be more than one solution. For example, in the case of the psychometric testing project, it could be assumed that the student is simply to develop the software application that will be defined by the company. On the other hand, it might be possible to implement pyschometric testing using purely paper-based questionnaires, or by buying in an existing tool if a broader, objective-based, approach was adopted.</a:t>
            </a:r>
          </a:p>
          <a:p>
            <a:r>
              <a:rPr lang="en-GB" altLang="en-US" b="1">
                <a:latin typeface="Arial" panose="020B0604020202020204" pitchFamily="34" charset="0"/>
              </a:rPr>
              <a:t>3.2 Analyse other project characteristics – such as is it an information system or an embedded real time or a multimedia application? Is it safety-critical? Etc etc</a:t>
            </a:r>
          </a:p>
        </p:txBody>
      </p:sp>
    </p:spTree>
    <p:extLst>
      <p:ext uri="{BB962C8B-B14F-4D97-AF65-F5344CB8AC3E}">
        <p14:creationId xmlns:p14="http://schemas.microsoft.com/office/powerpoint/2010/main" val="32225998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75D458A0-B18D-7B4F-BF4C-6EA78F65F09B}"/>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52EDAA-42B5-E44B-8A56-18B268FB91BD}" type="slidenum">
              <a:rPr lang="en-GB" altLang="en-US">
                <a:latin typeface="Times New Roman" panose="02020603050405020304" pitchFamily="18" charset="0"/>
              </a:rPr>
              <a:pPr/>
              <a:t>12</a:t>
            </a:fld>
            <a:endParaRPr lang="en-GB" altLang="en-US">
              <a:latin typeface="Times New Roman" panose="02020603050405020304" pitchFamily="18" charset="0"/>
            </a:endParaRPr>
          </a:p>
        </p:txBody>
      </p:sp>
      <p:sp>
        <p:nvSpPr>
          <p:cNvPr id="43011" name="Rectangle 2">
            <a:extLst>
              <a:ext uri="{FF2B5EF4-FFF2-40B4-BE49-F238E27FC236}">
                <a16:creationId xmlns:a16="http://schemas.microsoft.com/office/drawing/2014/main" id="{423A3C18-2D7F-7F4B-B56A-196C5725352C}"/>
              </a:ext>
            </a:extLst>
          </p:cNvPr>
          <p:cNvSpPr>
            <a:spLocks noRot="1" noChangeArrowheads="1" noTextEdit="1"/>
          </p:cNvSpPr>
          <p:nvPr>
            <p:ph type="sldImg"/>
          </p:nvPr>
        </p:nvSpPr>
        <p:spPr>
          <a:ln/>
        </p:spPr>
      </p:sp>
      <p:sp>
        <p:nvSpPr>
          <p:cNvPr id="43012" name="Rectangle 3">
            <a:extLst>
              <a:ext uri="{FF2B5EF4-FFF2-40B4-BE49-F238E27FC236}">
                <a16:creationId xmlns:a16="http://schemas.microsoft.com/office/drawing/2014/main" id="{D79555C0-9C8A-C247-8F4F-9ACF52CF30F2}"/>
              </a:ext>
            </a:extLst>
          </p:cNvPr>
          <p:cNvSpPr>
            <a:spLocks noGrp="1" noChangeArrowheads="1"/>
          </p:cNvSpPr>
          <p:nvPr>
            <p:ph type="body" idx="1"/>
          </p:nvPr>
        </p:nvSpPr>
        <p:spPr>
          <a:noFill/>
        </p:spPr>
        <p:txBody>
          <a:bodyPr/>
          <a:lstStyle/>
          <a:p>
            <a:r>
              <a:rPr lang="en-GB" altLang="en-US">
                <a:latin typeface="Arial" panose="020B0604020202020204" pitchFamily="34" charset="0"/>
              </a:rPr>
              <a:t>Identifying high level risks could influence the general approach to the project. For example, if the users appeared to be uncertain about the precise nature of the requirement then a more iterative approach, including the use of prototypes to refine user needs, might be selected.</a:t>
            </a:r>
          </a:p>
          <a:p>
            <a:r>
              <a:rPr lang="en-GB" altLang="en-US">
                <a:latin typeface="Arial" panose="020B0604020202020204" pitchFamily="34" charset="0"/>
              </a:rPr>
              <a:t>If the application is very large and complex then breaking it down into increments might be the way to proceed. Chapter/lecture 4 looks at this in more detail.</a:t>
            </a:r>
          </a:p>
        </p:txBody>
      </p:sp>
    </p:spTree>
    <p:extLst>
      <p:ext uri="{BB962C8B-B14F-4D97-AF65-F5344CB8AC3E}">
        <p14:creationId xmlns:p14="http://schemas.microsoft.com/office/powerpoint/2010/main" val="33940345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3ED23D2E-EB22-9B40-91C9-39DA152CBEA9}"/>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F2ADB17-E22B-494E-A974-38A806BFDA4A}" type="slidenum">
              <a:rPr lang="en-GB" altLang="en-US">
                <a:latin typeface="Times New Roman" panose="02020603050405020304" pitchFamily="18" charset="0"/>
              </a:rPr>
              <a:pPr/>
              <a:t>13</a:t>
            </a:fld>
            <a:endParaRPr lang="en-GB" altLang="en-US">
              <a:latin typeface="Times New Roman" panose="02020603050405020304" pitchFamily="18" charset="0"/>
            </a:endParaRPr>
          </a:p>
        </p:txBody>
      </p:sp>
      <p:sp>
        <p:nvSpPr>
          <p:cNvPr id="44035" name="Rectangle 2">
            <a:extLst>
              <a:ext uri="{FF2B5EF4-FFF2-40B4-BE49-F238E27FC236}">
                <a16:creationId xmlns:a16="http://schemas.microsoft.com/office/drawing/2014/main" id="{1C0E2228-E396-3F4C-8EEC-FF40986E2F4C}"/>
              </a:ext>
            </a:extLst>
          </p:cNvPr>
          <p:cNvSpPr>
            <a:spLocks noRot="1" noChangeArrowheads="1" noTextEdit="1"/>
          </p:cNvSpPr>
          <p:nvPr>
            <p:ph type="sldImg"/>
          </p:nvPr>
        </p:nvSpPr>
        <p:spPr>
          <a:ln/>
        </p:spPr>
      </p:sp>
      <p:sp>
        <p:nvSpPr>
          <p:cNvPr id="44036" name="Rectangle 3">
            <a:extLst>
              <a:ext uri="{FF2B5EF4-FFF2-40B4-BE49-F238E27FC236}">
                <a16:creationId xmlns:a16="http://schemas.microsoft.com/office/drawing/2014/main" id="{3C846057-9D02-5641-B621-7860F4968CBF}"/>
              </a:ext>
            </a:extLst>
          </p:cNvPr>
          <p:cNvSpPr>
            <a:spLocks noGrp="1" noChangeArrowheads="1"/>
          </p:cNvSpPr>
          <p:nvPr>
            <p:ph type="body" idx="1"/>
          </p:nvPr>
        </p:nvSpPr>
        <p:spPr>
          <a:noFill/>
        </p:spPr>
        <p:txBody>
          <a:bodyPr/>
          <a:lstStyle/>
          <a:p>
            <a:r>
              <a:rPr lang="en-GB" altLang="en-US"/>
              <a:t>The development of an evolutionary prototypes which is tried out at various stages with the ultimate end-users might help to overcome possible anxieties with the system. If the developer is not familiar with VB then they may design an interface etc, which does not fully exploit the features of VB.</a:t>
            </a:r>
          </a:p>
        </p:txBody>
      </p:sp>
    </p:spTree>
    <p:extLst>
      <p:ext uri="{BB962C8B-B14F-4D97-AF65-F5344CB8AC3E}">
        <p14:creationId xmlns:p14="http://schemas.microsoft.com/office/powerpoint/2010/main" val="31359186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FA83434E-D071-B44A-A31D-C039AB114E4A}"/>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099388F-3DCC-8B4E-9C70-92A6DE3B7E0D}" type="slidenum">
              <a:rPr lang="en-GB" altLang="en-US">
                <a:latin typeface="Times New Roman" panose="02020603050405020304" pitchFamily="18" charset="0"/>
              </a:rPr>
              <a:pPr/>
              <a:t>14</a:t>
            </a:fld>
            <a:endParaRPr lang="en-GB" altLang="en-US">
              <a:latin typeface="Times New Roman" panose="02020603050405020304" pitchFamily="18" charset="0"/>
            </a:endParaRPr>
          </a:p>
        </p:txBody>
      </p:sp>
      <p:sp>
        <p:nvSpPr>
          <p:cNvPr id="45059" name="Rectangle 2">
            <a:extLst>
              <a:ext uri="{FF2B5EF4-FFF2-40B4-BE49-F238E27FC236}">
                <a16:creationId xmlns:a16="http://schemas.microsoft.com/office/drawing/2014/main" id="{ADCF2925-805D-144A-90E4-0E1126ADB0C1}"/>
              </a:ext>
            </a:extLst>
          </p:cNvPr>
          <p:cNvSpPr>
            <a:spLocks noRot="1" noChangeArrowheads="1" noTextEdit="1"/>
          </p:cNvSpPr>
          <p:nvPr>
            <p:ph type="sldImg"/>
          </p:nvPr>
        </p:nvSpPr>
        <p:spPr>
          <a:ln/>
        </p:spPr>
      </p:sp>
      <p:sp>
        <p:nvSpPr>
          <p:cNvPr id="45060" name="Rectangle 3">
            <a:extLst>
              <a:ext uri="{FF2B5EF4-FFF2-40B4-BE49-F238E27FC236}">
                <a16:creationId xmlns:a16="http://schemas.microsoft.com/office/drawing/2014/main" id="{66E8B29C-273C-8342-B702-13D20CA56F55}"/>
              </a:ext>
            </a:extLst>
          </p:cNvPr>
          <p:cNvSpPr>
            <a:spLocks noGrp="1" noChangeArrowheads="1"/>
          </p:cNvSpPr>
          <p:nvPr>
            <p:ph type="body" idx="1"/>
          </p:nvPr>
        </p:nvSpPr>
        <p:spPr>
          <a:noFill/>
        </p:spPr>
        <p:txBody>
          <a:bodyPr/>
          <a:lstStyle/>
          <a:p>
            <a:r>
              <a:rPr lang="en-GB" altLang="en-US"/>
              <a:t>Here we follow the PRINCE approach of firstly identifying the products to be created. These products could be deliverables that will eventually be handed over to the customer, or intermediate products such as specifications and design documents, that are produced along the way.</a:t>
            </a:r>
          </a:p>
          <a:p>
            <a:r>
              <a:rPr lang="en-GB" altLang="en-US"/>
              <a:t>The PBS is a way of listing these products.</a:t>
            </a:r>
          </a:p>
          <a:p>
            <a:r>
              <a:rPr lang="en-GB" altLang="en-US"/>
              <a:t>In the scenario, the need for usability testing was identified, and the example of planning a usability test is used here. In order to do the testing, we need a set of </a:t>
            </a:r>
            <a:r>
              <a:rPr lang="en-GB" altLang="en-US" b="1"/>
              <a:t>selected subjects</a:t>
            </a:r>
            <a:r>
              <a:rPr lang="en-GB" altLang="en-US"/>
              <a:t>, a group of people who have similar characteristics to those who will finally use the system and who have agreed to try out the application. We need to have a </a:t>
            </a:r>
            <a:r>
              <a:rPr lang="en-GB" altLang="en-US" b="1"/>
              <a:t>booked PC</a:t>
            </a:r>
            <a:r>
              <a:rPr lang="en-GB" altLang="en-US"/>
              <a:t> that is available for testing when we need it. We are going to give each subject a questionnaire to complete when they have tried out the application (</a:t>
            </a:r>
            <a:r>
              <a:rPr lang="en-GB" altLang="en-US" b="1"/>
              <a:t>completed questionnaire</a:t>
            </a:r>
            <a:r>
              <a:rPr lang="en-GB" altLang="en-US"/>
              <a:t>), but we will need to have a </a:t>
            </a:r>
            <a:r>
              <a:rPr lang="en-GB" altLang="en-US" b="1"/>
              <a:t>questionnaire design</a:t>
            </a:r>
            <a:r>
              <a:rPr lang="en-GB" altLang="en-US"/>
              <a:t> first. We are also to observe the subjects using the application and collect details of things like the time taken to complete standard tasks and the errors they make (</a:t>
            </a:r>
            <a:r>
              <a:rPr lang="en-GB" altLang="en-US" b="1"/>
              <a:t>test results</a:t>
            </a:r>
            <a:r>
              <a:rPr lang="en-GB" altLang="en-US"/>
              <a:t>). These will then be analysed and the results put in an </a:t>
            </a:r>
            <a:r>
              <a:rPr lang="en-GB" altLang="en-US" b="1"/>
              <a:t>analysis report</a:t>
            </a:r>
            <a:r>
              <a:rPr lang="en-GB" altLang="en-US"/>
              <a:t> which will then be used to suggest changes to the application (</a:t>
            </a:r>
            <a:r>
              <a:rPr lang="en-GB" altLang="en-US" b="1"/>
              <a:t>change requests</a:t>
            </a:r>
            <a:r>
              <a:rPr lang="en-GB" altLang="en-US"/>
              <a:t>).</a:t>
            </a:r>
          </a:p>
          <a:p>
            <a:r>
              <a:rPr lang="en-GB" altLang="en-US"/>
              <a:t>All the boxes in the diagram which are not sub-divided at a lower level represent products. Boxes that are sub-divided (i.e. </a:t>
            </a:r>
            <a:r>
              <a:rPr lang="en-GB" altLang="en-US" b="1"/>
              <a:t>usability testing</a:t>
            </a:r>
            <a:r>
              <a:rPr lang="en-GB" altLang="en-US"/>
              <a:t> and </a:t>
            </a:r>
            <a:r>
              <a:rPr lang="en-GB" altLang="en-US" b="1"/>
              <a:t>testing arrangements</a:t>
            </a:r>
            <a:r>
              <a:rPr lang="en-GB" altLang="en-US"/>
              <a:t>) are names given to the group of activities that are connected to them lower in the hierarchy.</a:t>
            </a:r>
          </a:p>
        </p:txBody>
      </p:sp>
    </p:spTree>
    <p:extLst>
      <p:ext uri="{BB962C8B-B14F-4D97-AF65-F5344CB8AC3E}">
        <p14:creationId xmlns:p14="http://schemas.microsoft.com/office/powerpoint/2010/main" val="9565823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91C25D34-4361-764D-9C9F-43844ADA2EFD}"/>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F815BF1-241B-FE4B-BDB8-9033D7FEF097}" type="slidenum">
              <a:rPr lang="en-GB" altLang="en-US">
                <a:latin typeface="Times New Roman" panose="02020603050405020304" pitchFamily="18" charset="0"/>
              </a:rPr>
              <a:pPr/>
              <a:t>15</a:t>
            </a:fld>
            <a:endParaRPr lang="en-GB" altLang="en-US">
              <a:latin typeface="Times New Roman" panose="02020603050405020304" pitchFamily="18" charset="0"/>
            </a:endParaRPr>
          </a:p>
        </p:txBody>
      </p:sp>
      <p:sp>
        <p:nvSpPr>
          <p:cNvPr id="46083" name="Rectangle 2">
            <a:extLst>
              <a:ext uri="{FF2B5EF4-FFF2-40B4-BE49-F238E27FC236}">
                <a16:creationId xmlns:a16="http://schemas.microsoft.com/office/drawing/2014/main" id="{F4F5FF5C-BBAD-1840-AA55-16F3F401B598}"/>
              </a:ext>
            </a:extLst>
          </p:cNvPr>
          <p:cNvSpPr>
            <a:spLocks noRot="1" noChangeArrowheads="1" noTextEdit="1"/>
          </p:cNvSpPr>
          <p:nvPr>
            <p:ph type="sldImg"/>
          </p:nvPr>
        </p:nvSpPr>
        <p:spPr>
          <a:ln/>
        </p:spPr>
      </p:sp>
      <p:sp>
        <p:nvSpPr>
          <p:cNvPr id="46084" name="Rectangle 3">
            <a:extLst>
              <a:ext uri="{FF2B5EF4-FFF2-40B4-BE49-F238E27FC236}">
                <a16:creationId xmlns:a16="http://schemas.microsoft.com/office/drawing/2014/main" id="{D2F29A30-59AC-4043-AE43-01B8DC60CFBC}"/>
              </a:ext>
            </a:extLst>
          </p:cNvPr>
          <p:cNvSpPr>
            <a:spLocks noGrp="1" noChangeArrowheads="1"/>
          </p:cNvSpPr>
          <p:nvPr>
            <p:ph type="body" idx="1"/>
          </p:nvPr>
        </p:nvSpPr>
        <p:spPr>
          <a:noFill/>
        </p:spPr>
        <p:txBody>
          <a:bodyPr/>
          <a:lstStyle/>
          <a:p>
            <a:endParaRPr lang="en-GB" altLang="en-US"/>
          </a:p>
        </p:txBody>
      </p:sp>
    </p:spTree>
    <p:extLst>
      <p:ext uri="{BB962C8B-B14F-4D97-AF65-F5344CB8AC3E}">
        <p14:creationId xmlns:p14="http://schemas.microsoft.com/office/powerpoint/2010/main" val="31265266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157A7DF0-CBE2-C74B-B60C-EAE88D4AD494}"/>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3A8E4AA-22E5-BF47-9B51-6A22BF0B0CD1}" type="slidenum">
              <a:rPr lang="en-GB" altLang="en-US">
                <a:latin typeface="Times New Roman" panose="02020603050405020304" pitchFamily="18" charset="0"/>
              </a:rPr>
              <a:pPr/>
              <a:t>16</a:t>
            </a:fld>
            <a:endParaRPr lang="en-GB" altLang="en-US">
              <a:latin typeface="Times New Roman" panose="02020603050405020304" pitchFamily="18" charset="0"/>
            </a:endParaRPr>
          </a:p>
        </p:txBody>
      </p:sp>
      <p:sp>
        <p:nvSpPr>
          <p:cNvPr id="47107" name="Rectangle 2">
            <a:extLst>
              <a:ext uri="{FF2B5EF4-FFF2-40B4-BE49-F238E27FC236}">
                <a16:creationId xmlns:a16="http://schemas.microsoft.com/office/drawing/2014/main" id="{E2591945-3BB9-614B-99C8-2332977D1850}"/>
              </a:ext>
            </a:extLst>
          </p:cNvPr>
          <p:cNvSpPr>
            <a:spLocks noRot="1" noChangeArrowheads="1" noTextEdit="1"/>
          </p:cNvSpPr>
          <p:nvPr>
            <p:ph type="sldImg"/>
          </p:nvPr>
        </p:nvSpPr>
        <p:spPr>
          <a:ln/>
        </p:spPr>
      </p:sp>
      <p:sp>
        <p:nvSpPr>
          <p:cNvPr id="47108" name="Rectangle 3">
            <a:extLst>
              <a:ext uri="{FF2B5EF4-FFF2-40B4-BE49-F238E27FC236}">
                <a16:creationId xmlns:a16="http://schemas.microsoft.com/office/drawing/2014/main" id="{EC7FCE3F-C8AA-C64E-919A-A6334981E1D4}"/>
              </a:ext>
            </a:extLst>
          </p:cNvPr>
          <p:cNvSpPr>
            <a:spLocks noGrp="1" noChangeArrowheads="1"/>
          </p:cNvSpPr>
          <p:nvPr>
            <p:ph type="body" idx="1"/>
          </p:nvPr>
        </p:nvSpPr>
        <p:spPr>
          <a:noFill/>
        </p:spPr>
        <p:txBody>
          <a:bodyPr/>
          <a:lstStyle/>
          <a:p>
            <a:endParaRPr lang="en-GB" altLang="en-US"/>
          </a:p>
        </p:txBody>
      </p:sp>
    </p:spTree>
    <p:extLst>
      <p:ext uri="{BB962C8B-B14F-4D97-AF65-F5344CB8AC3E}">
        <p14:creationId xmlns:p14="http://schemas.microsoft.com/office/powerpoint/2010/main" val="30733204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23A4D87F-9E57-364E-98A1-C6CDFC02C127}"/>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0548067-ADE2-5340-9887-689E5DD57B99}" type="slidenum">
              <a:rPr lang="en-GB" altLang="en-US">
                <a:latin typeface="Times New Roman" panose="02020603050405020304" pitchFamily="18" charset="0"/>
              </a:rPr>
              <a:pPr/>
              <a:t>17</a:t>
            </a:fld>
            <a:endParaRPr lang="en-GB" altLang="en-US">
              <a:latin typeface="Times New Roman" panose="02020603050405020304" pitchFamily="18" charset="0"/>
            </a:endParaRPr>
          </a:p>
        </p:txBody>
      </p:sp>
      <p:sp>
        <p:nvSpPr>
          <p:cNvPr id="48131" name="Rectangle 2">
            <a:extLst>
              <a:ext uri="{FF2B5EF4-FFF2-40B4-BE49-F238E27FC236}">
                <a16:creationId xmlns:a16="http://schemas.microsoft.com/office/drawing/2014/main" id="{0EB23BC3-D96E-6147-9C81-C04BFBD3C650}"/>
              </a:ext>
            </a:extLst>
          </p:cNvPr>
          <p:cNvSpPr>
            <a:spLocks noRot="1" noChangeArrowheads="1" noTextEdit="1"/>
          </p:cNvSpPr>
          <p:nvPr>
            <p:ph type="sldImg"/>
          </p:nvPr>
        </p:nvSpPr>
        <p:spPr>
          <a:ln/>
        </p:spPr>
      </p:sp>
      <p:sp>
        <p:nvSpPr>
          <p:cNvPr id="48132" name="Rectangle 3">
            <a:extLst>
              <a:ext uri="{FF2B5EF4-FFF2-40B4-BE49-F238E27FC236}">
                <a16:creationId xmlns:a16="http://schemas.microsoft.com/office/drawing/2014/main" id="{09873072-CBF1-5948-A8CB-5F6F5A188D94}"/>
              </a:ext>
            </a:extLst>
          </p:cNvPr>
          <p:cNvSpPr>
            <a:spLocks noGrp="1" noChangeArrowheads="1"/>
          </p:cNvSpPr>
          <p:nvPr>
            <p:ph type="body" idx="1"/>
          </p:nvPr>
        </p:nvSpPr>
        <p:spPr>
          <a:noFill/>
        </p:spPr>
        <p:txBody>
          <a:bodyPr/>
          <a:lstStyle/>
          <a:p>
            <a:r>
              <a:rPr lang="en-GB" altLang="en-US">
                <a:latin typeface="Arial" panose="020B0604020202020204" pitchFamily="34" charset="0"/>
              </a:rPr>
              <a:t>The names of products on the PBS can be rather vague. If you were to ask someone to produce, for example, the ‘analysis report’ in the usability testing scenario, then you would need to explain exactly what you mean by that. This is done via a Product Description. PDs can usually be re-used from one project to another.</a:t>
            </a:r>
          </a:p>
          <a:p>
            <a:r>
              <a:rPr lang="en-GB" altLang="en-US">
                <a:latin typeface="Arial" panose="020B0604020202020204" pitchFamily="34" charset="0"/>
              </a:rPr>
              <a:t>Note that they are different from specifications – the explain in general terms what a product is and the description is relevant to all instances of that product. A specification describes a particular instance within the class of products.</a:t>
            </a:r>
          </a:p>
        </p:txBody>
      </p:sp>
    </p:spTree>
    <p:extLst>
      <p:ext uri="{BB962C8B-B14F-4D97-AF65-F5344CB8AC3E}">
        <p14:creationId xmlns:p14="http://schemas.microsoft.com/office/powerpoint/2010/main" val="29115511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318DC7ED-7090-A340-9F5B-1A5A1C65E5F0}"/>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6836AC4-529F-6E42-A4CE-C8B67DCFCC86}" type="slidenum">
              <a:rPr lang="en-GB" altLang="en-US">
                <a:latin typeface="Times New Roman" panose="02020603050405020304" pitchFamily="18" charset="0"/>
              </a:rPr>
              <a:pPr/>
              <a:t>18</a:t>
            </a:fld>
            <a:endParaRPr lang="en-GB" altLang="en-US">
              <a:latin typeface="Times New Roman" panose="02020603050405020304" pitchFamily="18" charset="0"/>
            </a:endParaRPr>
          </a:p>
        </p:txBody>
      </p:sp>
      <p:sp>
        <p:nvSpPr>
          <p:cNvPr id="49155" name="Rectangle 2">
            <a:extLst>
              <a:ext uri="{FF2B5EF4-FFF2-40B4-BE49-F238E27FC236}">
                <a16:creationId xmlns:a16="http://schemas.microsoft.com/office/drawing/2014/main" id="{BF7B3805-F35D-C34F-A337-8635E3B0F984}"/>
              </a:ext>
            </a:extLst>
          </p:cNvPr>
          <p:cNvSpPr>
            <a:spLocks noRot="1" noChangeArrowheads="1" noTextEdit="1"/>
          </p:cNvSpPr>
          <p:nvPr>
            <p:ph type="sldImg"/>
          </p:nvPr>
        </p:nvSpPr>
        <p:spPr>
          <a:ln/>
        </p:spPr>
      </p:sp>
      <p:sp>
        <p:nvSpPr>
          <p:cNvPr id="49156" name="Rectangle 3">
            <a:extLst>
              <a:ext uri="{FF2B5EF4-FFF2-40B4-BE49-F238E27FC236}">
                <a16:creationId xmlns:a16="http://schemas.microsoft.com/office/drawing/2014/main" id="{C282811B-5ED6-BF47-A11F-00AC455C57E9}"/>
              </a:ext>
            </a:extLst>
          </p:cNvPr>
          <p:cNvSpPr>
            <a:spLocks noGrp="1" noChangeArrowheads="1"/>
          </p:cNvSpPr>
          <p:nvPr>
            <p:ph type="body" idx="1"/>
          </p:nvPr>
        </p:nvSpPr>
        <p:spPr>
          <a:noFill/>
        </p:spPr>
        <p:txBody>
          <a:bodyPr/>
          <a:lstStyle/>
          <a:p>
            <a:r>
              <a:rPr lang="en-GB" altLang="en-US"/>
              <a:t>The product flow diagram shows the order in which the products have to be completed. Effectively it defines a method of working. Note that as we drew up the PFD for the usability testing scenario, we identified an additional product called ‘testing plan’. </a:t>
            </a:r>
          </a:p>
          <a:p>
            <a:r>
              <a:rPr lang="en-GB" altLang="en-US"/>
              <a:t>The flow of the PFD is generally from top to bottom and left to right. We do no put in lines which loop back. This is not because iterative and back-tracking is not accepted. Rather it is that you can in theory jump back to </a:t>
            </a:r>
            <a:r>
              <a:rPr lang="en-GB" altLang="en-US" b="1"/>
              <a:t>any</a:t>
            </a:r>
            <a:r>
              <a:rPr lang="en-GB" altLang="en-US"/>
              <a:t> preceding</a:t>
            </a:r>
            <a:r>
              <a:rPr lang="en-GB" altLang="en-US" b="1"/>
              <a:t> </a:t>
            </a:r>
            <a:r>
              <a:rPr lang="en-GB" altLang="en-US"/>
              <a:t>product. For example, when producing the analysis report we might realise that there is a particular type of user that we have not included in our tests. We could go back and find some more </a:t>
            </a:r>
            <a:r>
              <a:rPr lang="en-GB" altLang="en-US" b="1"/>
              <a:t>selected subjects</a:t>
            </a:r>
            <a:r>
              <a:rPr lang="en-GB" altLang="en-US"/>
              <a:t>. However this would potentially mean that all the products that follow the one we have jumped back to would have to be reworked.</a:t>
            </a:r>
            <a:endParaRPr lang="en-GB" altLang="en-US" b="1"/>
          </a:p>
        </p:txBody>
      </p:sp>
    </p:spTree>
    <p:extLst>
      <p:ext uri="{BB962C8B-B14F-4D97-AF65-F5344CB8AC3E}">
        <p14:creationId xmlns:p14="http://schemas.microsoft.com/office/powerpoint/2010/main" val="42055450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BB6B5BC4-C169-1D4A-9DBE-32A277416FCC}"/>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05727C3-34A0-BD4A-968F-FCE31DC126B7}" type="slidenum">
              <a:rPr lang="en-GB" altLang="en-US">
                <a:latin typeface="Times New Roman" panose="02020603050405020304" pitchFamily="18" charset="0"/>
              </a:rPr>
              <a:pPr/>
              <a:t>19</a:t>
            </a:fld>
            <a:endParaRPr lang="en-GB" altLang="en-US">
              <a:latin typeface="Times New Roman" panose="02020603050405020304" pitchFamily="18" charset="0"/>
            </a:endParaRPr>
          </a:p>
        </p:txBody>
      </p:sp>
      <p:sp>
        <p:nvSpPr>
          <p:cNvPr id="50179" name="Rectangle 2">
            <a:extLst>
              <a:ext uri="{FF2B5EF4-FFF2-40B4-BE49-F238E27FC236}">
                <a16:creationId xmlns:a16="http://schemas.microsoft.com/office/drawing/2014/main" id="{BA3D77AB-66ED-044F-B188-4D223F6C0482}"/>
              </a:ext>
            </a:extLst>
          </p:cNvPr>
          <p:cNvSpPr>
            <a:spLocks noRot="1" noChangeArrowheads="1" noTextEdit="1"/>
          </p:cNvSpPr>
          <p:nvPr>
            <p:ph type="sldImg"/>
          </p:nvPr>
        </p:nvSpPr>
        <p:spPr>
          <a:ln/>
        </p:spPr>
      </p:sp>
      <p:sp>
        <p:nvSpPr>
          <p:cNvPr id="50180" name="Rectangle 3">
            <a:extLst>
              <a:ext uri="{FF2B5EF4-FFF2-40B4-BE49-F238E27FC236}">
                <a16:creationId xmlns:a16="http://schemas.microsoft.com/office/drawing/2014/main" id="{3437A3F7-73F7-7B4B-A44E-C50DD502A9C6}"/>
              </a:ext>
            </a:extLst>
          </p:cNvPr>
          <p:cNvSpPr>
            <a:spLocks noGrp="1" noChangeArrowheads="1"/>
          </p:cNvSpPr>
          <p:nvPr>
            <p:ph type="body" idx="1"/>
          </p:nvPr>
        </p:nvSpPr>
        <p:spPr>
          <a:noFill/>
        </p:spPr>
        <p:txBody>
          <a:bodyPr/>
          <a:lstStyle/>
          <a:p>
            <a:endParaRPr lang="en-GB" altLang="en-US"/>
          </a:p>
        </p:txBody>
      </p:sp>
    </p:spTree>
    <p:extLst>
      <p:ext uri="{BB962C8B-B14F-4D97-AF65-F5344CB8AC3E}">
        <p14:creationId xmlns:p14="http://schemas.microsoft.com/office/powerpoint/2010/main" val="39064141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A90CC4C1-AB14-3543-B6EC-0D746B5F1C58}"/>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5B70131-B2E5-FA46-A1B1-ADCBEA18E0A1}" type="slidenum">
              <a:rPr lang="en-GB" altLang="en-US">
                <a:latin typeface="Times New Roman" panose="02020603050405020304" pitchFamily="18" charset="0"/>
              </a:rPr>
              <a:pPr/>
              <a:t>21</a:t>
            </a:fld>
            <a:endParaRPr lang="en-GB" altLang="en-US">
              <a:latin typeface="Times New Roman" panose="02020603050405020304" pitchFamily="18" charset="0"/>
            </a:endParaRPr>
          </a:p>
        </p:txBody>
      </p:sp>
      <p:sp>
        <p:nvSpPr>
          <p:cNvPr id="51203" name="Rectangle 2">
            <a:extLst>
              <a:ext uri="{FF2B5EF4-FFF2-40B4-BE49-F238E27FC236}">
                <a16:creationId xmlns:a16="http://schemas.microsoft.com/office/drawing/2014/main" id="{9AB8A582-EB82-874B-AEA9-6CB2777F77F0}"/>
              </a:ext>
            </a:extLst>
          </p:cNvPr>
          <p:cNvSpPr>
            <a:spLocks noRot="1" noChangeArrowheads="1" noTextEdit="1"/>
          </p:cNvSpPr>
          <p:nvPr>
            <p:ph type="sldImg"/>
          </p:nvPr>
        </p:nvSpPr>
        <p:spPr>
          <a:ln/>
        </p:spPr>
      </p:sp>
      <p:sp>
        <p:nvSpPr>
          <p:cNvPr id="51204" name="Rectangle 3">
            <a:extLst>
              <a:ext uri="{FF2B5EF4-FFF2-40B4-BE49-F238E27FC236}">
                <a16:creationId xmlns:a16="http://schemas.microsoft.com/office/drawing/2014/main" id="{AF544139-DCB2-664D-AC45-0635798767FC}"/>
              </a:ext>
            </a:extLst>
          </p:cNvPr>
          <p:cNvSpPr>
            <a:spLocks noGrp="1" noChangeArrowheads="1"/>
          </p:cNvSpPr>
          <p:nvPr>
            <p:ph type="body" idx="1"/>
          </p:nvPr>
        </p:nvSpPr>
        <p:spPr>
          <a:noFill/>
        </p:spPr>
        <p:txBody>
          <a:bodyPr/>
          <a:lstStyle/>
          <a:p>
            <a:r>
              <a:rPr lang="en-GB" altLang="en-US"/>
              <a:t>The activity network is the basis of the data that is input to planning software tools like MS Project.</a:t>
            </a:r>
          </a:p>
        </p:txBody>
      </p:sp>
    </p:spTree>
    <p:extLst>
      <p:ext uri="{BB962C8B-B14F-4D97-AF65-F5344CB8AC3E}">
        <p14:creationId xmlns:p14="http://schemas.microsoft.com/office/powerpoint/2010/main" val="41729463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C2E611C-DAAC-E243-A741-D8CEF893F74D}"/>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EAF89C0-D89D-194C-B694-A7087F47F3A3}" type="slidenum">
              <a:rPr lang="en-GB" altLang="en-US">
                <a:latin typeface="Times New Roman" panose="02020603050405020304" pitchFamily="18" charset="0"/>
              </a:rPr>
              <a:pPr/>
              <a:t>22</a:t>
            </a:fld>
            <a:endParaRPr lang="en-GB" altLang="en-US">
              <a:latin typeface="Times New Roman" panose="02020603050405020304" pitchFamily="18" charset="0"/>
            </a:endParaRPr>
          </a:p>
        </p:txBody>
      </p:sp>
      <p:sp>
        <p:nvSpPr>
          <p:cNvPr id="52227" name="Rectangle 2">
            <a:extLst>
              <a:ext uri="{FF2B5EF4-FFF2-40B4-BE49-F238E27FC236}">
                <a16:creationId xmlns:a16="http://schemas.microsoft.com/office/drawing/2014/main" id="{D2AAA74F-1688-BA44-97C2-10995ABEC817}"/>
              </a:ext>
            </a:extLst>
          </p:cNvPr>
          <p:cNvSpPr>
            <a:spLocks noRot="1" noChangeArrowheads="1" noTextEdit="1"/>
          </p:cNvSpPr>
          <p:nvPr>
            <p:ph type="sldImg"/>
          </p:nvPr>
        </p:nvSpPr>
        <p:spPr>
          <a:ln/>
        </p:spPr>
      </p:sp>
      <p:sp>
        <p:nvSpPr>
          <p:cNvPr id="52228" name="Rectangle 3">
            <a:extLst>
              <a:ext uri="{FF2B5EF4-FFF2-40B4-BE49-F238E27FC236}">
                <a16:creationId xmlns:a16="http://schemas.microsoft.com/office/drawing/2014/main" id="{A10AE61B-A9BE-B74D-BB18-C268DAB86658}"/>
              </a:ext>
            </a:extLst>
          </p:cNvPr>
          <p:cNvSpPr>
            <a:spLocks noGrp="1" noChangeArrowheads="1"/>
          </p:cNvSpPr>
          <p:nvPr>
            <p:ph type="body" idx="1"/>
          </p:nvPr>
        </p:nvSpPr>
        <p:spPr>
          <a:noFill/>
        </p:spPr>
        <p:txBody>
          <a:bodyPr/>
          <a:lstStyle/>
          <a:p>
            <a:r>
              <a:rPr lang="en-GB" altLang="en-US"/>
              <a:t>There are some points in the project when we want to check that the quality of what we have done so far is a sound basis for further work. In the example we have decided to check that all the module designs are compatible with one another before continuing. Note that the benefit of reducing wasted work at a later stage when incompatibilities lead to products being reworked, has to be balanced against the delay caused by the check-point. The start of coding of modules A, B and C </a:t>
            </a:r>
            <a:r>
              <a:rPr lang="en-GB" altLang="en-US" b="1"/>
              <a:t>all</a:t>
            </a:r>
            <a:r>
              <a:rPr lang="en-GB" altLang="en-US"/>
              <a:t> have to wait for the completion of the design of </a:t>
            </a:r>
            <a:r>
              <a:rPr lang="en-GB" altLang="en-US" b="1"/>
              <a:t>all</a:t>
            </a:r>
            <a:r>
              <a:rPr lang="en-GB" altLang="en-US"/>
              <a:t> the modules A,  B and C. With no check-point, module A could be coded as soon as the design of module A had been done without having to wait for B and C.</a:t>
            </a:r>
          </a:p>
        </p:txBody>
      </p:sp>
    </p:spTree>
    <p:extLst>
      <p:ext uri="{BB962C8B-B14F-4D97-AF65-F5344CB8AC3E}">
        <p14:creationId xmlns:p14="http://schemas.microsoft.com/office/powerpoint/2010/main" val="33622088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32AD5ED3-1219-2046-9CD2-BB7AF5CFA08F}"/>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D7F441C-6BAE-534E-B034-D9B78E3D923D}" type="slidenum">
              <a:rPr lang="en-GB" altLang="en-US">
                <a:latin typeface="Times New Roman" panose="02020603050405020304" pitchFamily="18" charset="0"/>
              </a:rPr>
              <a:pPr/>
              <a:t>23</a:t>
            </a:fld>
            <a:endParaRPr lang="en-GB" altLang="en-US">
              <a:latin typeface="Times New Roman" panose="02020603050405020304" pitchFamily="18" charset="0"/>
            </a:endParaRPr>
          </a:p>
        </p:txBody>
      </p:sp>
      <p:sp>
        <p:nvSpPr>
          <p:cNvPr id="53251" name="Rectangle 2">
            <a:extLst>
              <a:ext uri="{FF2B5EF4-FFF2-40B4-BE49-F238E27FC236}">
                <a16:creationId xmlns:a16="http://schemas.microsoft.com/office/drawing/2014/main" id="{051ADF04-F0E4-BB4C-B8FA-3ACA5EFA0A52}"/>
              </a:ext>
            </a:extLst>
          </p:cNvPr>
          <p:cNvSpPr>
            <a:spLocks noRot="1" noChangeArrowheads="1" noTextEdit="1"/>
          </p:cNvSpPr>
          <p:nvPr>
            <p:ph type="sldImg"/>
          </p:nvPr>
        </p:nvSpPr>
        <p:spPr>
          <a:ln/>
        </p:spPr>
      </p:sp>
      <p:sp>
        <p:nvSpPr>
          <p:cNvPr id="53252" name="Rectangle 3">
            <a:extLst>
              <a:ext uri="{FF2B5EF4-FFF2-40B4-BE49-F238E27FC236}">
                <a16:creationId xmlns:a16="http://schemas.microsoft.com/office/drawing/2014/main" id="{A79E072D-0B4C-6445-9939-94679087439F}"/>
              </a:ext>
            </a:extLst>
          </p:cNvPr>
          <p:cNvSpPr>
            <a:spLocks noGrp="1" noChangeArrowheads="1"/>
          </p:cNvSpPr>
          <p:nvPr>
            <p:ph type="body" idx="1"/>
          </p:nvPr>
        </p:nvSpPr>
        <p:spPr>
          <a:noFill/>
        </p:spPr>
        <p:txBody>
          <a:bodyPr/>
          <a:lstStyle/>
          <a:p>
            <a:r>
              <a:rPr lang="en-GB" altLang="en-US"/>
              <a:t>Effort is the total number of staff-hours (or days etc) needed to complete a task. Elapsed time is the calendar time between the time task starts and when it ends. If 2 people work on the same task for 5 days without any interruption, then the effort is 10 staff-days and the elapsed time is 5 days.</a:t>
            </a:r>
          </a:p>
          <a:p>
            <a:r>
              <a:rPr lang="en-GB" altLang="en-US"/>
              <a:t>Using the PBS/PFD to generate the activities often means that some activities are very small and others are huge. Often there is an activity called ‘write software’ which is 70% of a software development project. These large activities need to be broken down into more manageable small tasks. You should aim for the average length of your activities to be about the time between progress meetings e.g. if you have team progress meeting once a fortnight, try to make the tasks last about 2 weeks.</a:t>
            </a:r>
          </a:p>
          <a:p>
            <a:r>
              <a:rPr lang="en-GB" altLang="en-US"/>
              <a:t>Lecture/chapter 5 explores estimating in some depth.</a:t>
            </a:r>
          </a:p>
        </p:txBody>
      </p:sp>
    </p:spTree>
    <p:extLst>
      <p:ext uri="{BB962C8B-B14F-4D97-AF65-F5344CB8AC3E}">
        <p14:creationId xmlns:p14="http://schemas.microsoft.com/office/powerpoint/2010/main" val="29903065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D9017C85-2460-3547-8966-F31013F951B9}"/>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FCE882E-1E33-DD45-ADC6-9E584D60B473}" type="slidenum">
              <a:rPr lang="en-GB" altLang="en-US">
                <a:latin typeface="Times New Roman" panose="02020603050405020304" pitchFamily="18" charset="0"/>
              </a:rPr>
              <a:pPr/>
              <a:t>24</a:t>
            </a:fld>
            <a:endParaRPr lang="en-GB" altLang="en-US">
              <a:latin typeface="Times New Roman" panose="02020603050405020304" pitchFamily="18" charset="0"/>
            </a:endParaRPr>
          </a:p>
        </p:txBody>
      </p:sp>
      <p:sp>
        <p:nvSpPr>
          <p:cNvPr id="54275" name="Rectangle 2">
            <a:extLst>
              <a:ext uri="{FF2B5EF4-FFF2-40B4-BE49-F238E27FC236}">
                <a16:creationId xmlns:a16="http://schemas.microsoft.com/office/drawing/2014/main" id="{7BDF23BC-B03E-4B44-AB34-C0D140054020}"/>
              </a:ext>
            </a:extLst>
          </p:cNvPr>
          <p:cNvSpPr>
            <a:spLocks noRot="1" noChangeArrowheads="1" noTextEdit="1"/>
          </p:cNvSpPr>
          <p:nvPr>
            <p:ph type="sldImg"/>
          </p:nvPr>
        </p:nvSpPr>
        <p:spPr>
          <a:ln/>
        </p:spPr>
      </p:sp>
      <p:sp>
        <p:nvSpPr>
          <p:cNvPr id="54276" name="Rectangle 3">
            <a:extLst>
              <a:ext uri="{FF2B5EF4-FFF2-40B4-BE49-F238E27FC236}">
                <a16:creationId xmlns:a16="http://schemas.microsoft.com/office/drawing/2014/main" id="{6D7621B6-3057-094B-883B-772CCF4736FF}"/>
              </a:ext>
            </a:extLst>
          </p:cNvPr>
          <p:cNvSpPr>
            <a:spLocks noGrp="1" noChangeArrowheads="1"/>
          </p:cNvSpPr>
          <p:nvPr>
            <p:ph type="body" idx="1"/>
          </p:nvPr>
        </p:nvSpPr>
        <p:spPr>
          <a:noFill/>
        </p:spPr>
        <p:txBody>
          <a:bodyPr/>
          <a:lstStyle/>
          <a:p>
            <a:r>
              <a:rPr lang="en-GB" altLang="en-US">
                <a:latin typeface="Arial" panose="020B0604020202020204" pitchFamily="34" charset="0"/>
              </a:rPr>
              <a:t>Note that we have already considered some high level risks that could affect the project as a whole at Step 3. Estimates of the effort and duration of activities can be quite tricky. When you produce an estimate for an activity it is worth reflecting about the events which could cause the assumptions upon which you have based your estimate to be wrong. Where the risk seems very high, then you might try to introduce new activities specifically designed to reduce the risk, or to formulate a contingency action if the risk should materialize. For example, there is not much you can do to stop people getting the flu at a critical time in the project, but you might be able to have a plan to bring in temporary cover for sickness in the case of time-critical activities.</a:t>
            </a:r>
          </a:p>
          <a:p>
            <a:r>
              <a:rPr lang="en-GB" altLang="en-US">
                <a:latin typeface="Arial" panose="020B0604020202020204" pitchFamily="34" charset="0"/>
              </a:rPr>
              <a:t>Lecture/chapter 7 focuses particularly on risk. </a:t>
            </a:r>
          </a:p>
        </p:txBody>
      </p:sp>
    </p:spTree>
    <p:extLst>
      <p:ext uri="{BB962C8B-B14F-4D97-AF65-F5344CB8AC3E}">
        <p14:creationId xmlns:p14="http://schemas.microsoft.com/office/powerpoint/2010/main" val="14533301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06F1E7F9-544A-E146-ADDC-564B52E777A1}"/>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85B97D7-01CF-1043-9C2E-EC6E8ADEEF64}" type="slidenum">
              <a:rPr lang="en-GB" altLang="en-US">
                <a:latin typeface="Times New Roman" panose="02020603050405020304" pitchFamily="18" charset="0"/>
              </a:rPr>
              <a:pPr/>
              <a:t>25</a:t>
            </a:fld>
            <a:endParaRPr lang="en-GB" altLang="en-US">
              <a:latin typeface="Times New Roman" panose="02020603050405020304" pitchFamily="18" charset="0"/>
            </a:endParaRPr>
          </a:p>
        </p:txBody>
      </p:sp>
      <p:sp>
        <p:nvSpPr>
          <p:cNvPr id="55299" name="Rectangle 2">
            <a:extLst>
              <a:ext uri="{FF2B5EF4-FFF2-40B4-BE49-F238E27FC236}">
                <a16:creationId xmlns:a16="http://schemas.microsoft.com/office/drawing/2014/main" id="{0E4D8FA2-B2B4-F44F-91FE-9C75E5054B50}"/>
              </a:ext>
            </a:extLst>
          </p:cNvPr>
          <p:cNvSpPr>
            <a:spLocks noRot="1" noChangeArrowheads="1" noTextEdit="1"/>
          </p:cNvSpPr>
          <p:nvPr>
            <p:ph type="sldImg"/>
          </p:nvPr>
        </p:nvSpPr>
        <p:spPr>
          <a:ln/>
        </p:spPr>
      </p:sp>
      <p:sp>
        <p:nvSpPr>
          <p:cNvPr id="55300" name="Rectangle 3">
            <a:extLst>
              <a:ext uri="{FF2B5EF4-FFF2-40B4-BE49-F238E27FC236}">
                <a16:creationId xmlns:a16="http://schemas.microsoft.com/office/drawing/2014/main" id="{6D7B5406-D5A5-8E41-813F-BE6A3855CC1F}"/>
              </a:ext>
            </a:extLst>
          </p:cNvPr>
          <p:cNvSpPr>
            <a:spLocks noGrp="1" noChangeArrowheads="1"/>
          </p:cNvSpPr>
          <p:nvPr>
            <p:ph type="body" idx="1"/>
          </p:nvPr>
        </p:nvSpPr>
        <p:spPr>
          <a:noFill/>
        </p:spPr>
        <p:txBody>
          <a:bodyPr/>
          <a:lstStyle/>
          <a:p>
            <a:endParaRPr lang="en-GB" altLang="en-US"/>
          </a:p>
        </p:txBody>
      </p:sp>
    </p:spTree>
    <p:extLst>
      <p:ext uri="{BB962C8B-B14F-4D97-AF65-F5344CB8AC3E}">
        <p14:creationId xmlns:p14="http://schemas.microsoft.com/office/powerpoint/2010/main" val="36625930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91F2BB27-F1C4-264E-8B15-64299151AE8F}"/>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C89BFBD-0562-314B-8F8B-7A4000B47C57}" type="slidenum">
              <a:rPr lang="en-GB" altLang="en-US">
                <a:latin typeface="Times New Roman" panose="02020603050405020304" pitchFamily="18" charset="0"/>
              </a:rPr>
              <a:pPr/>
              <a:t>26</a:t>
            </a:fld>
            <a:endParaRPr lang="en-GB" altLang="en-US">
              <a:latin typeface="Times New Roman" panose="02020603050405020304" pitchFamily="18" charset="0"/>
            </a:endParaRPr>
          </a:p>
        </p:txBody>
      </p:sp>
      <p:sp>
        <p:nvSpPr>
          <p:cNvPr id="56323" name="Rectangle 2">
            <a:extLst>
              <a:ext uri="{FF2B5EF4-FFF2-40B4-BE49-F238E27FC236}">
                <a16:creationId xmlns:a16="http://schemas.microsoft.com/office/drawing/2014/main" id="{D41EAB85-BBD5-A14E-B2A8-190413FEA296}"/>
              </a:ext>
            </a:extLst>
          </p:cNvPr>
          <p:cNvSpPr>
            <a:spLocks noRot="1" noChangeArrowheads="1" noTextEdit="1"/>
          </p:cNvSpPr>
          <p:nvPr>
            <p:ph type="sldImg"/>
          </p:nvPr>
        </p:nvSpPr>
        <p:spPr>
          <a:ln/>
        </p:spPr>
      </p:sp>
      <p:sp>
        <p:nvSpPr>
          <p:cNvPr id="56324" name="Rectangle 3">
            <a:extLst>
              <a:ext uri="{FF2B5EF4-FFF2-40B4-BE49-F238E27FC236}">
                <a16:creationId xmlns:a16="http://schemas.microsoft.com/office/drawing/2014/main" id="{681E201D-DCD5-4F46-80E5-A34F15D00617}"/>
              </a:ext>
            </a:extLst>
          </p:cNvPr>
          <p:cNvSpPr>
            <a:spLocks noGrp="1" noChangeArrowheads="1"/>
          </p:cNvSpPr>
          <p:nvPr>
            <p:ph type="body" idx="1"/>
          </p:nvPr>
        </p:nvSpPr>
        <p:spPr>
          <a:noFill/>
        </p:spPr>
        <p:txBody>
          <a:bodyPr/>
          <a:lstStyle/>
          <a:p>
            <a:r>
              <a:rPr lang="en-GB" altLang="en-US"/>
              <a:t>You now need to allocate resources (in particular, staff) to the activities in the plan. Where there is a resource constraint, that is there are not enough staff (or other resource) of the right type to start all the activities that run in parallel at the planned time, then the start of some activities may need to be delayed until the appropriate resources are available.</a:t>
            </a:r>
          </a:p>
        </p:txBody>
      </p:sp>
    </p:spTree>
    <p:extLst>
      <p:ext uri="{BB962C8B-B14F-4D97-AF65-F5344CB8AC3E}">
        <p14:creationId xmlns:p14="http://schemas.microsoft.com/office/powerpoint/2010/main" val="19384291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9C072A8F-E5E0-9440-A3A4-D1383158F250}"/>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7EEE0F3-D9CA-1246-9567-233BB7DF5C56}" type="slidenum">
              <a:rPr lang="en-GB" altLang="en-US">
                <a:latin typeface="Times New Roman" panose="02020603050405020304" pitchFamily="18" charset="0"/>
              </a:rPr>
              <a:pPr/>
              <a:t>27</a:t>
            </a:fld>
            <a:endParaRPr lang="en-GB" altLang="en-US">
              <a:latin typeface="Times New Roman" panose="02020603050405020304" pitchFamily="18" charset="0"/>
            </a:endParaRPr>
          </a:p>
        </p:txBody>
      </p:sp>
      <p:sp>
        <p:nvSpPr>
          <p:cNvPr id="57347" name="Rectangle 2">
            <a:extLst>
              <a:ext uri="{FF2B5EF4-FFF2-40B4-BE49-F238E27FC236}">
                <a16:creationId xmlns:a16="http://schemas.microsoft.com/office/drawing/2014/main" id="{7A8383E2-4F2D-744B-A11F-0706C378FB61}"/>
              </a:ext>
            </a:extLst>
          </p:cNvPr>
          <p:cNvSpPr>
            <a:spLocks noRot="1" noChangeArrowheads="1" noTextEdit="1"/>
          </p:cNvSpPr>
          <p:nvPr>
            <p:ph type="sldImg"/>
          </p:nvPr>
        </p:nvSpPr>
        <p:spPr>
          <a:ln/>
        </p:spPr>
      </p:sp>
      <p:sp>
        <p:nvSpPr>
          <p:cNvPr id="57348" name="Rectangle 3">
            <a:extLst>
              <a:ext uri="{FF2B5EF4-FFF2-40B4-BE49-F238E27FC236}">
                <a16:creationId xmlns:a16="http://schemas.microsoft.com/office/drawing/2014/main" id="{910FB859-0A69-7144-8FEE-D9FA4B1F5CAC}"/>
              </a:ext>
            </a:extLst>
          </p:cNvPr>
          <p:cNvSpPr>
            <a:spLocks noGrp="1" noChangeArrowheads="1"/>
          </p:cNvSpPr>
          <p:nvPr>
            <p:ph type="body" idx="1"/>
          </p:nvPr>
        </p:nvSpPr>
        <p:spPr>
          <a:noFill/>
        </p:spPr>
        <p:txBody>
          <a:bodyPr/>
          <a:lstStyle/>
          <a:p>
            <a:r>
              <a:rPr lang="en-GB" altLang="en-US"/>
              <a:t>We now have the basic information needed to produce a plan. One way of presenting the plan is by means of a Gantt chart (named after Henry Gantt).</a:t>
            </a:r>
          </a:p>
        </p:txBody>
      </p:sp>
    </p:spTree>
    <p:extLst>
      <p:ext uri="{BB962C8B-B14F-4D97-AF65-F5344CB8AC3E}">
        <p14:creationId xmlns:p14="http://schemas.microsoft.com/office/powerpoint/2010/main" val="27715351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B56CEDE2-242D-8A43-A8E6-3378619E3388}"/>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2DCBBBF-9BFB-D449-BB67-D00880151966}" type="slidenum">
              <a:rPr lang="en-GB" altLang="en-US">
                <a:latin typeface="Times New Roman" panose="02020603050405020304" pitchFamily="18" charset="0"/>
              </a:rPr>
              <a:pPr/>
              <a:t>28</a:t>
            </a:fld>
            <a:endParaRPr lang="en-GB" altLang="en-US">
              <a:latin typeface="Times New Roman" panose="02020603050405020304" pitchFamily="18" charset="0"/>
            </a:endParaRPr>
          </a:p>
        </p:txBody>
      </p:sp>
      <p:sp>
        <p:nvSpPr>
          <p:cNvPr id="58371" name="Rectangle 2">
            <a:extLst>
              <a:ext uri="{FF2B5EF4-FFF2-40B4-BE49-F238E27FC236}">
                <a16:creationId xmlns:a16="http://schemas.microsoft.com/office/drawing/2014/main" id="{5055E947-3DC2-244D-B14D-F728D0E28E58}"/>
              </a:ext>
            </a:extLst>
          </p:cNvPr>
          <p:cNvSpPr>
            <a:spLocks noRot="1" noChangeArrowheads="1" noTextEdit="1"/>
          </p:cNvSpPr>
          <p:nvPr>
            <p:ph type="sldImg"/>
          </p:nvPr>
        </p:nvSpPr>
        <p:spPr>
          <a:ln/>
        </p:spPr>
      </p:sp>
      <p:sp>
        <p:nvSpPr>
          <p:cNvPr id="58372" name="Rectangle 3">
            <a:extLst>
              <a:ext uri="{FF2B5EF4-FFF2-40B4-BE49-F238E27FC236}">
                <a16:creationId xmlns:a16="http://schemas.microsoft.com/office/drawing/2014/main" id="{6CBE5DD7-DA18-1B4A-8C18-63FA7CBFA2EB}"/>
              </a:ext>
            </a:extLst>
          </p:cNvPr>
          <p:cNvSpPr>
            <a:spLocks noGrp="1" noChangeArrowheads="1"/>
          </p:cNvSpPr>
          <p:nvPr>
            <p:ph type="body" idx="1"/>
          </p:nvPr>
        </p:nvSpPr>
        <p:spPr>
          <a:noFill/>
        </p:spPr>
        <p:txBody>
          <a:bodyPr/>
          <a:lstStyle/>
          <a:p>
            <a:r>
              <a:rPr lang="en-GB" altLang="en-US"/>
              <a:t>We have noted already that it is not feasible to produce a detailed plan for all stages of the project right at the beginning of the project planning process and not all the information needed for the detailed planning of the later stages is available at the outset. Initially an outline plan for the whole project would be produced, plus a detailed plan for the first stage.</a:t>
            </a:r>
          </a:p>
        </p:txBody>
      </p:sp>
    </p:spTree>
    <p:extLst>
      <p:ext uri="{BB962C8B-B14F-4D97-AF65-F5344CB8AC3E}">
        <p14:creationId xmlns:p14="http://schemas.microsoft.com/office/powerpoint/2010/main" val="9647663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rtlCol="0">
            <a:normAutofit/>
          </a:bodyPr>
          <a:lstStyle/>
          <a:p>
            <a:pPr lvl="0"/>
            <a:endParaRPr lang="en-GB" noProof="0"/>
          </a:p>
        </p:txBody>
      </p:sp>
      <p:sp>
        <p:nvSpPr>
          <p:cNvPr id="5" name="Slide Number Placeholder 4">
            <a:extLst>
              <a:ext uri="{FF2B5EF4-FFF2-40B4-BE49-F238E27FC236}">
                <a16:creationId xmlns:a16="http://schemas.microsoft.com/office/drawing/2014/main" id="{8BD7E865-52F5-7F4C-ADE0-6FC33E8FB35C}"/>
              </a:ext>
            </a:extLst>
          </p:cNvPr>
          <p:cNvSpPr>
            <a:spLocks noGrp="1"/>
          </p:cNvSpPr>
          <p:nvPr>
            <p:ph type="sldNum" sz="quarter" idx="10"/>
          </p:nvPr>
        </p:nvSpPr>
        <p:spPr>
          <a:xfrm>
            <a:off x="3352800" y="6324600"/>
            <a:ext cx="2286000" cy="381000"/>
          </a:xfrm>
        </p:spPr>
        <p:txBody>
          <a:bodyPr/>
          <a:lstStyle>
            <a:lvl1pPr>
              <a:defRPr/>
            </a:lvl1pPr>
          </a:lstStyle>
          <a:p>
            <a:fld id="{C875BA12-F78C-2949-B390-35D490B14B59}" type="slidenum">
              <a:rPr lang="en-US" altLang="en-US"/>
              <a:pPr/>
              <a:t>‹#›</a:t>
            </a:fld>
            <a:endParaRPr lang="en-US" altLang="en-US"/>
          </a:p>
        </p:txBody>
      </p:sp>
    </p:spTree>
    <p:extLst>
      <p:ext uri="{BB962C8B-B14F-4D97-AF65-F5344CB8AC3E}">
        <p14:creationId xmlns:p14="http://schemas.microsoft.com/office/powerpoint/2010/main" val="3452371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2549938" y="1340768"/>
            <a:ext cx="6400800" cy="3363913"/>
          </a:xfrm>
        </p:spPr>
        <p:txBody>
          <a:bodyPr/>
          <a:lstStyle/>
          <a:p>
            <a:pPr eaLnBrk="1" hangingPunct="1"/>
            <a:r>
              <a:rPr lang="en-GB" altLang="en-US" dirty="0">
                <a:solidFill>
                  <a:schemeClr val="tx1"/>
                </a:solidFill>
              </a:rPr>
              <a:t>Changemaker, Creativity and Value Creation</a:t>
            </a:r>
          </a:p>
          <a:p>
            <a:pPr eaLnBrk="1" hangingPunct="1"/>
            <a:r>
              <a:rPr lang="en-GB" altLang="en-US" dirty="0">
                <a:solidFill>
                  <a:schemeClr val="tx1"/>
                </a:solidFill>
              </a:rPr>
              <a:t>Title: Software Project Planning</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3">
            <a:extLst>
              <a:ext uri="{FF2B5EF4-FFF2-40B4-BE49-F238E27FC236}">
                <a16:creationId xmlns:a16="http://schemas.microsoft.com/office/drawing/2014/main" id="{476C2A3A-6761-C94E-94FB-D6A091CC15E1}"/>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BA9F11B-08B1-5F4D-BE3D-EF72C5BD5349}" type="slidenum">
              <a:rPr lang="en-US" altLang="en-US">
                <a:solidFill>
                  <a:srgbClr val="898989"/>
                </a:solidFill>
              </a:rPr>
              <a:pPr eaLnBrk="1" hangingPunct="1"/>
              <a:t>2</a:t>
            </a:fld>
            <a:endParaRPr lang="en-US" altLang="en-US">
              <a:solidFill>
                <a:srgbClr val="898989"/>
              </a:solidFill>
            </a:endParaRPr>
          </a:p>
        </p:txBody>
      </p:sp>
      <p:sp>
        <p:nvSpPr>
          <p:cNvPr id="2" name="Title 1">
            <a:extLst>
              <a:ext uri="{FF2B5EF4-FFF2-40B4-BE49-F238E27FC236}">
                <a16:creationId xmlns:a16="http://schemas.microsoft.com/office/drawing/2014/main" id="{7086D4F8-2B65-1E48-A151-96F43F59E7AD}"/>
              </a:ext>
            </a:extLst>
          </p:cNvPr>
          <p:cNvSpPr>
            <a:spLocks noGrp="1"/>
          </p:cNvSpPr>
          <p:nvPr>
            <p:ph type="ctrTitle"/>
          </p:nvPr>
        </p:nvSpPr>
        <p:spPr>
          <a:xfrm>
            <a:off x="1547664" y="1196752"/>
            <a:ext cx="7499176" cy="1470025"/>
          </a:xfrm>
        </p:spPr>
        <p:txBody>
          <a:bodyPr rtlCol="0">
            <a:normAutofit fontScale="90000"/>
          </a:bodyPr>
          <a:lstStyle/>
          <a:p>
            <a:pPr fontAlgn="auto">
              <a:lnSpc>
                <a:spcPct val="90000"/>
              </a:lnSpc>
              <a:spcAft>
                <a:spcPts val="0"/>
              </a:spcAft>
              <a:defRPr/>
            </a:pPr>
            <a:r>
              <a:rPr lang="en-US" altLang="en-US" b="1" dirty="0"/>
              <a:t>An </a:t>
            </a:r>
            <a:br>
              <a:rPr lang="en-US" altLang="en-US" b="1" dirty="0"/>
            </a:br>
            <a:r>
              <a:rPr lang="en-US" altLang="en-US" b="1" dirty="0"/>
              <a:t>approach to planning software projects</a:t>
            </a:r>
          </a:p>
        </p:txBody>
      </p:sp>
    </p:spTree>
    <p:extLst>
      <p:ext uri="{BB962C8B-B14F-4D97-AF65-F5344CB8AC3E}">
        <p14:creationId xmlns:p14="http://schemas.microsoft.com/office/powerpoint/2010/main" val="2800238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DA25D720-3FD8-7A4E-9F87-3FE6B3B2F8B0}"/>
              </a:ext>
            </a:extLst>
          </p:cNvPr>
          <p:cNvSpPr>
            <a:spLocks noGrp="1" noChangeArrowheads="1"/>
          </p:cNvSpPr>
          <p:nvPr>
            <p:ph type="title"/>
          </p:nvPr>
        </p:nvSpPr>
        <p:spPr>
          <a:xfrm>
            <a:off x="762000" y="285750"/>
            <a:ext cx="7772400" cy="1143000"/>
          </a:xfrm>
        </p:spPr>
        <p:txBody>
          <a:bodyPr/>
          <a:lstStyle/>
          <a:p>
            <a:r>
              <a:rPr lang="en-US" altLang="en-US" b="1"/>
              <a:t>‘Step Wise’ - aspirations</a:t>
            </a:r>
          </a:p>
        </p:txBody>
      </p:sp>
      <p:sp>
        <p:nvSpPr>
          <p:cNvPr id="5123" name="Rectangle 3">
            <a:extLst>
              <a:ext uri="{FF2B5EF4-FFF2-40B4-BE49-F238E27FC236}">
                <a16:creationId xmlns:a16="http://schemas.microsoft.com/office/drawing/2014/main" id="{4FF676CF-44ED-8E4C-AE44-CFFB16D46F58}"/>
              </a:ext>
            </a:extLst>
          </p:cNvPr>
          <p:cNvSpPr>
            <a:spLocks noGrp="1" noChangeArrowheads="1"/>
          </p:cNvSpPr>
          <p:nvPr>
            <p:ph idx="1"/>
          </p:nvPr>
        </p:nvSpPr>
        <p:spPr>
          <a:xfrm>
            <a:off x="762000" y="1268760"/>
            <a:ext cx="7772400" cy="4648200"/>
          </a:xfrm>
        </p:spPr>
        <p:txBody>
          <a:bodyPr rtlCol="0">
            <a:normAutofit lnSpcReduction="10000"/>
          </a:bodyPr>
          <a:lstStyle/>
          <a:p>
            <a:pPr fontAlgn="auto">
              <a:spcAft>
                <a:spcPts val="0"/>
              </a:spcAft>
              <a:defRPr/>
            </a:pPr>
            <a:r>
              <a:rPr lang="en-US" altLang="en-US" dirty="0"/>
              <a:t>Practicality</a:t>
            </a:r>
          </a:p>
          <a:p>
            <a:pPr lvl="1" fontAlgn="auto">
              <a:spcAft>
                <a:spcPts val="0"/>
              </a:spcAft>
              <a:defRPr/>
            </a:pPr>
            <a:r>
              <a:rPr lang="en-US" altLang="en-US" dirty="0"/>
              <a:t>tries to answer the question ‘what do I do now?’</a:t>
            </a:r>
          </a:p>
          <a:p>
            <a:pPr lvl="1" fontAlgn="auto">
              <a:spcAft>
                <a:spcPts val="0"/>
              </a:spcAft>
              <a:buFontTx/>
              <a:buNone/>
              <a:defRPr/>
            </a:pPr>
            <a:endParaRPr lang="en-US" altLang="en-US" sz="900" dirty="0"/>
          </a:p>
          <a:p>
            <a:pPr fontAlgn="auto">
              <a:spcAft>
                <a:spcPts val="0"/>
              </a:spcAft>
              <a:defRPr/>
            </a:pPr>
            <a:r>
              <a:rPr lang="en-US" altLang="en-US" dirty="0"/>
              <a:t>Scalability </a:t>
            </a:r>
          </a:p>
          <a:p>
            <a:pPr lvl="1" fontAlgn="auto">
              <a:spcAft>
                <a:spcPts val="0"/>
              </a:spcAft>
              <a:defRPr/>
            </a:pPr>
            <a:r>
              <a:rPr lang="en-US" altLang="en-US" dirty="0"/>
              <a:t>useful for small project as well as large</a:t>
            </a:r>
          </a:p>
          <a:p>
            <a:pPr lvl="1" fontAlgn="auto">
              <a:spcAft>
                <a:spcPts val="0"/>
              </a:spcAft>
              <a:buFontTx/>
              <a:buNone/>
              <a:defRPr/>
            </a:pPr>
            <a:endParaRPr lang="en-US" altLang="en-US" sz="900" dirty="0"/>
          </a:p>
          <a:p>
            <a:pPr fontAlgn="auto">
              <a:spcAft>
                <a:spcPts val="0"/>
              </a:spcAft>
              <a:defRPr/>
            </a:pPr>
            <a:r>
              <a:rPr lang="en-US" altLang="en-US" dirty="0"/>
              <a:t>Range of application</a:t>
            </a:r>
          </a:p>
          <a:p>
            <a:pPr fontAlgn="auto">
              <a:spcAft>
                <a:spcPts val="0"/>
              </a:spcAft>
              <a:buFontTx/>
              <a:buNone/>
              <a:defRPr/>
            </a:pPr>
            <a:endParaRPr lang="en-US" altLang="en-US" sz="900" dirty="0"/>
          </a:p>
          <a:p>
            <a:pPr fontAlgn="auto">
              <a:spcAft>
                <a:spcPts val="0"/>
              </a:spcAft>
              <a:defRPr/>
            </a:pPr>
            <a:r>
              <a:rPr lang="en-US" altLang="en-US" dirty="0"/>
              <a:t>Accepted techniques</a:t>
            </a:r>
          </a:p>
          <a:p>
            <a:pPr lvl="1" fontAlgn="auto">
              <a:spcAft>
                <a:spcPts val="0"/>
              </a:spcAft>
              <a:defRPr/>
            </a:pPr>
            <a:r>
              <a:rPr lang="en-US" altLang="en-US" dirty="0"/>
              <a:t>e.g. borrowed from PRINCE </a:t>
            </a:r>
            <a:r>
              <a:rPr lang="en-US" altLang="en-US" dirty="0" err="1"/>
              <a:t>etc</a:t>
            </a:r>
            <a:endParaRPr lang="en-US" altLang="en-US" dirty="0"/>
          </a:p>
        </p:txBody>
      </p:sp>
      <p:sp>
        <p:nvSpPr>
          <p:cNvPr id="4" name="Slide Number Placeholder 3">
            <a:extLst>
              <a:ext uri="{FF2B5EF4-FFF2-40B4-BE49-F238E27FC236}">
                <a16:creationId xmlns:a16="http://schemas.microsoft.com/office/drawing/2014/main" id="{0AB3747C-95C5-A142-A2F5-99AFF122536B}"/>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18A9016-A871-A740-ABA5-5042DC47B538}" type="slidenum">
              <a:rPr lang="en-US" altLang="en-US">
                <a:solidFill>
                  <a:srgbClr val="898989"/>
                </a:solidFill>
              </a:rPr>
              <a:pPr eaLnBrk="1" hangingPunct="1"/>
              <a:t>3</a:t>
            </a:fld>
            <a:endParaRPr lang="en-US" altLang="en-US">
              <a:solidFill>
                <a:srgbClr val="898989"/>
              </a:solidFill>
            </a:endParaRPr>
          </a:p>
        </p:txBody>
      </p:sp>
    </p:spTree>
    <p:extLst>
      <p:ext uri="{BB962C8B-B14F-4D97-AF65-F5344CB8AC3E}">
        <p14:creationId xmlns:p14="http://schemas.microsoft.com/office/powerpoint/2010/main" val="2317900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11195012-C28B-8B41-A99E-D2AD3763F8AB}"/>
              </a:ext>
            </a:extLst>
          </p:cNvPr>
          <p:cNvSpPr>
            <a:spLocks noGrp="1" noChangeArrowheads="1"/>
          </p:cNvSpPr>
          <p:nvPr>
            <p:ph type="title"/>
          </p:nvPr>
        </p:nvSpPr>
        <p:spPr>
          <a:xfrm>
            <a:off x="1371600" y="37224"/>
            <a:ext cx="7772400" cy="533400"/>
          </a:xfrm>
        </p:spPr>
        <p:txBody>
          <a:bodyPr rtlCol="0">
            <a:normAutofit fontScale="90000"/>
          </a:bodyPr>
          <a:lstStyle/>
          <a:p>
            <a:pPr fontAlgn="auto">
              <a:spcAft>
                <a:spcPts val="0"/>
              </a:spcAft>
              <a:defRPr/>
            </a:pPr>
            <a:r>
              <a:rPr lang="en-US" altLang="en-US" dirty="0"/>
              <a:t>‘Step Wise’ - an overview</a:t>
            </a:r>
          </a:p>
        </p:txBody>
      </p:sp>
      <p:sp>
        <p:nvSpPr>
          <p:cNvPr id="34" name="Slide Number Placeholder 2">
            <a:extLst>
              <a:ext uri="{FF2B5EF4-FFF2-40B4-BE49-F238E27FC236}">
                <a16:creationId xmlns:a16="http://schemas.microsoft.com/office/drawing/2014/main" id="{3F643B64-D2BF-224B-8B2E-32BC6D215F2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fontAlgn="base">
              <a:spcBef>
                <a:spcPct val="0"/>
              </a:spcBef>
              <a:spcAft>
                <a:spcPct val="0"/>
              </a:spcAft>
              <a:defRPr sz="1200" kern="1200">
                <a:solidFill>
                  <a:srgbClr val="898989"/>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eaLnBrk="1" hangingPunct="1"/>
            <a:fld id="{4BA661B2-9786-EF42-BAD0-360073556FB0}" type="slidenum">
              <a:rPr lang="en-US" altLang="en-US" smtClean="0"/>
              <a:pPr/>
              <a:t>4</a:t>
            </a:fld>
            <a:endParaRPr lang="en-US" altLang="en-US">
              <a:solidFill>
                <a:srgbClr val="898989"/>
              </a:solidFill>
            </a:endParaRPr>
          </a:p>
        </p:txBody>
      </p:sp>
      <p:sp>
        <p:nvSpPr>
          <p:cNvPr id="6148" name="Rectangle 3">
            <a:extLst>
              <a:ext uri="{FF2B5EF4-FFF2-40B4-BE49-F238E27FC236}">
                <a16:creationId xmlns:a16="http://schemas.microsoft.com/office/drawing/2014/main" id="{0A233398-865A-DE44-A8B1-F6867D83464C}"/>
              </a:ext>
            </a:extLst>
          </p:cNvPr>
          <p:cNvSpPr>
            <a:spLocks noChangeArrowheads="1"/>
          </p:cNvSpPr>
          <p:nvPr/>
        </p:nvSpPr>
        <p:spPr bwMode="auto">
          <a:xfrm>
            <a:off x="4191000" y="838200"/>
            <a:ext cx="1371600" cy="6096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endParaRPr lang="en-US" altLang="en-US" sz="1600" dirty="0">
              <a:solidFill>
                <a:schemeClr val="bg2"/>
              </a:solidFill>
            </a:endParaRPr>
          </a:p>
          <a:p>
            <a:pPr algn="ctr"/>
            <a:r>
              <a:rPr lang="en-US" altLang="en-US" sz="1600" dirty="0">
                <a:solidFill>
                  <a:schemeClr val="bg2"/>
                </a:solidFill>
              </a:rPr>
              <a:t>0.Select</a:t>
            </a:r>
          </a:p>
          <a:p>
            <a:pPr algn="ctr"/>
            <a:r>
              <a:rPr lang="en-US" altLang="en-US" sz="1600" dirty="0">
                <a:solidFill>
                  <a:schemeClr val="bg2"/>
                </a:solidFill>
              </a:rPr>
              <a:t> project</a:t>
            </a:r>
          </a:p>
          <a:p>
            <a:pPr algn="ctr"/>
            <a:r>
              <a:rPr lang="en-US" altLang="en-US" sz="1600" dirty="0">
                <a:solidFill>
                  <a:schemeClr val="bg2"/>
                </a:solidFill>
              </a:rPr>
              <a:t> </a:t>
            </a:r>
          </a:p>
        </p:txBody>
      </p:sp>
      <p:sp>
        <p:nvSpPr>
          <p:cNvPr id="6149" name="Rectangle 4">
            <a:extLst>
              <a:ext uri="{FF2B5EF4-FFF2-40B4-BE49-F238E27FC236}">
                <a16:creationId xmlns:a16="http://schemas.microsoft.com/office/drawing/2014/main" id="{35996F5D-D92A-F247-91AA-D737041FB319}"/>
              </a:ext>
            </a:extLst>
          </p:cNvPr>
          <p:cNvSpPr>
            <a:spLocks noChangeArrowheads="1"/>
          </p:cNvSpPr>
          <p:nvPr/>
        </p:nvSpPr>
        <p:spPr bwMode="auto">
          <a:xfrm>
            <a:off x="2133600" y="1143000"/>
            <a:ext cx="1676400" cy="6096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1. Identify</a:t>
            </a:r>
          </a:p>
          <a:p>
            <a:pPr algn="ctr"/>
            <a:r>
              <a:rPr lang="en-US" altLang="en-US" sz="1600">
                <a:solidFill>
                  <a:schemeClr val="bg2"/>
                </a:solidFill>
              </a:rPr>
              <a:t> project objectives</a:t>
            </a:r>
            <a:endParaRPr lang="en-US" altLang="en-US">
              <a:solidFill>
                <a:schemeClr val="bg2"/>
              </a:solidFill>
            </a:endParaRPr>
          </a:p>
        </p:txBody>
      </p:sp>
      <p:sp>
        <p:nvSpPr>
          <p:cNvPr id="6150" name="Rectangle 5">
            <a:extLst>
              <a:ext uri="{FF2B5EF4-FFF2-40B4-BE49-F238E27FC236}">
                <a16:creationId xmlns:a16="http://schemas.microsoft.com/office/drawing/2014/main" id="{C047C5C4-32FD-3D4C-95CE-889541E58763}"/>
              </a:ext>
            </a:extLst>
          </p:cNvPr>
          <p:cNvSpPr>
            <a:spLocks noChangeArrowheads="1"/>
          </p:cNvSpPr>
          <p:nvPr/>
        </p:nvSpPr>
        <p:spPr bwMode="auto">
          <a:xfrm>
            <a:off x="5943600" y="1066800"/>
            <a:ext cx="1676400" cy="6096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2. Identify project</a:t>
            </a:r>
          </a:p>
          <a:p>
            <a:pPr algn="ctr"/>
            <a:r>
              <a:rPr lang="en-US" altLang="en-US" sz="1600">
                <a:solidFill>
                  <a:schemeClr val="bg2"/>
                </a:solidFill>
              </a:rPr>
              <a:t>infrastructure</a:t>
            </a:r>
            <a:endParaRPr lang="en-US" altLang="en-US" sz="2000">
              <a:solidFill>
                <a:schemeClr val="bg2"/>
              </a:solidFill>
            </a:endParaRPr>
          </a:p>
        </p:txBody>
      </p:sp>
      <p:sp>
        <p:nvSpPr>
          <p:cNvPr id="6151" name="Rectangle 6">
            <a:extLst>
              <a:ext uri="{FF2B5EF4-FFF2-40B4-BE49-F238E27FC236}">
                <a16:creationId xmlns:a16="http://schemas.microsoft.com/office/drawing/2014/main" id="{4CFD6348-A637-FD42-9B07-E7D532FF27A2}"/>
              </a:ext>
            </a:extLst>
          </p:cNvPr>
          <p:cNvSpPr>
            <a:spLocks noChangeArrowheads="1"/>
          </p:cNvSpPr>
          <p:nvPr/>
        </p:nvSpPr>
        <p:spPr bwMode="auto">
          <a:xfrm>
            <a:off x="3962400" y="1981200"/>
            <a:ext cx="19050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3. Analyse</a:t>
            </a:r>
          </a:p>
          <a:p>
            <a:pPr algn="ctr"/>
            <a:r>
              <a:rPr lang="en-US" altLang="en-US" sz="1600">
                <a:solidFill>
                  <a:schemeClr val="bg2"/>
                </a:solidFill>
              </a:rPr>
              <a:t>project </a:t>
            </a:r>
          </a:p>
          <a:p>
            <a:pPr algn="ctr"/>
            <a:r>
              <a:rPr lang="en-US" altLang="en-US" sz="1600">
                <a:solidFill>
                  <a:schemeClr val="bg2"/>
                </a:solidFill>
              </a:rPr>
              <a:t>characteristics</a:t>
            </a:r>
          </a:p>
        </p:txBody>
      </p:sp>
      <p:sp>
        <p:nvSpPr>
          <p:cNvPr id="6152" name="Rectangle 10">
            <a:extLst>
              <a:ext uri="{FF2B5EF4-FFF2-40B4-BE49-F238E27FC236}">
                <a16:creationId xmlns:a16="http://schemas.microsoft.com/office/drawing/2014/main" id="{D42C15F4-CE29-0146-B2B3-089E95409DC5}"/>
              </a:ext>
            </a:extLst>
          </p:cNvPr>
          <p:cNvSpPr>
            <a:spLocks noChangeArrowheads="1"/>
          </p:cNvSpPr>
          <p:nvPr/>
        </p:nvSpPr>
        <p:spPr bwMode="auto">
          <a:xfrm>
            <a:off x="3962400" y="2895600"/>
            <a:ext cx="1981200" cy="6096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4. Identify products </a:t>
            </a:r>
          </a:p>
          <a:p>
            <a:pPr algn="ctr"/>
            <a:r>
              <a:rPr lang="en-US" altLang="en-US" sz="1600">
                <a:solidFill>
                  <a:schemeClr val="bg2"/>
                </a:solidFill>
              </a:rPr>
              <a:t>and activities</a:t>
            </a:r>
            <a:r>
              <a:rPr lang="en-US" altLang="en-US">
                <a:solidFill>
                  <a:schemeClr val="bg2"/>
                </a:solidFill>
              </a:rPr>
              <a:t> </a:t>
            </a:r>
          </a:p>
        </p:txBody>
      </p:sp>
      <p:sp>
        <p:nvSpPr>
          <p:cNvPr id="6153" name="Rectangle 11">
            <a:extLst>
              <a:ext uri="{FF2B5EF4-FFF2-40B4-BE49-F238E27FC236}">
                <a16:creationId xmlns:a16="http://schemas.microsoft.com/office/drawing/2014/main" id="{0E1670A7-C7BD-6140-BDCD-03064F9421A7}"/>
              </a:ext>
            </a:extLst>
          </p:cNvPr>
          <p:cNvSpPr>
            <a:spLocks noChangeArrowheads="1"/>
          </p:cNvSpPr>
          <p:nvPr/>
        </p:nvSpPr>
        <p:spPr bwMode="auto">
          <a:xfrm>
            <a:off x="3962400" y="3657600"/>
            <a:ext cx="1981200" cy="6096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5. Estimate effort </a:t>
            </a:r>
          </a:p>
          <a:p>
            <a:pPr algn="ctr"/>
            <a:r>
              <a:rPr lang="en-US" altLang="en-US" sz="1600">
                <a:solidFill>
                  <a:schemeClr val="bg2"/>
                </a:solidFill>
              </a:rPr>
              <a:t>for activity</a:t>
            </a:r>
            <a:r>
              <a:rPr lang="en-US" altLang="en-US">
                <a:solidFill>
                  <a:schemeClr val="bg2"/>
                </a:solidFill>
              </a:rPr>
              <a:t> </a:t>
            </a:r>
          </a:p>
        </p:txBody>
      </p:sp>
      <p:sp>
        <p:nvSpPr>
          <p:cNvPr id="6154" name="Rectangle 12">
            <a:extLst>
              <a:ext uri="{FF2B5EF4-FFF2-40B4-BE49-F238E27FC236}">
                <a16:creationId xmlns:a16="http://schemas.microsoft.com/office/drawing/2014/main" id="{3FAF63A0-B8CD-5A44-8120-CDCA86560489}"/>
              </a:ext>
            </a:extLst>
          </p:cNvPr>
          <p:cNvSpPr>
            <a:spLocks noChangeArrowheads="1"/>
          </p:cNvSpPr>
          <p:nvPr/>
        </p:nvSpPr>
        <p:spPr bwMode="auto">
          <a:xfrm>
            <a:off x="3962400" y="5943600"/>
            <a:ext cx="1981200" cy="6096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8. Review/ publicize</a:t>
            </a:r>
          </a:p>
          <a:p>
            <a:pPr algn="ctr"/>
            <a:r>
              <a:rPr lang="en-US" altLang="en-US" sz="1600">
                <a:solidFill>
                  <a:schemeClr val="bg2"/>
                </a:solidFill>
              </a:rPr>
              <a:t>plan</a:t>
            </a:r>
            <a:r>
              <a:rPr lang="en-US" altLang="en-US">
                <a:solidFill>
                  <a:schemeClr val="bg2"/>
                </a:solidFill>
              </a:rPr>
              <a:t> </a:t>
            </a:r>
          </a:p>
        </p:txBody>
      </p:sp>
      <p:sp>
        <p:nvSpPr>
          <p:cNvPr id="6155" name="Rectangle 13">
            <a:extLst>
              <a:ext uri="{FF2B5EF4-FFF2-40B4-BE49-F238E27FC236}">
                <a16:creationId xmlns:a16="http://schemas.microsoft.com/office/drawing/2014/main" id="{7EA4AE10-8B2B-0A4D-A516-1DC1836168AA}"/>
              </a:ext>
            </a:extLst>
          </p:cNvPr>
          <p:cNvSpPr>
            <a:spLocks noChangeArrowheads="1"/>
          </p:cNvSpPr>
          <p:nvPr/>
        </p:nvSpPr>
        <p:spPr bwMode="auto">
          <a:xfrm>
            <a:off x="3962400" y="4419600"/>
            <a:ext cx="1981200" cy="6096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6. Identify activity</a:t>
            </a:r>
          </a:p>
          <a:p>
            <a:pPr algn="ctr"/>
            <a:r>
              <a:rPr lang="en-US" altLang="en-US" sz="1600">
                <a:solidFill>
                  <a:schemeClr val="bg2"/>
                </a:solidFill>
              </a:rPr>
              <a:t>risks</a:t>
            </a:r>
            <a:r>
              <a:rPr lang="en-US" altLang="en-US">
                <a:solidFill>
                  <a:schemeClr val="bg2"/>
                </a:solidFill>
              </a:rPr>
              <a:t> </a:t>
            </a:r>
          </a:p>
        </p:txBody>
      </p:sp>
      <p:sp>
        <p:nvSpPr>
          <p:cNvPr id="6156" name="Rectangle 14">
            <a:extLst>
              <a:ext uri="{FF2B5EF4-FFF2-40B4-BE49-F238E27FC236}">
                <a16:creationId xmlns:a16="http://schemas.microsoft.com/office/drawing/2014/main" id="{F60F9FCD-B1AC-C140-B4D3-45F95E43E7E1}"/>
              </a:ext>
            </a:extLst>
          </p:cNvPr>
          <p:cNvSpPr>
            <a:spLocks noChangeArrowheads="1"/>
          </p:cNvSpPr>
          <p:nvPr/>
        </p:nvSpPr>
        <p:spPr bwMode="auto">
          <a:xfrm>
            <a:off x="3962400" y="5181600"/>
            <a:ext cx="1981200" cy="6096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7. Allocate</a:t>
            </a:r>
          </a:p>
          <a:p>
            <a:pPr algn="ctr"/>
            <a:r>
              <a:rPr lang="en-US" altLang="en-US" sz="1600">
                <a:solidFill>
                  <a:schemeClr val="bg2"/>
                </a:solidFill>
              </a:rPr>
              <a:t>resources</a:t>
            </a:r>
            <a:r>
              <a:rPr lang="en-US" altLang="en-US">
                <a:solidFill>
                  <a:schemeClr val="bg2"/>
                </a:solidFill>
              </a:rPr>
              <a:t> </a:t>
            </a:r>
          </a:p>
        </p:txBody>
      </p:sp>
      <p:sp>
        <p:nvSpPr>
          <p:cNvPr id="6157" name="Rectangle 16">
            <a:extLst>
              <a:ext uri="{FF2B5EF4-FFF2-40B4-BE49-F238E27FC236}">
                <a16:creationId xmlns:a16="http://schemas.microsoft.com/office/drawing/2014/main" id="{1F84C3D1-F9CB-8141-A964-17F919492CCA}"/>
              </a:ext>
            </a:extLst>
          </p:cNvPr>
          <p:cNvSpPr>
            <a:spLocks noChangeArrowheads="1"/>
          </p:cNvSpPr>
          <p:nvPr/>
        </p:nvSpPr>
        <p:spPr bwMode="auto">
          <a:xfrm>
            <a:off x="1066800" y="6019800"/>
            <a:ext cx="1981200" cy="6096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9. Execute plan</a:t>
            </a:r>
            <a:r>
              <a:rPr lang="en-US" altLang="en-US">
                <a:solidFill>
                  <a:schemeClr val="bg2"/>
                </a:solidFill>
              </a:rPr>
              <a:t> </a:t>
            </a:r>
          </a:p>
        </p:txBody>
      </p:sp>
      <p:sp>
        <p:nvSpPr>
          <p:cNvPr id="6158" name="Rectangle 17">
            <a:extLst>
              <a:ext uri="{FF2B5EF4-FFF2-40B4-BE49-F238E27FC236}">
                <a16:creationId xmlns:a16="http://schemas.microsoft.com/office/drawing/2014/main" id="{7621EB9A-8D0B-E84B-94DC-CF8B84B4CFF7}"/>
              </a:ext>
            </a:extLst>
          </p:cNvPr>
          <p:cNvSpPr>
            <a:spLocks noChangeArrowheads="1"/>
          </p:cNvSpPr>
          <p:nvPr/>
        </p:nvSpPr>
        <p:spPr bwMode="auto">
          <a:xfrm>
            <a:off x="1066800" y="5029200"/>
            <a:ext cx="1981200" cy="6096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10. Lower level</a:t>
            </a:r>
          </a:p>
          <a:p>
            <a:pPr algn="ctr"/>
            <a:r>
              <a:rPr lang="en-US" altLang="en-US" sz="1600">
                <a:solidFill>
                  <a:schemeClr val="bg2"/>
                </a:solidFill>
              </a:rPr>
              <a:t>planning</a:t>
            </a:r>
            <a:r>
              <a:rPr lang="en-US" altLang="en-US">
                <a:solidFill>
                  <a:schemeClr val="bg2"/>
                </a:solidFill>
              </a:rPr>
              <a:t> </a:t>
            </a:r>
          </a:p>
        </p:txBody>
      </p:sp>
      <p:cxnSp>
        <p:nvCxnSpPr>
          <p:cNvPr id="6159" name="AutoShape 18">
            <a:extLst>
              <a:ext uri="{FF2B5EF4-FFF2-40B4-BE49-F238E27FC236}">
                <a16:creationId xmlns:a16="http://schemas.microsoft.com/office/drawing/2014/main" id="{C26D54C2-5CE2-BC4F-B13B-347378B31C3A}"/>
              </a:ext>
            </a:extLst>
          </p:cNvPr>
          <p:cNvCxnSpPr>
            <a:cxnSpLocks noChangeShapeType="1"/>
            <a:stCxn id="6148" idx="1"/>
            <a:endCxn id="6149" idx="3"/>
          </p:cNvCxnSpPr>
          <p:nvPr/>
        </p:nvCxnSpPr>
        <p:spPr bwMode="auto">
          <a:xfrm rot="10800000" flipV="1">
            <a:off x="3810000" y="1143000"/>
            <a:ext cx="381000" cy="304800"/>
          </a:xfrm>
          <a:prstGeom prst="bentConnector3">
            <a:avLst>
              <a:gd name="adj1" fmla="val 50000"/>
            </a:avLst>
          </a:prstGeom>
          <a:noFill/>
          <a:ln w="9525">
            <a:solidFill>
              <a:schemeClr val="bg2"/>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160" name="AutoShape 19">
            <a:extLst>
              <a:ext uri="{FF2B5EF4-FFF2-40B4-BE49-F238E27FC236}">
                <a16:creationId xmlns:a16="http://schemas.microsoft.com/office/drawing/2014/main" id="{6BD76FFF-4456-0D4C-AE52-DCF3522757BA}"/>
              </a:ext>
            </a:extLst>
          </p:cNvPr>
          <p:cNvCxnSpPr>
            <a:cxnSpLocks noChangeShapeType="1"/>
            <a:stCxn id="6148" idx="3"/>
            <a:endCxn id="6150" idx="1"/>
          </p:cNvCxnSpPr>
          <p:nvPr/>
        </p:nvCxnSpPr>
        <p:spPr bwMode="auto">
          <a:xfrm>
            <a:off x="5562600" y="1143000"/>
            <a:ext cx="381000" cy="228600"/>
          </a:xfrm>
          <a:prstGeom prst="bentConnector3">
            <a:avLst>
              <a:gd name="adj1" fmla="val 50000"/>
            </a:avLst>
          </a:prstGeom>
          <a:noFill/>
          <a:ln w="9525">
            <a:solidFill>
              <a:schemeClr val="bg2"/>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161" name="AutoShape 20">
            <a:extLst>
              <a:ext uri="{FF2B5EF4-FFF2-40B4-BE49-F238E27FC236}">
                <a16:creationId xmlns:a16="http://schemas.microsoft.com/office/drawing/2014/main" id="{0F03FFAC-E1C6-3840-9B8A-EBA82CD80CF9}"/>
              </a:ext>
            </a:extLst>
          </p:cNvPr>
          <p:cNvCxnSpPr>
            <a:cxnSpLocks noChangeShapeType="1"/>
            <a:stCxn id="6149" idx="2"/>
            <a:endCxn id="6151" idx="1"/>
          </p:cNvCxnSpPr>
          <p:nvPr/>
        </p:nvCxnSpPr>
        <p:spPr bwMode="auto">
          <a:xfrm rot="16200000" flipH="1">
            <a:off x="3181350" y="1543050"/>
            <a:ext cx="571500" cy="990600"/>
          </a:xfrm>
          <a:prstGeom prst="bentConnector2">
            <a:avLst/>
          </a:prstGeom>
          <a:noFill/>
          <a:ln w="9525">
            <a:solidFill>
              <a:schemeClr val="bg2"/>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162" name="AutoShape 21">
            <a:extLst>
              <a:ext uri="{FF2B5EF4-FFF2-40B4-BE49-F238E27FC236}">
                <a16:creationId xmlns:a16="http://schemas.microsoft.com/office/drawing/2014/main" id="{D6AC161F-EFF8-1C41-857F-331D41048B2E}"/>
              </a:ext>
            </a:extLst>
          </p:cNvPr>
          <p:cNvCxnSpPr>
            <a:cxnSpLocks noChangeShapeType="1"/>
            <a:stCxn id="6150" idx="2"/>
            <a:endCxn id="6151" idx="3"/>
          </p:cNvCxnSpPr>
          <p:nvPr/>
        </p:nvCxnSpPr>
        <p:spPr bwMode="auto">
          <a:xfrm rot="5400000">
            <a:off x="6000750" y="1543050"/>
            <a:ext cx="647700" cy="914400"/>
          </a:xfrm>
          <a:prstGeom prst="bentConnector2">
            <a:avLst/>
          </a:prstGeom>
          <a:noFill/>
          <a:ln w="12700">
            <a:solidFill>
              <a:schemeClr val="bg2"/>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163" name="Line 25">
            <a:extLst>
              <a:ext uri="{FF2B5EF4-FFF2-40B4-BE49-F238E27FC236}">
                <a16:creationId xmlns:a16="http://schemas.microsoft.com/office/drawing/2014/main" id="{1A50197F-CDEB-AD44-BA2C-1CBD211EE55A}"/>
              </a:ext>
            </a:extLst>
          </p:cNvPr>
          <p:cNvSpPr>
            <a:spLocks noChangeShapeType="1"/>
          </p:cNvSpPr>
          <p:nvPr/>
        </p:nvSpPr>
        <p:spPr bwMode="auto">
          <a:xfrm>
            <a:off x="4914900" y="3505200"/>
            <a:ext cx="0" cy="15240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64" name="Line 27">
            <a:extLst>
              <a:ext uri="{FF2B5EF4-FFF2-40B4-BE49-F238E27FC236}">
                <a16:creationId xmlns:a16="http://schemas.microsoft.com/office/drawing/2014/main" id="{F4B58980-199B-CF48-8DF2-FB0ECCC8319E}"/>
              </a:ext>
            </a:extLst>
          </p:cNvPr>
          <p:cNvSpPr>
            <a:spLocks noChangeShapeType="1"/>
          </p:cNvSpPr>
          <p:nvPr/>
        </p:nvSpPr>
        <p:spPr bwMode="auto">
          <a:xfrm>
            <a:off x="4914900" y="4267200"/>
            <a:ext cx="0" cy="15240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65" name="Line 28">
            <a:extLst>
              <a:ext uri="{FF2B5EF4-FFF2-40B4-BE49-F238E27FC236}">
                <a16:creationId xmlns:a16="http://schemas.microsoft.com/office/drawing/2014/main" id="{B66A6432-B056-104E-A43D-002B75BE9247}"/>
              </a:ext>
            </a:extLst>
          </p:cNvPr>
          <p:cNvSpPr>
            <a:spLocks noChangeShapeType="1"/>
          </p:cNvSpPr>
          <p:nvPr/>
        </p:nvSpPr>
        <p:spPr bwMode="auto">
          <a:xfrm>
            <a:off x="4914900" y="5029200"/>
            <a:ext cx="0" cy="15240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66" name="Line 29">
            <a:extLst>
              <a:ext uri="{FF2B5EF4-FFF2-40B4-BE49-F238E27FC236}">
                <a16:creationId xmlns:a16="http://schemas.microsoft.com/office/drawing/2014/main" id="{C3A67AE2-452E-B443-A5F0-6C2D101A0588}"/>
              </a:ext>
            </a:extLst>
          </p:cNvPr>
          <p:cNvSpPr>
            <a:spLocks noChangeShapeType="1"/>
          </p:cNvSpPr>
          <p:nvPr/>
        </p:nvSpPr>
        <p:spPr bwMode="auto">
          <a:xfrm>
            <a:off x="4914900" y="5791200"/>
            <a:ext cx="0" cy="15240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67" name="Line 30">
            <a:extLst>
              <a:ext uri="{FF2B5EF4-FFF2-40B4-BE49-F238E27FC236}">
                <a16:creationId xmlns:a16="http://schemas.microsoft.com/office/drawing/2014/main" id="{9303B489-AA84-8340-89DE-32D6F88E4891}"/>
              </a:ext>
            </a:extLst>
          </p:cNvPr>
          <p:cNvSpPr>
            <a:spLocks noChangeShapeType="1"/>
          </p:cNvSpPr>
          <p:nvPr/>
        </p:nvSpPr>
        <p:spPr bwMode="auto">
          <a:xfrm flipH="1">
            <a:off x="3048000" y="6324600"/>
            <a:ext cx="91440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68" name="Line 31">
            <a:extLst>
              <a:ext uri="{FF2B5EF4-FFF2-40B4-BE49-F238E27FC236}">
                <a16:creationId xmlns:a16="http://schemas.microsoft.com/office/drawing/2014/main" id="{C2B78D38-B236-AC45-BC82-60A9EE019699}"/>
              </a:ext>
            </a:extLst>
          </p:cNvPr>
          <p:cNvSpPr>
            <a:spLocks noChangeShapeType="1"/>
          </p:cNvSpPr>
          <p:nvPr/>
        </p:nvSpPr>
        <p:spPr bwMode="auto">
          <a:xfrm flipV="1">
            <a:off x="2057400" y="5638800"/>
            <a:ext cx="0" cy="38100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69" name="Line 32">
            <a:extLst>
              <a:ext uri="{FF2B5EF4-FFF2-40B4-BE49-F238E27FC236}">
                <a16:creationId xmlns:a16="http://schemas.microsoft.com/office/drawing/2014/main" id="{84CE5256-B4E4-E346-8736-F8E707FC321E}"/>
              </a:ext>
            </a:extLst>
          </p:cNvPr>
          <p:cNvSpPr>
            <a:spLocks noChangeShapeType="1"/>
          </p:cNvSpPr>
          <p:nvPr/>
        </p:nvSpPr>
        <p:spPr bwMode="auto">
          <a:xfrm flipV="1">
            <a:off x="2057400" y="3276600"/>
            <a:ext cx="0" cy="1752600"/>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70" name="Line 33">
            <a:extLst>
              <a:ext uri="{FF2B5EF4-FFF2-40B4-BE49-F238E27FC236}">
                <a16:creationId xmlns:a16="http://schemas.microsoft.com/office/drawing/2014/main" id="{0EEEB40D-8A3E-A546-8CC1-A821BC9AA85E}"/>
              </a:ext>
            </a:extLst>
          </p:cNvPr>
          <p:cNvSpPr>
            <a:spLocks noChangeShapeType="1"/>
          </p:cNvSpPr>
          <p:nvPr/>
        </p:nvSpPr>
        <p:spPr bwMode="auto">
          <a:xfrm>
            <a:off x="2057400" y="3276600"/>
            <a:ext cx="190500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71" name="Line 34">
            <a:extLst>
              <a:ext uri="{FF2B5EF4-FFF2-40B4-BE49-F238E27FC236}">
                <a16:creationId xmlns:a16="http://schemas.microsoft.com/office/drawing/2014/main" id="{B103BAB1-DA2E-A044-B7A6-28B838384344}"/>
              </a:ext>
            </a:extLst>
          </p:cNvPr>
          <p:cNvSpPr>
            <a:spLocks noChangeShapeType="1"/>
          </p:cNvSpPr>
          <p:nvPr/>
        </p:nvSpPr>
        <p:spPr bwMode="auto">
          <a:xfrm>
            <a:off x="2057400" y="4267200"/>
            <a:ext cx="114300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72" name="Text Box 35">
            <a:extLst>
              <a:ext uri="{FF2B5EF4-FFF2-40B4-BE49-F238E27FC236}">
                <a16:creationId xmlns:a16="http://schemas.microsoft.com/office/drawing/2014/main" id="{8A614A42-33A5-C246-A32B-6C2822257D97}"/>
              </a:ext>
            </a:extLst>
          </p:cNvPr>
          <p:cNvSpPr txBox="1">
            <a:spLocks noChangeArrowheads="1"/>
          </p:cNvSpPr>
          <p:nvPr/>
        </p:nvSpPr>
        <p:spPr bwMode="auto">
          <a:xfrm>
            <a:off x="1908175" y="2781300"/>
            <a:ext cx="857250" cy="346075"/>
          </a:xfrm>
          <a:prstGeom prst="rect">
            <a:avLst/>
          </a:prstGeom>
          <a:noFill/>
          <a:ln w="9525">
            <a:solidFill>
              <a:schemeClr val="bg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600">
                <a:solidFill>
                  <a:schemeClr val="bg2"/>
                </a:solidFill>
              </a:rPr>
              <a:t>Review</a:t>
            </a:r>
          </a:p>
        </p:txBody>
      </p:sp>
      <p:sp>
        <p:nvSpPr>
          <p:cNvPr id="6173" name="Text Box 36">
            <a:extLst>
              <a:ext uri="{FF2B5EF4-FFF2-40B4-BE49-F238E27FC236}">
                <a16:creationId xmlns:a16="http://schemas.microsoft.com/office/drawing/2014/main" id="{8B4BE43F-6CE0-B84D-AD3F-B759BA12E1E7}"/>
              </a:ext>
            </a:extLst>
          </p:cNvPr>
          <p:cNvSpPr txBox="1">
            <a:spLocks noChangeArrowheads="1"/>
          </p:cNvSpPr>
          <p:nvPr/>
        </p:nvSpPr>
        <p:spPr bwMode="auto">
          <a:xfrm>
            <a:off x="3222625" y="3965575"/>
            <a:ext cx="746125" cy="835025"/>
          </a:xfrm>
          <a:prstGeom prst="rect">
            <a:avLst/>
          </a:prstGeom>
          <a:noFill/>
          <a:ln w="9525">
            <a:solidFill>
              <a:schemeClr val="bg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600">
                <a:solidFill>
                  <a:schemeClr val="bg2"/>
                </a:solidFill>
              </a:rPr>
              <a:t>Lower</a:t>
            </a:r>
          </a:p>
          <a:p>
            <a:r>
              <a:rPr lang="en-US" altLang="en-US" sz="1600">
                <a:solidFill>
                  <a:schemeClr val="bg2"/>
                </a:solidFill>
              </a:rPr>
              <a:t>level</a:t>
            </a:r>
          </a:p>
          <a:p>
            <a:r>
              <a:rPr lang="en-US" altLang="en-US" sz="1600">
                <a:solidFill>
                  <a:schemeClr val="bg2"/>
                </a:solidFill>
              </a:rPr>
              <a:t>detail</a:t>
            </a:r>
          </a:p>
        </p:txBody>
      </p:sp>
      <p:sp>
        <p:nvSpPr>
          <p:cNvPr id="6174" name="Line 40">
            <a:extLst>
              <a:ext uri="{FF2B5EF4-FFF2-40B4-BE49-F238E27FC236}">
                <a16:creationId xmlns:a16="http://schemas.microsoft.com/office/drawing/2014/main" id="{8CCAAF14-9475-8E4C-A790-50F79530438F}"/>
              </a:ext>
            </a:extLst>
          </p:cNvPr>
          <p:cNvSpPr>
            <a:spLocks noChangeShapeType="1"/>
          </p:cNvSpPr>
          <p:nvPr/>
        </p:nvSpPr>
        <p:spPr bwMode="auto">
          <a:xfrm>
            <a:off x="5943600" y="4724400"/>
            <a:ext cx="381000" cy="0"/>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75" name="Line 41">
            <a:extLst>
              <a:ext uri="{FF2B5EF4-FFF2-40B4-BE49-F238E27FC236}">
                <a16:creationId xmlns:a16="http://schemas.microsoft.com/office/drawing/2014/main" id="{AED60262-0F07-004A-ACAD-1A96195EDEFC}"/>
              </a:ext>
            </a:extLst>
          </p:cNvPr>
          <p:cNvSpPr>
            <a:spLocks noChangeShapeType="1"/>
          </p:cNvSpPr>
          <p:nvPr/>
        </p:nvSpPr>
        <p:spPr bwMode="auto">
          <a:xfrm flipV="1">
            <a:off x="6324600" y="4038600"/>
            <a:ext cx="0" cy="685800"/>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76" name="Line 42">
            <a:extLst>
              <a:ext uri="{FF2B5EF4-FFF2-40B4-BE49-F238E27FC236}">
                <a16:creationId xmlns:a16="http://schemas.microsoft.com/office/drawing/2014/main" id="{2382AD7A-B0FB-D94F-8128-4FF11054031F}"/>
              </a:ext>
            </a:extLst>
          </p:cNvPr>
          <p:cNvSpPr>
            <a:spLocks noChangeShapeType="1"/>
          </p:cNvSpPr>
          <p:nvPr/>
        </p:nvSpPr>
        <p:spPr bwMode="auto">
          <a:xfrm flipH="1">
            <a:off x="5943600" y="4038600"/>
            <a:ext cx="38100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177" name="Text Box 43">
            <a:extLst>
              <a:ext uri="{FF2B5EF4-FFF2-40B4-BE49-F238E27FC236}">
                <a16:creationId xmlns:a16="http://schemas.microsoft.com/office/drawing/2014/main" id="{49D4F688-B536-E74A-BCA5-2F56186D8192}"/>
              </a:ext>
            </a:extLst>
          </p:cNvPr>
          <p:cNvSpPr txBox="1">
            <a:spLocks noChangeArrowheads="1"/>
          </p:cNvSpPr>
          <p:nvPr/>
        </p:nvSpPr>
        <p:spPr bwMode="auto">
          <a:xfrm>
            <a:off x="6651625" y="4022725"/>
            <a:ext cx="995363" cy="590550"/>
          </a:xfrm>
          <a:prstGeom prst="rect">
            <a:avLst/>
          </a:prstGeom>
          <a:noFill/>
          <a:ln w="9525">
            <a:solidFill>
              <a:schemeClr val="bg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600" dirty="0">
                <a:solidFill>
                  <a:schemeClr val="bg2"/>
                </a:solidFill>
              </a:rPr>
              <a:t>For each</a:t>
            </a:r>
          </a:p>
          <a:p>
            <a:r>
              <a:rPr lang="en-US" altLang="en-US" sz="1600" dirty="0">
                <a:solidFill>
                  <a:schemeClr val="bg2"/>
                </a:solidFill>
              </a:rPr>
              <a:t> activity</a:t>
            </a:r>
          </a:p>
        </p:txBody>
      </p:sp>
      <p:sp>
        <p:nvSpPr>
          <p:cNvPr id="6178" name="Line 44">
            <a:extLst>
              <a:ext uri="{FF2B5EF4-FFF2-40B4-BE49-F238E27FC236}">
                <a16:creationId xmlns:a16="http://schemas.microsoft.com/office/drawing/2014/main" id="{8CAC954F-017F-F54F-8E47-7C454428CACA}"/>
              </a:ext>
            </a:extLst>
          </p:cNvPr>
          <p:cNvSpPr>
            <a:spLocks noChangeShapeType="1"/>
          </p:cNvSpPr>
          <p:nvPr/>
        </p:nvSpPr>
        <p:spPr bwMode="auto">
          <a:xfrm>
            <a:off x="4914900" y="2667000"/>
            <a:ext cx="0" cy="22860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Tree>
    <p:extLst>
      <p:ext uri="{BB962C8B-B14F-4D97-AF65-F5344CB8AC3E}">
        <p14:creationId xmlns:p14="http://schemas.microsoft.com/office/powerpoint/2010/main" val="327486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65445B12-C317-F84C-AFA5-939D148A4F6D}"/>
              </a:ext>
            </a:extLst>
          </p:cNvPr>
          <p:cNvSpPr>
            <a:spLocks noGrp="1" noChangeArrowheads="1"/>
          </p:cNvSpPr>
          <p:nvPr>
            <p:ph type="title"/>
          </p:nvPr>
        </p:nvSpPr>
        <p:spPr>
          <a:xfrm>
            <a:off x="827584" y="-12307"/>
            <a:ext cx="7772400" cy="1143000"/>
          </a:xfrm>
        </p:spPr>
        <p:txBody>
          <a:bodyPr/>
          <a:lstStyle/>
          <a:p>
            <a:r>
              <a:rPr lang="en-US" altLang="en-US" b="1" dirty="0"/>
              <a:t>A project scenario</a:t>
            </a:r>
          </a:p>
        </p:txBody>
      </p:sp>
      <p:sp>
        <p:nvSpPr>
          <p:cNvPr id="7171" name="Rectangle 3">
            <a:extLst>
              <a:ext uri="{FF2B5EF4-FFF2-40B4-BE49-F238E27FC236}">
                <a16:creationId xmlns:a16="http://schemas.microsoft.com/office/drawing/2014/main" id="{6C2720C1-67E4-FA4B-BCD4-44A416535357}"/>
              </a:ext>
            </a:extLst>
          </p:cNvPr>
          <p:cNvSpPr>
            <a:spLocks noGrp="1" noChangeArrowheads="1"/>
          </p:cNvSpPr>
          <p:nvPr>
            <p:ph idx="1"/>
          </p:nvPr>
        </p:nvSpPr>
        <p:spPr>
          <a:xfrm>
            <a:off x="914400" y="1130693"/>
            <a:ext cx="7772400" cy="4457700"/>
          </a:xfrm>
        </p:spPr>
        <p:txBody>
          <a:bodyPr/>
          <a:lstStyle/>
          <a:p>
            <a:pPr>
              <a:lnSpc>
                <a:spcPct val="90000"/>
              </a:lnSpc>
            </a:pPr>
            <a:r>
              <a:rPr lang="en-US" altLang="en-US" dirty="0"/>
              <a:t>Hardware/software engineering company (C++ language of choice)</a:t>
            </a:r>
          </a:p>
          <a:p>
            <a:pPr>
              <a:lnSpc>
                <a:spcPct val="90000"/>
              </a:lnSpc>
              <a:buFontTx/>
              <a:buNone/>
            </a:pPr>
            <a:endParaRPr lang="en-US" altLang="en-US" dirty="0"/>
          </a:p>
          <a:p>
            <a:pPr>
              <a:lnSpc>
                <a:spcPct val="90000"/>
              </a:lnSpc>
            </a:pPr>
            <a:r>
              <a:rPr lang="en-US" altLang="en-US" dirty="0"/>
              <a:t>teams are selected for individual projects - some friction has been found between team members</a:t>
            </a:r>
          </a:p>
          <a:p>
            <a:pPr>
              <a:lnSpc>
                <a:spcPct val="90000"/>
              </a:lnSpc>
              <a:buFontTx/>
              <a:buNone/>
            </a:pPr>
            <a:endParaRPr lang="en-US" altLang="en-US" dirty="0"/>
          </a:p>
          <a:p>
            <a:pPr>
              <a:lnSpc>
                <a:spcPct val="90000"/>
              </a:lnSpc>
            </a:pPr>
            <a:r>
              <a:rPr lang="en-US" altLang="en-US" dirty="0"/>
              <a:t>HR manager suggests psychometric testing to select team</a:t>
            </a:r>
          </a:p>
        </p:txBody>
      </p:sp>
      <p:sp>
        <p:nvSpPr>
          <p:cNvPr id="4" name="Slide Number Placeholder 3">
            <a:extLst>
              <a:ext uri="{FF2B5EF4-FFF2-40B4-BE49-F238E27FC236}">
                <a16:creationId xmlns:a16="http://schemas.microsoft.com/office/drawing/2014/main" id="{EB65D3DC-12A2-2841-B553-4760C12E379F}"/>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27AADE7-D2B5-7F4F-B9CE-15732DFD4655}" type="slidenum">
              <a:rPr lang="en-US" altLang="en-US">
                <a:solidFill>
                  <a:srgbClr val="898989"/>
                </a:solidFill>
              </a:rPr>
              <a:pPr eaLnBrk="1" hangingPunct="1"/>
              <a:t>5</a:t>
            </a:fld>
            <a:endParaRPr lang="en-US" altLang="en-US">
              <a:solidFill>
                <a:srgbClr val="898989"/>
              </a:solidFill>
            </a:endParaRPr>
          </a:p>
        </p:txBody>
      </p:sp>
    </p:spTree>
    <p:extLst>
      <p:ext uri="{BB962C8B-B14F-4D97-AF65-F5344CB8AC3E}">
        <p14:creationId xmlns:p14="http://schemas.microsoft.com/office/powerpoint/2010/main" val="2489309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A2859D4B-B911-754E-90D1-47785708780F}"/>
              </a:ext>
            </a:extLst>
          </p:cNvPr>
          <p:cNvSpPr>
            <a:spLocks noGrp="1" noChangeArrowheads="1"/>
          </p:cNvSpPr>
          <p:nvPr>
            <p:ph type="title"/>
          </p:nvPr>
        </p:nvSpPr>
        <p:spPr/>
        <p:txBody>
          <a:bodyPr/>
          <a:lstStyle/>
          <a:p>
            <a:r>
              <a:rPr lang="en-US" altLang="en-US" sz="4000" b="1"/>
              <a:t>Project scenario - continued</a:t>
            </a:r>
          </a:p>
        </p:txBody>
      </p:sp>
      <p:sp>
        <p:nvSpPr>
          <p:cNvPr id="8195" name="Rectangle 3">
            <a:extLst>
              <a:ext uri="{FF2B5EF4-FFF2-40B4-BE49-F238E27FC236}">
                <a16:creationId xmlns:a16="http://schemas.microsoft.com/office/drawing/2014/main" id="{EE895806-C8D7-0248-853D-235FD3DC2F8A}"/>
              </a:ext>
            </a:extLst>
          </p:cNvPr>
          <p:cNvSpPr>
            <a:spLocks noGrp="1" noChangeArrowheads="1"/>
          </p:cNvSpPr>
          <p:nvPr>
            <p:ph idx="1"/>
          </p:nvPr>
        </p:nvSpPr>
        <p:spPr/>
        <p:txBody>
          <a:bodyPr/>
          <a:lstStyle/>
          <a:p>
            <a:pPr>
              <a:lnSpc>
                <a:spcPct val="90000"/>
              </a:lnSpc>
            </a:pPr>
            <a:r>
              <a:rPr lang="en-US" altLang="en-US"/>
              <a:t>Software package to be used to test staff</a:t>
            </a:r>
          </a:p>
          <a:p>
            <a:pPr>
              <a:lnSpc>
                <a:spcPct val="90000"/>
              </a:lnSpc>
              <a:buFontTx/>
              <a:buNone/>
            </a:pPr>
            <a:endParaRPr lang="en-US" altLang="en-US"/>
          </a:p>
          <a:p>
            <a:pPr>
              <a:lnSpc>
                <a:spcPct val="90000"/>
              </a:lnSpc>
            </a:pPr>
            <a:r>
              <a:rPr lang="en-US" altLang="en-US"/>
              <a:t>Visual basic suggested as a vehicle for implementation</a:t>
            </a:r>
          </a:p>
          <a:p>
            <a:pPr>
              <a:lnSpc>
                <a:spcPct val="90000"/>
              </a:lnSpc>
              <a:buFontTx/>
              <a:buNone/>
            </a:pPr>
            <a:endParaRPr lang="en-US" altLang="en-US"/>
          </a:p>
          <a:p>
            <a:pPr>
              <a:lnSpc>
                <a:spcPct val="90000"/>
              </a:lnSpc>
            </a:pPr>
            <a:r>
              <a:rPr lang="en-US" altLang="en-US"/>
              <a:t>usability is important - decision to carry out usability tests</a:t>
            </a:r>
          </a:p>
          <a:p>
            <a:pPr>
              <a:lnSpc>
                <a:spcPct val="90000"/>
              </a:lnSpc>
            </a:pPr>
            <a:endParaRPr lang="en-US" altLang="en-US"/>
          </a:p>
        </p:txBody>
      </p:sp>
      <p:sp>
        <p:nvSpPr>
          <p:cNvPr id="4" name="Slide Number Placeholder 3">
            <a:extLst>
              <a:ext uri="{FF2B5EF4-FFF2-40B4-BE49-F238E27FC236}">
                <a16:creationId xmlns:a16="http://schemas.microsoft.com/office/drawing/2014/main" id="{205A08F2-0CE0-D441-A178-4631F9F952AD}"/>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0A35186-3F89-E149-8A80-628329FB17A3}" type="slidenum">
              <a:rPr lang="en-US" altLang="en-US">
                <a:solidFill>
                  <a:srgbClr val="898989"/>
                </a:solidFill>
              </a:rPr>
              <a:pPr eaLnBrk="1" hangingPunct="1"/>
              <a:t>6</a:t>
            </a:fld>
            <a:endParaRPr lang="en-US" altLang="en-US">
              <a:solidFill>
                <a:srgbClr val="898989"/>
              </a:solidFill>
            </a:endParaRPr>
          </a:p>
        </p:txBody>
      </p:sp>
    </p:spTree>
    <p:extLst>
      <p:ext uri="{BB962C8B-B14F-4D97-AF65-F5344CB8AC3E}">
        <p14:creationId xmlns:p14="http://schemas.microsoft.com/office/powerpoint/2010/main" val="3061367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51491C9E-D372-8742-98CD-96AEADA40709}"/>
              </a:ext>
            </a:extLst>
          </p:cNvPr>
          <p:cNvSpPr>
            <a:spLocks noGrp="1" noChangeArrowheads="1"/>
          </p:cNvSpPr>
          <p:nvPr>
            <p:ph type="title"/>
          </p:nvPr>
        </p:nvSpPr>
        <p:spPr>
          <a:xfrm>
            <a:off x="685800" y="228600"/>
            <a:ext cx="7772400" cy="1143000"/>
          </a:xfrm>
        </p:spPr>
        <p:txBody>
          <a:bodyPr rtlCol="0">
            <a:normAutofit fontScale="90000"/>
          </a:bodyPr>
          <a:lstStyle/>
          <a:p>
            <a:pPr fontAlgn="auto">
              <a:spcAft>
                <a:spcPts val="0"/>
              </a:spcAft>
              <a:defRPr/>
            </a:pPr>
            <a:r>
              <a:rPr lang="en-US" altLang="en-US" b="1"/>
              <a:t>Step 1 establish project scope and objectives</a:t>
            </a:r>
          </a:p>
        </p:txBody>
      </p:sp>
      <p:sp>
        <p:nvSpPr>
          <p:cNvPr id="9219" name="Rectangle 3">
            <a:extLst>
              <a:ext uri="{FF2B5EF4-FFF2-40B4-BE49-F238E27FC236}">
                <a16:creationId xmlns:a16="http://schemas.microsoft.com/office/drawing/2014/main" id="{718A26E8-0A1C-6646-8586-4BA19032B8CA}"/>
              </a:ext>
            </a:extLst>
          </p:cNvPr>
          <p:cNvSpPr>
            <a:spLocks noGrp="1" noChangeArrowheads="1"/>
          </p:cNvSpPr>
          <p:nvPr>
            <p:ph idx="1"/>
          </p:nvPr>
        </p:nvSpPr>
        <p:spPr>
          <a:xfrm>
            <a:off x="685800" y="1484784"/>
            <a:ext cx="7772400" cy="4305300"/>
          </a:xfrm>
        </p:spPr>
        <p:txBody>
          <a:bodyPr/>
          <a:lstStyle/>
          <a:p>
            <a:r>
              <a:rPr lang="en-US" altLang="en-US" sz="2600" dirty="0"/>
              <a:t>1.1 Identify objectives and measures of effectiveness</a:t>
            </a:r>
          </a:p>
          <a:p>
            <a:pPr lvl="1"/>
            <a:r>
              <a:rPr lang="en-US" altLang="en-US" sz="2600" dirty="0"/>
              <a:t>‘how do we know if we have succeeded?’</a:t>
            </a:r>
          </a:p>
          <a:p>
            <a:pPr lvl="1">
              <a:buFontTx/>
              <a:buNone/>
            </a:pPr>
            <a:endParaRPr lang="en-US" altLang="en-US" sz="2600" dirty="0"/>
          </a:p>
          <a:p>
            <a:r>
              <a:rPr lang="en-US" altLang="en-US" sz="2600" dirty="0"/>
              <a:t>1.2 Establish a project authority</a:t>
            </a:r>
          </a:p>
          <a:p>
            <a:pPr lvl="1"/>
            <a:r>
              <a:rPr lang="en-US" altLang="en-US" sz="2600" dirty="0"/>
              <a:t>‘who is the boss?’</a:t>
            </a:r>
          </a:p>
          <a:p>
            <a:pPr lvl="1">
              <a:buFontTx/>
              <a:buNone/>
            </a:pPr>
            <a:endParaRPr lang="en-US" altLang="en-US" sz="2600" dirty="0"/>
          </a:p>
          <a:p>
            <a:r>
              <a:rPr lang="en-US" altLang="en-US" sz="2600" dirty="0"/>
              <a:t>1.3 Identify all stakeholders in the project and their interests</a:t>
            </a:r>
          </a:p>
          <a:p>
            <a:pPr lvl="1"/>
            <a:r>
              <a:rPr lang="en-US" altLang="en-US" sz="2600" dirty="0"/>
              <a:t>‘who will be affected/involved in the project?’</a:t>
            </a:r>
          </a:p>
        </p:txBody>
      </p:sp>
      <p:sp>
        <p:nvSpPr>
          <p:cNvPr id="4" name="Slide Number Placeholder 3">
            <a:extLst>
              <a:ext uri="{FF2B5EF4-FFF2-40B4-BE49-F238E27FC236}">
                <a16:creationId xmlns:a16="http://schemas.microsoft.com/office/drawing/2014/main" id="{5FC86432-A1F2-0541-860F-247B8BA90E51}"/>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B6BE565-F307-F74F-BE61-1C83DBFDF1D7}" type="slidenum">
              <a:rPr lang="en-US" altLang="en-US">
                <a:solidFill>
                  <a:srgbClr val="898989"/>
                </a:solidFill>
              </a:rPr>
              <a:pPr eaLnBrk="1" hangingPunct="1"/>
              <a:t>7</a:t>
            </a:fld>
            <a:endParaRPr lang="en-US" altLang="en-US">
              <a:solidFill>
                <a:srgbClr val="898989"/>
              </a:solidFill>
            </a:endParaRPr>
          </a:p>
        </p:txBody>
      </p:sp>
    </p:spTree>
    <p:extLst>
      <p:ext uri="{BB962C8B-B14F-4D97-AF65-F5344CB8AC3E}">
        <p14:creationId xmlns:p14="http://schemas.microsoft.com/office/powerpoint/2010/main" val="28823306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921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92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9219">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219">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921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50310FF3-8B24-2D4C-9081-FF4A3D95378A}"/>
              </a:ext>
            </a:extLst>
          </p:cNvPr>
          <p:cNvSpPr>
            <a:spLocks noGrp="1" noChangeArrowheads="1"/>
          </p:cNvSpPr>
          <p:nvPr>
            <p:ph type="title"/>
          </p:nvPr>
        </p:nvSpPr>
        <p:spPr>
          <a:xfrm>
            <a:off x="685800" y="228600"/>
            <a:ext cx="7772400" cy="1143000"/>
          </a:xfrm>
        </p:spPr>
        <p:txBody>
          <a:bodyPr/>
          <a:lstStyle/>
          <a:p>
            <a:r>
              <a:rPr lang="en-US" altLang="en-US" b="1"/>
              <a:t>Step 1 continued</a:t>
            </a:r>
          </a:p>
        </p:txBody>
      </p:sp>
      <p:sp>
        <p:nvSpPr>
          <p:cNvPr id="10243" name="Rectangle 3">
            <a:extLst>
              <a:ext uri="{FF2B5EF4-FFF2-40B4-BE49-F238E27FC236}">
                <a16:creationId xmlns:a16="http://schemas.microsoft.com/office/drawing/2014/main" id="{222BA614-D8BD-7B4B-B63F-F3264B739DD5}"/>
              </a:ext>
            </a:extLst>
          </p:cNvPr>
          <p:cNvSpPr>
            <a:spLocks noGrp="1" noChangeArrowheads="1"/>
          </p:cNvSpPr>
          <p:nvPr>
            <p:ph idx="1"/>
          </p:nvPr>
        </p:nvSpPr>
        <p:spPr>
          <a:xfrm>
            <a:off x="685800" y="1657350"/>
            <a:ext cx="7772400" cy="4114800"/>
          </a:xfrm>
        </p:spPr>
        <p:txBody>
          <a:bodyPr/>
          <a:lstStyle/>
          <a:p>
            <a:r>
              <a:rPr lang="en-US" altLang="en-US"/>
              <a:t>1.4 Modify objectives in the light of stakeholder analysis</a:t>
            </a:r>
          </a:p>
          <a:p>
            <a:pPr lvl="1"/>
            <a:r>
              <a:rPr lang="en-US" altLang="en-US"/>
              <a:t>‘do we need to do things to win over stakeholders?’</a:t>
            </a:r>
          </a:p>
          <a:p>
            <a:pPr lvl="1">
              <a:buFontTx/>
              <a:buNone/>
            </a:pPr>
            <a:endParaRPr lang="en-US" altLang="en-US"/>
          </a:p>
          <a:p>
            <a:r>
              <a:rPr lang="en-US" altLang="en-US"/>
              <a:t>1.5 Establish methods of communication with all parties</a:t>
            </a:r>
          </a:p>
          <a:p>
            <a:pPr lvl="1"/>
            <a:r>
              <a:rPr lang="en-US" altLang="en-US"/>
              <a:t>‘how do we keep in contact?’</a:t>
            </a:r>
          </a:p>
        </p:txBody>
      </p:sp>
      <p:sp>
        <p:nvSpPr>
          <p:cNvPr id="4" name="Slide Number Placeholder 3">
            <a:extLst>
              <a:ext uri="{FF2B5EF4-FFF2-40B4-BE49-F238E27FC236}">
                <a16:creationId xmlns:a16="http://schemas.microsoft.com/office/drawing/2014/main" id="{83D1C9B5-C3BB-3046-AE79-EA025DFD1215}"/>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9A153CB-4BCE-9041-B0DE-2082509DC52A}" type="slidenum">
              <a:rPr lang="en-US" altLang="en-US">
                <a:solidFill>
                  <a:srgbClr val="898989"/>
                </a:solidFill>
              </a:rPr>
              <a:pPr eaLnBrk="1" hangingPunct="1"/>
              <a:t>8</a:t>
            </a:fld>
            <a:endParaRPr lang="en-US" altLang="en-US">
              <a:solidFill>
                <a:srgbClr val="898989"/>
              </a:solidFill>
            </a:endParaRPr>
          </a:p>
        </p:txBody>
      </p:sp>
    </p:spTree>
    <p:extLst>
      <p:ext uri="{BB962C8B-B14F-4D97-AF65-F5344CB8AC3E}">
        <p14:creationId xmlns:p14="http://schemas.microsoft.com/office/powerpoint/2010/main" val="33194030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024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024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024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02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15B6BB2-0B42-8D49-A4E2-4F2343CB3A58}"/>
              </a:ext>
            </a:extLst>
          </p:cNvPr>
          <p:cNvSpPr>
            <a:spLocks noGrp="1" noChangeArrowheads="1"/>
          </p:cNvSpPr>
          <p:nvPr>
            <p:ph type="title"/>
          </p:nvPr>
        </p:nvSpPr>
        <p:spPr>
          <a:xfrm>
            <a:off x="773113" y="0"/>
            <a:ext cx="7772400" cy="1143000"/>
          </a:xfrm>
        </p:spPr>
        <p:txBody>
          <a:bodyPr/>
          <a:lstStyle/>
          <a:p>
            <a:r>
              <a:rPr lang="en-US" altLang="en-US" b="1" dirty="0"/>
              <a:t>Back to the scenario</a:t>
            </a:r>
          </a:p>
        </p:txBody>
      </p:sp>
      <p:sp>
        <p:nvSpPr>
          <p:cNvPr id="12291" name="Rectangle 3">
            <a:extLst>
              <a:ext uri="{FF2B5EF4-FFF2-40B4-BE49-F238E27FC236}">
                <a16:creationId xmlns:a16="http://schemas.microsoft.com/office/drawing/2014/main" id="{C2E2B917-3858-CB4D-97BC-07A002F0D21C}"/>
              </a:ext>
            </a:extLst>
          </p:cNvPr>
          <p:cNvSpPr>
            <a:spLocks noGrp="1" noChangeArrowheads="1"/>
          </p:cNvSpPr>
          <p:nvPr>
            <p:ph idx="1"/>
          </p:nvPr>
        </p:nvSpPr>
        <p:spPr>
          <a:xfrm>
            <a:off x="925513" y="836712"/>
            <a:ext cx="7620000" cy="4876800"/>
          </a:xfrm>
        </p:spPr>
        <p:txBody>
          <a:bodyPr/>
          <a:lstStyle/>
          <a:p>
            <a:r>
              <a:rPr lang="en-US" altLang="en-US" dirty="0"/>
              <a:t>Project authority</a:t>
            </a:r>
          </a:p>
          <a:p>
            <a:pPr lvl="1"/>
            <a:r>
              <a:rPr lang="en-US" altLang="en-US" dirty="0"/>
              <a:t>should be a project manager rather than HR manager?</a:t>
            </a:r>
          </a:p>
          <a:p>
            <a:pPr lvl="1">
              <a:buFontTx/>
              <a:buNone/>
            </a:pPr>
            <a:endParaRPr lang="en-US" altLang="en-US" sz="900" dirty="0"/>
          </a:p>
          <a:p>
            <a:r>
              <a:rPr lang="en-US" altLang="en-US" dirty="0"/>
              <a:t>Stakeholders</a:t>
            </a:r>
          </a:p>
          <a:p>
            <a:pPr lvl="1"/>
            <a:r>
              <a:rPr lang="en-US" altLang="en-US" dirty="0"/>
              <a:t>project team members to complete on-line questionnaires: concern about results?</a:t>
            </a:r>
          </a:p>
          <a:p>
            <a:pPr lvl="1">
              <a:buFontTx/>
              <a:buNone/>
            </a:pPr>
            <a:endParaRPr lang="en-US" altLang="en-US" sz="900" dirty="0"/>
          </a:p>
          <a:p>
            <a:r>
              <a:rPr lang="en-US" altLang="en-US" dirty="0"/>
              <a:t>Revision to objectives</a:t>
            </a:r>
          </a:p>
          <a:p>
            <a:pPr lvl="1"/>
            <a:r>
              <a:rPr lang="en-US" altLang="en-US" dirty="0"/>
              <a:t>provide feedback to team members on results</a:t>
            </a:r>
          </a:p>
        </p:txBody>
      </p:sp>
      <p:sp>
        <p:nvSpPr>
          <p:cNvPr id="4" name="Slide Number Placeholder 3">
            <a:extLst>
              <a:ext uri="{FF2B5EF4-FFF2-40B4-BE49-F238E27FC236}">
                <a16:creationId xmlns:a16="http://schemas.microsoft.com/office/drawing/2014/main" id="{7D696625-DDA7-8C43-A6AE-E9DADD0D734E}"/>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9DD5643-E7DA-BA41-8C41-8572BC57D017}" type="slidenum">
              <a:rPr lang="en-US" altLang="en-US">
                <a:solidFill>
                  <a:srgbClr val="898989"/>
                </a:solidFill>
              </a:rPr>
              <a:pPr eaLnBrk="1" hangingPunct="1"/>
              <a:t>9</a:t>
            </a:fld>
            <a:endParaRPr lang="en-US" altLang="en-US">
              <a:solidFill>
                <a:srgbClr val="898989"/>
              </a:solidFill>
            </a:endParaRPr>
          </a:p>
        </p:txBody>
      </p:sp>
    </p:spTree>
    <p:extLst>
      <p:ext uri="{BB962C8B-B14F-4D97-AF65-F5344CB8AC3E}">
        <p14:creationId xmlns:p14="http://schemas.microsoft.com/office/powerpoint/2010/main" val="42770628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additive="base">
                                        <p:cTn id="7" dur="500" fill="hold"/>
                                        <p:tgtEl>
                                          <p:spTgt spid="1229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29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par>
                                <p:cTn id="9" presetID="2" presetClass="entr" presetSubtype="8" fill="hold" grpId="0" nodeType="with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anim calcmode="lin" valueType="num">
                                      <p:cBhvr additive="base">
                                        <p:cTn id="11" dur="500" fill="hold"/>
                                        <p:tgtEl>
                                          <p:spTgt spid="12291">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229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3" name="WHOOSH.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12291">
                                            <p:txEl>
                                              <p:pRg st="3" end="3"/>
                                            </p:txEl>
                                          </p:spTgt>
                                        </p:tgtEl>
                                        <p:attrNameLst>
                                          <p:attrName>style.visibility</p:attrName>
                                        </p:attrNameLst>
                                      </p:cBhvr>
                                      <p:to>
                                        <p:strVal val="visible"/>
                                      </p:to>
                                    </p:set>
                                    <p:anim calcmode="lin" valueType="num">
                                      <p:cBhvr additive="base">
                                        <p:cTn id="17" dur="500" fill="hold"/>
                                        <p:tgtEl>
                                          <p:spTgt spid="12291">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229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5"/>
                                            </p:cond>
                                          </p:stCondLst>
                                          <p:endCondLst>
                                            <p:cond evt="onStopAudio" delay="0">
                                              <p:tgtEl>
                                                <p:sldTgt/>
                                              </p:tgtEl>
                                            </p:cond>
                                          </p:endCondLst>
                                        </p:cTn>
                                        <p:tgtEl>
                                          <p:sndTgt r:embed="rId3" name="WHOOSH.WAV"/>
                                        </p:tgtEl>
                                      </p:cMediaNode>
                                    </p:audio>
                                  </p:subTnLst>
                                </p:cTn>
                              </p:par>
                              <p:par>
                                <p:cTn id="19" presetID="2" presetClass="entr" presetSubtype="8" fill="hold" grpId="0" nodeType="withEffect">
                                  <p:stCondLst>
                                    <p:cond delay="0"/>
                                  </p:stCondLst>
                                  <p:childTnLst>
                                    <p:set>
                                      <p:cBhvr>
                                        <p:cTn id="20" dur="1" fill="hold">
                                          <p:stCondLst>
                                            <p:cond delay="0"/>
                                          </p:stCondLst>
                                        </p:cTn>
                                        <p:tgtEl>
                                          <p:spTgt spid="12291">
                                            <p:txEl>
                                              <p:pRg st="4" end="4"/>
                                            </p:txEl>
                                          </p:spTgt>
                                        </p:tgtEl>
                                        <p:attrNameLst>
                                          <p:attrName>style.visibility</p:attrName>
                                        </p:attrNameLst>
                                      </p:cBhvr>
                                      <p:to>
                                        <p:strVal val="visible"/>
                                      </p:to>
                                    </p:set>
                                    <p:anim calcmode="lin" valueType="num">
                                      <p:cBhvr additive="base">
                                        <p:cTn id="21" dur="500" fill="hold"/>
                                        <p:tgtEl>
                                          <p:spTgt spid="12291">
                                            <p:txEl>
                                              <p:pRg st="4" end="4"/>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1229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9"/>
                                            </p:cond>
                                          </p:stCondLst>
                                          <p:endCondLst>
                                            <p:cond evt="onStopAudio" delay="0">
                                              <p:tgtEl>
                                                <p:sldTgt/>
                                              </p:tgtEl>
                                            </p:cond>
                                          </p:endCondLst>
                                        </p:cTn>
                                        <p:tgtEl>
                                          <p:sndTgt r:embed="rId3" name="WHOOSH.WAV"/>
                                        </p:tgtEl>
                                      </p:cMediaNode>
                                    </p:audio>
                                  </p:sub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12291">
                                            <p:txEl>
                                              <p:pRg st="6" end="6"/>
                                            </p:txEl>
                                          </p:spTgt>
                                        </p:tgtEl>
                                        <p:attrNameLst>
                                          <p:attrName>style.visibility</p:attrName>
                                        </p:attrNameLst>
                                      </p:cBhvr>
                                      <p:to>
                                        <p:strVal val="visible"/>
                                      </p:to>
                                    </p:set>
                                    <p:anim calcmode="lin" valueType="num">
                                      <p:cBhvr additive="base">
                                        <p:cTn id="27" dur="500" fill="hold"/>
                                        <p:tgtEl>
                                          <p:spTgt spid="12291">
                                            <p:txEl>
                                              <p:pRg st="6" end="6"/>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2291">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5"/>
                                            </p:cond>
                                          </p:stCondLst>
                                          <p:endCondLst>
                                            <p:cond evt="onStopAudio" delay="0">
                                              <p:tgtEl>
                                                <p:sldTgt/>
                                              </p:tgtEl>
                                            </p:cond>
                                          </p:endCondLst>
                                        </p:cTn>
                                        <p:tgtEl>
                                          <p:sndTgt r:embed="rId3" name="WHOOSH.WAV"/>
                                        </p:tgtEl>
                                      </p:cMediaNode>
                                    </p:audio>
                                  </p:subTnLst>
                                </p:cTn>
                              </p:par>
                              <p:par>
                                <p:cTn id="29" presetID="2" presetClass="entr" presetSubtype="8" fill="hold" grpId="0" nodeType="withEffect">
                                  <p:stCondLst>
                                    <p:cond delay="0"/>
                                  </p:stCondLst>
                                  <p:childTnLst>
                                    <p:set>
                                      <p:cBhvr>
                                        <p:cTn id="30" dur="1" fill="hold">
                                          <p:stCondLst>
                                            <p:cond delay="0"/>
                                          </p:stCondLst>
                                        </p:cTn>
                                        <p:tgtEl>
                                          <p:spTgt spid="12291">
                                            <p:txEl>
                                              <p:pRg st="7" end="7"/>
                                            </p:txEl>
                                          </p:spTgt>
                                        </p:tgtEl>
                                        <p:attrNameLst>
                                          <p:attrName>style.visibility</p:attrName>
                                        </p:attrNameLst>
                                      </p:cBhvr>
                                      <p:to>
                                        <p:strVal val="visible"/>
                                      </p:to>
                                    </p:set>
                                    <p:anim calcmode="lin" valueType="num">
                                      <p:cBhvr additive="base">
                                        <p:cTn id="31" dur="500" fill="hold"/>
                                        <p:tgtEl>
                                          <p:spTgt spid="12291">
                                            <p:txEl>
                                              <p:pRg st="7" end="7"/>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2291">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6467228-BF2A-BE41-8CC1-66673C5E079A}"/>
              </a:ext>
            </a:extLst>
          </p:cNvPr>
          <p:cNvSpPr>
            <a:spLocks noGrp="1" noChangeArrowheads="1"/>
          </p:cNvSpPr>
          <p:nvPr>
            <p:ph type="title"/>
          </p:nvPr>
        </p:nvSpPr>
        <p:spPr>
          <a:xfrm>
            <a:off x="704850" y="323850"/>
            <a:ext cx="7772400" cy="1143000"/>
          </a:xfrm>
        </p:spPr>
        <p:txBody>
          <a:bodyPr rtlCol="0">
            <a:normAutofit fontScale="90000"/>
          </a:bodyPr>
          <a:lstStyle/>
          <a:p>
            <a:pPr fontAlgn="auto">
              <a:spcAft>
                <a:spcPts val="0"/>
              </a:spcAft>
              <a:defRPr/>
            </a:pPr>
            <a:r>
              <a:rPr lang="en-US" altLang="en-US" b="1"/>
              <a:t>Step 2 Establish project infrastructure</a:t>
            </a:r>
          </a:p>
        </p:txBody>
      </p:sp>
      <p:sp>
        <p:nvSpPr>
          <p:cNvPr id="13315" name="Rectangle 3">
            <a:extLst>
              <a:ext uri="{FF2B5EF4-FFF2-40B4-BE49-F238E27FC236}">
                <a16:creationId xmlns:a16="http://schemas.microsoft.com/office/drawing/2014/main" id="{D31274F0-8467-D44B-8251-37ED4B062904}"/>
              </a:ext>
            </a:extLst>
          </p:cNvPr>
          <p:cNvSpPr>
            <a:spLocks noGrp="1" noChangeArrowheads="1"/>
          </p:cNvSpPr>
          <p:nvPr>
            <p:ph idx="1"/>
          </p:nvPr>
        </p:nvSpPr>
        <p:spPr>
          <a:xfrm>
            <a:off x="685800" y="1752600"/>
            <a:ext cx="7772400" cy="4114800"/>
          </a:xfrm>
        </p:spPr>
        <p:txBody>
          <a:bodyPr rtlCol="0">
            <a:normAutofit fontScale="92500" lnSpcReduction="10000"/>
          </a:bodyPr>
          <a:lstStyle/>
          <a:p>
            <a:pPr fontAlgn="auto">
              <a:spcAft>
                <a:spcPts val="0"/>
              </a:spcAft>
              <a:defRPr/>
            </a:pPr>
            <a:r>
              <a:rPr lang="en-US" altLang="en-US"/>
              <a:t>2.1 Establish link between project and any strategic plan</a:t>
            </a:r>
          </a:p>
          <a:p>
            <a:pPr lvl="1" fontAlgn="auto">
              <a:spcAft>
                <a:spcPts val="0"/>
              </a:spcAft>
              <a:defRPr/>
            </a:pPr>
            <a:r>
              <a:rPr lang="en-US" altLang="en-US"/>
              <a:t>‘why did they want the project?’</a:t>
            </a:r>
          </a:p>
          <a:p>
            <a:pPr lvl="1" fontAlgn="auto">
              <a:spcAft>
                <a:spcPts val="0"/>
              </a:spcAft>
              <a:buFontTx/>
              <a:buNone/>
              <a:defRPr/>
            </a:pPr>
            <a:endParaRPr lang="en-US" altLang="en-US" sz="900"/>
          </a:p>
          <a:p>
            <a:pPr fontAlgn="auto">
              <a:spcAft>
                <a:spcPts val="0"/>
              </a:spcAft>
              <a:defRPr/>
            </a:pPr>
            <a:r>
              <a:rPr lang="en-US" altLang="en-US"/>
              <a:t>2.2 Identify installation standards and procedures</a:t>
            </a:r>
          </a:p>
          <a:p>
            <a:pPr lvl="1" fontAlgn="auto">
              <a:spcAft>
                <a:spcPts val="0"/>
              </a:spcAft>
              <a:defRPr/>
            </a:pPr>
            <a:r>
              <a:rPr lang="en-US" altLang="en-US"/>
              <a:t>‘what standards do we have to follow?’</a:t>
            </a:r>
          </a:p>
          <a:p>
            <a:pPr lvl="1" fontAlgn="auto">
              <a:spcAft>
                <a:spcPts val="0"/>
              </a:spcAft>
              <a:buFontTx/>
              <a:buNone/>
              <a:defRPr/>
            </a:pPr>
            <a:endParaRPr lang="en-US" altLang="en-US" sz="900"/>
          </a:p>
          <a:p>
            <a:pPr fontAlgn="auto">
              <a:spcAft>
                <a:spcPts val="0"/>
              </a:spcAft>
              <a:defRPr/>
            </a:pPr>
            <a:r>
              <a:rPr lang="en-US" altLang="en-US"/>
              <a:t>2.3. Identify project team organization</a:t>
            </a:r>
          </a:p>
          <a:p>
            <a:pPr lvl="1" fontAlgn="auto">
              <a:spcAft>
                <a:spcPts val="0"/>
              </a:spcAft>
              <a:defRPr/>
            </a:pPr>
            <a:r>
              <a:rPr lang="en-US" altLang="en-US"/>
              <a:t>‘where do I fit in?’</a:t>
            </a:r>
          </a:p>
        </p:txBody>
      </p:sp>
      <p:sp>
        <p:nvSpPr>
          <p:cNvPr id="4" name="Slide Number Placeholder 3">
            <a:extLst>
              <a:ext uri="{FF2B5EF4-FFF2-40B4-BE49-F238E27FC236}">
                <a16:creationId xmlns:a16="http://schemas.microsoft.com/office/drawing/2014/main" id="{255455AA-CA53-444B-A32A-563CE3FA99C5}"/>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563AF10-0F61-9649-B38E-7F7E423FE2BE}" type="slidenum">
              <a:rPr lang="en-US" altLang="en-US">
                <a:solidFill>
                  <a:srgbClr val="898989"/>
                </a:solidFill>
              </a:rPr>
              <a:pPr eaLnBrk="1" hangingPunct="1"/>
              <a:t>10</a:t>
            </a:fld>
            <a:endParaRPr lang="en-US" altLang="en-US">
              <a:solidFill>
                <a:srgbClr val="898989"/>
              </a:solidFill>
            </a:endParaRPr>
          </a:p>
        </p:txBody>
      </p:sp>
    </p:spTree>
    <p:extLst>
      <p:ext uri="{BB962C8B-B14F-4D97-AF65-F5344CB8AC3E}">
        <p14:creationId xmlns:p14="http://schemas.microsoft.com/office/powerpoint/2010/main" val="21907478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par>
                                <p:cTn id="9" presetID="2" presetClass="entr" presetSubtype="8" fill="hold" grpId="0" nodeType="with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anim calcmode="lin" valueType="num">
                                      <p:cBhvr additive="base">
                                        <p:cTn id="11" dur="500" fill="hold"/>
                                        <p:tgtEl>
                                          <p:spTgt spid="13315">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331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3" name="WHOOSH.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13315">
                                            <p:txEl>
                                              <p:pRg st="3" end="3"/>
                                            </p:txEl>
                                          </p:spTgt>
                                        </p:tgtEl>
                                        <p:attrNameLst>
                                          <p:attrName>style.visibility</p:attrName>
                                        </p:attrNameLst>
                                      </p:cBhvr>
                                      <p:to>
                                        <p:strVal val="visible"/>
                                      </p:to>
                                    </p:set>
                                    <p:anim calcmode="lin" valueType="num">
                                      <p:cBhvr additive="base">
                                        <p:cTn id="17" dur="500" fill="hold"/>
                                        <p:tgtEl>
                                          <p:spTgt spid="13315">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331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5"/>
                                            </p:cond>
                                          </p:stCondLst>
                                          <p:endCondLst>
                                            <p:cond evt="onStopAudio" delay="0">
                                              <p:tgtEl>
                                                <p:sldTgt/>
                                              </p:tgtEl>
                                            </p:cond>
                                          </p:endCondLst>
                                        </p:cTn>
                                        <p:tgtEl>
                                          <p:sndTgt r:embed="rId3" name="WHOOSH.WAV"/>
                                        </p:tgtEl>
                                      </p:cMediaNode>
                                    </p:audio>
                                  </p:subTnLst>
                                </p:cTn>
                              </p:par>
                              <p:par>
                                <p:cTn id="19" presetID="2" presetClass="entr" presetSubtype="8" fill="hold" grpId="0" nodeType="withEffect">
                                  <p:stCondLst>
                                    <p:cond delay="0"/>
                                  </p:stCondLst>
                                  <p:childTnLst>
                                    <p:set>
                                      <p:cBhvr>
                                        <p:cTn id="20" dur="1" fill="hold">
                                          <p:stCondLst>
                                            <p:cond delay="0"/>
                                          </p:stCondLst>
                                        </p:cTn>
                                        <p:tgtEl>
                                          <p:spTgt spid="13315">
                                            <p:txEl>
                                              <p:pRg st="4" end="4"/>
                                            </p:txEl>
                                          </p:spTgt>
                                        </p:tgtEl>
                                        <p:attrNameLst>
                                          <p:attrName>style.visibility</p:attrName>
                                        </p:attrNameLst>
                                      </p:cBhvr>
                                      <p:to>
                                        <p:strVal val="visible"/>
                                      </p:to>
                                    </p:set>
                                    <p:anim calcmode="lin" valueType="num">
                                      <p:cBhvr additive="base">
                                        <p:cTn id="21" dur="500" fill="hold"/>
                                        <p:tgtEl>
                                          <p:spTgt spid="13315">
                                            <p:txEl>
                                              <p:pRg st="4" end="4"/>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1331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9"/>
                                            </p:cond>
                                          </p:stCondLst>
                                          <p:endCondLst>
                                            <p:cond evt="onStopAudio" delay="0">
                                              <p:tgtEl>
                                                <p:sldTgt/>
                                              </p:tgtEl>
                                            </p:cond>
                                          </p:endCondLst>
                                        </p:cTn>
                                        <p:tgtEl>
                                          <p:sndTgt r:embed="rId3" name="WHOOSH.WAV"/>
                                        </p:tgtEl>
                                      </p:cMediaNode>
                                    </p:audio>
                                  </p:sub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13315">
                                            <p:txEl>
                                              <p:pRg st="6" end="6"/>
                                            </p:txEl>
                                          </p:spTgt>
                                        </p:tgtEl>
                                        <p:attrNameLst>
                                          <p:attrName>style.visibility</p:attrName>
                                        </p:attrNameLst>
                                      </p:cBhvr>
                                      <p:to>
                                        <p:strVal val="visible"/>
                                      </p:to>
                                    </p:set>
                                    <p:anim calcmode="lin" valueType="num">
                                      <p:cBhvr additive="base">
                                        <p:cTn id="27" dur="500" fill="hold"/>
                                        <p:tgtEl>
                                          <p:spTgt spid="13315">
                                            <p:txEl>
                                              <p:pRg st="6" end="6"/>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331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5"/>
                                            </p:cond>
                                          </p:stCondLst>
                                          <p:endCondLst>
                                            <p:cond evt="onStopAudio" delay="0">
                                              <p:tgtEl>
                                                <p:sldTgt/>
                                              </p:tgtEl>
                                            </p:cond>
                                          </p:endCondLst>
                                        </p:cTn>
                                        <p:tgtEl>
                                          <p:sndTgt r:embed="rId3" name="WHOOSH.WAV"/>
                                        </p:tgtEl>
                                      </p:cMediaNode>
                                    </p:audio>
                                  </p:subTnLst>
                                </p:cTn>
                              </p:par>
                              <p:par>
                                <p:cTn id="29" presetID="2" presetClass="entr" presetSubtype="8" fill="hold" grpId="0" nodeType="withEffect">
                                  <p:stCondLst>
                                    <p:cond delay="0"/>
                                  </p:stCondLst>
                                  <p:childTnLst>
                                    <p:set>
                                      <p:cBhvr>
                                        <p:cTn id="30" dur="1" fill="hold">
                                          <p:stCondLst>
                                            <p:cond delay="0"/>
                                          </p:stCondLst>
                                        </p:cTn>
                                        <p:tgtEl>
                                          <p:spTgt spid="13315">
                                            <p:txEl>
                                              <p:pRg st="7" end="7"/>
                                            </p:txEl>
                                          </p:spTgt>
                                        </p:tgtEl>
                                        <p:attrNameLst>
                                          <p:attrName>style.visibility</p:attrName>
                                        </p:attrNameLst>
                                      </p:cBhvr>
                                      <p:to>
                                        <p:strVal val="visible"/>
                                      </p:to>
                                    </p:set>
                                    <p:anim calcmode="lin" valueType="num">
                                      <p:cBhvr additive="base">
                                        <p:cTn id="31" dur="500" fill="hold"/>
                                        <p:tgtEl>
                                          <p:spTgt spid="13315">
                                            <p:txEl>
                                              <p:pRg st="7" end="7"/>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3315">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9800C9EF-EFB5-E847-9B49-FA315703601D}"/>
              </a:ext>
            </a:extLst>
          </p:cNvPr>
          <p:cNvSpPr>
            <a:spLocks noGrp="1" noChangeArrowheads="1"/>
          </p:cNvSpPr>
          <p:nvPr>
            <p:ph type="title"/>
          </p:nvPr>
        </p:nvSpPr>
        <p:spPr>
          <a:xfrm>
            <a:off x="704850" y="285750"/>
            <a:ext cx="7772400" cy="1143000"/>
          </a:xfrm>
        </p:spPr>
        <p:txBody>
          <a:bodyPr rtlCol="0">
            <a:normAutofit fontScale="90000"/>
          </a:bodyPr>
          <a:lstStyle/>
          <a:p>
            <a:pPr fontAlgn="auto">
              <a:spcAft>
                <a:spcPts val="0"/>
              </a:spcAft>
              <a:defRPr/>
            </a:pPr>
            <a:r>
              <a:rPr lang="en-US" altLang="en-US" b="1"/>
              <a:t>Step 3 Analysis of project characteristics</a:t>
            </a:r>
          </a:p>
        </p:txBody>
      </p:sp>
      <p:sp>
        <p:nvSpPr>
          <p:cNvPr id="14339" name="Rectangle 3">
            <a:extLst>
              <a:ext uri="{FF2B5EF4-FFF2-40B4-BE49-F238E27FC236}">
                <a16:creationId xmlns:a16="http://schemas.microsoft.com/office/drawing/2014/main" id="{5D7E7585-5D57-6541-BB90-280C96EAD5F7}"/>
              </a:ext>
            </a:extLst>
          </p:cNvPr>
          <p:cNvSpPr>
            <a:spLocks noGrp="1" noChangeArrowheads="1"/>
          </p:cNvSpPr>
          <p:nvPr>
            <p:ph idx="1"/>
          </p:nvPr>
        </p:nvSpPr>
        <p:spPr>
          <a:xfrm>
            <a:off x="704850" y="1428750"/>
            <a:ext cx="7772400" cy="4114800"/>
          </a:xfrm>
        </p:spPr>
        <p:txBody>
          <a:bodyPr/>
          <a:lstStyle/>
          <a:p>
            <a:r>
              <a:rPr lang="en-US" altLang="en-US" dirty="0"/>
              <a:t>3.1 Distinguish the project as either objective or product-based.</a:t>
            </a:r>
          </a:p>
          <a:p>
            <a:pPr lvl="1"/>
            <a:r>
              <a:rPr lang="en-US" altLang="en-US" dirty="0"/>
              <a:t>Is there more than one way of achieving success?</a:t>
            </a:r>
          </a:p>
          <a:p>
            <a:pPr lvl="1">
              <a:buFontTx/>
              <a:buNone/>
            </a:pPr>
            <a:endParaRPr lang="en-US" altLang="en-US" dirty="0"/>
          </a:p>
          <a:p>
            <a:r>
              <a:rPr lang="en-US" altLang="en-US" dirty="0"/>
              <a:t>3.2 </a:t>
            </a:r>
            <a:r>
              <a:rPr lang="en-US" altLang="en-US" dirty="0" err="1"/>
              <a:t>Analyse</a:t>
            </a:r>
            <a:r>
              <a:rPr lang="en-US" altLang="en-US" dirty="0"/>
              <a:t> other project characteristics (including quality based ones)</a:t>
            </a:r>
          </a:p>
          <a:p>
            <a:pPr lvl="1"/>
            <a:r>
              <a:rPr lang="en-US" altLang="en-US" dirty="0"/>
              <a:t>what is different about this project?</a:t>
            </a:r>
          </a:p>
        </p:txBody>
      </p:sp>
      <p:sp>
        <p:nvSpPr>
          <p:cNvPr id="4" name="Slide Number Placeholder 3">
            <a:extLst>
              <a:ext uri="{FF2B5EF4-FFF2-40B4-BE49-F238E27FC236}">
                <a16:creationId xmlns:a16="http://schemas.microsoft.com/office/drawing/2014/main" id="{0BE65D48-AC0A-A94E-8C65-D8352CD62A0A}"/>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3A1A7A2-C165-DB42-BEAF-FC88F5387A64}" type="slidenum">
              <a:rPr lang="en-US" altLang="en-US">
                <a:solidFill>
                  <a:srgbClr val="898989"/>
                </a:solidFill>
              </a:rPr>
              <a:pPr eaLnBrk="1" hangingPunct="1"/>
              <a:t>11</a:t>
            </a:fld>
            <a:endParaRPr lang="en-US" altLang="en-US">
              <a:solidFill>
                <a:srgbClr val="898989"/>
              </a:solidFill>
            </a:endParaRPr>
          </a:p>
        </p:txBody>
      </p:sp>
    </p:spTree>
    <p:extLst>
      <p:ext uri="{BB962C8B-B14F-4D97-AF65-F5344CB8AC3E}">
        <p14:creationId xmlns:p14="http://schemas.microsoft.com/office/powerpoint/2010/main" val="11369865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 calcmode="lin" valueType="num">
                                      <p:cBhvr additive="base">
                                        <p:cTn id="7" dur="500" fill="hold"/>
                                        <p:tgtEl>
                                          <p:spTgt spid="1433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33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par>
                                <p:cTn id="9" presetID="2" presetClass="entr" presetSubtype="8" fill="hold" grpId="0" nodeType="with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anim calcmode="lin" valueType="num">
                                      <p:cBhvr additive="base">
                                        <p:cTn id="11" dur="500" fill="hold"/>
                                        <p:tgtEl>
                                          <p:spTgt spid="14339">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433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3" name="WHOOSH.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14339">
                                            <p:txEl>
                                              <p:pRg st="3" end="3"/>
                                            </p:txEl>
                                          </p:spTgt>
                                        </p:tgtEl>
                                        <p:attrNameLst>
                                          <p:attrName>style.visibility</p:attrName>
                                        </p:attrNameLst>
                                      </p:cBhvr>
                                      <p:to>
                                        <p:strVal val="visible"/>
                                      </p:to>
                                    </p:set>
                                    <p:anim calcmode="lin" valueType="num">
                                      <p:cBhvr additive="base">
                                        <p:cTn id="17" dur="500" fill="hold"/>
                                        <p:tgtEl>
                                          <p:spTgt spid="14339">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4339">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5"/>
                                            </p:cond>
                                          </p:stCondLst>
                                          <p:endCondLst>
                                            <p:cond evt="onStopAudio" delay="0">
                                              <p:tgtEl>
                                                <p:sldTgt/>
                                              </p:tgtEl>
                                            </p:cond>
                                          </p:endCondLst>
                                        </p:cTn>
                                        <p:tgtEl>
                                          <p:sndTgt r:embed="rId3" name="WHOOSH.WAV"/>
                                        </p:tgtEl>
                                      </p:cMediaNode>
                                    </p:audio>
                                  </p:subTnLst>
                                </p:cTn>
                              </p:par>
                              <p:par>
                                <p:cTn id="19" presetID="2" presetClass="entr" presetSubtype="8" fill="hold" grpId="0" nodeType="withEffect">
                                  <p:stCondLst>
                                    <p:cond delay="0"/>
                                  </p:stCondLst>
                                  <p:childTnLst>
                                    <p:set>
                                      <p:cBhvr>
                                        <p:cTn id="20" dur="1" fill="hold">
                                          <p:stCondLst>
                                            <p:cond delay="0"/>
                                          </p:stCondLst>
                                        </p:cTn>
                                        <p:tgtEl>
                                          <p:spTgt spid="14339">
                                            <p:txEl>
                                              <p:pRg st="4" end="4"/>
                                            </p:txEl>
                                          </p:spTgt>
                                        </p:tgtEl>
                                        <p:attrNameLst>
                                          <p:attrName>style.visibility</p:attrName>
                                        </p:attrNameLst>
                                      </p:cBhvr>
                                      <p:to>
                                        <p:strVal val="visible"/>
                                      </p:to>
                                    </p:set>
                                    <p:anim calcmode="lin" valueType="num">
                                      <p:cBhvr additive="base">
                                        <p:cTn id="21" dur="500" fill="hold"/>
                                        <p:tgtEl>
                                          <p:spTgt spid="14339">
                                            <p:txEl>
                                              <p:pRg st="4" end="4"/>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14339">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9"/>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9B508270-AB6C-8C4E-AACD-4CDE95815204}"/>
              </a:ext>
            </a:extLst>
          </p:cNvPr>
          <p:cNvSpPr>
            <a:spLocks noGrp="1" noChangeArrowheads="1"/>
          </p:cNvSpPr>
          <p:nvPr>
            <p:ph type="title"/>
          </p:nvPr>
        </p:nvSpPr>
        <p:spPr>
          <a:xfrm>
            <a:off x="868363" y="0"/>
            <a:ext cx="7772400" cy="1143000"/>
          </a:xfrm>
        </p:spPr>
        <p:txBody>
          <a:bodyPr/>
          <a:lstStyle/>
          <a:p>
            <a:r>
              <a:rPr lang="en-US" altLang="en-US" b="1"/>
              <a:t>Step 3 continued</a:t>
            </a:r>
          </a:p>
        </p:txBody>
      </p:sp>
      <p:sp>
        <p:nvSpPr>
          <p:cNvPr id="15363" name="Rectangle 3">
            <a:extLst>
              <a:ext uri="{FF2B5EF4-FFF2-40B4-BE49-F238E27FC236}">
                <a16:creationId xmlns:a16="http://schemas.microsoft.com/office/drawing/2014/main" id="{EB63C3B2-3E06-DF4A-A4AA-0F7E5FAF1EDB}"/>
              </a:ext>
            </a:extLst>
          </p:cNvPr>
          <p:cNvSpPr>
            <a:spLocks noGrp="1" noChangeArrowheads="1"/>
          </p:cNvSpPr>
          <p:nvPr>
            <p:ph idx="1"/>
          </p:nvPr>
        </p:nvSpPr>
        <p:spPr>
          <a:xfrm>
            <a:off x="880975" y="876300"/>
            <a:ext cx="8020050" cy="5105400"/>
          </a:xfrm>
        </p:spPr>
        <p:txBody>
          <a:bodyPr/>
          <a:lstStyle/>
          <a:p>
            <a:pPr>
              <a:lnSpc>
                <a:spcPct val="90000"/>
              </a:lnSpc>
            </a:pPr>
            <a:r>
              <a:rPr lang="en-US" altLang="en-US" dirty="0"/>
              <a:t>Identify high level project risks</a:t>
            </a:r>
          </a:p>
          <a:p>
            <a:pPr lvl="1">
              <a:lnSpc>
                <a:spcPct val="90000"/>
              </a:lnSpc>
            </a:pPr>
            <a:r>
              <a:rPr lang="en-US" altLang="en-US" dirty="0"/>
              <a:t>‘what could go wrong?’</a:t>
            </a:r>
          </a:p>
          <a:p>
            <a:pPr lvl="1">
              <a:lnSpc>
                <a:spcPct val="90000"/>
              </a:lnSpc>
            </a:pPr>
            <a:r>
              <a:rPr lang="en-US" altLang="en-US" dirty="0"/>
              <a:t>‘what can we do to stop it?’</a:t>
            </a:r>
          </a:p>
          <a:p>
            <a:pPr lvl="1">
              <a:lnSpc>
                <a:spcPct val="90000"/>
              </a:lnSpc>
              <a:buFontTx/>
              <a:buNone/>
            </a:pPr>
            <a:endParaRPr lang="en-US" altLang="en-US" sz="900" dirty="0"/>
          </a:p>
          <a:p>
            <a:pPr>
              <a:lnSpc>
                <a:spcPct val="90000"/>
              </a:lnSpc>
            </a:pPr>
            <a:r>
              <a:rPr lang="en-US" altLang="en-US" dirty="0"/>
              <a:t>Take into account user requirements concerning implementation</a:t>
            </a:r>
          </a:p>
          <a:p>
            <a:pPr>
              <a:lnSpc>
                <a:spcPct val="90000"/>
              </a:lnSpc>
            </a:pPr>
            <a:endParaRPr lang="en-US" altLang="en-US" sz="1000" dirty="0"/>
          </a:p>
          <a:p>
            <a:pPr>
              <a:lnSpc>
                <a:spcPct val="90000"/>
              </a:lnSpc>
            </a:pPr>
            <a:r>
              <a:rPr lang="en-US" altLang="en-US" dirty="0"/>
              <a:t>Select general life cycle approach</a:t>
            </a:r>
          </a:p>
          <a:p>
            <a:pPr lvl="1">
              <a:lnSpc>
                <a:spcPct val="90000"/>
              </a:lnSpc>
            </a:pPr>
            <a:r>
              <a:rPr lang="en-US" altLang="en-US" dirty="0"/>
              <a:t>waterfall? Increments? Prototypes?</a:t>
            </a:r>
          </a:p>
          <a:p>
            <a:pPr lvl="1">
              <a:lnSpc>
                <a:spcPct val="90000"/>
              </a:lnSpc>
              <a:buFontTx/>
              <a:buNone/>
            </a:pPr>
            <a:endParaRPr lang="en-US" altLang="en-US" sz="900" dirty="0"/>
          </a:p>
          <a:p>
            <a:pPr>
              <a:lnSpc>
                <a:spcPct val="90000"/>
              </a:lnSpc>
            </a:pPr>
            <a:r>
              <a:rPr lang="en-US" altLang="en-US" dirty="0"/>
              <a:t>Review overall resource estimates</a:t>
            </a:r>
          </a:p>
          <a:p>
            <a:pPr lvl="1">
              <a:lnSpc>
                <a:spcPct val="90000"/>
              </a:lnSpc>
            </a:pPr>
            <a:r>
              <a:rPr lang="en-US" altLang="en-US" dirty="0"/>
              <a:t>‘does all this increase the cost?’</a:t>
            </a:r>
          </a:p>
        </p:txBody>
      </p:sp>
      <p:sp>
        <p:nvSpPr>
          <p:cNvPr id="4" name="Slide Number Placeholder 3">
            <a:extLst>
              <a:ext uri="{FF2B5EF4-FFF2-40B4-BE49-F238E27FC236}">
                <a16:creationId xmlns:a16="http://schemas.microsoft.com/office/drawing/2014/main" id="{2BEDD608-49EA-144E-B77C-8DAAF216ED0C}"/>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512DC68-8307-2643-8AC4-0DDCDED020ED}" type="slidenum">
              <a:rPr lang="en-US" altLang="en-US">
                <a:solidFill>
                  <a:srgbClr val="898989"/>
                </a:solidFill>
              </a:rPr>
              <a:pPr eaLnBrk="1" hangingPunct="1"/>
              <a:t>12</a:t>
            </a:fld>
            <a:endParaRPr lang="en-US" altLang="en-US">
              <a:solidFill>
                <a:srgbClr val="898989"/>
              </a:solidFill>
            </a:endParaRPr>
          </a:p>
        </p:txBody>
      </p:sp>
    </p:spTree>
    <p:extLst>
      <p:ext uri="{BB962C8B-B14F-4D97-AF65-F5344CB8AC3E}">
        <p14:creationId xmlns:p14="http://schemas.microsoft.com/office/powerpoint/2010/main" val="15169404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par>
                                <p:cTn id="9" presetID="2" presetClass="entr" presetSubtype="8" fill="hold" grpId="0" nodeType="with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anim calcmode="lin" valueType="num">
                                      <p:cBhvr additive="base">
                                        <p:cTn id="11" dur="500" fill="hold"/>
                                        <p:tgtEl>
                                          <p:spTgt spid="1536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5363">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3" name="WHOOSH.WAV"/>
                                        </p:tgtEl>
                                      </p:cMediaNode>
                                    </p:audio>
                                  </p:subTnLst>
                                </p:cTn>
                              </p:par>
                              <p:par>
                                <p:cTn id="13" presetID="2" presetClass="entr" presetSubtype="8" fill="hold" grpId="0" nodeType="with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anim calcmode="lin" valueType="num">
                                      <p:cBhvr additive="base">
                                        <p:cTn id="15" dur="500" fill="hold"/>
                                        <p:tgtEl>
                                          <p:spTgt spid="15363">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5363">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3"/>
                                            </p:cond>
                                          </p:stCondLst>
                                          <p:endCondLst>
                                            <p:cond evt="onStopAudio" delay="0">
                                              <p:tgtEl>
                                                <p:sldTgt/>
                                              </p:tgtEl>
                                            </p:cond>
                                          </p:endCondLst>
                                        </p:cTn>
                                        <p:tgtEl>
                                          <p:sndTgt r:embed="rId3" name="WHOOSH.WAV"/>
                                        </p:tgtEl>
                                      </p:cMediaNode>
                                    </p:audio>
                                  </p:sub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8" fill="hold" grpId="0" nodeType="clickEffect">
                                  <p:stCondLst>
                                    <p:cond delay="0"/>
                                  </p:stCondLst>
                                  <p:childTnLst>
                                    <p:set>
                                      <p:cBhvr>
                                        <p:cTn id="20" dur="1" fill="hold">
                                          <p:stCondLst>
                                            <p:cond delay="0"/>
                                          </p:stCondLst>
                                        </p:cTn>
                                        <p:tgtEl>
                                          <p:spTgt spid="15363">
                                            <p:txEl>
                                              <p:pRg st="4" end="4"/>
                                            </p:txEl>
                                          </p:spTgt>
                                        </p:tgtEl>
                                        <p:attrNameLst>
                                          <p:attrName>style.visibility</p:attrName>
                                        </p:attrNameLst>
                                      </p:cBhvr>
                                      <p:to>
                                        <p:strVal val="visible"/>
                                      </p:to>
                                    </p:set>
                                    <p:anim calcmode="lin" valueType="num">
                                      <p:cBhvr additive="base">
                                        <p:cTn id="21" dur="500" fill="hold"/>
                                        <p:tgtEl>
                                          <p:spTgt spid="15363">
                                            <p:txEl>
                                              <p:pRg st="4" end="4"/>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15363">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9"/>
                                            </p:cond>
                                          </p:stCondLst>
                                          <p:endCondLst>
                                            <p:cond evt="onStopAudio" delay="0">
                                              <p:tgtEl>
                                                <p:sldTgt/>
                                              </p:tgtEl>
                                            </p:cond>
                                          </p:endCondLst>
                                        </p:cTn>
                                        <p:tgtEl>
                                          <p:sndTgt r:embed="rId3" name="WHOOSH.WAV"/>
                                        </p:tgtEl>
                                      </p:cMediaNode>
                                    </p:audio>
                                  </p:sub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15363">
                                            <p:txEl>
                                              <p:pRg st="6" end="6"/>
                                            </p:txEl>
                                          </p:spTgt>
                                        </p:tgtEl>
                                        <p:attrNameLst>
                                          <p:attrName>style.visibility</p:attrName>
                                        </p:attrNameLst>
                                      </p:cBhvr>
                                      <p:to>
                                        <p:strVal val="visible"/>
                                      </p:to>
                                    </p:set>
                                    <p:anim calcmode="lin" valueType="num">
                                      <p:cBhvr additive="base">
                                        <p:cTn id="27" dur="500" fill="hold"/>
                                        <p:tgtEl>
                                          <p:spTgt spid="15363">
                                            <p:txEl>
                                              <p:pRg st="6" end="6"/>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5363">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5"/>
                                            </p:cond>
                                          </p:stCondLst>
                                          <p:endCondLst>
                                            <p:cond evt="onStopAudio" delay="0">
                                              <p:tgtEl>
                                                <p:sldTgt/>
                                              </p:tgtEl>
                                            </p:cond>
                                          </p:endCondLst>
                                        </p:cTn>
                                        <p:tgtEl>
                                          <p:sndTgt r:embed="rId3" name="WHOOSH.WAV"/>
                                        </p:tgtEl>
                                      </p:cMediaNode>
                                    </p:audio>
                                  </p:subTnLst>
                                </p:cTn>
                              </p:par>
                              <p:par>
                                <p:cTn id="29" presetID="2" presetClass="entr" presetSubtype="8" fill="hold" grpId="0" nodeType="withEffect">
                                  <p:stCondLst>
                                    <p:cond delay="0"/>
                                  </p:stCondLst>
                                  <p:childTnLst>
                                    <p:set>
                                      <p:cBhvr>
                                        <p:cTn id="30" dur="1" fill="hold">
                                          <p:stCondLst>
                                            <p:cond delay="0"/>
                                          </p:stCondLst>
                                        </p:cTn>
                                        <p:tgtEl>
                                          <p:spTgt spid="15363">
                                            <p:txEl>
                                              <p:pRg st="7" end="7"/>
                                            </p:txEl>
                                          </p:spTgt>
                                        </p:tgtEl>
                                        <p:attrNameLst>
                                          <p:attrName>style.visibility</p:attrName>
                                        </p:attrNameLst>
                                      </p:cBhvr>
                                      <p:to>
                                        <p:strVal val="visible"/>
                                      </p:to>
                                    </p:set>
                                    <p:anim calcmode="lin" valueType="num">
                                      <p:cBhvr additive="base">
                                        <p:cTn id="31" dur="500" fill="hold"/>
                                        <p:tgtEl>
                                          <p:spTgt spid="15363">
                                            <p:txEl>
                                              <p:pRg st="7" end="7"/>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5363">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5363">
                                            <p:txEl>
                                              <p:pRg st="9" end="9"/>
                                            </p:txEl>
                                          </p:spTgt>
                                        </p:tgtEl>
                                        <p:attrNameLst>
                                          <p:attrName>style.visibility</p:attrName>
                                        </p:attrNameLst>
                                      </p:cBhvr>
                                      <p:to>
                                        <p:strVal val="visible"/>
                                      </p:to>
                                    </p:set>
                                    <p:anim calcmode="lin" valueType="num">
                                      <p:cBhvr additive="base">
                                        <p:cTn id="37" dur="500" fill="hold"/>
                                        <p:tgtEl>
                                          <p:spTgt spid="15363">
                                            <p:txEl>
                                              <p:pRg st="9" end="9"/>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5363">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WAV"/>
                                        </p:tgtEl>
                                      </p:cMediaNode>
                                    </p:audio>
                                  </p:subTnLst>
                                </p:cTn>
                              </p:par>
                              <p:par>
                                <p:cTn id="39" presetID="2" presetClass="entr" presetSubtype="8" fill="hold" grpId="0" nodeType="withEffect">
                                  <p:stCondLst>
                                    <p:cond delay="0"/>
                                  </p:stCondLst>
                                  <p:childTnLst>
                                    <p:set>
                                      <p:cBhvr>
                                        <p:cTn id="40" dur="1" fill="hold">
                                          <p:stCondLst>
                                            <p:cond delay="0"/>
                                          </p:stCondLst>
                                        </p:cTn>
                                        <p:tgtEl>
                                          <p:spTgt spid="15363">
                                            <p:txEl>
                                              <p:pRg st="10" end="10"/>
                                            </p:txEl>
                                          </p:spTgt>
                                        </p:tgtEl>
                                        <p:attrNameLst>
                                          <p:attrName>style.visibility</p:attrName>
                                        </p:attrNameLst>
                                      </p:cBhvr>
                                      <p:to>
                                        <p:strVal val="visible"/>
                                      </p:to>
                                    </p:set>
                                    <p:anim calcmode="lin" valueType="num">
                                      <p:cBhvr additive="base">
                                        <p:cTn id="41" dur="500" fill="hold"/>
                                        <p:tgtEl>
                                          <p:spTgt spid="15363">
                                            <p:txEl>
                                              <p:pRg st="10" end="10"/>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15363">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9"/>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8E73ED8A-5ABE-6342-9E5A-D25C4EC085C5}"/>
              </a:ext>
            </a:extLst>
          </p:cNvPr>
          <p:cNvSpPr>
            <a:spLocks noGrp="1" noChangeArrowheads="1"/>
          </p:cNvSpPr>
          <p:nvPr>
            <p:ph type="title"/>
          </p:nvPr>
        </p:nvSpPr>
        <p:spPr>
          <a:xfrm>
            <a:off x="792163" y="-99392"/>
            <a:ext cx="7772400" cy="1143000"/>
          </a:xfrm>
        </p:spPr>
        <p:txBody>
          <a:bodyPr/>
          <a:lstStyle/>
          <a:p>
            <a:r>
              <a:rPr lang="en-US" altLang="en-US" b="1" dirty="0"/>
              <a:t>Back to the scenario</a:t>
            </a:r>
          </a:p>
        </p:txBody>
      </p:sp>
      <p:sp>
        <p:nvSpPr>
          <p:cNvPr id="16387" name="Rectangle 3">
            <a:extLst>
              <a:ext uri="{FF2B5EF4-FFF2-40B4-BE49-F238E27FC236}">
                <a16:creationId xmlns:a16="http://schemas.microsoft.com/office/drawing/2014/main" id="{56EAFE8B-3C3D-4A49-8C77-D842C702A344}"/>
              </a:ext>
            </a:extLst>
          </p:cNvPr>
          <p:cNvSpPr>
            <a:spLocks noGrp="1" noChangeArrowheads="1"/>
          </p:cNvSpPr>
          <p:nvPr>
            <p:ph idx="1"/>
          </p:nvPr>
        </p:nvSpPr>
        <p:spPr>
          <a:xfrm>
            <a:off x="899592" y="764704"/>
            <a:ext cx="7970837" cy="4953000"/>
          </a:xfrm>
        </p:spPr>
        <p:txBody>
          <a:bodyPr/>
          <a:lstStyle/>
          <a:p>
            <a:r>
              <a:rPr lang="en-US" altLang="en-US" dirty="0"/>
              <a:t>Objectives vs. products</a:t>
            </a:r>
          </a:p>
          <a:p>
            <a:pPr lvl="1"/>
            <a:r>
              <a:rPr lang="en-US" altLang="en-US" dirty="0"/>
              <a:t>use paper questionnaire then input results of the analysis?</a:t>
            </a:r>
          </a:p>
          <a:p>
            <a:r>
              <a:rPr lang="en-US" altLang="en-US" dirty="0"/>
              <a:t>Some risks</a:t>
            </a:r>
          </a:p>
          <a:p>
            <a:pPr lvl="1"/>
            <a:r>
              <a:rPr lang="en-US" altLang="en-US" dirty="0"/>
              <a:t>team members worried about implications and do no co-operate</a:t>
            </a:r>
          </a:p>
          <a:p>
            <a:pPr lvl="1"/>
            <a:r>
              <a:rPr lang="en-US" altLang="en-US" dirty="0"/>
              <a:t>project managers unwilling to try out application</a:t>
            </a:r>
          </a:p>
          <a:p>
            <a:pPr lvl="1"/>
            <a:r>
              <a:rPr lang="en-US" altLang="en-US" dirty="0"/>
              <a:t>Developer not familiar with features of VB</a:t>
            </a:r>
          </a:p>
          <a:p>
            <a:r>
              <a:rPr lang="en-US" altLang="en-US" dirty="0"/>
              <a:t>Answer? - evolutionary prototype?</a:t>
            </a:r>
          </a:p>
        </p:txBody>
      </p:sp>
      <p:sp>
        <p:nvSpPr>
          <p:cNvPr id="4" name="Slide Number Placeholder 3">
            <a:extLst>
              <a:ext uri="{FF2B5EF4-FFF2-40B4-BE49-F238E27FC236}">
                <a16:creationId xmlns:a16="http://schemas.microsoft.com/office/drawing/2014/main" id="{10D13D78-0158-6D47-A9F6-BEBAEF324205}"/>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5EE8DDF-51DE-7944-AA85-0885759281AB}" type="slidenum">
              <a:rPr lang="en-US" altLang="en-US">
                <a:solidFill>
                  <a:srgbClr val="898989"/>
                </a:solidFill>
              </a:rPr>
              <a:pPr eaLnBrk="1" hangingPunct="1"/>
              <a:t>13</a:t>
            </a:fld>
            <a:endParaRPr lang="en-US" altLang="en-US">
              <a:solidFill>
                <a:srgbClr val="898989"/>
              </a:solidFill>
            </a:endParaRPr>
          </a:p>
        </p:txBody>
      </p:sp>
    </p:spTree>
    <p:extLst>
      <p:ext uri="{BB962C8B-B14F-4D97-AF65-F5344CB8AC3E}">
        <p14:creationId xmlns:p14="http://schemas.microsoft.com/office/powerpoint/2010/main" val="35815894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 calcmode="lin" valueType="num">
                                      <p:cBhvr additive="base">
                                        <p:cTn id="7" dur="500" fill="hold"/>
                                        <p:tgtEl>
                                          <p:spTgt spid="1638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638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par>
                                <p:cTn id="9" presetID="2" presetClass="entr" presetSubtype="8" fill="hold" grpId="0" nodeType="with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anim calcmode="lin" valueType="num">
                                      <p:cBhvr additive="base">
                                        <p:cTn id="11" dur="500" fill="hold"/>
                                        <p:tgtEl>
                                          <p:spTgt spid="1638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638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3" name="WHOOSH.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 calcmode="lin" valueType="num">
                                      <p:cBhvr additive="base">
                                        <p:cTn id="17" dur="500" fill="hold"/>
                                        <p:tgtEl>
                                          <p:spTgt spid="16387">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638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5"/>
                                            </p:cond>
                                          </p:stCondLst>
                                          <p:endCondLst>
                                            <p:cond evt="onStopAudio" delay="0">
                                              <p:tgtEl>
                                                <p:sldTgt/>
                                              </p:tgtEl>
                                            </p:cond>
                                          </p:endCondLst>
                                        </p:cTn>
                                        <p:tgtEl>
                                          <p:sndTgt r:embed="rId3" name="WHOOSH.WAV"/>
                                        </p:tgtEl>
                                      </p:cMediaNode>
                                    </p:audio>
                                  </p:subTnLst>
                                </p:cTn>
                              </p:par>
                              <p:par>
                                <p:cTn id="19" presetID="2" presetClass="entr" presetSubtype="8" fill="hold" grpId="0" nodeType="withEffect">
                                  <p:stCondLst>
                                    <p:cond delay="0"/>
                                  </p:stCondLst>
                                  <p:childTnLst>
                                    <p:set>
                                      <p:cBhvr>
                                        <p:cTn id="20" dur="1" fill="hold">
                                          <p:stCondLst>
                                            <p:cond delay="0"/>
                                          </p:stCondLst>
                                        </p:cTn>
                                        <p:tgtEl>
                                          <p:spTgt spid="16387">
                                            <p:txEl>
                                              <p:pRg st="3" end="3"/>
                                            </p:txEl>
                                          </p:spTgt>
                                        </p:tgtEl>
                                        <p:attrNameLst>
                                          <p:attrName>style.visibility</p:attrName>
                                        </p:attrNameLst>
                                      </p:cBhvr>
                                      <p:to>
                                        <p:strVal val="visible"/>
                                      </p:to>
                                    </p:set>
                                    <p:anim calcmode="lin" valueType="num">
                                      <p:cBhvr additive="base">
                                        <p:cTn id="21" dur="500" fill="hold"/>
                                        <p:tgtEl>
                                          <p:spTgt spid="16387">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1638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9"/>
                                            </p:cond>
                                          </p:stCondLst>
                                          <p:endCondLst>
                                            <p:cond evt="onStopAudio" delay="0">
                                              <p:tgtEl>
                                                <p:sldTgt/>
                                              </p:tgtEl>
                                            </p:cond>
                                          </p:endCondLst>
                                        </p:cTn>
                                        <p:tgtEl>
                                          <p:sndTgt r:embed="rId3" name="WHOOSH.WAV"/>
                                        </p:tgtEl>
                                      </p:cMediaNode>
                                    </p:audio>
                                  </p:subTnLst>
                                </p:cTn>
                              </p:par>
                              <p:par>
                                <p:cTn id="23" presetID="2" presetClass="entr" presetSubtype="8" fill="hold" grpId="0" nodeType="withEffect">
                                  <p:stCondLst>
                                    <p:cond delay="0"/>
                                  </p:stCondLst>
                                  <p:childTnLst>
                                    <p:set>
                                      <p:cBhvr>
                                        <p:cTn id="24" dur="1" fill="hold">
                                          <p:stCondLst>
                                            <p:cond delay="0"/>
                                          </p:stCondLst>
                                        </p:cTn>
                                        <p:tgtEl>
                                          <p:spTgt spid="16387">
                                            <p:txEl>
                                              <p:pRg st="4" end="4"/>
                                            </p:txEl>
                                          </p:spTgt>
                                        </p:tgtEl>
                                        <p:attrNameLst>
                                          <p:attrName>style.visibility</p:attrName>
                                        </p:attrNameLst>
                                      </p:cBhvr>
                                      <p:to>
                                        <p:strVal val="visible"/>
                                      </p:to>
                                    </p:set>
                                    <p:anim calcmode="lin" valueType="num">
                                      <p:cBhvr additive="base">
                                        <p:cTn id="25" dur="500" fill="hold"/>
                                        <p:tgtEl>
                                          <p:spTgt spid="16387">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638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par>
                                <p:cTn id="27" presetID="2" presetClass="entr" presetSubtype="8" fill="hold" grpId="0" nodeType="withEffect">
                                  <p:stCondLst>
                                    <p:cond delay="0"/>
                                  </p:stCondLst>
                                  <p:childTnLst>
                                    <p:set>
                                      <p:cBhvr>
                                        <p:cTn id="28" dur="1" fill="hold">
                                          <p:stCondLst>
                                            <p:cond delay="0"/>
                                          </p:stCondLst>
                                        </p:cTn>
                                        <p:tgtEl>
                                          <p:spTgt spid="16387">
                                            <p:txEl>
                                              <p:pRg st="5" end="5"/>
                                            </p:txEl>
                                          </p:spTgt>
                                        </p:tgtEl>
                                        <p:attrNameLst>
                                          <p:attrName>style.visibility</p:attrName>
                                        </p:attrNameLst>
                                      </p:cBhvr>
                                      <p:to>
                                        <p:strVal val="visible"/>
                                      </p:to>
                                    </p:set>
                                    <p:anim calcmode="lin" valueType="num">
                                      <p:cBhvr additive="base">
                                        <p:cTn id="29" dur="500" fill="hold"/>
                                        <p:tgtEl>
                                          <p:spTgt spid="16387">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638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WAV"/>
                                        </p:tgtEl>
                                      </p:cMediaNode>
                                    </p:audio>
                                  </p:sub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16387">
                                            <p:txEl>
                                              <p:pRg st="6" end="6"/>
                                            </p:txEl>
                                          </p:spTgt>
                                        </p:tgtEl>
                                        <p:attrNameLst>
                                          <p:attrName>style.visibility</p:attrName>
                                        </p:attrNameLst>
                                      </p:cBhvr>
                                      <p:to>
                                        <p:strVal val="visible"/>
                                      </p:to>
                                    </p:set>
                                    <p:anim calcmode="lin" valueType="num">
                                      <p:cBhvr additive="base">
                                        <p:cTn id="35" dur="500" fill="hold"/>
                                        <p:tgtEl>
                                          <p:spTgt spid="16387">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1638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3"/>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61B87DC-386C-6B4C-B4CA-C9AE206A625A}"/>
              </a:ext>
            </a:extLst>
          </p:cNvPr>
          <p:cNvSpPr>
            <a:spLocks noGrp="1" noChangeArrowheads="1"/>
          </p:cNvSpPr>
          <p:nvPr>
            <p:ph type="title"/>
          </p:nvPr>
        </p:nvSpPr>
        <p:spPr>
          <a:xfrm>
            <a:off x="685800" y="26194"/>
            <a:ext cx="7772400" cy="1143000"/>
          </a:xfrm>
        </p:spPr>
        <p:txBody>
          <a:bodyPr rtlCol="0">
            <a:normAutofit fontScale="90000"/>
          </a:bodyPr>
          <a:lstStyle/>
          <a:p>
            <a:pPr fontAlgn="auto">
              <a:spcAft>
                <a:spcPts val="0"/>
              </a:spcAft>
              <a:defRPr/>
            </a:pPr>
            <a:r>
              <a:rPr lang="en-US" altLang="en-US" b="1" dirty="0"/>
              <a:t>Step 4 Identify project products and activities</a:t>
            </a:r>
          </a:p>
        </p:txBody>
      </p:sp>
      <p:sp>
        <p:nvSpPr>
          <p:cNvPr id="16387" name="Rectangle 3">
            <a:extLst>
              <a:ext uri="{FF2B5EF4-FFF2-40B4-BE49-F238E27FC236}">
                <a16:creationId xmlns:a16="http://schemas.microsoft.com/office/drawing/2014/main" id="{0BF2EC83-F9D2-3A46-A8FB-85A7A0838F95}"/>
              </a:ext>
            </a:extLst>
          </p:cNvPr>
          <p:cNvSpPr>
            <a:spLocks noGrp="1" noChangeArrowheads="1"/>
          </p:cNvSpPr>
          <p:nvPr>
            <p:ph idx="1"/>
          </p:nvPr>
        </p:nvSpPr>
        <p:spPr>
          <a:xfrm>
            <a:off x="685800" y="1629752"/>
            <a:ext cx="7772400" cy="1600200"/>
          </a:xfrm>
        </p:spPr>
        <p:txBody>
          <a:bodyPr/>
          <a:lstStyle/>
          <a:p>
            <a:pPr>
              <a:buFontTx/>
              <a:buNone/>
            </a:pPr>
            <a:r>
              <a:rPr lang="en-US" altLang="en-US" dirty="0"/>
              <a:t>	4.1 Identify and describe project products - ‘what do we have to produce?’</a:t>
            </a:r>
          </a:p>
          <a:p>
            <a:endParaRPr lang="en-US" altLang="en-US" dirty="0"/>
          </a:p>
        </p:txBody>
      </p:sp>
      <p:sp>
        <p:nvSpPr>
          <p:cNvPr id="24" name="Slide Number Placeholder 3">
            <a:extLst>
              <a:ext uri="{FF2B5EF4-FFF2-40B4-BE49-F238E27FC236}">
                <a16:creationId xmlns:a16="http://schemas.microsoft.com/office/drawing/2014/main" id="{C11F28CE-F09E-AD4A-8DA0-C43E94ABCE71}"/>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E40B3BD-FE47-7C4A-B76A-EC3167A1E778}" type="slidenum">
              <a:rPr lang="en-US" altLang="en-US">
                <a:solidFill>
                  <a:srgbClr val="898989"/>
                </a:solidFill>
              </a:rPr>
              <a:pPr eaLnBrk="1" hangingPunct="1"/>
              <a:t>14</a:t>
            </a:fld>
            <a:endParaRPr lang="en-US" altLang="en-US">
              <a:solidFill>
                <a:srgbClr val="898989"/>
              </a:solidFill>
            </a:endParaRPr>
          </a:p>
        </p:txBody>
      </p:sp>
      <p:sp>
        <p:nvSpPr>
          <p:cNvPr id="16389" name="Rectangle 4">
            <a:extLst>
              <a:ext uri="{FF2B5EF4-FFF2-40B4-BE49-F238E27FC236}">
                <a16:creationId xmlns:a16="http://schemas.microsoft.com/office/drawing/2014/main" id="{929E7956-E22C-6B45-804D-84BC3ADD20F5}"/>
              </a:ext>
            </a:extLst>
          </p:cNvPr>
          <p:cNvSpPr>
            <a:spLocks noChangeArrowheads="1"/>
          </p:cNvSpPr>
          <p:nvPr/>
        </p:nvSpPr>
        <p:spPr bwMode="auto">
          <a:xfrm>
            <a:off x="3657600" y="3276600"/>
            <a:ext cx="1371600" cy="6858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Usability </a:t>
            </a:r>
          </a:p>
          <a:p>
            <a:pPr algn="ctr"/>
            <a:r>
              <a:rPr lang="en-US" altLang="en-US" sz="1600">
                <a:solidFill>
                  <a:schemeClr val="bg2"/>
                </a:solidFill>
              </a:rPr>
              <a:t>testing</a:t>
            </a:r>
          </a:p>
        </p:txBody>
      </p:sp>
      <p:sp>
        <p:nvSpPr>
          <p:cNvPr id="16390" name="Rectangle 5">
            <a:extLst>
              <a:ext uri="{FF2B5EF4-FFF2-40B4-BE49-F238E27FC236}">
                <a16:creationId xmlns:a16="http://schemas.microsoft.com/office/drawing/2014/main" id="{B6F1D524-5816-E344-A676-180163C5AB35}"/>
              </a:ext>
            </a:extLst>
          </p:cNvPr>
          <p:cNvSpPr>
            <a:spLocks noChangeArrowheads="1"/>
          </p:cNvSpPr>
          <p:nvPr/>
        </p:nvSpPr>
        <p:spPr bwMode="auto">
          <a:xfrm>
            <a:off x="7315200" y="4419600"/>
            <a:ext cx="1371600" cy="6858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Change </a:t>
            </a:r>
          </a:p>
          <a:p>
            <a:pPr algn="ctr"/>
            <a:r>
              <a:rPr lang="en-US" altLang="en-US" sz="1600">
                <a:solidFill>
                  <a:schemeClr val="bg2"/>
                </a:solidFill>
              </a:rPr>
              <a:t>requests</a:t>
            </a:r>
          </a:p>
        </p:txBody>
      </p:sp>
      <p:sp>
        <p:nvSpPr>
          <p:cNvPr id="16391" name="Rectangle 6">
            <a:extLst>
              <a:ext uri="{FF2B5EF4-FFF2-40B4-BE49-F238E27FC236}">
                <a16:creationId xmlns:a16="http://schemas.microsoft.com/office/drawing/2014/main" id="{70579027-4393-3748-BFC0-268EEBF11CF0}"/>
              </a:ext>
            </a:extLst>
          </p:cNvPr>
          <p:cNvSpPr>
            <a:spLocks noChangeArrowheads="1"/>
          </p:cNvSpPr>
          <p:nvPr/>
        </p:nvSpPr>
        <p:spPr bwMode="auto">
          <a:xfrm>
            <a:off x="5638800" y="4419600"/>
            <a:ext cx="1371600" cy="6858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Test results</a:t>
            </a:r>
          </a:p>
        </p:txBody>
      </p:sp>
      <p:sp>
        <p:nvSpPr>
          <p:cNvPr id="16392" name="Rectangle 7">
            <a:extLst>
              <a:ext uri="{FF2B5EF4-FFF2-40B4-BE49-F238E27FC236}">
                <a16:creationId xmlns:a16="http://schemas.microsoft.com/office/drawing/2014/main" id="{A2EDF8A8-161A-B949-8CA8-35E7E443FE6E}"/>
              </a:ext>
            </a:extLst>
          </p:cNvPr>
          <p:cNvSpPr>
            <a:spLocks noChangeArrowheads="1"/>
          </p:cNvSpPr>
          <p:nvPr/>
        </p:nvSpPr>
        <p:spPr bwMode="auto">
          <a:xfrm>
            <a:off x="3657600" y="4419600"/>
            <a:ext cx="1371600" cy="6858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Testing </a:t>
            </a:r>
          </a:p>
          <a:p>
            <a:pPr algn="ctr"/>
            <a:r>
              <a:rPr lang="en-US" altLang="en-US" sz="1600">
                <a:solidFill>
                  <a:schemeClr val="bg2"/>
                </a:solidFill>
              </a:rPr>
              <a:t>arrangements</a:t>
            </a:r>
          </a:p>
        </p:txBody>
      </p:sp>
      <p:sp>
        <p:nvSpPr>
          <p:cNvPr id="16393" name="Rectangle 8">
            <a:extLst>
              <a:ext uri="{FF2B5EF4-FFF2-40B4-BE49-F238E27FC236}">
                <a16:creationId xmlns:a16="http://schemas.microsoft.com/office/drawing/2014/main" id="{01A54ACC-5239-B446-AF13-838AA32988CF}"/>
              </a:ext>
            </a:extLst>
          </p:cNvPr>
          <p:cNvSpPr>
            <a:spLocks noChangeArrowheads="1"/>
          </p:cNvSpPr>
          <p:nvPr/>
        </p:nvSpPr>
        <p:spPr bwMode="auto">
          <a:xfrm>
            <a:off x="1447800" y="4419600"/>
            <a:ext cx="1371600" cy="6858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Selected </a:t>
            </a:r>
          </a:p>
          <a:p>
            <a:pPr algn="ctr"/>
            <a:r>
              <a:rPr lang="en-US" altLang="en-US" sz="1600">
                <a:solidFill>
                  <a:schemeClr val="bg2"/>
                </a:solidFill>
              </a:rPr>
              <a:t>subjects</a:t>
            </a:r>
          </a:p>
        </p:txBody>
      </p:sp>
      <p:sp>
        <p:nvSpPr>
          <p:cNvPr id="16394" name="Rectangle 13">
            <a:extLst>
              <a:ext uri="{FF2B5EF4-FFF2-40B4-BE49-F238E27FC236}">
                <a16:creationId xmlns:a16="http://schemas.microsoft.com/office/drawing/2014/main" id="{5211E82F-A337-E449-9A95-C9C05C7997FF}"/>
              </a:ext>
            </a:extLst>
          </p:cNvPr>
          <p:cNvSpPr>
            <a:spLocks noChangeArrowheads="1"/>
          </p:cNvSpPr>
          <p:nvPr/>
        </p:nvSpPr>
        <p:spPr bwMode="auto">
          <a:xfrm>
            <a:off x="5638800" y="5562600"/>
            <a:ext cx="1371600" cy="6858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Completed</a:t>
            </a:r>
          </a:p>
          <a:p>
            <a:pPr algn="ctr"/>
            <a:r>
              <a:rPr lang="en-US" altLang="en-US" sz="1600">
                <a:solidFill>
                  <a:schemeClr val="bg2"/>
                </a:solidFill>
              </a:rPr>
              <a:t>questionnaire</a:t>
            </a:r>
          </a:p>
        </p:txBody>
      </p:sp>
      <p:sp>
        <p:nvSpPr>
          <p:cNvPr id="16395" name="Rectangle 14">
            <a:extLst>
              <a:ext uri="{FF2B5EF4-FFF2-40B4-BE49-F238E27FC236}">
                <a16:creationId xmlns:a16="http://schemas.microsoft.com/office/drawing/2014/main" id="{2866550D-A8F6-DC44-95C9-F5301607EF0D}"/>
              </a:ext>
            </a:extLst>
          </p:cNvPr>
          <p:cNvSpPr>
            <a:spLocks noChangeArrowheads="1"/>
          </p:cNvSpPr>
          <p:nvPr/>
        </p:nvSpPr>
        <p:spPr bwMode="auto">
          <a:xfrm>
            <a:off x="3657600" y="5562600"/>
            <a:ext cx="1371600" cy="6858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Questionnaire</a:t>
            </a:r>
          </a:p>
          <a:p>
            <a:pPr algn="ctr"/>
            <a:r>
              <a:rPr lang="en-US" altLang="en-US" sz="1600">
                <a:solidFill>
                  <a:schemeClr val="bg2"/>
                </a:solidFill>
              </a:rPr>
              <a:t>design</a:t>
            </a:r>
          </a:p>
        </p:txBody>
      </p:sp>
      <p:sp>
        <p:nvSpPr>
          <p:cNvPr id="16396" name="Rectangle 15">
            <a:extLst>
              <a:ext uri="{FF2B5EF4-FFF2-40B4-BE49-F238E27FC236}">
                <a16:creationId xmlns:a16="http://schemas.microsoft.com/office/drawing/2014/main" id="{BE3CE99D-C0E7-8443-BAB0-CE04DF7E8BF1}"/>
              </a:ext>
            </a:extLst>
          </p:cNvPr>
          <p:cNvSpPr>
            <a:spLocks noChangeArrowheads="1"/>
          </p:cNvSpPr>
          <p:nvPr/>
        </p:nvSpPr>
        <p:spPr bwMode="auto">
          <a:xfrm>
            <a:off x="1447800" y="5562600"/>
            <a:ext cx="1371600" cy="6858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Booked</a:t>
            </a:r>
          </a:p>
          <a:p>
            <a:pPr algn="ctr"/>
            <a:r>
              <a:rPr lang="en-US" altLang="en-US" sz="1600">
                <a:solidFill>
                  <a:schemeClr val="bg2"/>
                </a:solidFill>
              </a:rPr>
              <a:t>PC</a:t>
            </a:r>
          </a:p>
        </p:txBody>
      </p:sp>
      <p:sp>
        <p:nvSpPr>
          <p:cNvPr id="16397" name="Rectangle 16">
            <a:extLst>
              <a:ext uri="{FF2B5EF4-FFF2-40B4-BE49-F238E27FC236}">
                <a16:creationId xmlns:a16="http://schemas.microsoft.com/office/drawing/2014/main" id="{BA2B7778-98D3-EF43-8D4A-EFBE63DCE4FD}"/>
              </a:ext>
            </a:extLst>
          </p:cNvPr>
          <p:cNvSpPr>
            <a:spLocks noChangeArrowheads="1"/>
          </p:cNvSpPr>
          <p:nvPr/>
        </p:nvSpPr>
        <p:spPr bwMode="auto">
          <a:xfrm>
            <a:off x="7315200" y="5562600"/>
            <a:ext cx="1371600" cy="6858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Analysis</a:t>
            </a:r>
          </a:p>
          <a:p>
            <a:pPr algn="ctr"/>
            <a:r>
              <a:rPr lang="en-US" altLang="en-US" sz="1600">
                <a:solidFill>
                  <a:schemeClr val="bg2"/>
                </a:solidFill>
              </a:rPr>
              <a:t>report</a:t>
            </a:r>
          </a:p>
        </p:txBody>
      </p:sp>
      <p:sp>
        <p:nvSpPr>
          <p:cNvPr id="16398" name="Line 17">
            <a:extLst>
              <a:ext uri="{FF2B5EF4-FFF2-40B4-BE49-F238E27FC236}">
                <a16:creationId xmlns:a16="http://schemas.microsoft.com/office/drawing/2014/main" id="{08B8459B-F8AF-E04A-8625-A957CBFAA80F}"/>
              </a:ext>
            </a:extLst>
          </p:cNvPr>
          <p:cNvSpPr>
            <a:spLocks noChangeShapeType="1"/>
          </p:cNvSpPr>
          <p:nvPr/>
        </p:nvSpPr>
        <p:spPr bwMode="auto">
          <a:xfrm>
            <a:off x="4343400" y="3962400"/>
            <a:ext cx="0" cy="457200"/>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6399" name="Line 18">
            <a:extLst>
              <a:ext uri="{FF2B5EF4-FFF2-40B4-BE49-F238E27FC236}">
                <a16:creationId xmlns:a16="http://schemas.microsoft.com/office/drawing/2014/main" id="{BD2A33FE-D63A-554B-9D0F-B9297BD6CA5E}"/>
              </a:ext>
            </a:extLst>
          </p:cNvPr>
          <p:cNvSpPr>
            <a:spLocks noChangeShapeType="1"/>
          </p:cNvSpPr>
          <p:nvPr/>
        </p:nvSpPr>
        <p:spPr bwMode="auto">
          <a:xfrm>
            <a:off x="2057400" y="4191000"/>
            <a:ext cx="5867400" cy="0"/>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6400" name="Line 19">
            <a:extLst>
              <a:ext uri="{FF2B5EF4-FFF2-40B4-BE49-F238E27FC236}">
                <a16:creationId xmlns:a16="http://schemas.microsoft.com/office/drawing/2014/main" id="{742B3B2C-766B-5447-AB90-D18DA8DCFCF8}"/>
              </a:ext>
            </a:extLst>
          </p:cNvPr>
          <p:cNvSpPr>
            <a:spLocks noChangeShapeType="1"/>
          </p:cNvSpPr>
          <p:nvPr/>
        </p:nvSpPr>
        <p:spPr bwMode="auto">
          <a:xfrm>
            <a:off x="2060575" y="4198938"/>
            <a:ext cx="0" cy="233362"/>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6401" name="Line 21">
            <a:extLst>
              <a:ext uri="{FF2B5EF4-FFF2-40B4-BE49-F238E27FC236}">
                <a16:creationId xmlns:a16="http://schemas.microsoft.com/office/drawing/2014/main" id="{C77E5FC3-EF03-F04A-B545-68D4DBF2BA8A}"/>
              </a:ext>
            </a:extLst>
          </p:cNvPr>
          <p:cNvSpPr>
            <a:spLocks noChangeShapeType="1"/>
          </p:cNvSpPr>
          <p:nvPr/>
        </p:nvSpPr>
        <p:spPr bwMode="auto">
          <a:xfrm>
            <a:off x="6337300" y="4198938"/>
            <a:ext cx="0" cy="212725"/>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6402" name="Line 22">
            <a:extLst>
              <a:ext uri="{FF2B5EF4-FFF2-40B4-BE49-F238E27FC236}">
                <a16:creationId xmlns:a16="http://schemas.microsoft.com/office/drawing/2014/main" id="{55A7BF5F-EED7-ED48-94C1-5CC89E5B4C51}"/>
              </a:ext>
            </a:extLst>
          </p:cNvPr>
          <p:cNvSpPr>
            <a:spLocks noChangeShapeType="1"/>
          </p:cNvSpPr>
          <p:nvPr/>
        </p:nvSpPr>
        <p:spPr bwMode="auto">
          <a:xfrm>
            <a:off x="7912100" y="4198938"/>
            <a:ext cx="0" cy="212725"/>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6403" name="Line 23">
            <a:extLst>
              <a:ext uri="{FF2B5EF4-FFF2-40B4-BE49-F238E27FC236}">
                <a16:creationId xmlns:a16="http://schemas.microsoft.com/office/drawing/2014/main" id="{28367F51-F19B-574D-AF27-CA7910EE91A8}"/>
              </a:ext>
            </a:extLst>
          </p:cNvPr>
          <p:cNvSpPr>
            <a:spLocks noChangeShapeType="1"/>
          </p:cNvSpPr>
          <p:nvPr/>
        </p:nvSpPr>
        <p:spPr bwMode="auto">
          <a:xfrm>
            <a:off x="4335463" y="5111750"/>
            <a:ext cx="0" cy="446088"/>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6404" name="Line 24">
            <a:extLst>
              <a:ext uri="{FF2B5EF4-FFF2-40B4-BE49-F238E27FC236}">
                <a16:creationId xmlns:a16="http://schemas.microsoft.com/office/drawing/2014/main" id="{9A7E9808-AD0B-B949-A04E-2882537FFF2F}"/>
              </a:ext>
            </a:extLst>
          </p:cNvPr>
          <p:cNvSpPr>
            <a:spLocks noChangeShapeType="1"/>
          </p:cNvSpPr>
          <p:nvPr/>
        </p:nvSpPr>
        <p:spPr bwMode="auto">
          <a:xfrm flipV="1">
            <a:off x="2041525" y="5305425"/>
            <a:ext cx="5988050" cy="1588"/>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6405" name="Line 25">
            <a:extLst>
              <a:ext uri="{FF2B5EF4-FFF2-40B4-BE49-F238E27FC236}">
                <a16:creationId xmlns:a16="http://schemas.microsoft.com/office/drawing/2014/main" id="{C7F68886-4B6D-374B-84E6-BCD52714365D}"/>
              </a:ext>
            </a:extLst>
          </p:cNvPr>
          <p:cNvSpPr>
            <a:spLocks noChangeShapeType="1"/>
          </p:cNvSpPr>
          <p:nvPr/>
        </p:nvSpPr>
        <p:spPr bwMode="auto">
          <a:xfrm>
            <a:off x="2022475" y="5307013"/>
            <a:ext cx="0" cy="271462"/>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6406" name="Line 26">
            <a:extLst>
              <a:ext uri="{FF2B5EF4-FFF2-40B4-BE49-F238E27FC236}">
                <a16:creationId xmlns:a16="http://schemas.microsoft.com/office/drawing/2014/main" id="{4D86AAD0-EA65-0140-BFA6-5FBC287A2533}"/>
              </a:ext>
            </a:extLst>
          </p:cNvPr>
          <p:cNvSpPr>
            <a:spLocks noChangeShapeType="1"/>
          </p:cNvSpPr>
          <p:nvPr/>
        </p:nvSpPr>
        <p:spPr bwMode="auto">
          <a:xfrm>
            <a:off x="6299200" y="5307013"/>
            <a:ext cx="0" cy="231775"/>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6407" name="Line 27">
            <a:extLst>
              <a:ext uri="{FF2B5EF4-FFF2-40B4-BE49-F238E27FC236}">
                <a16:creationId xmlns:a16="http://schemas.microsoft.com/office/drawing/2014/main" id="{F5631448-56B2-0D4B-9651-223C17BB0B8F}"/>
              </a:ext>
            </a:extLst>
          </p:cNvPr>
          <p:cNvSpPr>
            <a:spLocks noChangeShapeType="1"/>
          </p:cNvSpPr>
          <p:nvPr/>
        </p:nvSpPr>
        <p:spPr bwMode="auto">
          <a:xfrm>
            <a:off x="8029575" y="5307013"/>
            <a:ext cx="0" cy="271462"/>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6408" name="Text Box 28">
            <a:extLst>
              <a:ext uri="{FF2B5EF4-FFF2-40B4-BE49-F238E27FC236}">
                <a16:creationId xmlns:a16="http://schemas.microsoft.com/office/drawing/2014/main" id="{52FB80D3-4617-6C44-93AB-61ACE5C4AB78}"/>
              </a:ext>
            </a:extLst>
          </p:cNvPr>
          <p:cNvSpPr txBox="1">
            <a:spLocks noChangeArrowheads="1"/>
          </p:cNvSpPr>
          <p:nvPr/>
        </p:nvSpPr>
        <p:spPr bwMode="auto">
          <a:xfrm>
            <a:off x="5662613" y="3235325"/>
            <a:ext cx="2952750"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600">
                <a:solidFill>
                  <a:schemeClr val="bg2"/>
                </a:solidFill>
              </a:rPr>
              <a:t>A product breakdown structure</a:t>
            </a:r>
          </a:p>
          <a:p>
            <a:r>
              <a:rPr lang="en-US" altLang="en-US" sz="1600">
                <a:solidFill>
                  <a:schemeClr val="bg2"/>
                </a:solidFill>
              </a:rPr>
              <a:t> (PBS)</a:t>
            </a:r>
          </a:p>
        </p:txBody>
      </p:sp>
    </p:spTree>
    <p:extLst>
      <p:ext uri="{BB962C8B-B14F-4D97-AF65-F5344CB8AC3E}">
        <p14:creationId xmlns:p14="http://schemas.microsoft.com/office/powerpoint/2010/main" val="373062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20F8254-0610-CF49-B0B3-5D8AF872F818}"/>
              </a:ext>
            </a:extLst>
          </p:cNvPr>
          <p:cNvSpPr>
            <a:spLocks noGrp="1" noChangeArrowheads="1"/>
          </p:cNvSpPr>
          <p:nvPr>
            <p:ph type="title"/>
          </p:nvPr>
        </p:nvSpPr>
        <p:spPr/>
        <p:txBody>
          <a:bodyPr/>
          <a:lstStyle/>
          <a:p>
            <a:r>
              <a:rPr lang="en-US" altLang="en-US" b="1"/>
              <a:t>Products</a:t>
            </a:r>
          </a:p>
        </p:txBody>
      </p:sp>
      <p:sp>
        <p:nvSpPr>
          <p:cNvPr id="17411" name="Rectangle 3">
            <a:extLst>
              <a:ext uri="{FF2B5EF4-FFF2-40B4-BE49-F238E27FC236}">
                <a16:creationId xmlns:a16="http://schemas.microsoft.com/office/drawing/2014/main" id="{CD867766-C818-6845-B5E7-F8D11A9EFDC8}"/>
              </a:ext>
            </a:extLst>
          </p:cNvPr>
          <p:cNvSpPr>
            <a:spLocks noGrp="1" noChangeArrowheads="1"/>
          </p:cNvSpPr>
          <p:nvPr>
            <p:ph idx="1"/>
          </p:nvPr>
        </p:nvSpPr>
        <p:spPr>
          <a:xfrm>
            <a:off x="628650" y="1828800"/>
            <a:ext cx="7772400" cy="4114800"/>
          </a:xfrm>
        </p:spPr>
        <p:txBody>
          <a:bodyPr/>
          <a:lstStyle/>
          <a:p>
            <a:pPr>
              <a:lnSpc>
                <a:spcPct val="90000"/>
              </a:lnSpc>
            </a:pPr>
            <a:r>
              <a:rPr lang="en-US" altLang="en-US"/>
              <a:t>The result of an activity</a:t>
            </a:r>
          </a:p>
          <a:p>
            <a:pPr>
              <a:lnSpc>
                <a:spcPct val="90000"/>
              </a:lnSpc>
              <a:buFontTx/>
              <a:buNone/>
            </a:pPr>
            <a:endParaRPr lang="en-US" altLang="en-US"/>
          </a:p>
          <a:p>
            <a:pPr>
              <a:lnSpc>
                <a:spcPct val="90000"/>
              </a:lnSpc>
            </a:pPr>
            <a:r>
              <a:rPr lang="en-US" altLang="en-US"/>
              <a:t>Could be (among other things)</a:t>
            </a:r>
          </a:p>
          <a:p>
            <a:pPr lvl="1">
              <a:lnSpc>
                <a:spcPct val="90000"/>
              </a:lnSpc>
            </a:pPr>
            <a:r>
              <a:rPr lang="en-US" altLang="en-US"/>
              <a:t> physical thing (‘installed pc’), </a:t>
            </a:r>
          </a:p>
          <a:p>
            <a:pPr lvl="1">
              <a:lnSpc>
                <a:spcPct val="90000"/>
              </a:lnSpc>
            </a:pPr>
            <a:r>
              <a:rPr lang="en-US" altLang="en-US"/>
              <a:t>a document (‘logical data structure’)</a:t>
            </a:r>
          </a:p>
          <a:p>
            <a:pPr lvl="1">
              <a:lnSpc>
                <a:spcPct val="90000"/>
              </a:lnSpc>
            </a:pPr>
            <a:r>
              <a:rPr lang="en-US" altLang="en-US"/>
              <a:t>a person (‘trained user’)</a:t>
            </a:r>
          </a:p>
          <a:p>
            <a:pPr lvl="1">
              <a:lnSpc>
                <a:spcPct val="90000"/>
              </a:lnSpc>
            </a:pPr>
            <a:r>
              <a:rPr lang="en-US" altLang="en-US"/>
              <a:t>a new version of an old product (‘updated software’)</a:t>
            </a:r>
          </a:p>
        </p:txBody>
      </p:sp>
      <p:sp>
        <p:nvSpPr>
          <p:cNvPr id="4" name="Slide Number Placeholder 3">
            <a:extLst>
              <a:ext uri="{FF2B5EF4-FFF2-40B4-BE49-F238E27FC236}">
                <a16:creationId xmlns:a16="http://schemas.microsoft.com/office/drawing/2014/main" id="{9DAE5E69-8F40-2443-8792-FEDEF676EC08}"/>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3F5CFAC-F733-FD4B-B8A3-9BED8555AA6F}" type="slidenum">
              <a:rPr lang="en-US" altLang="en-US">
                <a:solidFill>
                  <a:srgbClr val="898989"/>
                </a:solidFill>
              </a:rPr>
              <a:pPr eaLnBrk="1" hangingPunct="1"/>
              <a:t>15</a:t>
            </a:fld>
            <a:endParaRPr lang="en-US" altLang="en-US">
              <a:solidFill>
                <a:srgbClr val="898989"/>
              </a:solidFill>
            </a:endParaRPr>
          </a:p>
        </p:txBody>
      </p:sp>
    </p:spTree>
    <p:extLst>
      <p:ext uri="{BB962C8B-B14F-4D97-AF65-F5344CB8AC3E}">
        <p14:creationId xmlns:p14="http://schemas.microsoft.com/office/powerpoint/2010/main" val="2421739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2A7EA91B-0420-534A-8255-E805EB0B6E25}"/>
              </a:ext>
            </a:extLst>
          </p:cNvPr>
          <p:cNvSpPr>
            <a:spLocks noGrp="1" noChangeArrowheads="1"/>
          </p:cNvSpPr>
          <p:nvPr>
            <p:ph type="title"/>
          </p:nvPr>
        </p:nvSpPr>
        <p:spPr>
          <a:xfrm>
            <a:off x="723900" y="304800"/>
            <a:ext cx="7772400" cy="1143000"/>
          </a:xfrm>
        </p:spPr>
        <p:txBody>
          <a:bodyPr/>
          <a:lstStyle/>
          <a:p>
            <a:r>
              <a:rPr lang="en-US" altLang="en-US" b="1"/>
              <a:t>Products</a:t>
            </a:r>
          </a:p>
        </p:txBody>
      </p:sp>
      <p:sp>
        <p:nvSpPr>
          <p:cNvPr id="18435" name="Rectangle 3">
            <a:extLst>
              <a:ext uri="{FF2B5EF4-FFF2-40B4-BE49-F238E27FC236}">
                <a16:creationId xmlns:a16="http://schemas.microsoft.com/office/drawing/2014/main" id="{29974899-915F-9D4D-AA3E-D278551A3AAC}"/>
              </a:ext>
            </a:extLst>
          </p:cNvPr>
          <p:cNvSpPr>
            <a:spLocks noGrp="1" noChangeArrowheads="1"/>
          </p:cNvSpPr>
          <p:nvPr>
            <p:ph idx="1"/>
          </p:nvPr>
        </p:nvSpPr>
        <p:spPr>
          <a:xfrm>
            <a:off x="800100" y="1504950"/>
            <a:ext cx="7772400" cy="4114800"/>
          </a:xfrm>
        </p:spPr>
        <p:txBody>
          <a:bodyPr/>
          <a:lstStyle/>
          <a:p>
            <a:pPr>
              <a:lnSpc>
                <a:spcPct val="90000"/>
              </a:lnSpc>
            </a:pPr>
            <a:r>
              <a:rPr lang="en-US" altLang="en-US"/>
              <a:t>The following are NOT normally products:</a:t>
            </a:r>
          </a:p>
          <a:p>
            <a:pPr lvl="1">
              <a:lnSpc>
                <a:spcPct val="90000"/>
              </a:lnSpc>
            </a:pPr>
            <a:r>
              <a:rPr lang="en-US" altLang="en-US"/>
              <a:t>activities (e.g. ‘training’)</a:t>
            </a:r>
          </a:p>
          <a:p>
            <a:pPr lvl="1">
              <a:lnSpc>
                <a:spcPct val="90000"/>
              </a:lnSpc>
            </a:pPr>
            <a:r>
              <a:rPr lang="en-US" altLang="en-US"/>
              <a:t>events (e.g. ‘interviews completed’)</a:t>
            </a:r>
          </a:p>
          <a:p>
            <a:pPr lvl="1">
              <a:lnSpc>
                <a:spcPct val="90000"/>
              </a:lnSpc>
            </a:pPr>
            <a:r>
              <a:rPr lang="en-US" altLang="en-US"/>
              <a:t>resources and actors (e.g. ‘software developer’) - may be exceptions to this</a:t>
            </a:r>
          </a:p>
          <a:p>
            <a:pPr lvl="1">
              <a:lnSpc>
                <a:spcPct val="90000"/>
              </a:lnSpc>
              <a:buFontTx/>
              <a:buNone/>
            </a:pPr>
            <a:endParaRPr lang="en-US" altLang="en-US" sz="900"/>
          </a:p>
          <a:p>
            <a:pPr>
              <a:lnSpc>
                <a:spcPct val="90000"/>
              </a:lnSpc>
            </a:pPr>
            <a:r>
              <a:rPr lang="en-US" altLang="en-US"/>
              <a:t>Products CAN BE </a:t>
            </a:r>
            <a:r>
              <a:rPr lang="en-US" altLang="en-US" i="1"/>
              <a:t>deliverable</a:t>
            </a:r>
            <a:r>
              <a:rPr lang="en-US" altLang="en-US"/>
              <a:t> or </a:t>
            </a:r>
            <a:r>
              <a:rPr lang="en-US" altLang="en-US" i="1"/>
              <a:t>intermediate</a:t>
            </a:r>
            <a:endParaRPr lang="en-US" altLang="en-US"/>
          </a:p>
          <a:p>
            <a:pPr lvl="1">
              <a:lnSpc>
                <a:spcPct val="90000"/>
              </a:lnSpc>
            </a:pPr>
            <a:endParaRPr lang="en-US" altLang="en-US"/>
          </a:p>
        </p:txBody>
      </p:sp>
      <p:sp>
        <p:nvSpPr>
          <p:cNvPr id="4" name="Slide Number Placeholder 3">
            <a:extLst>
              <a:ext uri="{FF2B5EF4-FFF2-40B4-BE49-F238E27FC236}">
                <a16:creationId xmlns:a16="http://schemas.microsoft.com/office/drawing/2014/main" id="{696A22B8-4DF9-564E-8749-D70C9D3BDC84}"/>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FCEC834-4536-2D46-9A57-D51F7740F856}" type="slidenum">
              <a:rPr lang="en-US" altLang="en-US">
                <a:solidFill>
                  <a:srgbClr val="898989"/>
                </a:solidFill>
              </a:rPr>
              <a:pPr eaLnBrk="1" hangingPunct="1"/>
              <a:t>16</a:t>
            </a:fld>
            <a:endParaRPr lang="en-US" altLang="en-US">
              <a:solidFill>
                <a:srgbClr val="898989"/>
              </a:solidFill>
            </a:endParaRPr>
          </a:p>
        </p:txBody>
      </p:sp>
    </p:spTree>
    <p:extLst>
      <p:ext uri="{BB962C8B-B14F-4D97-AF65-F5344CB8AC3E}">
        <p14:creationId xmlns:p14="http://schemas.microsoft.com/office/powerpoint/2010/main" val="988368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0B41E939-CFB3-CD4E-96F8-3492F803852D}"/>
              </a:ext>
            </a:extLst>
          </p:cNvPr>
          <p:cNvSpPr>
            <a:spLocks noGrp="1" noChangeArrowheads="1"/>
          </p:cNvSpPr>
          <p:nvPr>
            <p:ph type="title"/>
          </p:nvPr>
        </p:nvSpPr>
        <p:spPr/>
        <p:txBody>
          <a:bodyPr/>
          <a:lstStyle/>
          <a:p>
            <a:r>
              <a:rPr lang="en-US" altLang="en-US"/>
              <a:t>Product description (PD)</a:t>
            </a:r>
          </a:p>
        </p:txBody>
      </p:sp>
      <p:sp>
        <p:nvSpPr>
          <p:cNvPr id="19459" name="Rectangle 3">
            <a:extLst>
              <a:ext uri="{FF2B5EF4-FFF2-40B4-BE49-F238E27FC236}">
                <a16:creationId xmlns:a16="http://schemas.microsoft.com/office/drawing/2014/main" id="{70CEEEE3-B310-E249-B376-B6A94EC10B4E}"/>
              </a:ext>
            </a:extLst>
          </p:cNvPr>
          <p:cNvSpPr>
            <a:spLocks noGrp="1" noChangeArrowheads="1"/>
          </p:cNvSpPr>
          <p:nvPr>
            <p:ph sz="half" idx="1"/>
          </p:nvPr>
        </p:nvSpPr>
        <p:spPr/>
        <p:txBody>
          <a:bodyPr/>
          <a:lstStyle/>
          <a:p>
            <a:r>
              <a:rPr lang="en-US" altLang="en-US"/>
              <a:t>Product identity</a:t>
            </a:r>
          </a:p>
          <a:p>
            <a:r>
              <a:rPr lang="en-US" altLang="en-US"/>
              <a:t>Description  - what is it?</a:t>
            </a:r>
          </a:p>
          <a:p>
            <a:r>
              <a:rPr lang="en-US" altLang="en-US"/>
              <a:t>Derivation - what is it based on?</a:t>
            </a:r>
          </a:p>
          <a:p>
            <a:r>
              <a:rPr lang="en-US" altLang="en-US"/>
              <a:t>Composition - what does it contain?</a:t>
            </a:r>
          </a:p>
          <a:p>
            <a:r>
              <a:rPr lang="en-US" altLang="en-US"/>
              <a:t>Format</a:t>
            </a:r>
          </a:p>
          <a:p>
            <a:endParaRPr lang="en-US" altLang="en-US"/>
          </a:p>
        </p:txBody>
      </p:sp>
      <p:sp>
        <p:nvSpPr>
          <p:cNvPr id="19460" name="Rectangle 4">
            <a:extLst>
              <a:ext uri="{FF2B5EF4-FFF2-40B4-BE49-F238E27FC236}">
                <a16:creationId xmlns:a16="http://schemas.microsoft.com/office/drawing/2014/main" id="{E1A910A8-0E77-E043-A88F-CDE980BAFE1D}"/>
              </a:ext>
            </a:extLst>
          </p:cNvPr>
          <p:cNvSpPr>
            <a:spLocks noGrp="1" noChangeArrowheads="1"/>
          </p:cNvSpPr>
          <p:nvPr>
            <p:ph sz="half" idx="2"/>
          </p:nvPr>
        </p:nvSpPr>
        <p:spPr/>
        <p:txBody>
          <a:bodyPr/>
          <a:lstStyle/>
          <a:p>
            <a:r>
              <a:rPr lang="en-US" altLang="en-US"/>
              <a:t>Relevant standards</a:t>
            </a:r>
          </a:p>
          <a:p>
            <a:r>
              <a:rPr lang="en-US" altLang="en-US"/>
              <a:t>Quality criteria</a:t>
            </a:r>
          </a:p>
          <a:p>
            <a:pPr>
              <a:buFontTx/>
              <a:buNone/>
            </a:pPr>
            <a:endParaRPr lang="en-US" altLang="en-US"/>
          </a:p>
          <a:p>
            <a:pPr>
              <a:buFontTx/>
              <a:buNone/>
            </a:pPr>
            <a:endParaRPr lang="en-US" altLang="en-US"/>
          </a:p>
          <a:p>
            <a:pPr>
              <a:buFontTx/>
              <a:buNone/>
            </a:pPr>
            <a:r>
              <a:rPr lang="en-US" altLang="en-US" i="1"/>
              <a:t>Create a PD for ‘test data’</a:t>
            </a:r>
            <a:endParaRPr lang="en-US" altLang="en-US"/>
          </a:p>
        </p:txBody>
      </p:sp>
      <p:sp>
        <p:nvSpPr>
          <p:cNvPr id="5" name="Slide Number Placeholder 4">
            <a:extLst>
              <a:ext uri="{FF2B5EF4-FFF2-40B4-BE49-F238E27FC236}">
                <a16:creationId xmlns:a16="http://schemas.microsoft.com/office/drawing/2014/main" id="{AADEDC3A-14AB-D848-9728-0A5B3BDCD762}"/>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fontAlgn="base">
              <a:spcBef>
                <a:spcPct val="0"/>
              </a:spcBef>
              <a:spcAft>
                <a:spcPct val="0"/>
              </a:spcAft>
              <a:defRPr sz="1200" kern="1200">
                <a:solidFill>
                  <a:srgbClr val="898989"/>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eaLnBrk="1" hangingPunct="1"/>
            <a:fld id="{2BE4E085-217D-264E-B31C-A51BC1BEBC0C}" type="slidenum">
              <a:rPr lang="en-US" altLang="en-US" smtClean="0"/>
              <a:pPr/>
              <a:t>17</a:t>
            </a:fld>
            <a:endParaRPr lang="en-US" altLang="en-US">
              <a:solidFill>
                <a:srgbClr val="898989"/>
              </a:solidFill>
            </a:endParaRPr>
          </a:p>
        </p:txBody>
      </p:sp>
    </p:spTree>
    <p:extLst>
      <p:ext uri="{BB962C8B-B14F-4D97-AF65-F5344CB8AC3E}">
        <p14:creationId xmlns:p14="http://schemas.microsoft.com/office/powerpoint/2010/main" val="3503792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727E057-2DBF-1F4D-ABA9-8A4A667DBD00}"/>
              </a:ext>
            </a:extLst>
          </p:cNvPr>
          <p:cNvSpPr>
            <a:spLocks noGrp="1" noChangeArrowheads="1"/>
          </p:cNvSpPr>
          <p:nvPr>
            <p:ph type="title"/>
          </p:nvPr>
        </p:nvSpPr>
        <p:spPr>
          <a:xfrm>
            <a:off x="0" y="0"/>
            <a:ext cx="6858000" cy="865188"/>
          </a:xfrm>
        </p:spPr>
        <p:txBody>
          <a:bodyPr/>
          <a:lstStyle/>
          <a:p>
            <a:r>
              <a:rPr lang="en-US" altLang="en-US"/>
              <a:t>Step 4 continued</a:t>
            </a:r>
          </a:p>
        </p:txBody>
      </p:sp>
      <p:sp>
        <p:nvSpPr>
          <p:cNvPr id="20483" name="Rectangle 3">
            <a:extLst>
              <a:ext uri="{FF2B5EF4-FFF2-40B4-BE49-F238E27FC236}">
                <a16:creationId xmlns:a16="http://schemas.microsoft.com/office/drawing/2014/main" id="{EF113C8A-D038-F145-BC04-AF81EFD8E1E2}"/>
              </a:ext>
            </a:extLst>
          </p:cNvPr>
          <p:cNvSpPr>
            <a:spLocks noGrp="1" noChangeArrowheads="1"/>
          </p:cNvSpPr>
          <p:nvPr>
            <p:ph type="body" sz="half" idx="1"/>
          </p:nvPr>
        </p:nvSpPr>
        <p:spPr>
          <a:xfrm>
            <a:off x="800100" y="2286000"/>
            <a:ext cx="2381250" cy="1485900"/>
          </a:xfrm>
        </p:spPr>
        <p:txBody>
          <a:bodyPr/>
          <a:lstStyle/>
          <a:p>
            <a:pPr>
              <a:lnSpc>
                <a:spcPct val="80000"/>
              </a:lnSpc>
              <a:buFontTx/>
              <a:buNone/>
            </a:pPr>
            <a:r>
              <a:rPr lang="en-US" altLang="en-US" sz="2400" b="1"/>
              <a:t>4.2 document </a:t>
            </a:r>
          </a:p>
          <a:p>
            <a:pPr>
              <a:lnSpc>
                <a:spcPct val="80000"/>
              </a:lnSpc>
              <a:buFontTx/>
              <a:buNone/>
            </a:pPr>
            <a:r>
              <a:rPr lang="en-US" altLang="en-US" sz="2400" b="1"/>
              <a:t>Generic</a:t>
            </a:r>
          </a:p>
          <a:p>
            <a:pPr>
              <a:lnSpc>
                <a:spcPct val="80000"/>
              </a:lnSpc>
              <a:buFontTx/>
              <a:buNone/>
            </a:pPr>
            <a:r>
              <a:rPr lang="en-US" altLang="en-US" sz="2400" b="1"/>
              <a:t>product </a:t>
            </a:r>
          </a:p>
          <a:p>
            <a:pPr>
              <a:lnSpc>
                <a:spcPct val="80000"/>
              </a:lnSpc>
              <a:buFontTx/>
              <a:buNone/>
            </a:pPr>
            <a:r>
              <a:rPr lang="en-US" altLang="en-US" sz="2400" b="1"/>
              <a:t>flows</a:t>
            </a:r>
          </a:p>
        </p:txBody>
      </p:sp>
      <p:sp>
        <p:nvSpPr>
          <p:cNvPr id="24" name="Slide Number Placeholder 4">
            <a:extLst>
              <a:ext uri="{FF2B5EF4-FFF2-40B4-BE49-F238E27FC236}">
                <a16:creationId xmlns:a16="http://schemas.microsoft.com/office/drawing/2014/main" id="{482B05F3-F7C5-314B-AB24-0D20D4A98AF5}"/>
              </a:ext>
            </a:extLst>
          </p:cNvPr>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A3B7B57-0671-6446-8E74-93CCDB38B784}" type="slidenum">
              <a:rPr lang="en-US" altLang="en-US">
                <a:solidFill>
                  <a:srgbClr val="898989"/>
                </a:solidFill>
              </a:rPr>
              <a:pPr eaLnBrk="1" hangingPunct="1"/>
              <a:t>18</a:t>
            </a:fld>
            <a:endParaRPr lang="en-US" altLang="en-US">
              <a:solidFill>
                <a:srgbClr val="898989"/>
              </a:solidFill>
            </a:endParaRPr>
          </a:p>
        </p:txBody>
      </p:sp>
      <p:sp>
        <p:nvSpPr>
          <p:cNvPr id="20485" name="Rectangle 5">
            <a:extLst>
              <a:ext uri="{FF2B5EF4-FFF2-40B4-BE49-F238E27FC236}">
                <a16:creationId xmlns:a16="http://schemas.microsoft.com/office/drawing/2014/main" id="{9700DEF9-2BC4-F645-9A20-E6E9C18CEA90}"/>
              </a:ext>
            </a:extLst>
          </p:cNvPr>
          <p:cNvSpPr>
            <a:spLocks noChangeArrowheads="1"/>
          </p:cNvSpPr>
          <p:nvPr/>
        </p:nvSpPr>
        <p:spPr bwMode="auto">
          <a:xfrm>
            <a:off x="5307013" y="803275"/>
            <a:ext cx="1477962" cy="796925"/>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Testing plan</a:t>
            </a:r>
          </a:p>
        </p:txBody>
      </p:sp>
      <p:sp>
        <p:nvSpPr>
          <p:cNvPr id="20486" name="Rectangle 6">
            <a:extLst>
              <a:ext uri="{FF2B5EF4-FFF2-40B4-BE49-F238E27FC236}">
                <a16:creationId xmlns:a16="http://schemas.microsoft.com/office/drawing/2014/main" id="{EA40BAFD-3E25-9E46-B39B-E0E6764FC9EE}"/>
              </a:ext>
            </a:extLst>
          </p:cNvPr>
          <p:cNvSpPr>
            <a:spLocks noChangeArrowheads="1"/>
          </p:cNvSpPr>
          <p:nvPr/>
        </p:nvSpPr>
        <p:spPr bwMode="auto">
          <a:xfrm>
            <a:off x="4117975" y="2154238"/>
            <a:ext cx="1477963" cy="796925"/>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Selected</a:t>
            </a:r>
          </a:p>
          <a:p>
            <a:pPr algn="ctr"/>
            <a:r>
              <a:rPr lang="en-US" altLang="en-US" sz="1600">
                <a:solidFill>
                  <a:schemeClr val="bg2"/>
                </a:solidFill>
              </a:rPr>
              <a:t>subjects</a:t>
            </a:r>
            <a:r>
              <a:rPr lang="en-US" altLang="en-US" sz="1600"/>
              <a:t> </a:t>
            </a:r>
          </a:p>
        </p:txBody>
      </p:sp>
      <p:sp>
        <p:nvSpPr>
          <p:cNvPr id="20487" name="Rectangle 7">
            <a:extLst>
              <a:ext uri="{FF2B5EF4-FFF2-40B4-BE49-F238E27FC236}">
                <a16:creationId xmlns:a16="http://schemas.microsoft.com/office/drawing/2014/main" id="{6FB2B902-B992-9D49-9C48-EE814ABCADB2}"/>
              </a:ext>
            </a:extLst>
          </p:cNvPr>
          <p:cNvSpPr>
            <a:spLocks noChangeArrowheads="1"/>
          </p:cNvSpPr>
          <p:nvPr/>
        </p:nvSpPr>
        <p:spPr bwMode="auto">
          <a:xfrm>
            <a:off x="5765800" y="2171700"/>
            <a:ext cx="1477963" cy="796925"/>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Questionnaire</a:t>
            </a:r>
          </a:p>
          <a:p>
            <a:pPr algn="ctr"/>
            <a:r>
              <a:rPr lang="en-US" altLang="en-US" sz="1600">
                <a:solidFill>
                  <a:schemeClr val="bg2"/>
                </a:solidFill>
              </a:rPr>
              <a:t>design</a:t>
            </a:r>
          </a:p>
        </p:txBody>
      </p:sp>
      <p:sp>
        <p:nvSpPr>
          <p:cNvPr id="20488" name="Rectangle 8">
            <a:extLst>
              <a:ext uri="{FF2B5EF4-FFF2-40B4-BE49-F238E27FC236}">
                <a16:creationId xmlns:a16="http://schemas.microsoft.com/office/drawing/2014/main" id="{C90BB004-7A4D-1B4E-8284-A2478933E43A}"/>
              </a:ext>
            </a:extLst>
          </p:cNvPr>
          <p:cNvSpPr>
            <a:spLocks noChangeArrowheads="1"/>
          </p:cNvSpPr>
          <p:nvPr/>
        </p:nvSpPr>
        <p:spPr bwMode="auto">
          <a:xfrm>
            <a:off x="7432675" y="2189163"/>
            <a:ext cx="1477963" cy="796925"/>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Booked</a:t>
            </a:r>
          </a:p>
          <a:p>
            <a:pPr algn="ctr"/>
            <a:r>
              <a:rPr lang="en-US" altLang="en-US" sz="1600">
                <a:solidFill>
                  <a:schemeClr val="bg2"/>
                </a:solidFill>
              </a:rPr>
              <a:t>machine</a:t>
            </a:r>
          </a:p>
        </p:txBody>
      </p:sp>
      <p:sp>
        <p:nvSpPr>
          <p:cNvPr id="20489" name="Rectangle 9">
            <a:extLst>
              <a:ext uri="{FF2B5EF4-FFF2-40B4-BE49-F238E27FC236}">
                <a16:creationId xmlns:a16="http://schemas.microsoft.com/office/drawing/2014/main" id="{AECC0E54-5316-774C-824A-35F831BA9B4A}"/>
              </a:ext>
            </a:extLst>
          </p:cNvPr>
          <p:cNvSpPr>
            <a:spLocks noChangeArrowheads="1"/>
          </p:cNvSpPr>
          <p:nvPr/>
        </p:nvSpPr>
        <p:spPr bwMode="auto">
          <a:xfrm>
            <a:off x="5192713" y="3468688"/>
            <a:ext cx="1477962" cy="796925"/>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Completed</a:t>
            </a:r>
          </a:p>
          <a:p>
            <a:pPr algn="ctr"/>
            <a:r>
              <a:rPr lang="en-US" altLang="en-US" sz="1600">
                <a:solidFill>
                  <a:schemeClr val="bg2"/>
                </a:solidFill>
              </a:rPr>
              <a:t>questionnaire</a:t>
            </a:r>
          </a:p>
        </p:txBody>
      </p:sp>
      <p:sp>
        <p:nvSpPr>
          <p:cNvPr id="20490" name="Rectangle 10">
            <a:extLst>
              <a:ext uri="{FF2B5EF4-FFF2-40B4-BE49-F238E27FC236}">
                <a16:creationId xmlns:a16="http://schemas.microsoft.com/office/drawing/2014/main" id="{DEB4EF41-F2DE-E846-BFCB-B362E19FBF66}"/>
              </a:ext>
            </a:extLst>
          </p:cNvPr>
          <p:cNvSpPr>
            <a:spLocks noChangeArrowheads="1"/>
          </p:cNvSpPr>
          <p:nvPr/>
        </p:nvSpPr>
        <p:spPr bwMode="auto">
          <a:xfrm>
            <a:off x="5207000" y="4670425"/>
            <a:ext cx="1477963" cy="796925"/>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Analysis report</a:t>
            </a:r>
          </a:p>
          <a:p>
            <a:pPr algn="ctr"/>
            <a:endParaRPr lang="en-US" altLang="en-US" sz="1600"/>
          </a:p>
        </p:txBody>
      </p:sp>
      <p:sp>
        <p:nvSpPr>
          <p:cNvPr id="20491" name="Rectangle 11">
            <a:extLst>
              <a:ext uri="{FF2B5EF4-FFF2-40B4-BE49-F238E27FC236}">
                <a16:creationId xmlns:a16="http://schemas.microsoft.com/office/drawing/2014/main" id="{F361C4C9-4788-5B4B-B964-2663A03C63EC}"/>
              </a:ext>
            </a:extLst>
          </p:cNvPr>
          <p:cNvSpPr>
            <a:spLocks noChangeArrowheads="1"/>
          </p:cNvSpPr>
          <p:nvPr/>
        </p:nvSpPr>
        <p:spPr bwMode="auto">
          <a:xfrm>
            <a:off x="6970713" y="3422650"/>
            <a:ext cx="1477962" cy="796925"/>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Test results</a:t>
            </a:r>
          </a:p>
        </p:txBody>
      </p:sp>
      <p:sp>
        <p:nvSpPr>
          <p:cNvPr id="20492" name="Rectangle 12">
            <a:extLst>
              <a:ext uri="{FF2B5EF4-FFF2-40B4-BE49-F238E27FC236}">
                <a16:creationId xmlns:a16="http://schemas.microsoft.com/office/drawing/2014/main" id="{54126656-B9A2-A543-807D-5692DD6B7038}"/>
              </a:ext>
            </a:extLst>
          </p:cNvPr>
          <p:cNvSpPr>
            <a:spLocks noChangeArrowheads="1"/>
          </p:cNvSpPr>
          <p:nvPr/>
        </p:nvSpPr>
        <p:spPr bwMode="auto">
          <a:xfrm>
            <a:off x="6167438" y="5711825"/>
            <a:ext cx="1477962" cy="796925"/>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Change</a:t>
            </a:r>
          </a:p>
          <a:p>
            <a:pPr algn="ctr"/>
            <a:r>
              <a:rPr lang="en-US" altLang="en-US" sz="1600">
                <a:solidFill>
                  <a:schemeClr val="bg2"/>
                </a:solidFill>
              </a:rPr>
              <a:t>requests</a:t>
            </a:r>
          </a:p>
        </p:txBody>
      </p:sp>
      <p:sp>
        <p:nvSpPr>
          <p:cNvPr id="20493" name="Line 13">
            <a:extLst>
              <a:ext uri="{FF2B5EF4-FFF2-40B4-BE49-F238E27FC236}">
                <a16:creationId xmlns:a16="http://schemas.microsoft.com/office/drawing/2014/main" id="{D4EC812D-C68E-964E-A1ED-949277D1C23D}"/>
              </a:ext>
            </a:extLst>
          </p:cNvPr>
          <p:cNvSpPr>
            <a:spLocks noChangeShapeType="1"/>
          </p:cNvSpPr>
          <p:nvPr/>
        </p:nvSpPr>
        <p:spPr bwMode="auto">
          <a:xfrm>
            <a:off x="6026150" y="1593850"/>
            <a:ext cx="466725" cy="582613"/>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494" name="Line 14">
            <a:extLst>
              <a:ext uri="{FF2B5EF4-FFF2-40B4-BE49-F238E27FC236}">
                <a16:creationId xmlns:a16="http://schemas.microsoft.com/office/drawing/2014/main" id="{C193F934-C056-4A41-9459-68B80EAD0BE4}"/>
              </a:ext>
            </a:extLst>
          </p:cNvPr>
          <p:cNvSpPr>
            <a:spLocks noChangeShapeType="1"/>
          </p:cNvSpPr>
          <p:nvPr/>
        </p:nvSpPr>
        <p:spPr bwMode="auto">
          <a:xfrm flipH="1">
            <a:off x="4822825" y="1593850"/>
            <a:ext cx="1223963" cy="582613"/>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495" name="Line 16">
            <a:extLst>
              <a:ext uri="{FF2B5EF4-FFF2-40B4-BE49-F238E27FC236}">
                <a16:creationId xmlns:a16="http://schemas.microsoft.com/office/drawing/2014/main" id="{C5564C6A-B85B-DB40-A031-7E892CC4CEA8}"/>
              </a:ext>
            </a:extLst>
          </p:cNvPr>
          <p:cNvSpPr>
            <a:spLocks noChangeShapeType="1"/>
          </p:cNvSpPr>
          <p:nvPr/>
        </p:nvSpPr>
        <p:spPr bwMode="auto">
          <a:xfrm>
            <a:off x="6065838" y="1593850"/>
            <a:ext cx="2022475" cy="582613"/>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496" name="Line 17">
            <a:extLst>
              <a:ext uri="{FF2B5EF4-FFF2-40B4-BE49-F238E27FC236}">
                <a16:creationId xmlns:a16="http://schemas.microsoft.com/office/drawing/2014/main" id="{73E58535-A97C-724F-830E-A85B691E1829}"/>
              </a:ext>
            </a:extLst>
          </p:cNvPr>
          <p:cNvSpPr>
            <a:spLocks noChangeShapeType="1"/>
          </p:cNvSpPr>
          <p:nvPr/>
        </p:nvSpPr>
        <p:spPr bwMode="auto">
          <a:xfrm>
            <a:off x="4841875" y="2935288"/>
            <a:ext cx="1057275" cy="523875"/>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497" name="Line 18">
            <a:extLst>
              <a:ext uri="{FF2B5EF4-FFF2-40B4-BE49-F238E27FC236}">
                <a16:creationId xmlns:a16="http://schemas.microsoft.com/office/drawing/2014/main" id="{67AC6C41-4C65-7646-B171-CF4C1B83FE52}"/>
              </a:ext>
            </a:extLst>
          </p:cNvPr>
          <p:cNvSpPr>
            <a:spLocks noChangeShapeType="1"/>
          </p:cNvSpPr>
          <p:nvPr/>
        </p:nvSpPr>
        <p:spPr bwMode="auto">
          <a:xfrm flipH="1">
            <a:off x="5865813" y="2973388"/>
            <a:ext cx="608012" cy="482600"/>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498" name="Line 19">
            <a:extLst>
              <a:ext uri="{FF2B5EF4-FFF2-40B4-BE49-F238E27FC236}">
                <a16:creationId xmlns:a16="http://schemas.microsoft.com/office/drawing/2014/main" id="{BAB74DE6-FBE6-FB42-A93C-B4BF4981DB96}"/>
              </a:ext>
            </a:extLst>
          </p:cNvPr>
          <p:cNvSpPr>
            <a:spLocks noChangeShapeType="1"/>
          </p:cNvSpPr>
          <p:nvPr/>
        </p:nvSpPr>
        <p:spPr bwMode="auto">
          <a:xfrm flipH="1">
            <a:off x="5813425" y="3013075"/>
            <a:ext cx="2236788" cy="465138"/>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499" name="Line 20">
            <a:extLst>
              <a:ext uri="{FF2B5EF4-FFF2-40B4-BE49-F238E27FC236}">
                <a16:creationId xmlns:a16="http://schemas.microsoft.com/office/drawing/2014/main" id="{74019306-BCDA-9149-AEE6-FAFB34458E53}"/>
              </a:ext>
            </a:extLst>
          </p:cNvPr>
          <p:cNvSpPr>
            <a:spLocks noChangeShapeType="1"/>
          </p:cNvSpPr>
          <p:nvPr/>
        </p:nvSpPr>
        <p:spPr bwMode="auto">
          <a:xfrm>
            <a:off x="4860925" y="2954338"/>
            <a:ext cx="2779713" cy="447675"/>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500" name="Line 21">
            <a:extLst>
              <a:ext uri="{FF2B5EF4-FFF2-40B4-BE49-F238E27FC236}">
                <a16:creationId xmlns:a16="http://schemas.microsoft.com/office/drawing/2014/main" id="{28E6F30B-AACA-AA47-8D6C-410E1B40B042}"/>
              </a:ext>
            </a:extLst>
          </p:cNvPr>
          <p:cNvSpPr>
            <a:spLocks noChangeShapeType="1"/>
          </p:cNvSpPr>
          <p:nvPr/>
        </p:nvSpPr>
        <p:spPr bwMode="auto">
          <a:xfrm>
            <a:off x="6435725" y="2973388"/>
            <a:ext cx="1195388" cy="438150"/>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501" name="Line 22">
            <a:extLst>
              <a:ext uri="{FF2B5EF4-FFF2-40B4-BE49-F238E27FC236}">
                <a16:creationId xmlns:a16="http://schemas.microsoft.com/office/drawing/2014/main" id="{B55ED5B1-80B2-2249-B49E-668D7D2DF61C}"/>
              </a:ext>
            </a:extLst>
          </p:cNvPr>
          <p:cNvSpPr>
            <a:spLocks noChangeShapeType="1"/>
          </p:cNvSpPr>
          <p:nvPr/>
        </p:nvSpPr>
        <p:spPr bwMode="auto">
          <a:xfrm flipH="1">
            <a:off x="7659688" y="2994025"/>
            <a:ext cx="388937" cy="417513"/>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502" name="Line 24">
            <a:extLst>
              <a:ext uri="{FF2B5EF4-FFF2-40B4-BE49-F238E27FC236}">
                <a16:creationId xmlns:a16="http://schemas.microsoft.com/office/drawing/2014/main" id="{0728FC5C-CBDC-1E47-88FA-F496218D45FD}"/>
              </a:ext>
            </a:extLst>
          </p:cNvPr>
          <p:cNvSpPr>
            <a:spLocks noChangeShapeType="1"/>
          </p:cNvSpPr>
          <p:nvPr/>
        </p:nvSpPr>
        <p:spPr bwMode="auto">
          <a:xfrm>
            <a:off x="5938838" y="4284663"/>
            <a:ext cx="9525" cy="379412"/>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503" name="Line 25">
            <a:extLst>
              <a:ext uri="{FF2B5EF4-FFF2-40B4-BE49-F238E27FC236}">
                <a16:creationId xmlns:a16="http://schemas.microsoft.com/office/drawing/2014/main" id="{0B789376-8C74-1544-9E99-8A1FC200F2C2}"/>
              </a:ext>
            </a:extLst>
          </p:cNvPr>
          <p:cNvSpPr>
            <a:spLocks noChangeShapeType="1"/>
          </p:cNvSpPr>
          <p:nvPr/>
        </p:nvSpPr>
        <p:spPr bwMode="auto">
          <a:xfrm>
            <a:off x="5988050" y="5470525"/>
            <a:ext cx="914400" cy="244475"/>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504" name="Line 27">
            <a:extLst>
              <a:ext uri="{FF2B5EF4-FFF2-40B4-BE49-F238E27FC236}">
                <a16:creationId xmlns:a16="http://schemas.microsoft.com/office/drawing/2014/main" id="{3F9ECFDA-DBBA-7243-AD5C-49911EEE6C6B}"/>
              </a:ext>
            </a:extLst>
          </p:cNvPr>
          <p:cNvSpPr>
            <a:spLocks noChangeShapeType="1"/>
          </p:cNvSpPr>
          <p:nvPr/>
        </p:nvSpPr>
        <p:spPr bwMode="auto">
          <a:xfrm flipH="1">
            <a:off x="6889750" y="4217988"/>
            <a:ext cx="788988" cy="1504950"/>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Tree>
    <p:extLst>
      <p:ext uri="{BB962C8B-B14F-4D97-AF65-F5344CB8AC3E}">
        <p14:creationId xmlns:p14="http://schemas.microsoft.com/office/powerpoint/2010/main" val="1886238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3C8E6130-81E3-5B48-B1B4-B1BCA9040854}"/>
              </a:ext>
            </a:extLst>
          </p:cNvPr>
          <p:cNvSpPr>
            <a:spLocks noGrp="1" noChangeArrowheads="1"/>
          </p:cNvSpPr>
          <p:nvPr>
            <p:ph type="title"/>
          </p:nvPr>
        </p:nvSpPr>
        <p:spPr/>
        <p:txBody>
          <a:bodyPr/>
          <a:lstStyle/>
          <a:p>
            <a:r>
              <a:rPr lang="en-US" altLang="en-US" sz="3600" b="1"/>
              <a:t>Step 4.3 Recognize product instances</a:t>
            </a:r>
            <a:endParaRPr lang="en-US" altLang="en-US" b="1"/>
          </a:p>
        </p:txBody>
      </p:sp>
      <p:sp>
        <p:nvSpPr>
          <p:cNvPr id="21507" name="Rectangle 3">
            <a:extLst>
              <a:ext uri="{FF2B5EF4-FFF2-40B4-BE49-F238E27FC236}">
                <a16:creationId xmlns:a16="http://schemas.microsoft.com/office/drawing/2014/main" id="{0BD3BB55-B714-6E43-8406-357FA03606E4}"/>
              </a:ext>
            </a:extLst>
          </p:cNvPr>
          <p:cNvSpPr>
            <a:spLocks noGrp="1" noChangeArrowheads="1"/>
          </p:cNvSpPr>
          <p:nvPr>
            <p:ph idx="1"/>
          </p:nvPr>
        </p:nvSpPr>
        <p:spPr/>
        <p:txBody>
          <a:bodyPr/>
          <a:lstStyle/>
          <a:p>
            <a:r>
              <a:rPr lang="en-US" altLang="en-US"/>
              <a:t>The PBS and PFD will probably have identified generic products e.g. ‘software modules’</a:t>
            </a:r>
          </a:p>
          <a:p>
            <a:pPr>
              <a:buFontTx/>
              <a:buNone/>
            </a:pPr>
            <a:endParaRPr lang="en-US" altLang="en-US" sz="800"/>
          </a:p>
          <a:p>
            <a:r>
              <a:rPr lang="en-US" altLang="en-US"/>
              <a:t>It might be possible to identify specific instances e.g. ‘module A’, ‘module B’ …</a:t>
            </a:r>
          </a:p>
          <a:p>
            <a:pPr>
              <a:buFontTx/>
              <a:buNone/>
            </a:pPr>
            <a:endParaRPr lang="en-US" altLang="en-US" sz="900"/>
          </a:p>
          <a:p>
            <a:r>
              <a:rPr lang="en-US" altLang="en-US"/>
              <a:t>But in many cases this will have to be left to later, more detailed, planning</a:t>
            </a:r>
          </a:p>
        </p:txBody>
      </p:sp>
      <p:sp>
        <p:nvSpPr>
          <p:cNvPr id="4" name="Slide Number Placeholder 3">
            <a:extLst>
              <a:ext uri="{FF2B5EF4-FFF2-40B4-BE49-F238E27FC236}">
                <a16:creationId xmlns:a16="http://schemas.microsoft.com/office/drawing/2014/main" id="{13A6A591-0940-EC43-9B05-0B36DD432D71}"/>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BF7DE44-2A8A-D343-AA53-2093D02E9A3E}" type="slidenum">
              <a:rPr lang="en-US" altLang="en-US">
                <a:solidFill>
                  <a:srgbClr val="898989"/>
                </a:solidFill>
              </a:rPr>
              <a:pPr eaLnBrk="1" hangingPunct="1"/>
              <a:t>19</a:t>
            </a:fld>
            <a:endParaRPr lang="en-US" altLang="en-US">
              <a:solidFill>
                <a:srgbClr val="898989"/>
              </a:solidFill>
            </a:endParaRPr>
          </a:p>
        </p:txBody>
      </p:sp>
    </p:spTree>
    <p:extLst>
      <p:ext uri="{BB962C8B-B14F-4D97-AF65-F5344CB8AC3E}">
        <p14:creationId xmlns:p14="http://schemas.microsoft.com/office/powerpoint/2010/main" val="42324298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4E846AE5-E234-1845-9D83-35B494AF8C47}"/>
              </a:ext>
            </a:extLst>
          </p:cNvPr>
          <p:cNvSpPr>
            <a:spLocks noGrp="1" noChangeArrowheads="1"/>
          </p:cNvSpPr>
          <p:nvPr>
            <p:ph type="title"/>
          </p:nvPr>
        </p:nvSpPr>
        <p:spPr/>
        <p:txBody>
          <a:bodyPr rtlCol="0">
            <a:normAutofit fontScale="90000"/>
          </a:bodyPr>
          <a:lstStyle/>
          <a:p>
            <a:pPr fontAlgn="auto">
              <a:spcAft>
                <a:spcPts val="0"/>
              </a:spcAft>
              <a:defRPr/>
            </a:pPr>
            <a:r>
              <a:rPr lang="en-US" altLang="en-US" b="1"/>
              <a:t>4.4. Produce ideal activity network</a:t>
            </a:r>
          </a:p>
        </p:txBody>
      </p:sp>
      <p:sp>
        <p:nvSpPr>
          <p:cNvPr id="22531" name="Rectangle 3">
            <a:extLst>
              <a:ext uri="{FF2B5EF4-FFF2-40B4-BE49-F238E27FC236}">
                <a16:creationId xmlns:a16="http://schemas.microsoft.com/office/drawing/2014/main" id="{25D76967-D0A5-7343-9F4D-099703B7DFAC}"/>
              </a:ext>
            </a:extLst>
          </p:cNvPr>
          <p:cNvSpPr>
            <a:spLocks noGrp="1" noChangeArrowheads="1"/>
          </p:cNvSpPr>
          <p:nvPr>
            <p:ph idx="1"/>
          </p:nvPr>
        </p:nvSpPr>
        <p:spPr/>
        <p:txBody>
          <a:bodyPr/>
          <a:lstStyle/>
          <a:p>
            <a:r>
              <a:rPr lang="en-US" altLang="en-US"/>
              <a:t>Identify the activities needed to create each product in the PFD</a:t>
            </a:r>
          </a:p>
          <a:p>
            <a:r>
              <a:rPr lang="en-US" altLang="en-US"/>
              <a:t>More than one activity might be needed to create a single product</a:t>
            </a:r>
          </a:p>
          <a:p>
            <a:r>
              <a:rPr lang="en-US" altLang="en-US"/>
              <a:t>Hint: Identify activities by verb + noun but avoid ‘produce…’ (too vague)</a:t>
            </a:r>
          </a:p>
          <a:p>
            <a:r>
              <a:rPr lang="en-US" altLang="en-US"/>
              <a:t>Draw up activity network</a:t>
            </a:r>
          </a:p>
        </p:txBody>
      </p:sp>
      <p:sp>
        <p:nvSpPr>
          <p:cNvPr id="4" name="Slide Number Placeholder 3">
            <a:extLst>
              <a:ext uri="{FF2B5EF4-FFF2-40B4-BE49-F238E27FC236}">
                <a16:creationId xmlns:a16="http://schemas.microsoft.com/office/drawing/2014/main" id="{58CE4F69-1B26-8A45-82FD-BF6BECB7494F}"/>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611AFDA-8305-FA46-8DB6-B20ECD512290}" type="slidenum">
              <a:rPr lang="en-US" altLang="en-US">
                <a:solidFill>
                  <a:srgbClr val="898989"/>
                </a:solidFill>
              </a:rPr>
              <a:pPr eaLnBrk="1" hangingPunct="1"/>
              <a:t>20</a:t>
            </a:fld>
            <a:endParaRPr lang="en-US" altLang="en-US">
              <a:solidFill>
                <a:srgbClr val="898989"/>
              </a:solidFill>
            </a:endParaRPr>
          </a:p>
        </p:txBody>
      </p:sp>
    </p:spTree>
    <p:extLst>
      <p:ext uri="{BB962C8B-B14F-4D97-AF65-F5344CB8AC3E}">
        <p14:creationId xmlns:p14="http://schemas.microsoft.com/office/powerpoint/2010/main" val="26106665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7501A8B9-737E-DB45-B699-3F4A968A8CDC}"/>
              </a:ext>
            </a:extLst>
          </p:cNvPr>
          <p:cNvSpPr>
            <a:spLocks noGrp="1" noChangeArrowheads="1"/>
          </p:cNvSpPr>
          <p:nvPr>
            <p:ph type="title"/>
          </p:nvPr>
        </p:nvSpPr>
        <p:spPr/>
        <p:txBody>
          <a:bodyPr/>
          <a:lstStyle/>
          <a:p>
            <a:r>
              <a:rPr lang="en-US" altLang="en-US" b="1"/>
              <a:t>An ‘ideal’ activity</a:t>
            </a:r>
            <a:r>
              <a:rPr lang="en-US" altLang="en-US"/>
              <a:t> </a:t>
            </a:r>
          </a:p>
        </p:txBody>
      </p:sp>
      <p:sp>
        <p:nvSpPr>
          <p:cNvPr id="22" name="Slide Number Placeholder 2">
            <a:extLst>
              <a:ext uri="{FF2B5EF4-FFF2-40B4-BE49-F238E27FC236}">
                <a16:creationId xmlns:a16="http://schemas.microsoft.com/office/drawing/2014/main" id="{DA67A906-AF16-E34F-99ED-F9672FFE30A3}"/>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fontAlgn="base">
              <a:spcBef>
                <a:spcPct val="0"/>
              </a:spcBef>
              <a:spcAft>
                <a:spcPct val="0"/>
              </a:spcAft>
              <a:defRPr sz="1200" kern="1200">
                <a:solidFill>
                  <a:srgbClr val="898989"/>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eaLnBrk="1" hangingPunct="1"/>
            <a:fld id="{4BA661B2-9786-EF42-BAD0-360073556FB0}" type="slidenum">
              <a:rPr lang="en-US" altLang="en-US" smtClean="0"/>
              <a:pPr/>
              <a:t>21</a:t>
            </a:fld>
            <a:endParaRPr lang="en-US" altLang="en-US">
              <a:solidFill>
                <a:srgbClr val="898989"/>
              </a:solidFill>
            </a:endParaRPr>
          </a:p>
        </p:txBody>
      </p:sp>
      <p:sp>
        <p:nvSpPr>
          <p:cNvPr id="23556" name="Rectangle 3">
            <a:extLst>
              <a:ext uri="{FF2B5EF4-FFF2-40B4-BE49-F238E27FC236}">
                <a16:creationId xmlns:a16="http://schemas.microsoft.com/office/drawing/2014/main" id="{821D047C-D284-9B44-B647-0BA67CE2DE80}"/>
              </a:ext>
            </a:extLst>
          </p:cNvPr>
          <p:cNvSpPr>
            <a:spLocks noChangeArrowheads="1"/>
          </p:cNvSpPr>
          <p:nvPr/>
        </p:nvSpPr>
        <p:spPr bwMode="auto">
          <a:xfrm>
            <a:off x="1181100" y="3429000"/>
            <a:ext cx="1066800" cy="7239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000">
                <a:solidFill>
                  <a:schemeClr val="bg2"/>
                </a:solidFill>
              </a:rPr>
              <a:t>Plan</a:t>
            </a:r>
          </a:p>
          <a:p>
            <a:pPr algn="ctr"/>
            <a:r>
              <a:rPr lang="en-US" altLang="en-US" sz="2000">
                <a:solidFill>
                  <a:schemeClr val="bg2"/>
                </a:solidFill>
              </a:rPr>
              <a:t>testing</a:t>
            </a:r>
          </a:p>
        </p:txBody>
      </p:sp>
      <p:sp>
        <p:nvSpPr>
          <p:cNvPr id="23557" name="Rectangle 4">
            <a:extLst>
              <a:ext uri="{FF2B5EF4-FFF2-40B4-BE49-F238E27FC236}">
                <a16:creationId xmlns:a16="http://schemas.microsoft.com/office/drawing/2014/main" id="{8DE429CF-3D62-4942-98EF-F2D2F4DBE01D}"/>
              </a:ext>
            </a:extLst>
          </p:cNvPr>
          <p:cNvSpPr>
            <a:spLocks noChangeArrowheads="1"/>
          </p:cNvSpPr>
          <p:nvPr/>
        </p:nvSpPr>
        <p:spPr bwMode="auto">
          <a:xfrm>
            <a:off x="2476500" y="3429000"/>
            <a:ext cx="1619250" cy="74295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000">
                <a:solidFill>
                  <a:schemeClr val="bg2"/>
                </a:solidFill>
              </a:rPr>
              <a:t>Design</a:t>
            </a:r>
          </a:p>
          <a:p>
            <a:pPr algn="ctr"/>
            <a:r>
              <a:rPr lang="en-US" altLang="en-US" sz="2000">
                <a:solidFill>
                  <a:schemeClr val="bg2"/>
                </a:solidFill>
              </a:rPr>
              <a:t>questionnaire</a:t>
            </a:r>
          </a:p>
        </p:txBody>
      </p:sp>
      <p:sp>
        <p:nvSpPr>
          <p:cNvPr id="23558" name="Rectangle 6">
            <a:extLst>
              <a:ext uri="{FF2B5EF4-FFF2-40B4-BE49-F238E27FC236}">
                <a16:creationId xmlns:a16="http://schemas.microsoft.com/office/drawing/2014/main" id="{6FBB5998-6CD1-2D4E-A5B8-3041FB12F33E}"/>
              </a:ext>
            </a:extLst>
          </p:cNvPr>
          <p:cNvSpPr>
            <a:spLocks noChangeArrowheads="1"/>
          </p:cNvSpPr>
          <p:nvPr/>
        </p:nvSpPr>
        <p:spPr bwMode="auto">
          <a:xfrm>
            <a:off x="2724150" y="2114550"/>
            <a:ext cx="1200150" cy="62865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000">
                <a:solidFill>
                  <a:schemeClr val="bg2"/>
                </a:solidFill>
              </a:rPr>
              <a:t>Select</a:t>
            </a:r>
          </a:p>
          <a:p>
            <a:pPr algn="ctr"/>
            <a:r>
              <a:rPr lang="en-US" altLang="en-US" sz="2000">
                <a:solidFill>
                  <a:schemeClr val="bg2"/>
                </a:solidFill>
              </a:rPr>
              <a:t>subjects</a:t>
            </a:r>
          </a:p>
        </p:txBody>
      </p:sp>
      <p:sp>
        <p:nvSpPr>
          <p:cNvPr id="23559" name="Rectangle 7">
            <a:extLst>
              <a:ext uri="{FF2B5EF4-FFF2-40B4-BE49-F238E27FC236}">
                <a16:creationId xmlns:a16="http://schemas.microsoft.com/office/drawing/2014/main" id="{67422E04-44A0-0F41-B467-2DEA50077CDF}"/>
              </a:ext>
            </a:extLst>
          </p:cNvPr>
          <p:cNvSpPr>
            <a:spLocks noChangeArrowheads="1"/>
          </p:cNvSpPr>
          <p:nvPr/>
        </p:nvSpPr>
        <p:spPr bwMode="auto">
          <a:xfrm>
            <a:off x="2647950" y="459105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000">
                <a:solidFill>
                  <a:schemeClr val="bg2"/>
                </a:solidFill>
              </a:rPr>
              <a:t>Book</a:t>
            </a:r>
          </a:p>
          <a:p>
            <a:pPr algn="ctr"/>
            <a:r>
              <a:rPr lang="en-US" altLang="en-US" sz="2000">
                <a:solidFill>
                  <a:schemeClr val="bg2"/>
                </a:solidFill>
              </a:rPr>
              <a:t> machine</a:t>
            </a:r>
            <a:endParaRPr lang="en-US" altLang="en-US" sz="1600">
              <a:solidFill>
                <a:schemeClr val="bg2"/>
              </a:solidFill>
            </a:endParaRPr>
          </a:p>
        </p:txBody>
      </p:sp>
      <p:sp>
        <p:nvSpPr>
          <p:cNvPr id="23560" name="Rectangle 8">
            <a:extLst>
              <a:ext uri="{FF2B5EF4-FFF2-40B4-BE49-F238E27FC236}">
                <a16:creationId xmlns:a16="http://schemas.microsoft.com/office/drawing/2014/main" id="{B89C4F36-61D5-A341-AFE6-8927BDDC87B2}"/>
              </a:ext>
            </a:extLst>
          </p:cNvPr>
          <p:cNvSpPr>
            <a:spLocks noChangeArrowheads="1"/>
          </p:cNvSpPr>
          <p:nvPr/>
        </p:nvSpPr>
        <p:spPr bwMode="auto">
          <a:xfrm>
            <a:off x="4324350" y="3429000"/>
            <a:ext cx="1181100" cy="74295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000">
                <a:solidFill>
                  <a:schemeClr val="bg2"/>
                </a:solidFill>
              </a:rPr>
              <a:t>Conduct</a:t>
            </a:r>
          </a:p>
          <a:p>
            <a:pPr algn="ctr"/>
            <a:r>
              <a:rPr lang="en-US" altLang="en-US" sz="2000">
                <a:solidFill>
                  <a:schemeClr val="bg2"/>
                </a:solidFill>
              </a:rPr>
              <a:t>tests</a:t>
            </a:r>
          </a:p>
        </p:txBody>
      </p:sp>
      <p:sp>
        <p:nvSpPr>
          <p:cNvPr id="23561" name="Rectangle 9">
            <a:extLst>
              <a:ext uri="{FF2B5EF4-FFF2-40B4-BE49-F238E27FC236}">
                <a16:creationId xmlns:a16="http://schemas.microsoft.com/office/drawing/2014/main" id="{FD3DA1A5-2CF7-CB40-93D1-6E7D51367CBF}"/>
              </a:ext>
            </a:extLst>
          </p:cNvPr>
          <p:cNvSpPr>
            <a:spLocks noChangeArrowheads="1"/>
          </p:cNvSpPr>
          <p:nvPr/>
        </p:nvSpPr>
        <p:spPr bwMode="auto">
          <a:xfrm>
            <a:off x="5829300" y="3429000"/>
            <a:ext cx="1238250" cy="7239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000">
                <a:solidFill>
                  <a:schemeClr val="bg2"/>
                </a:solidFill>
              </a:rPr>
              <a:t>Analyse </a:t>
            </a:r>
          </a:p>
          <a:p>
            <a:pPr algn="ctr"/>
            <a:r>
              <a:rPr lang="en-US" altLang="en-US" sz="2000">
                <a:solidFill>
                  <a:schemeClr val="bg2"/>
                </a:solidFill>
              </a:rPr>
              <a:t>results</a:t>
            </a:r>
            <a:endParaRPr lang="en-US" altLang="en-US" sz="1600">
              <a:solidFill>
                <a:schemeClr val="bg2"/>
              </a:solidFill>
            </a:endParaRPr>
          </a:p>
        </p:txBody>
      </p:sp>
      <p:sp>
        <p:nvSpPr>
          <p:cNvPr id="23562" name="Rectangle 10">
            <a:extLst>
              <a:ext uri="{FF2B5EF4-FFF2-40B4-BE49-F238E27FC236}">
                <a16:creationId xmlns:a16="http://schemas.microsoft.com/office/drawing/2014/main" id="{A7E9F974-1AED-CA41-875C-AD3518A0215D}"/>
              </a:ext>
            </a:extLst>
          </p:cNvPr>
          <p:cNvSpPr>
            <a:spLocks noChangeArrowheads="1"/>
          </p:cNvSpPr>
          <p:nvPr/>
        </p:nvSpPr>
        <p:spPr bwMode="auto">
          <a:xfrm>
            <a:off x="7258050" y="3429000"/>
            <a:ext cx="1657350" cy="733425"/>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000">
                <a:solidFill>
                  <a:schemeClr val="bg2"/>
                </a:solidFill>
              </a:rPr>
              <a:t>Draft change</a:t>
            </a:r>
          </a:p>
          <a:p>
            <a:pPr algn="ctr"/>
            <a:r>
              <a:rPr lang="en-US" altLang="en-US" sz="2000">
                <a:solidFill>
                  <a:schemeClr val="bg2"/>
                </a:solidFill>
              </a:rPr>
              <a:t>requests</a:t>
            </a:r>
            <a:endParaRPr lang="en-US" altLang="en-US" sz="1600">
              <a:solidFill>
                <a:schemeClr val="bg2"/>
              </a:solidFill>
            </a:endParaRPr>
          </a:p>
        </p:txBody>
      </p:sp>
      <p:sp>
        <p:nvSpPr>
          <p:cNvPr id="23563" name="Line 18">
            <a:extLst>
              <a:ext uri="{FF2B5EF4-FFF2-40B4-BE49-F238E27FC236}">
                <a16:creationId xmlns:a16="http://schemas.microsoft.com/office/drawing/2014/main" id="{2A756718-E196-4648-A08C-63EE085C2054}"/>
              </a:ext>
            </a:extLst>
          </p:cNvPr>
          <p:cNvSpPr>
            <a:spLocks noChangeShapeType="1"/>
          </p:cNvSpPr>
          <p:nvPr/>
        </p:nvSpPr>
        <p:spPr bwMode="auto">
          <a:xfrm>
            <a:off x="2247900" y="3790950"/>
            <a:ext cx="22860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564" name="Line 19">
            <a:extLst>
              <a:ext uri="{FF2B5EF4-FFF2-40B4-BE49-F238E27FC236}">
                <a16:creationId xmlns:a16="http://schemas.microsoft.com/office/drawing/2014/main" id="{76BB93A3-DD0F-5D41-8223-2EDE0BBD590F}"/>
              </a:ext>
            </a:extLst>
          </p:cNvPr>
          <p:cNvSpPr>
            <a:spLocks noChangeShapeType="1"/>
          </p:cNvSpPr>
          <p:nvPr/>
        </p:nvSpPr>
        <p:spPr bwMode="auto">
          <a:xfrm>
            <a:off x="2247900" y="3771900"/>
            <a:ext cx="171450" cy="1162050"/>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565" name="Line 20">
            <a:extLst>
              <a:ext uri="{FF2B5EF4-FFF2-40B4-BE49-F238E27FC236}">
                <a16:creationId xmlns:a16="http://schemas.microsoft.com/office/drawing/2014/main" id="{9CBEFE5B-2E2E-044A-84B4-A13A794323E6}"/>
              </a:ext>
            </a:extLst>
          </p:cNvPr>
          <p:cNvSpPr>
            <a:spLocks noChangeShapeType="1"/>
          </p:cNvSpPr>
          <p:nvPr/>
        </p:nvSpPr>
        <p:spPr bwMode="auto">
          <a:xfrm>
            <a:off x="2419350" y="4933950"/>
            <a:ext cx="22860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566" name="Line 21">
            <a:extLst>
              <a:ext uri="{FF2B5EF4-FFF2-40B4-BE49-F238E27FC236}">
                <a16:creationId xmlns:a16="http://schemas.microsoft.com/office/drawing/2014/main" id="{CD2D1B8A-17E3-0748-8C7B-0F3FE8D85A35}"/>
              </a:ext>
            </a:extLst>
          </p:cNvPr>
          <p:cNvSpPr>
            <a:spLocks noChangeShapeType="1"/>
          </p:cNvSpPr>
          <p:nvPr/>
        </p:nvSpPr>
        <p:spPr bwMode="auto">
          <a:xfrm flipV="1">
            <a:off x="2247900" y="2438400"/>
            <a:ext cx="209550" cy="1352550"/>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567" name="Line 22">
            <a:extLst>
              <a:ext uri="{FF2B5EF4-FFF2-40B4-BE49-F238E27FC236}">
                <a16:creationId xmlns:a16="http://schemas.microsoft.com/office/drawing/2014/main" id="{5255BEC4-D949-4B43-B12F-382BD5C703F3}"/>
              </a:ext>
            </a:extLst>
          </p:cNvPr>
          <p:cNvSpPr>
            <a:spLocks noChangeShapeType="1"/>
          </p:cNvSpPr>
          <p:nvPr/>
        </p:nvSpPr>
        <p:spPr bwMode="auto">
          <a:xfrm>
            <a:off x="2457450" y="2438400"/>
            <a:ext cx="26670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568" name="Line 23">
            <a:extLst>
              <a:ext uri="{FF2B5EF4-FFF2-40B4-BE49-F238E27FC236}">
                <a16:creationId xmlns:a16="http://schemas.microsoft.com/office/drawing/2014/main" id="{1013AEBB-91B6-3748-B6A5-FB5380D21F1D}"/>
              </a:ext>
            </a:extLst>
          </p:cNvPr>
          <p:cNvSpPr>
            <a:spLocks noChangeShapeType="1"/>
          </p:cNvSpPr>
          <p:nvPr/>
        </p:nvSpPr>
        <p:spPr bwMode="auto">
          <a:xfrm>
            <a:off x="4095750" y="3810000"/>
            <a:ext cx="22860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569" name="Line 24">
            <a:extLst>
              <a:ext uri="{FF2B5EF4-FFF2-40B4-BE49-F238E27FC236}">
                <a16:creationId xmlns:a16="http://schemas.microsoft.com/office/drawing/2014/main" id="{24EE4C9B-49C0-5245-9FD7-D4CC9BB9701A}"/>
              </a:ext>
            </a:extLst>
          </p:cNvPr>
          <p:cNvSpPr>
            <a:spLocks noChangeShapeType="1"/>
          </p:cNvSpPr>
          <p:nvPr/>
        </p:nvSpPr>
        <p:spPr bwMode="auto">
          <a:xfrm>
            <a:off x="3943350" y="2419350"/>
            <a:ext cx="171450" cy="0"/>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570" name="Line 25">
            <a:extLst>
              <a:ext uri="{FF2B5EF4-FFF2-40B4-BE49-F238E27FC236}">
                <a16:creationId xmlns:a16="http://schemas.microsoft.com/office/drawing/2014/main" id="{A69860D5-7F62-604F-8ADD-194B11B7A2EA}"/>
              </a:ext>
            </a:extLst>
          </p:cNvPr>
          <p:cNvSpPr>
            <a:spLocks noChangeShapeType="1"/>
          </p:cNvSpPr>
          <p:nvPr/>
        </p:nvSpPr>
        <p:spPr bwMode="auto">
          <a:xfrm>
            <a:off x="3914775" y="5029200"/>
            <a:ext cx="219075" cy="0"/>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571" name="Line 26">
            <a:extLst>
              <a:ext uri="{FF2B5EF4-FFF2-40B4-BE49-F238E27FC236}">
                <a16:creationId xmlns:a16="http://schemas.microsoft.com/office/drawing/2014/main" id="{93684CB3-A88D-294F-AD90-586AE704AA0B}"/>
              </a:ext>
            </a:extLst>
          </p:cNvPr>
          <p:cNvSpPr>
            <a:spLocks noChangeShapeType="1"/>
          </p:cNvSpPr>
          <p:nvPr/>
        </p:nvSpPr>
        <p:spPr bwMode="auto">
          <a:xfrm flipV="1">
            <a:off x="4133850" y="3914775"/>
            <a:ext cx="190500" cy="112395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572" name="Line 27">
            <a:extLst>
              <a:ext uri="{FF2B5EF4-FFF2-40B4-BE49-F238E27FC236}">
                <a16:creationId xmlns:a16="http://schemas.microsoft.com/office/drawing/2014/main" id="{7F7AACF7-2B5E-054F-8B51-412892D72E6B}"/>
              </a:ext>
            </a:extLst>
          </p:cNvPr>
          <p:cNvSpPr>
            <a:spLocks noChangeShapeType="1"/>
          </p:cNvSpPr>
          <p:nvPr/>
        </p:nvSpPr>
        <p:spPr bwMode="auto">
          <a:xfrm>
            <a:off x="4105275" y="2419350"/>
            <a:ext cx="209550" cy="1343025"/>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573" name="Line 28">
            <a:extLst>
              <a:ext uri="{FF2B5EF4-FFF2-40B4-BE49-F238E27FC236}">
                <a16:creationId xmlns:a16="http://schemas.microsoft.com/office/drawing/2014/main" id="{19DF376A-4774-9446-9119-F1B6D96FCA92}"/>
              </a:ext>
            </a:extLst>
          </p:cNvPr>
          <p:cNvSpPr>
            <a:spLocks noChangeShapeType="1"/>
          </p:cNvSpPr>
          <p:nvPr/>
        </p:nvSpPr>
        <p:spPr bwMode="auto">
          <a:xfrm>
            <a:off x="5505450" y="3810000"/>
            <a:ext cx="333375"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574" name="Line 29">
            <a:extLst>
              <a:ext uri="{FF2B5EF4-FFF2-40B4-BE49-F238E27FC236}">
                <a16:creationId xmlns:a16="http://schemas.microsoft.com/office/drawing/2014/main" id="{964D0318-E80C-F349-AD9D-4C69BA7C59BE}"/>
              </a:ext>
            </a:extLst>
          </p:cNvPr>
          <p:cNvSpPr>
            <a:spLocks noChangeShapeType="1"/>
          </p:cNvSpPr>
          <p:nvPr/>
        </p:nvSpPr>
        <p:spPr bwMode="auto">
          <a:xfrm>
            <a:off x="7067550" y="3800475"/>
            <a:ext cx="19050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Tree>
    <p:extLst>
      <p:ext uri="{BB962C8B-B14F-4D97-AF65-F5344CB8AC3E}">
        <p14:creationId xmlns:p14="http://schemas.microsoft.com/office/powerpoint/2010/main" val="28355063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031A8FF-2BA0-F04F-90DF-F2A0D91E7E13}"/>
              </a:ext>
            </a:extLst>
          </p:cNvPr>
          <p:cNvSpPr>
            <a:spLocks noGrp="1" noChangeArrowheads="1"/>
          </p:cNvSpPr>
          <p:nvPr>
            <p:ph type="title"/>
          </p:nvPr>
        </p:nvSpPr>
        <p:spPr>
          <a:xfrm>
            <a:off x="0" y="247650"/>
            <a:ext cx="9144000" cy="933450"/>
          </a:xfrm>
        </p:spPr>
        <p:txBody>
          <a:bodyPr rtlCol="0">
            <a:normAutofit fontScale="90000"/>
          </a:bodyPr>
          <a:lstStyle/>
          <a:p>
            <a:pPr fontAlgn="auto">
              <a:spcAft>
                <a:spcPts val="0"/>
              </a:spcAft>
              <a:defRPr/>
            </a:pPr>
            <a:r>
              <a:rPr lang="en-US" altLang="en-US" sz="3600" b="1"/>
              <a:t>Step 4.5 Add check-points if needed</a:t>
            </a:r>
            <a:br>
              <a:rPr lang="en-US" altLang="en-US" sz="3600" b="1"/>
            </a:br>
            <a:endParaRPr lang="en-US" altLang="en-US" b="1"/>
          </a:p>
        </p:txBody>
      </p:sp>
      <p:sp>
        <p:nvSpPr>
          <p:cNvPr id="44" name="Slide Number Placeholder 3">
            <a:extLst>
              <a:ext uri="{FF2B5EF4-FFF2-40B4-BE49-F238E27FC236}">
                <a16:creationId xmlns:a16="http://schemas.microsoft.com/office/drawing/2014/main" id="{4AC08CA9-CFDC-504C-AB74-57D11D79F871}"/>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EDC75CC-D9F2-3B43-840D-61827496B415}" type="slidenum">
              <a:rPr lang="en-US" altLang="en-US">
                <a:solidFill>
                  <a:srgbClr val="898989"/>
                </a:solidFill>
              </a:rPr>
              <a:pPr eaLnBrk="1" hangingPunct="1"/>
              <a:t>22</a:t>
            </a:fld>
            <a:endParaRPr lang="en-US" altLang="en-US">
              <a:solidFill>
                <a:srgbClr val="898989"/>
              </a:solidFill>
            </a:endParaRPr>
          </a:p>
        </p:txBody>
      </p:sp>
      <p:sp>
        <p:nvSpPr>
          <p:cNvPr id="24580" name="Rectangle 4">
            <a:extLst>
              <a:ext uri="{FF2B5EF4-FFF2-40B4-BE49-F238E27FC236}">
                <a16:creationId xmlns:a16="http://schemas.microsoft.com/office/drawing/2014/main" id="{EFFD68D7-4CC5-E946-8787-AA734E46EBB2}"/>
              </a:ext>
            </a:extLst>
          </p:cNvPr>
          <p:cNvSpPr>
            <a:spLocks noChangeArrowheads="1"/>
          </p:cNvSpPr>
          <p:nvPr/>
        </p:nvSpPr>
        <p:spPr bwMode="auto">
          <a:xfrm>
            <a:off x="2933700" y="68580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Design</a:t>
            </a:r>
          </a:p>
          <a:p>
            <a:pPr algn="ctr"/>
            <a:r>
              <a:rPr lang="en-US" altLang="en-US" sz="1600">
                <a:solidFill>
                  <a:schemeClr val="bg2"/>
                </a:solidFill>
              </a:rPr>
              <a:t>module A</a:t>
            </a:r>
          </a:p>
        </p:txBody>
      </p:sp>
      <p:sp>
        <p:nvSpPr>
          <p:cNvPr id="24581" name="Rectangle 5">
            <a:extLst>
              <a:ext uri="{FF2B5EF4-FFF2-40B4-BE49-F238E27FC236}">
                <a16:creationId xmlns:a16="http://schemas.microsoft.com/office/drawing/2014/main" id="{B884AC12-DCAF-8048-BB7F-5659A9A86349}"/>
              </a:ext>
            </a:extLst>
          </p:cNvPr>
          <p:cNvSpPr>
            <a:spLocks noChangeArrowheads="1"/>
          </p:cNvSpPr>
          <p:nvPr/>
        </p:nvSpPr>
        <p:spPr bwMode="auto">
          <a:xfrm>
            <a:off x="2952750" y="163830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Design</a:t>
            </a:r>
          </a:p>
          <a:p>
            <a:pPr algn="ctr"/>
            <a:r>
              <a:rPr lang="en-US" altLang="en-US" sz="1600">
                <a:solidFill>
                  <a:schemeClr val="bg2"/>
                </a:solidFill>
              </a:rPr>
              <a:t>module B</a:t>
            </a:r>
          </a:p>
        </p:txBody>
      </p:sp>
      <p:sp>
        <p:nvSpPr>
          <p:cNvPr id="24582" name="Rectangle 6">
            <a:extLst>
              <a:ext uri="{FF2B5EF4-FFF2-40B4-BE49-F238E27FC236}">
                <a16:creationId xmlns:a16="http://schemas.microsoft.com/office/drawing/2014/main" id="{82373A60-7163-964C-9463-6637A6D88E6C}"/>
              </a:ext>
            </a:extLst>
          </p:cNvPr>
          <p:cNvSpPr>
            <a:spLocks noChangeArrowheads="1"/>
          </p:cNvSpPr>
          <p:nvPr/>
        </p:nvSpPr>
        <p:spPr bwMode="auto">
          <a:xfrm>
            <a:off x="1143000" y="158115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Design</a:t>
            </a:r>
          </a:p>
          <a:p>
            <a:pPr algn="ctr"/>
            <a:r>
              <a:rPr lang="en-US" altLang="en-US" sz="1600">
                <a:solidFill>
                  <a:schemeClr val="bg2"/>
                </a:solidFill>
              </a:rPr>
              <a:t>system</a:t>
            </a:r>
          </a:p>
        </p:txBody>
      </p:sp>
      <p:sp>
        <p:nvSpPr>
          <p:cNvPr id="24583" name="Rectangle 7">
            <a:extLst>
              <a:ext uri="{FF2B5EF4-FFF2-40B4-BE49-F238E27FC236}">
                <a16:creationId xmlns:a16="http://schemas.microsoft.com/office/drawing/2014/main" id="{4BE686BC-0DEB-6847-AB62-382B9953BD72}"/>
              </a:ext>
            </a:extLst>
          </p:cNvPr>
          <p:cNvSpPr>
            <a:spLocks noChangeArrowheads="1"/>
          </p:cNvSpPr>
          <p:nvPr/>
        </p:nvSpPr>
        <p:spPr bwMode="auto">
          <a:xfrm>
            <a:off x="2971800" y="272415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Design</a:t>
            </a:r>
          </a:p>
          <a:p>
            <a:pPr algn="ctr"/>
            <a:r>
              <a:rPr lang="en-US" altLang="en-US" sz="1600">
                <a:solidFill>
                  <a:schemeClr val="bg2"/>
                </a:solidFill>
              </a:rPr>
              <a:t>module C</a:t>
            </a:r>
          </a:p>
        </p:txBody>
      </p:sp>
      <p:sp>
        <p:nvSpPr>
          <p:cNvPr id="24584" name="Rectangle 8">
            <a:extLst>
              <a:ext uri="{FF2B5EF4-FFF2-40B4-BE49-F238E27FC236}">
                <a16:creationId xmlns:a16="http://schemas.microsoft.com/office/drawing/2014/main" id="{E69FE318-BDE1-3842-BAD9-E5A7E08C0DA6}"/>
              </a:ext>
            </a:extLst>
          </p:cNvPr>
          <p:cNvSpPr>
            <a:spLocks noChangeArrowheads="1"/>
          </p:cNvSpPr>
          <p:nvPr/>
        </p:nvSpPr>
        <p:spPr bwMode="auto">
          <a:xfrm>
            <a:off x="4648200" y="68580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Code</a:t>
            </a:r>
          </a:p>
          <a:p>
            <a:pPr algn="ctr"/>
            <a:r>
              <a:rPr lang="en-US" altLang="en-US" sz="1600">
                <a:solidFill>
                  <a:schemeClr val="bg2"/>
                </a:solidFill>
              </a:rPr>
              <a:t>module A</a:t>
            </a:r>
          </a:p>
        </p:txBody>
      </p:sp>
      <p:sp>
        <p:nvSpPr>
          <p:cNvPr id="24585" name="Rectangle 9">
            <a:extLst>
              <a:ext uri="{FF2B5EF4-FFF2-40B4-BE49-F238E27FC236}">
                <a16:creationId xmlns:a16="http://schemas.microsoft.com/office/drawing/2014/main" id="{4641422D-BAA6-4A4F-A5C3-107B098F2E95}"/>
              </a:ext>
            </a:extLst>
          </p:cNvPr>
          <p:cNvSpPr>
            <a:spLocks noChangeArrowheads="1"/>
          </p:cNvSpPr>
          <p:nvPr/>
        </p:nvSpPr>
        <p:spPr bwMode="auto">
          <a:xfrm>
            <a:off x="4648200" y="163830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Code</a:t>
            </a:r>
          </a:p>
          <a:p>
            <a:pPr algn="ctr"/>
            <a:r>
              <a:rPr lang="en-US" altLang="en-US" sz="1600">
                <a:solidFill>
                  <a:schemeClr val="bg2"/>
                </a:solidFill>
              </a:rPr>
              <a:t>module B</a:t>
            </a:r>
          </a:p>
        </p:txBody>
      </p:sp>
      <p:sp>
        <p:nvSpPr>
          <p:cNvPr id="24586" name="Rectangle 10">
            <a:extLst>
              <a:ext uri="{FF2B5EF4-FFF2-40B4-BE49-F238E27FC236}">
                <a16:creationId xmlns:a16="http://schemas.microsoft.com/office/drawing/2014/main" id="{E1FE9D02-E398-274B-B518-AAA028E8E1E1}"/>
              </a:ext>
            </a:extLst>
          </p:cNvPr>
          <p:cNvSpPr>
            <a:spLocks noChangeArrowheads="1"/>
          </p:cNvSpPr>
          <p:nvPr/>
        </p:nvSpPr>
        <p:spPr bwMode="auto">
          <a:xfrm>
            <a:off x="4648200" y="274320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Code</a:t>
            </a:r>
          </a:p>
          <a:p>
            <a:pPr algn="ctr"/>
            <a:r>
              <a:rPr lang="en-US" altLang="en-US" sz="1600">
                <a:solidFill>
                  <a:schemeClr val="bg2"/>
                </a:solidFill>
              </a:rPr>
              <a:t>module C</a:t>
            </a:r>
          </a:p>
        </p:txBody>
      </p:sp>
      <p:sp>
        <p:nvSpPr>
          <p:cNvPr id="24587" name="Rectangle 11">
            <a:extLst>
              <a:ext uri="{FF2B5EF4-FFF2-40B4-BE49-F238E27FC236}">
                <a16:creationId xmlns:a16="http://schemas.microsoft.com/office/drawing/2014/main" id="{2AFC2CB0-4FAB-FD47-A738-B58362D4960A}"/>
              </a:ext>
            </a:extLst>
          </p:cNvPr>
          <p:cNvSpPr>
            <a:spLocks noChangeArrowheads="1"/>
          </p:cNvSpPr>
          <p:nvPr/>
        </p:nvSpPr>
        <p:spPr bwMode="auto">
          <a:xfrm>
            <a:off x="6534150" y="173355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Test</a:t>
            </a:r>
          </a:p>
          <a:p>
            <a:pPr algn="ctr"/>
            <a:r>
              <a:rPr lang="en-US" altLang="en-US" sz="1600">
                <a:solidFill>
                  <a:schemeClr val="bg2"/>
                </a:solidFill>
              </a:rPr>
              <a:t>system</a:t>
            </a:r>
          </a:p>
        </p:txBody>
      </p:sp>
      <p:sp>
        <p:nvSpPr>
          <p:cNvPr id="24588" name="Line 12">
            <a:extLst>
              <a:ext uri="{FF2B5EF4-FFF2-40B4-BE49-F238E27FC236}">
                <a16:creationId xmlns:a16="http://schemas.microsoft.com/office/drawing/2014/main" id="{9B635D90-9DB7-CC41-A13C-618062A2CB51}"/>
              </a:ext>
            </a:extLst>
          </p:cNvPr>
          <p:cNvSpPr>
            <a:spLocks noChangeShapeType="1"/>
          </p:cNvSpPr>
          <p:nvPr/>
        </p:nvSpPr>
        <p:spPr bwMode="auto">
          <a:xfrm flipV="1">
            <a:off x="2400300" y="1009650"/>
            <a:ext cx="533400" cy="93345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589" name="Line 14">
            <a:extLst>
              <a:ext uri="{FF2B5EF4-FFF2-40B4-BE49-F238E27FC236}">
                <a16:creationId xmlns:a16="http://schemas.microsoft.com/office/drawing/2014/main" id="{5BB03ACE-D752-8342-8BC8-3B57EF229B0F}"/>
              </a:ext>
            </a:extLst>
          </p:cNvPr>
          <p:cNvSpPr>
            <a:spLocks noChangeShapeType="1"/>
          </p:cNvSpPr>
          <p:nvPr/>
        </p:nvSpPr>
        <p:spPr bwMode="auto">
          <a:xfrm>
            <a:off x="2400300" y="1943100"/>
            <a:ext cx="55245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590" name="Line 15">
            <a:extLst>
              <a:ext uri="{FF2B5EF4-FFF2-40B4-BE49-F238E27FC236}">
                <a16:creationId xmlns:a16="http://schemas.microsoft.com/office/drawing/2014/main" id="{48C44CCD-ADCC-BB47-BF95-6A9668BB355C}"/>
              </a:ext>
            </a:extLst>
          </p:cNvPr>
          <p:cNvSpPr>
            <a:spLocks noChangeShapeType="1"/>
          </p:cNvSpPr>
          <p:nvPr/>
        </p:nvSpPr>
        <p:spPr bwMode="auto">
          <a:xfrm>
            <a:off x="2400300" y="1962150"/>
            <a:ext cx="590550" cy="112395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591" name="Line 16">
            <a:extLst>
              <a:ext uri="{FF2B5EF4-FFF2-40B4-BE49-F238E27FC236}">
                <a16:creationId xmlns:a16="http://schemas.microsoft.com/office/drawing/2014/main" id="{7A6162A4-FEE3-414F-9FA6-23F49B62F016}"/>
              </a:ext>
            </a:extLst>
          </p:cNvPr>
          <p:cNvSpPr>
            <a:spLocks noChangeShapeType="1"/>
          </p:cNvSpPr>
          <p:nvPr/>
        </p:nvSpPr>
        <p:spPr bwMode="auto">
          <a:xfrm>
            <a:off x="4191000" y="1066800"/>
            <a:ext cx="45720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592" name="Line 17">
            <a:extLst>
              <a:ext uri="{FF2B5EF4-FFF2-40B4-BE49-F238E27FC236}">
                <a16:creationId xmlns:a16="http://schemas.microsoft.com/office/drawing/2014/main" id="{1910E357-66CC-A24D-82AF-4EDC3DDB6824}"/>
              </a:ext>
            </a:extLst>
          </p:cNvPr>
          <p:cNvSpPr>
            <a:spLocks noChangeShapeType="1"/>
          </p:cNvSpPr>
          <p:nvPr/>
        </p:nvSpPr>
        <p:spPr bwMode="auto">
          <a:xfrm flipV="1">
            <a:off x="4210050" y="2009775"/>
            <a:ext cx="45720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593" name="Line 18">
            <a:extLst>
              <a:ext uri="{FF2B5EF4-FFF2-40B4-BE49-F238E27FC236}">
                <a16:creationId xmlns:a16="http://schemas.microsoft.com/office/drawing/2014/main" id="{3414B116-CA2F-4F47-A48C-82E2CF9DA5C7}"/>
              </a:ext>
            </a:extLst>
          </p:cNvPr>
          <p:cNvSpPr>
            <a:spLocks noChangeShapeType="1"/>
          </p:cNvSpPr>
          <p:nvPr/>
        </p:nvSpPr>
        <p:spPr bwMode="auto">
          <a:xfrm>
            <a:off x="4229100" y="3086100"/>
            <a:ext cx="43815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594" name="Line 19">
            <a:extLst>
              <a:ext uri="{FF2B5EF4-FFF2-40B4-BE49-F238E27FC236}">
                <a16:creationId xmlns:a16="http://schemas.microsoft.com/office/drawing/2014/main" id="{D533AD86-70A6-3B45-89C5-BFFEEEEB4E18}"/>
              </a:ext>
            </a:extLst>
          </p:cNvPr>
          <p:cNvSpPr>
            <a:spLocks noChangeShapeType="1"/>
          </p:cNvSpPr>
          <p:nvPr/>
        </p:nvSpPr>
        <p:spPr bwMode="auto">
          <a:xfrm>
            <a:off x="5905500" y="2009775"/>
            <a:ext cx="62865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595" name="Line 20">
            <a:extLst>
              <a:ext uri="{FF2B5EF4-FFF2-40B4-BE49-F238E27FC236}">
                <a16:creationId xmlns:a16="http://schemas.microsoft.com/office/drawing/2014/main" id="{5E993567-CA13-4A4A-9330-C2622F2A6A5D}"/>
              </a:ext>
            </a:extLst>
          </p:cNvPr>
          <p:cNvSpPr>
            <a:spLocks noChangeShapeType="1"/>
          </p:cNvSpPr>
          <p:nvPr/>
        </p:nvSpPr>
        <p:spPr bwMode="auto">
          <a:xfrm flipV="1">
            <a:off x="5905500" y="2009775"/>
            <a:ext cx="628650" cy="1076325"/>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596" name="Line 21">
            <a:extLst>
              <a:ext uri="{FF2B5EF4-FFF2-40B4-BE49-F238E27FC236}">
                <a16:creationId xmlns:a16="http://schemas.microsoft.com/office/drawing/2014/main" id="{12187C80-7054-1D41-B653-E25A1E33643D}"/>
              </a:ext>
            </a:extLst>
          </p:cNvPr>
          <p:cNvSpPr>
            <a:spLocks noChangeShapeType="1"/>
          </p:cNvSpPr>
          <p:nvPr/>
        </p:nvSpPr>
        <p:spPr bwMode="auto">
          <a:xfrm>
            <a:off x="5905500" y="1066800"/>
            <a:ext cx="628650" cy="89535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597" name="Rectangle 33">
            <a:extLst>
              <a:ext uri="{FF2B5EF4-FFF2-40B4-BE49-F238E27FC236}">
                <a16:creationId xmlns:a16="http://schemas.microsoft.com/office/drawing/2014/main" id="{9A4DEE37-ED1E-274A-9111-7E382CF2C3B8}"/>
              </a:ext>
            </a:extLst>
          </p:cNvPr>
          <p:cNvSpPr>
            <a:spLocks noChangeArrowheads="1"/>
          </p:cNvSpPr>
          <p:nvPr/>
        </p:nvSpPr>
        <p:spPr bwMode="auto">
          <a:xfrm>
            <a:off x="2552700" y="381000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Design</a:t>
            </a:r>
          </a:p>
          <a:p>
            <a:pPr algn="ctr"/>
            <a:r>
              <a:rPr lang="en-US" altLang="en-US" sz="1600">
                <a:solidFill>
                  <a:schemeClr val="bg2"/>
                </a:solidFill>
              </a:rPr>
              <a:t>module A</a:t>
            </a:r>
          </a:p>
        </p:txBody>
      </p:sp>
      <p:sp>
        <p:nvSpPr>
          <p:cNvPr id="24598" name="Rectangle 34">
            <a:extLst>
              <a:ext uri="{FF2B5EF4-FFF2-40B4-BE49-F238E27FC236}">
                <a16:creationId xmlns:a16="http://schemas.microsoft.com/office/drawing/2014/main" id="{D6C06EA4-3CF3-1549-8127-1A2B3E26FDB8}"/>
              </a:ext>
            </a:extLst>
          </p:cNvPr>
          <p:cNvSpPr>
            <a:spLocks noChangeArrowheads="1"/>
          </p:cNvSpPr>
          <p:nvPr/>
        </p:nvSpPr>
        <p:spPr bwMode="auto">
          <a:xfrm>
            <a:off x="2571750" y="476250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Design</a:t>
            </a:r>
          </a:p>
          <a:p>
            <a:pPr algn="ctr"/>
            <a:r>
              <a:rPr lang="en-US" altLang="en-US" sz="1600">
                <a:solidFill>
                  <a:schemeClr val="bg2"/>
                </a:solidFill>
              </a:rPr>
              <a:t>module B</a:t>
            </a:r>
          </a:p>
        </p:txBody>
      </p:sp>
      <p:sp>
        <p:nvSpPr>
          <p:cNvPr id="24599" name="Rectangle 35">
            <a:extLst>
              <a:ext uri="{FF2B5EF4-FFF2-40B4-BE49-F238E27FC236}">
                <a16:creationId xmlns:a16="http://schemas.microsoft.com/office/drawing/2014/main" id="{06E7E3D9-4CD7-7143-9A02-5118F9A60C15}"/>
              </a:ext>
            </a:extLst>
          </p:cNvPr>
          <p:cNvSpPr>
            <a:spLocks noChangeArrowheads="1"/>
          </p:cNvSpPr>
          <p:nvPr/>
        </p:nvSpPr>
        <p:spPr bwMode="auto">
          <a:xfrm>
            <a:off x="762000" y="470535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Design</a:t>
            </a:r>
          </a:p>
          <a:p>
            <a:pPr algn="ctr"/>
            <a:r>
              <a:rPr lang="en-US" altLang="en-US" sz="1600">
                <a:solidFill>
                  <a:schemeClr val="bg2"/>
                </a:solidFill>
              </a:rPr>
              <a:t>system</a:t>
            </a:r>
          </a:p>
        </p:txBody>
      </p:sp>
      <p:sp>
        <p:nvSpPr>
          <p:cNvPr id="24600" name="Rectangle 36">
            <a:extLst>
              <a:ext uri="{FF2B5EF4-FFF2-40B4-BE49-F238E27FC236}">
                <a16:creationId xmlns:a16="http://schemas.microsoft.com/office/drawing/2014/main" id="{72AA407F-E866-DB44-94B8-E0C229423BCA}"/>
              </a:ext>
            </a:extLst>
          </p:cNvPr>
          <p:cNvSpPr>
            <a:spLocks noChangeArrowheads="1"/>
          </p:cNvSpPr>
          <p:nvPr/>
        </p:nvSpPr>
        <p:spPr bwMode="auto">
          <a:xfrm>
            <a:off x="2609850" y="586740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Design</a:t>
            </a:r>
          </a:p>
          <a:p>
            <a:pPr algn="ctr"/>
            <a:r>
              <a:rPr lang="en-US" altLang="en-US" sz="1600">
                <a:solidFill>
                  <a:schemeClr val="bg2"/>
                </a:solidFill>
              </a:rPr>
              <a:t>module C</a:t>
            </a:r>
          </a:p>
        </p:txBody>
      </p:sp>
      <p:sp>
        <p:nvSpPr>
          <p:cNvPr id="24601" name="Rectangle 37">
            <a:extLst>
              <a:ext uri="{FF2B5EF4-FFF2-40B4-BE49-F238E27FC236}">
                <a16:creationId xmlns:a16="http://schemas.microsoft.com/office/drawing/2014/main" id="{F599CCA5-653A-724D-8750-ED5D0BEBFAB8}"/>
              </a:ext>
            </a:extLst>
          </p:cNvPr>
          <p:cNvSpPr>
            <a:spLocks noChangeArrowheads="1"/>
          </p:cNvSpPr>
          <p:nvPr/>
        </p:nvSpPr>
        <p:spPr bwMode="auto">
          <a:xfrm>
            <a:off x="5688013" y="381000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Code</a:t>
            </a:r>
          </a:p>
          <a:p>
            <a:pPr algn="ctr"/>
            <a:r>
              <a:rPr lang="en-US" altLang="en-US" sz="1600">
                <a:solidFill>
                  <a:schemeClr val="bg2"/>
                </a:solidFill>
              </a:rPr>
              <a:t>module A</a:t>
            </a:r>
          </a:p>
        </p:txBody>
      </p:sp>
      <p:sp>
        <p:nvSpPr>
          <p:cNvPr id="24602" name="Rectangle 38">
            <a:extLst>
              <a:ext uri="{FF2B5EF4-FFF2-40B4-BE49-F238E27FC236}">
                <a16:creationId xmlns:a16="http://schemas.microsoft.com/office/drawing/2014/main" id="{27483ED2-6F86-D344-8DF8-BC5BF087B8BF}"/>
              </a:ext>
            </a:extLst>
          </p:cNvPr>
          <p:cNvSpPr>
            <a:spLocks noChangeArrowheads="1"/>
          </p:cNvSpPr>
          <p:nvPr/>
        </p:nvSpPr>
        <p:spPr bwMode="auto">
          <a:xfrm>
            <a:off x="5688013" y="476250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Code</a:t>
            </a:r>
          </a:p>
          <a:p>
            <a:pPr algn="ctr"/>
            <a:r>
              <a:rPr lang="en-US" altLang="en-US" sz="1600">
                <a:solidFill>
                  <a:schemeClr val="bg2"/>
                </a:solidFill>
              </a:rPr>
              <a:t>module B</a:t>
            </a:r>
          </a:p>
        </p:txBody>
      </p:sp>
      <p:sp>
        <p:nvSpPr>
          <p:cNvPr id="24603" name="Rectangle 39">
            <a:extLst>
              <a:ext uri="{FF2B5EF4-FFF2-40B4-BE49-F238E27FC236}">
                <a16:creationId xmlns:a16="http://schemas.microsoft.com/office/drawing/2014/main" id="{806CE2D5-814F-E04E-99A0-89D71317124D}"/>
              </a:ext>
            </a:extLst>
          </p:cNvPr>
          <p:cNvSpPr>
            <a:spLocks noChangeArrowheads="1"/>
          </p:cNvSpPr>
          <p:nvPr/>
        </p:nvSpPr>
        <p:spPr bwMode="auto">
          <a:xfrm>
            <a:off x="5688013" y="586740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Code</a:t>
            </a:r>
          </a:p>
          <a:p>
            <a:pPr algn="ctr"/>
            <a:r>
              <a:rPr lang="en-US" altLang="en-US" sz="1600">
                <a:solidFill>
                  <a:schemeClr val="bg2"/>
                </a:solidFill>
              </a:rPr>
              <a:t>module C</a:t>
            </a:r>
          </a:p>
        </p:txBody>
      </p:sp>
      <p:sp>
        <p:nvSpPr>
          <p:cNvPr id="24604" name="Rectangle 40">
            <a:extLst>
              <a:ext uri="{FF2B5EF4-FFF2-40B4-BE49-F238E27FC236}">
                <a16:creationId xmlns:a16="http://schemas.microsoft.com/office/drawing/2014/main" id="{19FA5DA1-236E-084E-8281-C82E40E96ADF}"/>
              </a:ext>
            </a:extLst>
          </p:cNvPr>
          <p:cNvSpPr>
            <a:spLocks noChangeArrowheads="1"/>
          </p:cNvSpPr>
          <p:nvPr/>
        </p:nvSpPr>
        <p:spPr bwMode="auto">
          <a:xfrm>
            <a:off x="7573963" y="485775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Test</a:t>
            </a:r>
          </a:p>
          <a:p>
            <a:pPr algn="ctr"/>
            <a:r>
              <a:rPr lang="en-US" altLang="en-US" sz="1600">
                <a:solidFill>
                  <a:schemeClr val="bg2"/>
                </a:solidFill>
              </a:rPr>
              <a:t>system</a:t>
            </a:r>
          </a:p>
        </p:txBody>
      </p:sp>
      <p:sp>
        <p:nvSpPr>
          <p:cNvPr id="24605" name="Line 41">
            <a:extLst>
              <a:ext uri="{FF2B5EF4-FFF2-40B4-BE49-F238E27FC236}">
                <a16:creationId xmlns:a16="http://schemas.microsoft.com/office/drawing/2014/main" id="{6CB94D01-E1E5-B942-9A41-71753239C180}"/>
              </a:ext>
            </a:extLst>
          </p:cNvPr>
          <p:cNvSpPr>
            <a:spLocks noChangeShapeType="1"/>
          </p:cNvSpPr>
          <p:nvPr/>
        </p:nvSpPr>
        <p:spPr bwMode="auto">
          <a:xfrm flipV="1">
            <a:off x="2019300" y="4133850"/>
            <a:ext cx="533400" cy="93345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606" name="Line 42">
            <a:extLst>
              <a:ext uri="{FF2B5EF4-FFF2-40B4-BE49-F238E27FC236}">
                <a16:creationId xmlns:a16="http://schemas.microsoft.com/office/drawing/2014/main" id="{1C4B4945-A58A-BE4F-AE15-51CB866A6817}"/>
              </a:ext>
            </a:extLst>
          </p:cNvPr>
          <p:cNvSpPr>
            <a:spLocks noChangeShapeType="1"/>
          </p:cNvSpPr>
          <p:nvPr/>
        </p:nvSpPr>
        <p:spPr bwMode="auto">
          <a:xfrm>
            <a:off x="2019300" y="5067300"/>
            <a:ext cx="55245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607" name="Line 43">
            <a:extLst>
              <a:ext uri="{FF2B5EF4-FFF2-40B4-BE49-F238E27FC236}">
                <a16:creationId xmlns:a16="http://schemas.microsoft.com/office/drawing/2014/main" id="{B4FB5E6B-6A7C-D949-B3D0-08CA8CFB0190}"/>
              </a:ext>
            </a:extLst>
          </p:cNvPr>
          <p:cNvSpPr>
            <a:spLocks noChangeShapeType="1"/>
          </p:cNvSpPr>
          <p:nvPr/>
        </p:nvSpPr>
        <p:spPr bwMode="auto">
          <a:xfrm>
            <a:off x="2019300" y="5086350"/>
            <a:ext cx="590550" cy="112395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608" name="Line 44">
            <a:extLst>
              <a:ext uri="{FF2B5EF4-FFF2-40B4-BE49-F238E27FC236}">
                <a16:creationId xmlns:a16="http://schemas.microsoft.com/office/drawing/2014/main" id="{8AD48CA7-8005-1E4C-A5FD-7081577D56AA}"/>
              </a:ext>
            </a:extLst>
          </p:cNvPr>
          <p:cNvSpPr>
            <a:spLocks noChangeShapeType="1"/>
          </p:cNvSpPr>
          <p:nvPr/>
        </p:nvSpPr>
        <p:spPr bwMode="auto">
          <a:xfrm>
            <a:off x="3810000" y="4191000"/>
            <a:ext cx="381000" cy="87630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609" name="Line 45">
            <a:extLst>
              <a:ext uri="{FF2B5EF4-FFF2-40B4-BE49-F238E27FC236}">
                <a16:creationId xmlns:a16="http://schemas.microsoft.com/office/drawing/2014/main" id="{839CC733-F028-4E4C-800E-2868EC33A06E}"/>
              </a:ext>
            </a:extLst>
          </p:cNvPr>
          <p:cNvSpPr>
            <a:spLocks noChangeShapeType="1"/>
          </p:cNvSpPr>
          <p:nvPr/>
        </p:nvSpPr>
        <p:spPr bwMode="auto">
          <a:xfrm flipV="1">
            <a:off x="3829050" y="5133975"/>
            <a:ext cx="3619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610" name="Line 46">
            <a:extLst>
              <a:ext uri="{FF2B5EF4-FFF2-40B4-BE49-F238E27FC236}">
                <a16:creationId xmlns:a16="http://schemas.microsoft.com/office/drawing/2014/main" id="{A7A0CC7E-01A3-D844-BD39-F0C6A509F390}"/>
              </a:ext>
            </a:extLst>
          </p:cNvPr>
          <p:cNvSpPr>
            <a:spLocks noChangeShapeType="1"/>
          </p:cNvSpPr>
          <p:nvPr/>
        </p:nvSpPr>
        <p:spPr bwMode="auto">
          <a:xfrm flipV="1">
            <a:off x="3867150" y="5133975"/>
            <a:ext cx="304800" cy="1076325"/>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611" name="Line 47">
            <a:extLst>
              <a:ext uri="{FF2B5EF4-FFF2-40B4-BE49-F238E27FC236}">
                <a16:creationId xmlns:a16="http://schemas.microsoft.com/office/drawing/2014/main" id="{4E459E1E-82D1-3041-A0CB-65817E7F4D6E}"/>
              </a:ext>
            </a:extLst>
          </p:cNvPr>
          <p:cNvSpPr>
            <a:spLocks noChangeShapeType="1"/>
          </p:cNvSpPr>
          <p:nvPr/>
        </p:nvSpPr>
        <p:spPr bwMode="auto">
          <a:xfrm>
            <a:off x="6945313" y="5124450"/>
            <a:ext cx="628650" cy="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612" name="Line 48">
            <a:extLst>
              <a:ext uri="{FF2B5EF4-FFF2-40B4-BE49-F238E27FC236}">
                <a16:creationId xmlns:a16="http://schemas.microsoft.com/office/drawing/2014/main" id="{FEF15BD9-590C-F449-BF6C-3031917A5F06}"/>
              </a:ext>
            </a:extLst>
          </p:cNvPr>
          <p:cNvSpPr>
            <a:spLocks noChangeShapeType="1"/>
          </p:cNvSpPr>
          <p:nvPr/>
        </p:nvSpPr>
        <p:spPr bwMode="auto">
          <a:xfrm flipV="1">
            <a:off x="6945313" y="5133975"/>
            <a:ext cx="628650" cy="1076325"/>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613" name="Line 49">
            <a:extLst>
              <a:ext uri="{FF2B5EF4-FFF2-40B4-BE49-F238E27FC236}">
                <a16:creationId xmlns:a16="http://schemas.microsoft.com/office/drawing/2014/main" id="{B0DAF13E-9A68-C346-B6F4-99BE48CC4700}"/>
              </a:ext>
            </a:extLst>
          </p:cNvPr>
          <p:cNvSpPr>
            <a:spLocks noChangeShapeType="1"/>
          </p:cNvSpPr>
          <p:nvPr/>
        </p:nvSpPr>
        <p:spPr bwMode="auto">
          <a:xfrm>
            <a:off x="6945313" y="4191000"/>
            <a:ext cx="628650" cy="89535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614" name="Rectangle 50">
            <a:extLst>
              <a:ext uri="{FF2B5EF4-FFF2-40B4-BE49-F238E27FC236}">
                <a16:creationId xmlns:a16="http://schemas.microsoft.com/office/drawing/2014/main" id="{294A3738-787C-F043-8574-B6906ADBBECB}"/>
              </a:ext>
            </a:extLst>
          </p:cNvPr>
          <p:cNvSpPr>
            <a:spLocks noChangeArrowheads="1"/>
          </p:cNvSpPr>
          <p:nvPr/>
        </p:nvSpPr>
        <p:spPr bwMode="auto">
          <a:xfrm>
            <a:off x="4191000" y="4762500"/>
            <a:ext cx="12573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solidFill>
                  <a:schemeClr val="bg2"/>
                </a:solidFill>
              </a:rPr>
              <a:t>Check-point</a:t>
            </a:r>
          </a:p>
        </p:txBody>
      </p:sp>
      <p:sp>
        <p:nvSpPr>
          <p:cNvPr id="24615" name="Line 51">
            <a:extLst>
              <a:ext uri="{FF2B5EF4-FFF2-40B4-BE49-F238E27FC236}">
                <a16:creationId xmlns:a16="http://schemas.microsoft.com/office/drawing/2014/main" id="{87FF9F66-750D-F74E-BDC9-CB91000740B6}"/>
              </a:ext>
            </a:extLst>
          </p:cNvPr>
          <p:cNvSpPr>
            <a:spLocks noChangeShapeType="1"/>
          </p:cNvSpPr>
          <p:nvPr/>
        </p:nvSpPr>
        <p:spPr bwMode="auto">
          <a:xfrm>
            <a:off x="5448300" y="5133975"/>
            <a:ext cx="23971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616" name="Line 52">
            <a:extLst>
              <a:ext uri="{FF2B5EF4-FFF2-40B4-BE49-F238E27FC236}">
                <a16:creationId xmlns:a16="http://schemas.microsoft.com/office/drawing/2014/main" id="{BDE0C671-BB9A-124F-BB14-4F8CD78302B5}"/>
              </a:ext>
            </a:extLst>
          </p:cNvPr>
          <p:cNvSpPr>
            <a:spLocks noChangeShapeType="1"/>
          </p:cNvSpPr>
          <p:nvPr/>
        </p:nvSpPr>
        <p:spPr bwMode="auto">
          <a:xfrm>
            <a:off x="5448300" y="5133975"/>
            <a:ext cx="239713" cy="1076325"/>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617" name="Line 53">
            <a:extLst>
              <a:ext uri="{FF2B5EF4-FFF2-40B4-BE49-F238E27FC236}">
                <a16:creationId xmlns:a16="http://schemas.microsoft.com/office/drawing/2014/main" id="{C4CC45E9-2B6E-8C43-83F6-E4B5BA974852}"/>
              </a:ext>
            </a:extLst>
          </p:cNvPr>
          <p:cNvSpPr>
            <a:spLocks noChangeShapeType="1"/>
          </p:cNvSpPr>
          <p:nvPr/>
        </p:nvSpPr>
        <p:spPr bwMode="auto">
          <a:xfrm flipV="1">
            <a:off x="5448300" y="4191000"/>
            <a:ext cx="239713" cy="9429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618" name="AutoShape 54">
            <a:extLst>
              <a:ext uri="{FF2B5EF4-FFF2-40B4-BE49-F238E27FC236}">
                <a16:creationId xmlns:a16="http://schemas.microsoft.com/office/drawing/2014/main" id="{B3377C94-50F8-584F-9409-812C92F051F3}"/>
              </a:ext>
            </a:extLst>
          </p:cNvPr>
          <p:cNvSpPr>
            <a:spLocks noChangeArrowheads="1"/>
          </p:cNvSpPr>
          <p:nvPr/>
        </p:nvSpPr>
        <p:spPr bwMode="auto">
          <a:xfrm>
            <a:off x="4171950" y="3519488"/>
            <a:ext cx="1190625" cy="976312"/>
          </a:xfrm>
          <a:prstGeom prst="downArrow">
            <a:avLst>
              <a:gd name="adj1" fmla="val 50000"/>
              <a:gd name="adj2" fmla="val 25000"/>
            </a:avLst>
          </a:prstGeom>
          <a:solidFill>
            <a:srgbClr val="FF0066"/>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4619" name="AutoShape 56">
            <a:extLst>
              <a:ext uri="{FF2B5EF4-FFF2-40B4-BE49-F238E27FC236}">
                <a16:creationId xmlns:a16="http://schemas.microsoft.com/office/drawing/2014/main" id="{D4587822-B606-434C-8F4F-684FF4753529}"/>
              </a:ext>
            </a:extLst>
          </p:cNvPr>
          <p:cNvSpPr>
            <a:spLocks noChangeArrowheads="1"/>
          </p:cNvSpPr>
          <p:nvPr/>
        </p:nvSpPr>
        <p:spPr bwMode="auto">
          <a:xfrm>
            <a:off x="6534150" y="2724150"/>
            <a:ext cx="1646238" cy="795338"/>
          </a:xfrm>
          <a:prstGeom prst="wedgeRoundRectCallout">
            <a:avLst>
              <a:gd name="adj1" fmla="val -131486"/>
              <a:gd name="adj2" fmla="val 92315"/>
              <a:gd name="adj3" fmla="val 16667"/>
            </a:avLst>
          </a:prstGeom>
          <a:noFill/>
          <a:ln w="9525">
            <a:solidFill>
              <a:schemeClr val="bg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endParaRPr lang="en-GB" altLang="en-US" sz="1600"/>
          </a:p>
        </p:txBody>
      </p:sp>
      <p:sp>
        <p:nvSpPr>
          <p:cNvPr id="24620" name="Rectangle 60">
            <a:extLst>
              <a:ext uri="{FF2B5EF4-FFF2-40B4-BE49-F238E27FC236}">
                <a16:creationId xmlns:a16="http://schemas.microsoft.com/office/drawing/2014/main" id="{6DCDA2D9-A2F7-D349-9FB5-4D4098DCA7D0}"/>
              </a:ext>
            </a:extLst>
          </p:cNvPr>
          <p:cNvSpPr>
            <a:spLocks noChangeArrowheads="1"/>
          </p:cNvSpPr>
          <p:nvPr/>
        </p:nvSpPr>
        <p:spPr bwMode="auto">
          <a:xfrm>
            <a:off x="6591300" y="2819400"/>
            <a:ext cx="45624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solidFill>
                  <a:srgbClr val="FF0000"/>
                </a:solidFill>
              </a:rPr>
              <a:t>     put in a</a:t>
            </a:r>
          </a:p>
          <a:p>
            <a:pPr eaLnBrk="1" hangingPunct="1"/>
            <a:r>
              <a:rPr lang="en-US" altLang="en-US">
                <a:solidFill>
                  <a:srgbClr val="FF0000"/>
                </a:solidFill>
              </a:rPr>
              <a:t> check point</a:t>
            </a:r>
          </a:p>
        </p:txBody>
      </p:sp>
    </p:spTree>
    <p:extLst>
      <p:ext uri="{BB962C8B-B14F-4D97-AF65-F5344CB8AC3E}">
        <p14:creationId xmlns:p14="http://schemas.microsoft.com/office/powerpoint/2010/main" val="29684486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1D72639C-94A7-734C-87DF-8440353DB25E}"/>
              </a:ext>
            </a:extLst>
          </p:cNvPr>
          <p:cNvSpPr>
            <a:spLocks noGrp="1" noChangeArrowheads="1"/>
          </p:cNvSpPr>
          <p:nvPr>
            <p:ph type="title"/>
          </p:nvPr>
        </p:nvSpPr>
        <p:spPr>
          <a:xfrm>
            <a:off x="1173163" y="247650"/>
            <a:ext cx="7772400" cy="1085850"/>
          </a:xfrm>
        </p:spPr>
        <p:txBody>
          <a:bodyPr rtlCol="0">
            <a:normAutofit fontScale="90000"/>
          </a:bodyPr>
          <a:lstStyle/>
          <a:p>
            <a:pPr fontAlgn="auto">
              <a:spcAft>
                <a:spcPts val="0"/>
              </a:spcAft>
              <a:defRPr/>
            </a:pPr>
            <a:r>
              <a:rPr lang="en-US" altLang="en-US" b="1"/>
              <a:t>Step 5:Estimate effort for each activity</a:t>
            </a:r>
          </a:p>
        </p:txBody>
      </p:sp>
      <p:sp>
        <p:nvSpPr>
          <p:cNvPr id="28675" name="Rectangle 3">
            <a:extLst>
              <a:ext uri="{FF2B5EF4-FFF2-40B4-BE49-F238E27FC236}">
                <a16:creationId xmlns:a16="http://schemas.microsoft.com/office/drawing/2014/main" id="{35A6F7EA-1AC1-8B43-9C43-B34C922593D2}"/>
              </a:ext>
            </a:extLst>
          </p:cNvPr>
          <p:cNvSpPr>
            <a:spLocks noGrp="1" noChangeArrowheads="1"/>
          </p:cNvSpPr>
          <p:nvPr>
            <p:ph idx="1"/>
          </p:nvPr>
        </p:nvSpPr>
        <p:spPr>
          <a:xfrm>
            <a:off x="685800" y="1546448"/>
            <a:ext cx="7772400" cy="4114800"/>
          </a:xfrm>
        </p:spPr>
        <p:txBody>
          <a:bodyPr rtlCol="0">
            <a:normAutofit lnSpcReduction="10000"/>
          </a:bodyPr>
          <a:lstStyle/>
          <a:p>
            <a:pPr fontAlgn="auto">
              <a:spcAft>
                <a:spcPts val="0"/>
              </a:spcAft>
              <a:defRPr/>
            </a:pPr>
            <a:r>
              <a:rPr lang="en-US" altLang="en-US" dirty="0"/>
              <a:t>5.1 Carry out bottom-up estimates</a:t>
            </a:r>
          </a:p>
          <a:p>
            <a:pPr lvl="1" fontAlgn="auto">
              <a:spcAft>
                <a:spcPts val="0"/>
              </a:spcAft>
              <a:defRPr/>
            </a:pPr>
            <a:r>
              <a:rPr lang="en-US" altLang="en-US" dirty="0"/>
              <a:t>distinguish carefully between </a:t>
            </a:r>
            <a:r>
              <a:rPr lang="en-US" altLang="en-US" i="1" dirty="0"/>
              <a:t>effort</a:t>
            </a:r>
            <a:r>
              <a:rPr lang="en-US" altLang="en-US" dirty="0"/>
              <a:t> and </a:t>
            </a:r>
            <a:r>
              <a:rPr lang="en-US" altLang="en-US" i="1" dirty="0"/>
              <a:t>elapsed</a:t>
            </a:r>
            <a:r>
              <a:rPr lang="en-US" altLang="en-US" dirty="0"/>
              <a:t> time</a:t>
            </a:r>
          </a:p>
          <a:p>
            <a:pPr fontAlgn="auto">
              <a:spcAft>
                <a:spcPts val="0"/>
              </a:spcAft>
              <a:defRPr/>
            </a:pPr>
            <a:r>
              <a:rPr lang="en-US" altLang="en-US" dirty="0"/>
              <a:t>5.2. Revise plan to create controllable activities</a:t>
            </a:r>
          </a:p>
          <a:p>
            <a:pPr lvl="1" fontAlgn="auto">
              <a:spcAft>
                <a:spcPts val="0"/>
              </a:spcAft>
              <a:defRPr/>
            </a:pPr>
            <a:r>
              <a:rPr lang="en-US" altLang="en-US" dirty="0"/>
              <a:t>break up very long activities into a series of smaller ones</a:t>
            </a:r>
          </a:p>
          <a:p>
            <a:pPr lvl="1" fontAlgn="auto">
              <a:spcAft>
                <a:spcPts val="0"/>
              </a:spcAft>
              <a:defRPr/>
            </a:pPr>
            <a:r>
              <a:rPr lang="en-US" altLang="en-US" dirty="0"/>
              <a:t>bundle up very short activities (create check lists?)</a:t>
            </a:r>
          </a:p>
        </p:txBody>
      </p:sp>
      <p:sp>
        <p:nvSpPr>
          <p:cNvPr id="4" name="Slide Number Placeholder 3">
            <a:extLst>
              <a:ext uri="{FF2B5EF4-FFF2-40B4-BE49-F238E27FC236}">
                <a16:creationId xmlns:a16="http://schemas.microsoft.com/office/drawing/2014/main" id="{DE7C08B6-9BD0-C34F-9E86-55AE746F0225}"/>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02D5DCB-18E8-B64E-84F6-896F0B90241C}" type="slidenum">
              <a:rPr lang="en-US" altLang="en-US">
                <a:solidFill>
                  <a:srgbClr val="898989"/>
                </a:solidFill>
              </a:rPr>
              <a:pPr eaLnBrk="1" hangingPunct="1"/>
              <a:t>23</a:t>
            </a:fld>
            <a:endParaRPr lang="en-US" altLang="en-US">
              <a:solidFill>
                <a:srgbClr val="898989"/>
              </a:solidFill>
            </a:endParaRPr>
          </a:p>
        </p:txBody>
      </p:sp>
    </p:spTree>
    <p:extLst>
      <p:ext uri="{BB962C8B-B14F-4D97-AF65-F5344CB8AC3E}">
        <p14:creationId xmlns:p14="http://schemas.microsoft.com/office/powerpoint/2010/main" val="4156336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05F3E4E6-98EC-3244-B8FA-E25176D771E6}"/>
              </a:ext>
            </a:extLst>
          </p:cNvPr>
          <p:cNvSpPr>
            <a:spLocks noGrp="1" noChangeArrowheads="1"/>
          </p:cNvSpPr>
          <p:nvPr>
            <p:ph type="title"/>
          </p:nvPr>
        </p:nvSpPr>
        <p:spPr>
          <a:xfrm>
            <a:off x="849313" y="247650"/>
            <a:ext cx="7772400" cy="895350"/>
          </a:xfrm>
        </p:spPr>
        <p:txBody>
          <a:bodyPr/>
          <a:lstStyle/>
          <a:p>
            <a:r>
              <a:rPr lang="en-US" altLang="en-US" sz="4000" b="1"/>
              <a:t>Step 6: Identify activity risks</a:t>
            </a:r>
          </a:p>
        </p:txBody>
      </p:sp>
      <p:sp>
        <p:nvSpPr>
          <p:cNvPr id="29699" name="Rectangle 3">
            <a:extLst>
              <a:ext uri="{FF2B5EF4-FFF2-40B4-BE49-F238E27FC236}">
                <a16:creationId xmlns:a16="http://schemas.microsoft.com/office/drawing/2014/main" id="{7A0991AC-84FA-684D-AA77-5E1AC044EC8C}"/>
              </a:ext>
            </a:extLst>
          </p:cNvPr>
          <p:cNvSpPr>
            <a:spLocks noGrp="1" noChangeArrowheads="1"/>
          </p:cNvSpPr>
          <p:nvPr>
            <p:ph idx="1"/>
          </p:nvPr>
        </p:nvSpPr>
        <p:spPr>
          <a:xfrm>
            <a:off x="849313" y="1390650"/>
            <a:ext cx="7772400" cy="4114800"/>
          </a:xfrm>
        </p:spPr>
        <p:txBody>
          <a:bodyPr rtlCol="0">
            <a:normAutofit lnSpcReduction="10000"/>
          </a:bodyPr>
          <a:lstStyle/>
          <a:p>
            <a:pPr fontAlgn="auto">
              <a:spcAft>
                <a:spcPts val="0"/>
              </a:spcAft>
              <a:defRPr/>
            </a:pPr>
            <a:r>
              <a:rPr lang="en-US" altLang="en-US"/>
              <a:t>6.1.Identify and quantify risks for activities</a:t>
            </a:r>
          </a:p>
          <a:p>
            <a:pPr lvl="1" fontAlgn="auto">
              <a:spcAft>
                <a:spcPts val="0"/>
              </a:spcAft>
              <a:defRPr/>
            </a:pPr>
            <a:r>
              <a:rPr lang="en-US" altLang="en-US"/>
              <a:t>damage if risk occurs (measure in time lost or money)</a:t>
            </a:r>
          </a:p>
          <a:p>
            <a:pPr lvl="1" fontAlgn="auto">
              <a:spcAft>
                <a:spcPts val="0"/>
              </a:spcAft>
              <a:defRPr/>
            </a:pPr>
            <a:r>
              <a:rPr lang="en-US" altLang="en-US"/>
              <a:t>likelihood if risk occurring</a:t>
            </a:r>
          </a:p>
          <a:p>
            <a:pPr lvl="1" fontAlgn="auto">
              <a:spcAft>
                <a:spcPts val="0"/>
              </a:spcAft>
              <a:buFontTx/>
              <a:buNone/>
              <a:defRPr/>
            </a:pPr>
            <a:endParaRPr lang="en-US" altLang="en-US" sz="900"/>
          </a:p>
          <a:p>
            <a:pPr fontAlgn="auto">
              <a:spcAft>
                <a:spcPts val="0"/>
              </a:spcAft>
              <a:defRPr/>
            </a:pPr>
            <a:r>
              <a:rPr lang="en-US" altLang="en-US"/>
              <a:t>6.2. Plan risk reduction and contingency measures</a:t>
            </a:r>
          </a:p>
          <a:p>
            <a:pPr lvl="1" fontAlgn="auto">
              <a:spcAft>
                <a:spcPts val="0"/>
              </a:spcAft>
              <a:defRPr/>
            </a:pPr>
            <a:r>
              <a:rPr lang="en-US" altLang="en-US"/>
              <a:t>risk reduction: activity to stop risk occurring</a:t>
            </a:r>
          </a:p>
          <a:p>
            <a:pPr lvl="1" fontAlgn="auto">
              <a:spcAft>
                <a:spcPts val="0"/>
              </a:spcAft>
              <a:defRPr/>
            </a:pPr>
            <a:r>
              <a:rPr lang="en-US" altLang="en-US"/>
              <a:t>contingency: action if risk does occur</a:t>
            </a:r>
          </a:p>
          <a:p>
            <a:pPr fontAlgn="auto">
              <a:spcAft>
                <a:spcPts val="0"/>
              </a:spcAft>
              <a:defRPr/>
            </a:pPr>
            <a:endParaRPr lang="en-US" altLang="en-US"/>
          </a:p>
          <a:p>
            <a:pPr lvl="1" fontAlgn="auto">
              <a:spcAft>
                <a:spcPts val="0"/>
              </a:spcAft>
              <a:defRPr/>
            </a:pPr>
            <a:endParaRPr lang="en-US" altLang="en-US"/>
          </a:p>
        </p:txBody>
      </p:sp>
      <p:sp>
        <p:nvSpPr>
          <p:cNvPr id="4" name="Slide Number Placeholder 3">
            <a:extLst>
              <a:ext uri="{FF2B5EF4-FFF2-40B4-BE49-F238E27FC236}">
                <a16:creationId xmlns:a16="http://schemas.microsoft.com/office/drawing/2014/main" id="{F2073568-D3C0-8D40-BD49-CAD40597C094}"/>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7611DD5-60D8-1847-9FB0-A6F1C7E0A4F3}" type="slidenum">
              <a:rPr lang="en-US" altLang="en-US">
                <a:solidFill>
                  <a:srgbClr val="898989"/>
                </a:solidFill>
              </a:rPr>
              <a:pPr eaLnBrk="1" hangingPunct="1"/>
              <a:t>24</a:t>
            </a:fld>
            <a:endParaRPr lang="en-US" altLang="en-US">
              <a:solidFill>
                <a:srgbClr val="898989"/>
              </a:solidFill>
            </a:endParaRPr>
          </a:p>
        </p:txBody>
      </p:sp>
    </p:spTree>
    <p:extLst>
      <p:ext uri="{BB962C8B-B14F-4D97-AF65-F5344CB8AC3E}">
        <p14:creationId xmlns:p14="http://schemas.microsoft.com/office/powerpoint/2010/main" val="9856422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3">
            <a:extLst>
              <a:ext uri="{FF2B5EF4-FFF2-40B4-BE49-F238E27FC236}">
                <a16:creationId xmlns:a16="http://schemas.microsoft.com/office/drawing/2014/main" id="{84545D30-EA35-D348-BCEA-D261A7DD89F3}"/>
              </a:ext>
            </a:extLst>
          </p:cNvPr>
          <p:cNvSpPr>
            <a:spLocks noGrp="1" noChangeArrowheads="1"/>
          </p:cNvSpPr>
          <p:nvPr>
            <p:ph idx="1"/>
          </p:nvPr>
        </p:nvSpPr>
        <p:spPr>
          <a:xfrm>
            <a:off x="735013" y="704850"/>
            <a:ext cx="7772400" cy="5353050"/>
          </a:xfrm>
        </p:spPr>
        <p:txBody>
          <a:bodyPr/>
          <a:lstStyle/>
          <a:p>
            <a:r>
              <a:rPr lang="en-US" altLang="en-US"/>
              <a:t>6.3 Adjust overall plans and estimates to take account of risks</a:t>
            </a:r>
          </a:p>
          <a:p>
            <a:pPr lvl="1"/>
            <a:r>
              <a:rPr lang="en-US" altLang="en-US"/>
              <a:t>e.g. add new activities which reduce risks associated with other activities e.g. training, pilot trials, information gathering</a:t>
            </a:r>
          </a:p>
        </p:txBody>
      </p:sp>
      <p:sp>
        <p:nvSpPr>
          <p:cNvPr id="3" name="Slide Number Placeholder 3">
            <a:extLst>
              <a:ext uri="{FF2B5EF4-FFF2-40B4-BE49-F238E27FC236}">
                <a16:creationId xmlns:a16="http://schemas.microsoft.com/office/drawing/2014/main" id="{6756D275-3130-1146-91B9-92D89E86D365}"/>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42D9B62-CAFA-4C46-B3EF-0F5B25C95388}" type="slidenum">
              <a:rPr lang="en-US" altLang="en-US">
                <a:solidFill>
                  <a:srgbClr val="898989"/>
                </a:solidFill>
              </a:rPr>
              <a:pPr eaLnBrk="1" hangingPunct="1"/>
              <a:t>25</a:t>
            </a:fld>
            <a:endParaRPr lang="en-US" altLang="en-US">
              <a:solidFill>
                <a:srgbClr val="898989"/>
              </a:solidFill>
            </a:endParaRPr>
          </a:p>
        </p:txBody>
      </p:sp>
    </p:spTree>
    <p:extLst>
      <p:ext uri="{BB962C8B-B14F-4D97-AF65-F5344CB8AC3E}">
        <p14:creationId xmlns:p14="http://schemas.microsoft.com/office/powerpoint/2010/main" val="19661345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6E3C394D-D567-F142-B0EE-020B0255B7AA}"/>
              </a:ext>
            </a:extLst>
          </p:cNvPr>
          <p:cNvSpPr>
            <a:spLocks noGrp="1" noChangeArrowheads="1"/>
          </p:cNvSpPr>
          <p:nvPr>
            <p:ph type="title"/>
          </p:nvPr>
        </p:nvSpPr>
        <p:spPr>
          <a:xfrm>
            <a:off x="609600" y="342900"/>
            <a:ext cx="7772400" cy="1143000"/>
          </a:xfrm>
        </p:spPr>
        <p:txBody>
          <a:bodyPr/>
          <a:lstStyle/>
          <a:p>
            <a:r>
              <a:rPr lang="en-US" altLang="en-US" b="1"/>
              <a:t>Step 7: Allocate resources</a:t>
            </a:r>
          </a:p>
        </p:txBody>
      </p:sp>
      <p:sp>
        <p:nvSpPr>
          <p:cNvPr id="28675" name="Rectangle 3">
            <a:extLst>
              <a:ext uri="{FF2B5EF4-FFF2-40B4-BE49-F238E27FC236}">
                <a16:creationId xmlns:a16="http://schemas.microsoft.com/office/drawing/2014/main" id="{03975ABC-3471-7B4F-B217-DE770538A64E}"/>
              </a:ext>
            </a:extLst>
          </p:cNvPr>
          <p:cNvSpPr>
            <a:spLocks noGrp="1" noChangeArrowheads="1"/>
          </p:cNvSpPr>
          <p:nvPr>
            <p:ph idx="1"/>
          </p:nvPr>
        </p:nvSpPr>
        <p:spPr/>
        <p:txBody>
          <a:bodyPr/>
          <a:lstStyle/>
          <a:p>
            <a:pPr>
              <a:lnSpc>
                <a:spcPct val="90000"/>
              </a:lnSpc>
            </a:pPr>
            <a:r>
              <a:rPr lang="en-US" altLang="en-US"/>
              <a:t>7.1 Identify and allocate resources to activities</a:t>
            </a:r>
          </a:p>
          <a:p>
            <a:pPr>
              <a:lnSpc>
                <a:spcPct val="90000"/>
              </a:lnSpc>
              <a:buFontTx/>
              <a:buNone/>
            </a:pPr>
            <a:endParaRPr lang="en-US" altLang="en-US"/>
          </a:p>
          <a:p>
            <a:pPr>
              <a:lnSpc>
                <a:spcPct val="90000"/>
              </a:lnSpc>
            </a:pPr>
            <a:r>
              <a:rPr lang="en-US" altLang="en-US"/>
              <a:t>7.2 Revise plans and estimates to take into account resource constraints</a:t>
            </a:r>
          </a:p>
          <a:p>
            <a:pPr lvl="1">
              <a:lnSpc>
                <a:spcPct val="90000"/>
              </a:lnSpc>
            </a:pPr>
            <a:r>
              <a:rPr lang="en-US" altLang="en-US"/>
              <a:t>e.g. staff not being available until a later date</a:t>
            </a:r>
          </a:p>
          <a:p>
            <a:pPr lvl="1">
              <a:lnSpc>
                <a:spcPct val="90000"/>
              </a:lnSpc>
            </a:pPr>
            <a:r>
              <a:rPr lang="en-US" altLang="en-US"/>
              <a:t>non-project activities </a:t>
            </a:r>
          </a:p>
          <a:p>
            <a:pPr>
              <a:lnSpc>
                <a:spcPct val="90000"/>
              </a:lnSpc>
            </a:pPr>
            <a:endParaRPr lang="en-US" altLang="en-US"/>
          </a:p>
        </p:txBody>
      </p:sp>
      <p:sp>
        <p:nvSpPr>
          <p:cNvPr id="4" name="Slide Number Placeholder 3">
            <a:extLst>
              <a:ext uri="{FF2B5EF4-FFF2-40B4-BE49-F238E27FC236}">
                <a16:creationId xmlns:a16="http://schemas.microsoft.com/office/drawing/2014/main" id="{80C180E3-504B-A647-98A0-513B9076A6DB}"/>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43455F8-E3DA-E846-BD81-C6C82B0CC6B2}" type="slidenum">
              <a:rPr lang="en-US" altLang="en-US">
                <a:solidFill>
                  <a:srgbClr val="898989"/>
                </a:solidFill>
              </a:rPr>
              <a:pPr eaLnBrk="1" hangingPunct="1"/>
              <a:t>26</a:t>
            </a:fld>
            <a:endParaRPr lang="en-US" altLang="en-US">
              <a:solidFill>
                <a:srgbClr val="898989"/>
              </a:solidFill>
            </a:endParaRPr>
          </a:p>
        </p:txBody>
      </p:sp>
    </p:spTree>
    <p:extLst>
      <p:ext uri="{BB962C8B-B14F-4D97-AF65-F5344CB8AC3E}">
        <p14:creationId xmlns:p14="http://schemas.microsoft.com/office/powerpoint/2010/main" val="13059178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2E0160D9-7970-C245-AE23-8855401A778C}"/>
              </a:ext>
            </a:extLst>
          </p:cNvPr>
          <p:cNvSpPr>
            <a:spLocks noGrp="1" noChangeArrowheads="1"/>
          </p:cNvSpPr>
          <p:nvPr>
            <p:ph type="title"/>
          </p:nvPr>
        </p:nvSpPr>
        <p:spPr>
          <a:xfrm>
            <a:off x="0" y="0"/>
            <a:ext cx="7772400" cy="876300"/>
          </a:xfrm>
        </p:spPr>
        <p:txBody>
          <a:bodyPr/>
          <a:lstStyle/>
          <a:p>
            <a:r>
              <a:rPr lang="en-US" altLang="en-US" b="1" dirty="0"/>
              <a:t>Gantt charts</a:t>
            </a:r>
          </a:p>
        </p:txBody>
      </p:sp>
      <p:sp>
        <p:nvSpPr>
          <p:cNvPr id="94" name="Slide Number Placeholder 3">
            <a:extLst>
              <a:ext uri="{FF2B5EF4-FFF2-40B4-BE49-F238E27FC236}">
                <a16:creationId xmlns:a16="http://schemas.microsoft.com/office/drawing/2014/main" id="{C7967EB8-40B3-B741-95FC-7EA8365C49DA}"/>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8CAED23-D8CE-6840-A9C7-76415BDA520A}" type="slidenum">
              <a:rPr lang="en-US" altLang="en-US">
                <a:solidFill>
                  <a:srgbClr val="898989"/>
                </a:solidFill>
              </a:rPr>
              <a:pPr eaLnBrk="1" hangingPunct="1"/>
              <a:t>27</a:t>
            </a:fld>
            <a:endParaRPr lang="en-US" altLang="en-US">
              <a:solidFill>
                <a:srgbClr val="898989"/>
              </a:solidFill>
            </a:endParaRPr>
          </a:p>
        </p:txBody>
      </p:sp>
      <p:sp>
        <p:nvSpPr>
          <p:cNvPr id="29700" name="Rectangle 4">
            <a:extLst>
              <a:ext uri="{FF2B5EF4-FFF2-40B4-BE49-F238E27FC236}">
                <a16:creationId xmlns:a16="http://schemas.microsoft.com/office/drawing/2014/main" id="{ACA6D2F7-0399-9C40-8733-2C01889799E5}"/>
              </a:ext>
            </a:extLst>
          </p:cNvPr>
          <p:cNvSpPr>
            <a:spLocks noChangeArrowheads="1"/>
          </p:cNvSpPr>
          <p:nvPr/>
        </p:nvSpPr>
        <p:spPr bwMode="auto">
          <a:xfrm>
            <a:off x="2171700" y="14097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01" name="Rectangle 5">
            <a:extLst>
              <a:ext uri="{FF2B5EF4-FFF2-40B4-BE49-F238E27FC236}">
                <a16:creationId xmlns:a16="http://schemas.microsoft.com/office/drawing/2014/main" id="{45D4EDE8-29C7-0A4D-A058-5E03C27D8464}"/>
              </a:ext>
            </a:extLst>
          </p:cNvPr>
          <p:cNvSpPr>
            <a:spLocks noChangeArrowheads="1"/>
          </p:cNvSpPr>
          <p:nvPr/>
        </p:nvSpPr>
        <p:spPr bwMode="auto">
          <a:xfrm>
            <a:off x="3124200" y="14097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a:p>
        </p:txBody>
      </p:sp>
      <p:sp>
        <p:nvSpPr>
          <p:cNvPr id="29702" name="Rectangle 6">
            <a:extLst>
              <a:ext uri="{FF2B5EF4-FFF2-40B4-BE49-F238E27FC236}">
                <a16:creationId xmlns:a16="http://schemas.microsoft.com/office/drawing/2014/main" id="{7A747BB6-2FB4-8F47-AD13-AB791596074A}"/>
              </a:ext>
            </a:extLst>
          </p:cNvPr>
          <p:cNvSpPr>
            <a:spLocks noChangeArrowheads="1"/>
          </p:cNvSpPr>
          <p:nvPr/>
        </p:nvSpPr>
        <p:spPr bwMode="auto">
          <a:xfrm>
            <a:off x="4076700" y="14097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03" name="Rectangle 7">
            <a:extLst>
              <a:ext uri="{FF2B5EF4-FFF2-40B4-BE49-F238E27FC236}">
                <a16:creationId xmlns:a16="http://schemas.microsoft.com/office/drawing/2014/main" id="{814516E9-D013-A343-922B-EF634B7F0E5F}"/>
              </a:ext>
            </a:extLst>
          </p:cNvPr>
          <p:cNvSpPr>
            <a:spLocks noChangeArrowheads="1"/>
          </p:cNvSpPr>
          <p:nvPr/>
        </p:nvSpPr>
        <p:spPr bwMode="auto">
          <a:xfrm>
            <a:off x="5029200" y="14097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04" name="Rectangle 8">
            <a:extLst>
              <a:ext uri="{FF2B5EF4-FFF2-40B4-BE49-F238E27FC236}">
                <a16:creationId xmlns:a16="http://schemas.microsoft.com/office/drawing/2014/main" id="{D6FB1DA3-A657-5B4F-949B-8ABCC3087005}"/>
              </a:ext>
            </a:extLst>
          </p:cNvPr>
          <p:cNvSpPr>
            <a:spLocks noChangeArrowheads="1"/>
          </p:cNvSpPr>
          <p:nvPr/>
        </p:nvSpPr>
        <p:spPr bwMode="auto">
          <a:xfrm>
            <a:off x="5981700" y="14097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05" name="Rectangle 9">
            <a:extLst>
              <a:ext uri="{FF2B5EF4-FFF2-40B4-BE49-F238E27FC236}">
                <a16:creationId xmlns:a16="http://schemas.microsoft.com/office/drawing/2014/main" id="{3552A451-6035-824C-8DD7-B830C2A23FCB}"/>
              </a:ext>
            </a:extLst>
          </p:cNvPr>
          <p:cNvSpPr>
            <a:spLocks noChangeArrowheads="1"/>
          </p:cNvSpPr>
          <p:nvPr/>
        </p:nvSpPr>
        <p:spPr bwMode="auto">
          <a:xfrm>
            <a:off x="6934200" y="14097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06" name="Rectangle 10">
            <a:extLst>
              <a:ext uri="{FF2B5EF4-FFF2-40B4-BE49-F238E27FC236}">
                <a16:creationId xmlns:a16="http://schemas.microsoft.com/office/drawing/2014/main" id="{C2E4E587-9502-0B49-9501-7A26B5E28E9D}"/>
              </a:ext>
            </a:extLst>
          </p:cNvPr>
          <p:cNvSpPr>
            <a:spLocks noChangeArrowheads="1"/>
          </p:cNvSpPr>
          <p:nvPr/>
        </p:nvSpPr>
        <p:spPr bwMode="auto">
          <a:xfrm>
            <a:off x="7886700" y="14097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07" name="Rectangle 11">
            <a:extLst>
              <a:ext uri="{FF2B5EF4-FFF2-40B4-BE49-F238E27FC236}">
                <a16:creationId xmlns:a16="http://schemas.microsoft.com/office/drawing/2014/main" id="{D8529652-40BE-754D-B1E6-14BEBB880111}"/>
              </a:ext>
            </a:extLst>
          </p:cNvPr>
          <p:cNvSpPr>
            <a:spLocks noChangeArrowheads="1"/>
          </p:cNvSpPr>
          <p:nvPr/>
        </p:nvSpPr>
        <p:spPr bwMode="auto">
          <a:xfrm>
            <a:off x="2171700" y="20955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08" name="Rectangle 12">
            <a:extLst>
              <a:ext uri="{FF2B5EF4-FFF2-40B4-BE49-F238E27FC236}">
                <a16:creationId xmlns:a16="http://schemas.microsoft.com/office/drawing/2014/main" id="{335960EA-E0E1-D442-A334-B5D3C9774930}"/>
              </a:ext>
            </a:extLst>
          </p:cNvPr>
          <p:cNvSpPr>
            <a:spLocks noChangeArrowheads="1"/>
          </p:cNvSpPr>
          <p:nvPr/>
        </p:nvSpPr>
        <p:spPr bwMode="auto">
          <a:xfrm>
            <a:off x="3124200" y="20955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09" name="Rectangle 13">
            <a:extLst>
              <a:ext uri="{FF2B5EF4-FFF2-40B4-BE49-F238E27FC236}">
                <a16:creationId xmlns:a16="http://schemas.microsoft.com/office/drawing/2014/main" id="{04B444F5-CE80-384D-A36D-2D84FAC7615A}"/>
              </a:ext>
            </a:extLst>
          </p:cNvPr>
          <p:cNvSpPr>
            <a:spLocks noChangeArrowheads="1"/>
          </p:cNvSpPr>
          <p:nvPr/>
        </p:nvSpPr>
        <p:spPr bwMode="auto">
          <a:xfrm>
            <a:off x="4076700" y="20955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10" name="Rectangle 14">
            <a:extLst>
              <a:ext uri="{FF2B5EF4-FFF2-40B4-BE49-F238E27FC236}">
                <a16:creationId xmlns:a16="http://schemas.microsoft.com/office/drawing/2014/main" id="{81E39873-F195-5245-92DF-3149EAC833D8}"/>
              </a:ext>
            </a:extLst>
          </p:cNvPr>
          <p:cNvSpPr>
            <a:spLocks noChangeArrowheads="1"/>
          </p:cNvSpPr>
          <p:nvPr/>
        </p:nvSpPr>
        <p:spPr bwMode="auto">
          <a:xfrm>
            <a:off x="5029200" y="20955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11" name="Rectangle 15">
            <a:extLst>
              <a:ext uri="{FF2B5EF4-FFF2-40B4-BE49-F238E27FC236}">
                <a16:creationId xmlns:a16="http://schemas.microsoft.com/office/drawing/2014/main" id="{E27615F1-37E3-144C-98B8-2F5F5ADDBD06}"/>
              </a:ext>
            </a:extLst>
          </p:cNvPr>
          <p:cNvSpPr>
            <a:spLocks noChangeArrowheads="1"/>
          </p:cNvSpPr>
          <p:nvPr/>
        </p:nvSpPr>
        <p:spPr bwMode="auto">
          <a:xfrm>
            <a:off x="5981700" y="20955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12" name="Rectangle 16">
            <a:extLst>
              <a:ext uri="{FF2B5EF4-FFF2-40B4-BE49-F238E27FC236}">
                <a16:creationId xmlns:a16="http://schemas.microsoft.com/office/drawing/2014/main" id="{BB71FB91-D000-E442-9AF6-6D0839F6F7A1}"/>
              </a:ext>
            </a:extLst>
          </p:cNvPr>
          <p:cNvSpPr>
            <a:spLocks noChangeArrowheads="1"/>
          </p:cNvSpPr>
          <p:nvPr/>
        </p:nvSpPr>
        <p:spPr bwMode="auto">
          <a:xfrm>
            <a:off x="6934200" y="20955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13" name="Rectangle 17">
            <a:extLst>
              <a:ext uri="{FF2B5EF4-FFF2-40B4-BE49-F238E27FC236}">
                <a16:creationId xmlns:a16="http://schemas.microsoft.com/office/drawing/2014/main" id="{0007DE1D-6C79-3941-AD6D-4D35412E4043}"/>
              </a:ext>
            </a:extLst>
          </p:cNvPr>
          <p:cNvSpPr>
            <a:spLocks noChangeArrowheads="1"/>
          </p:cNvSpPr>
          <p:nvPr/>
        </p:nvSpPr>
        <p:spPr bwMode="auto">
          <a:xfrm>
            <a:off x="7886700" y="20955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14" name="Rectangle 18">
            <a:extLst>
              <a:ext uri="{FF2B5EF4-FFF2-40B4-BE49-F238E27FC236}">
                <a16:creationId xmlns:a16="http://schemas.microsoft.com/office/drawing/2014/main" id="{8D158E85-E433-8048-A368-BC4B3F8DE0DD}"/>
              </a:ext>
            </a:extLst>
          </p:cNvPr>
          <p:cNvSpPr>
            <a:spLocks noChangeArrowheads="1"/>
          </p:cNvSpPr>
          <p:nvPr/>
        </p:nvSpPr>
        <p:spPr bwMode="auto">
          <a:xfrm>
            <a:off x="2171700" y="27813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15" name="Rectangle 19">
            <a:extLst>
              <a:ext uri="{FF2B5EF4-FFF2-40B4-BE49-F238E27FC236}">
                <a16:creationId xmlns:a16="http://schemas.microsoft.com/office/drawing/2014/main" id="{D74558C8-0D1D-7643-86E4-C0D16CAC3985}"/>
              </a:ext>
            </a:extLst>
          </p:cNvPr>
          <p:cNvSpPr>
            <a:spLocks noChangeArrowheads="1"/>
          </p:cNvSpPr>
          <p:nvPr/>
        </p:nvSpPr>
        <p:spPr bwMode="auto">
          <a:xfrm>
            <a:off x="3124200" y="27813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16" name="Rectangle 20">
            <a:extLst>
              <a:ext uri="{FF2B5EF4-FFF2-40B4-BE49-F238E27FC236}">
                <a16:creationId xmlns:a16="http://schemas.microsoft.com/office/drawing/2014/main" id="{8BB655A9-EA90-6346-AD30-4653DC6C906C}"/>
              </a:ext>
            </a:extLst>
          </p:cNvPr>
          <p:cNvSpPr>
            <a:spLocks noChangeArrowheads="1"/>
          </p:cNvSpPr>
          <p:nvPr/>
        </p:nvSpPr>
        <p:spPr bwMode="auto">
          <a:xfrm>
            <a:off x="4076700" y="27813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17" name="Rectangle 21">
            <a:extLst>
              <a:ext uri="{FF2B5EF4-FFF2-40B4-BE49-F238E27FC236}">
                <a16:creationId xmlns:a16="http://schemas.microsoft.com/office/drawing/2014/main" id="{E6ACDD84-4033-3640-817D-18F2FC269417}"/>
              </a:ext>
            </a:extLst>
          </p:cNvPr>
          <p:cNvSpPr>
            <a:spLocks noChangeArrowheads="1"/>
          </p:cNvSpPr>
          <p:nvPr/>
        </p:nvSpPr>
        <p:spPr bwMode="auto">
          <a:xfrm>
            <a:off x="5029200" y="27813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18" name="Rectangle 22">
            <a:extLst>
              <a:ext uri="{FF2B5EF4-FFF2-40B4-BE49-F238E27FC236}">
                <a16:creationId xmlns:a16="http://schemas.microsoft.com/office/drawing/2014/main" id="{C7C36DFF-401C-234F-8EC9-13E8BAC8A61E}"/>
              </a:ext>
            </a:extLst>
          </p:cNvPr>
          <p:cNvSpPr>
            <a:spLocks noChangeArrowheads="1"/>
          </p:cNvSpPr>
          <p:nvPr/>
        </p:nvSpPr>
        <p:spPr bwMode="auto">
          <a:xfrm>
            <a:off x="5981700" y="27813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19" name="Rectangle 23">
            <a:extLst>
              <a:ext uri="{FF2B5EF4-FFF2-40B4-BE49-F238E27FC236}">
                <a16:creationId xmlns:a16="http://schemas.microsoft.com/office/drawing/2014/main" id="{0C4805E7-F5E0-7C4F-95FC-AD43B2D32ABA}"/>
              </a:ext>
            </a:extLst>
          </p:cNvPr>
          <p:cNvSpPr>
            <a:spLocks noChangeArrowheads="1"/>
          </p:cNvSpPr>
          <p:nvPr/>
        </p:nvSpPr>
        <p:spPr bwMode="auto">
          <a:xfrm>
            <a:off x="6934200" y="27813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20" name="Rectangle 24">
            <a:extLst>
              <a:ext uri="{FF2B5EF4-FFF2-40B4-BE49-F238E27FC236}">
                <a16:creationId xmlns:a16="http://schemas.microsoft.com/office/drawing/2014/main" id="{A9CDDC86-3932-2544-9456-59252A38A00A}"/>
              </a:ext>
            </a:extLst>
          </p:cNvPr>
          <p:cNvSpPr>
            <a:spLocks noChangeArrowheads="1"/>
          </p:cNvSpPr>
          <p:nvPr/>
        </p:nvSpPr>
        <p:spPr bwMode="auto">
          <a:xfrm>
            <a:off x="7886700" y="27813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21" name="Rectangle 25">
            <a:extLst>
              <a:ext uri="{FF2B5EF4-FFF2-40B4-BE49-F238E27FC236}">
                <a16:creationId xmlns:a16="http://schemas.microsoft.com/office/drawing/2014/main" id="{3AD50ADA-0868-DA44-83A8-40B02FEF404F}"/>
              </a:ext>
            </a:extLst>
          </p:cNvPr>
          <p:cNvSpPr>
            <a:spLocks noChangeArrowheads="1"/>
          </p:cNvSpPr>
          <p:nvPr/>
        </p:nvSpPr>
        <p:spPr bwMode="auto">
          <a:xfrm>
            <a:off x="2171700" y="34671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22" name="Rectangle 26">
            <a:extLst>
              <a:ext uri="{FF2B5EF4-FFF2-40B4-BE49-F238E27FC236}">
                <a16:creationId xmlns:a16="http://schemas.microsoft.com/office/drawing/2014/main" id="{39387F64-AA96-A442-82E9-AF180201A301}"/>
              </a:ext>
            </a:extLst>
          </p:cNvPr>
          <p:cNvSpPr>
            <a:spLocks noChangeArrowheads="1"/>
          </p:cNvSpPr>
          <p:nvPr/>
        </p:nvSpPr>
        <p:spPr bwMode="auto">
          <a:xfrm>
            <a:off x="3124200" y="34671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23" name="Rectangle 27">
            <a:extLst>
              <a:ext uri="{FF2B5EF4-FFF2-40B4-BE49-F238E27FC236}">
                <a16:creationId xmlns:a16="http://schemas.microsoft.com/office/drawing/2014/main" id="{2F9E4A55-718F-B149-8084-E9EE07C5B79F}"/>
              </a:ext>
            </a:extLst>
          </p:cNvPr>
          <p:cNvSpPr>
            <a:spLocks noChangeArrowheads="1"/>
          </p:cNvSpPr>
          <p:nvPr/>
        </p:nvSpPr>
        <p:spPr bwMode="auto">
          <a:xfrm>
            <a:off x="4076700" y="34671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24" name="Rectangle 28">
            <a:extLst>
              <a:ext uri="{FF2B5EF4-FFF2-40B4-BE49-F238E27FC236}">
                <a16:creationId xmlns:a16="http://schemas.microsoft.com/office/drawing/2014/main" id="{0F8927AC-5094-244F-95F9-D1667044F783}"/>
              </a:ext>
            </a:extLst>
          </p:cNvPr>
          <p:cNvSpPr>
            <a:spLocks noChangeArrowheads="1"/>
          </p:cNvSpPr>
          <p:nvPr/>
        </p:nvSpPr>
        <p:spPr bwMode="auto">
          <a:xfrm>
            <a:off x="5029200" y="34671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25" name="Rectangle 29">
            <a:extLst>
              <a:ext uri="{FF2B5EF4-FFF2-40B4-BE49-F238E27FC236}">
                <a16:creationId xmlns:a16="http://schemas.microsoft.com/office/drawing/2014/main" id="{3FE69184-BA2A-0744-9F38-A1CC74614B93}"/>
              </a:ext>
            </a:extLst>
          </p:cNvPr>
          <p:cNvSpPr>
            <a:spLocks noChangeArrowheads="1"/>
          </p:cNvSpPr>
          <p:nvPr/>
        </p:nvSpPr>
        <p:spPr bwMode="auto">
          <a:xfrm>
            <a:off x="5981700" y="34671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26" name="Rectangle 30">
            <a:extLst>
              <a:ext uri="{FF2B5EF4-FFF2-40B4-BE49-F238E27FC236}">
                <a16:creationId xmlns:a16="http://schemas.microsoft.com/office/drawing/2014/main" id="{5CC719C0-2F8B-3F4A-9793-3263FED7D4FA}"/>
              </a:ext>
            </a:extLst>
          </p:cNvPr>
          <p:cNvSpPr>
            <a:spLocks noChangeArrowheads="1"/>
          </p:cNvSpPr>
          <p:nvPr/>
        </p:nvSpPr>
        <p:spPr bwMode="auto">
          <a:xfrm>
            <a:off x="6934200" y="34671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27" name="Rectangle 31">
            <a:extLst>
              <a:ext uri="{FF2B5EF4-FFF2-40B4-BE49-F238E27FC236}">
                <a16:creationId xmlns:a16="http://schemas.microsoft.com/office/drawing/2014/main" id="{FDA6DD89-9EC3-BD43-9904-9AA172B1B844}"/>
              </a:ext>
            </a:extLst>
          </p:cNvPr>
          <p:cNvSpPr>
            <a:spLocks noChangeArrowheads="1"/>
          </p:cNvSpPr>
          <p:nvPr/>
        </p:nvSpPr>
        <p:spPr bwMode="auto">
          <a:xfrm>
            <a:off x="7886700" y="34671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28" name="Rectangle 32">
            <a:extLst>
              <a:ext uri="{FF2B5EF4-FFF2-40B4-BE49-F238E27FC236}">
                <a16:creationId xmlns:a16="http://schemas.microsoft.com/office/drawing/2014/main" id="{798787A8-D87A-EA4C-9917-7AD7107B53F6}"/>
              </a:ext>
            </a:extLst>
          </p:cNvPr>
          <p:cNvSpPr>
            <a:spLocks noChangeArrowheads="1"/>
          </p:cNvSpPr>
          <p:nvPr/>
        </p:nvSpPr>
        <p:spPr bwMode="auto">
          <a:xfrm>
            <a:off x="2171700" y="41529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29" name="Rectangle 33">
            <a:extLst>
              <a:ext uri="{FF2B5EF4-FFF2-40B4-BE49-F238E27FC236}">
                <a16:creationId xmlns:a16="http://schemas.microsoft.com/office/drawing/2014/main" id="{2EFA6846-A87B-6648-B4A6-89F145F6ED66}"/>
              </a:ext>
            </a:extLst>
          </p:cNvPr>
          <p:cNvSpPr>
            <a:spLocks noChangeArrowheads="1"/>
          </p:cNvSpPr>
          <p:nvPr/>
        </p:nvSpPr>
        <p:spPr bwMode="auto">
          <a:xfrm>
            <a:off x="3124200" y="41529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30" name="Rectangle 34">
            <a:extLst>
              <a:ext uri="{FF2B5EF4-FFF2-40B4-BE49-F238E27FC236}">
                <a16:creationId xmlns:a16="http://schemas.microsoft.com/office/drawing/2014/main" id="{A7770AF8-FAA0-5F40-8C85-1348CF523EA5}"/>
              </a:ext>
            </a:extLst>
          </p:cNvPr>
          <p:cNvSpPr>
            <a:spLocks noChangeArrowheads="1"/>
          </p:cNvSpPr>
          <p:nvPr/>
        </p:nvSpPr>
        <p:spPr bwMode="auto">
          <a:xfrm>
            <a:off x="4076700" y="41529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31" name="Rectangle 35">
            <a:extLst>
              <a:ext uri="{FF2B5EF4-FFF2-40B4-BE49-F238E27FC236}">
                <a16:creationId xmlns:a16="http://schemas.microsoft.com/office/drawing/2014/main" id="{35325474-308F-9940-934F-1D534DC2F2E8}"/>
              </a:ext>
            </a:extLst>
          </p:cNvPr>
          <p:cNvSpPr>
            <a:spLocks noChangeArrowheads="1"/>
          </p:cNvSpPr>
          <p:nvPr/>
        </p:nvSpPr>
        <p:spPr bwMode="auto">
          <a:xfrm>
            <a:off x="5029200" y="41529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32" name="Rectangle 36">
            <a:extLst>
              <a:ext uri="{FF2B5EF4-FFF2-40B4-BE49-F238E27FC236}">
                <a16:creationId xmlns:a16="http://schemas.microsoft.com/office/drawing/2014/main" id="{CA668504-AB25-E64A-A4C2-0AC4DC05895D}"/>
              </a:ext>
            </a:extLst>
          </p:cNvPr>
          <p:cNvSpPr>
            <a:spLocks noChangeArrowheads="1"/>
          </p:cNvSpPr>
          <p:nvPr/>
        </p:nvSpPr>
        <p:spPr bwMode="auto">
          <a:xfrm>
            <a:off x="5981700" y="41529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33" name="Rectangle 37">
            <a:extLst>
              <a:ext uri="{FF2B5EF4-FFF2-40B4-BE49-F238E27FC236}">
                <a16:creationId xmlns:a16="http://schemas.microsoft.com/office/drawing/2014/main" id="{4BC6DEA0-B346-DF42-BE16-1DA858A49047}"/>
              </a:ext>
            </a:extLst>
          </p:cNvPr>
          <p:cNvSpPr>
            <a:spLocks noChangeArrowheads="1"/>
          </p:cNvSpPr>
          <p:nvPr/>
        </p:nvSpPr>
        <p:spPr bwMode="auto">
          <a:xfrm>
            <a:off x="6934200" y="41529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34" name="Rectangle 38">
            <a:extLst>
              <a:ext uri="{FF2B5EF4-FFF2-40B4-BE49-F238E27FC236}">
                <a16:creationId xmlns:a16="http://schemas.microsoft.com/office/drawing/2014/main" id="{E32D15D9-D181-0149-9A08-39905B5F97F8}"/>
              </a:ext>
            </a:extLst>
          </p:cNvPr>
          <p:cNvSpPr>
            <a:spLocks noChangeArrowheads="1"/>
          </p:cNvSpPr>
          <p:nvPr/>
        </p:nvSpPr>
        <p:spPr bwMode="auto">
          <a:xfrm>
            <a:off x="7886700" y="41529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35" name="Rectangle 39">
            <a:extLst>
              <a:ext uri="{FF2B5EF4-FFF2-40B4-BE49-F238E27FC236}">
                <a16:creationId xmlns:a16="http://schemas.microsoft.com/office/drawing/2014/main" id="{EC4AE818-0CAE-314F-ABDE-B84643F5EBCD}"/>
              </a:ext>
            </a:extLst>
          </p:cNvPr>
          <p:cNvSpPr>
            <a:spLocks noChangeArrowheads="1"/>
          </p:cNvSpPr>
          <p:nvPr/>
        </p:nvSpPr>
        <p:spPr bwMode="auto">
          <a:xfrm>
            <a:off x="2171700" y="48387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36" name="Rectangle 40">
            <a:extLst>
              <a:ext uri="{FF2B5EF4-FFF2-40B4-BE49-F238E27FC236}">
                <a16:creationId xmlns:a16="http://schemas.microsoft.com/office/drawing/2014/main" id="{25F7CCFA-9C63-9E4D-9AD4-6E47DCCAEFB6}"/>
              </a:ext>
            </a:extLst>
          </p:cNvPr>
          <p:cNvSpPr>
            <a:spLocks noChangeArrowheads="1"/>
          </p:cNvSpPr>
          <p:nvPr/>
        </p:nvSpPr>
        <p:spPr bwMode="auto">
          <a:xfrm>
            <a:off x="3124200" y="48387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37" name="Rectangle 41">
            <a:extLst>
              <a:ext uri="{FF2B5EF4-FFF2-40B4-BE49-F238E27FC236}">
                <a16:creationId xmlns:a16="http://schemas.microsoft.com/office/drawing/2014/main" id="{4A701718-B3AE-8B42-B52C-5BEA1A2404B1}"/>
              </a:ext>
            </a:extLst>
          </p:cNvPr>
          <p:cNvSpPr>
            <a:spLocks noChangeArrowheads="1"/>
          </p:cNvSpPr>
          <p:nvPr/>
        </p:nvSpPr>
        <p:spPr bwMode="auto">
          <a:xfrm>
            <a:off x="4076700" y="48387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38" name="Rectangle 42">
            <a:extLst>
              <a:ext uri="{FF2B5EF4-FFF2-40B4-BE49-F238E27FC236}">
                <a16:creationId xmlns:a16="http://schemas.microsoft.com/office/drawing/2014/main" id="{253ABDE7-E814-6E43-8FB7-953949A78445}"/>
              </a:ext>
            </a:extLst>
          </p:cNvPr>
          <p:cNvSpPr>
            <a:spLocks noChangeArrowheads="1"/>
          </p:cNvSpPr>
          <p:nvPr/>
        </p:nvSpPr>
        <p:spPr bwMode="auto">
          <a:xfrm>
            <a:off x="5029200" y="48387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39" name="Rectangle 43">
            <a:extLst>
              <a:ext uri="{FF2B5EF4-FFF2-40B4-BE49-F238E27FC236}">
                <a16:creationId xmlns:a16="http://schemas.microsoft.com/office/drawing/2014/main" id="{5FCCB056-B604-C146-9354-8A3278DB322D}"/>
              </a:ext>
            </a:extLst>
          </p:cNvPr>
          <p:cNvSpPr>
            <a:spLocks noChangeArrowheads="1"/>
          </p:cNvSpPr>
          <p:nvPr/>
        </p:nvSpPr>
        <p:spPr bwMode="auto">
          <a:xfrm>
            <a:off x="5981700" y="48387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40" name="Rectangle 44">
            <a:extLst>
              <a:ext uri="{FF2B5EF4-FFF2-40B4-BE49-F238E27FC236}">
                <a16:creationId xmlns:a16="http://schemas.microsoft.com/office/drawing/2014/main" id="{00BE2719-7D5F-5549-BD9B-96F585CD8813}"/>
              </a:ext>
            </a:extLst>
          </p:cNvPr>
          <p:cNvSpPr>
            <a:spLocks noChangeArrowheads="1"/>
          </p:cNvSpPr>
          <p:nvPr/>
        </p:nvSpPr>
        <p:spPr bwMode="auto">
          <a:xfrm>
            <a:off x="6934200" y="48387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41" name="Rectangle 45">
            <a:extLst>
              <a:ext uri="{FF2B5EF4-FFF2-40B4-BE49-F238E27FC236}">
                <a16:creationId xmlns:a16="http://schemas.microsoft.com/office/drawing/2014/main" id="{C24C9CEC-78FF-944F-8532-13987250A046}"/>
              </a:ext>
            </a:extLst>
          </p:cNvPr>
          <p:cNvSpPr>
            <a:spLocks noChangeArrowheads="1"/>
          </p:cNvSpPr>
          <p:nvPr/>
        </p:nvSpPr>
        <p:spPr bwMode="auto">
          <a:xfrm>
            <a:off x="7886700" y="48387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42" name="Text Box 47">
            <a:extLst>
              <a:ext uri="{FF2B5EF4-FFF2-40B4-BE49-F238E27FC236}">
                <a16:creationId xmlns:a16="http://schemas.microsoft.com/office/drawing/2014/main" id="{53A91807-59F3-2848-B590-12442177A943}"/>
              </a:ext>
            </a:extLst>
          </p:cNvPr>
          <p:cNvSpPr txBox="1">
            <a:spLocks noChangeArrowheads="1"/>
          </p:cNvSpPr>
          <p:nvPr/>
        </p:nvSpPr>
        <p:spPr bwMode="auto">
          <a:xfrm>
            <a:off x="260350" y="2163763"/>
            <a:ext cx="1892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000">
                <a:solidFill>
                  <a:schemeClr val="accent6">
                    <a:lumMod val="75000"/>
                  </a:schemeClr>
                </a:solidFill>
              </a:rPr>
              <a:t>Select subjects</a:t>
            </a:r>
          </a:p>
        </p:txBody>
      </p:sp>
      <p:sp>
        <p:nvSpPr>
          <p:cNvPr id="29743" name="Text Box 48">
            <a:extLst>
              <a:ext uri="{FF2B5EF4-FFF2-40B4-BE49-F238E27FC236}">
                <a16:creationId xmlns:a16="http://schemas.microsoft.com/office/drawing/2014/main" id="{D20E5B34-9339-9B43-A34E-D02023AC3E55}"/>
              </a:ext>
            </a:extLst>
          </p:cNvPr>
          <p:cNvSpPr txBox="1">
            <a:spLocks noChangeArrowheads="1"/>
          </p:cNvSpPr>
          <p:nvPr/>
        </p:nvSpPr>
        <p:spPr bwMode="auto">
          <a:xfrm>
            <a:off x="279400" y="2706688"/>
            <a:ext cx="193357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000" dirty="0">
                <a:solidFill>
                  <a:schemeClr val="accent6">
                    <a:lumMod val="75000"/>
                  </a:schemeClr>
                </a:solidFill>
              </a:rPr>
              <a:t>Design</a:t>
            </a:r>
            <a:r>
              <a:rPr lang="en-US" altLang="en-US" sz="2000" dirty="0">
                <a:solidFill>
                  <a:schemeClr val="bg2"/>
                </a:solidFill>
              </a:rPr>
              <a:t> </a:t>
            </a:r>
            <a:r>
              <a:rPr lang="en-US" altLang="en-US" sz="2000" dirty="0">
                <a:solidFill>
                  <a:schemeClr val="accent6">
                    <a:lumMod val="75000"/>
                  </a:schemeClr>
                </a:solidFill>
              </a:rPr>
              <a:t>questionnaire</a:t>
            </a:r>
          </a:p>
        </p:txBody>
      </p:sp>
      <p:sp>
        <p:nvSpPr>
          <p:cNvPr id="29744" name="Text Box 49">
            <a:extLst>
              <a:ext uri="{FF2B5EF4-FFF2-40B4-BE49-F238E27FC236}">
                <a16:creationId xmlns:a16="http://schemas.microsoft.com/office/drawing/2014/main" id="{249E2FDD-9E36-1546-AD23-552CBA746389}"/>
              </a:ext>
            </a:extLst>
          </p:cNvPr>
          <p:cNvSpPr txBox="1">
            <a:spLocks noChangeArrowheads="1"/>
          </p:cNvSpPr>
          <p:nvPr/>
        </p:nvSpPr>
        <p:spPr bwMode="auto">
          <a:xfrm>
            <a:off x="231775" y="3630613"/>
            <a:ext cx="17938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000" dirty="0">
                <a:solidFill>
                  <a:schemeClr val="accent6">
                    <a:lumMod val="75000"/>
                  </a:schemeClr>
                </a:solidFill>
              </a:rPr>
              <a:t>Book</a:t>
            </a:r>
            <a:r>
              <a:rPr lang="en-US" altLang="en-US" sz="2000" dirty="0">
                <a:solidFill>
                  <a:schemeClr val="bg2"/>
                </a:solidFill>
              </a:rPr>
              <a:t> </a:t>
            </a:r>
            <a:r>
              <a:rPr lang="en-US" altLang="en-US" sz="2000" dirty="0">
                <a:solidFill>
                  <a:schemeClr val="accent6">
                    <a:lumMod val="75000"/>
                  </a:schemeClr>
                </a:solidFill>
              </a:rPr>
              <a:t>machine</a:t>
            </a:r>
          </a:p>
        </p:txBody>
      </p:sp>
      <p:sp>
        <p:nvSpPr>
          <p:cNvPr id="29745" name="Text Box 50">
            <a:extLst>
              <a:ext uri="{FF2B5EF4-FFF2-40B4-BE49-F238E27FC236}">
                <a16:creationId xmlns:a16="http://schemas.microsoft.com/office/drawing/2014/main" id="{B1D445F5-D5DC-424F-A6FB-F3EBE162C6E4}"/>
              </a:ext>
            </a:extLst>
          </p:cNvPr>
          <p:cNvSpPr txBox="1">
            <a:spLocks noChangeArrowheads="1"/>
          </p:cNvSpPr>
          <p:nvPr/>
        </p:nvSpPr>
        <p:spPr bwMode="auto">
          <a:xfrm>
            <a:off x="250825" y="4202113"/>
            <a:ext cx="17351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000" dirty="0">
                <a:solidFill>
                  <a:schemeClr val="accent6">
                    <a:lumMod val="75000"/>
                  </a:schemeClr>
                </a:solidFill>
              </a:rPr>
              <a:t>Conduct tests</a:t>
            </a:r>
          </a:p>
        </p:txBody>
      </p:sp>
      <p:sp>
        <p:nvSpPr>
          <p:cNvPr id="29746" name="Text Box 51">
            <a:extLst>
              <a:ext uri="{FF2B5EF4-FFF2-40B4-BE49-F238E27FC236}">
                <a16:creationId xmlns:a16="http://schemas.microsoft.com/office/drawing/2014/main" id="{A7EA992A-0C63-9940-86DA-AA5EDDF08A8A}"/>
              </a:ext>
            </a:extLst>
          </p:cNvPr>
          <p:cNvSpPr txBox="1">
            <a:spLocks noChangeArrowheads="1"/>
          </p:cNvSpPr>
          <p:nvPr/>
        </p:nvSpPr>
        <p:spPr bwMode="auto">
          <a:xfrm>
            <a:off x="288925" y="4830763"/>
            <a:ext cx="20780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000" dirty="0" err="1">
                <a:solidFill>
                  <a:schemeClr val="accent6">
                    <a:lumMod val="75000"/>
                  </a:schemeClr>
                </a:solidFill>
              </a:rPr>
              <a:t>Analyse</a:t>
            </a:r>
            <a:r>
              <a:rPr lang="en-US" altLang="en-US" sz="2000" dirty="0">
                <a:solidFill>
                  <a:schemeClr val="accent6">
                    <a:lumMod val="75000"/>
                  </a:schemeClr>
                </a:solidFill>
              </a:rPr>
              <a:t> results</a:t>
            </a:r>
          </a:p>
        </p:txBody>
      </p:sp>
      <p:sp>
        <p:nvSpPr>
          <p:cNvPr id="29747" name="Text Box 52">
            <a:extLst>
              <a:ext uri="{FF2B5EF4-FFF2-40B4-BE49-F238E27FC236}">
                <a16:creationId xmlns:a16="http://schemas.microsoft.com/office/drawing/2014/main" id="{92D7BA37-1C68-174D-9679-294D0D4A3B57}"/>
              </a:ext>
            </a:extLst>
          </p:cNvPr>
          <p:cNvSpPr txBox="1">
            <a:spLocks noChangeArrowheads="1"/>
          </p:cNvSpPr>
          <p:nvPr/>
        </p:nvSpPr>
        <p:spPr bwMode="auto">
          <a:xfrm>
            <a:off x="247650" y="533400"/>
            <a:ext cx="20351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a:solidFill>
                  <a:srgbClr val="FF0066"/>
                </a:solidFill>
              </a:rPr>
              <a:t>Week commencing</a:t>
            </a:r>
          </a:p>
        </p:txBody>
      </p:sp>
      <p:sp>
        <p:nvSpPr>
          <p:cNvPr id="29748" name="Text Box 53">
            <a:extLst>
              <a:ext uri="{FF2B5EF4-FFF2-40B4-BE49-F238E27FC236}">
                <a16:creationId xmlns:a16="http://schemas.microsoft.com/office/drawing/2014/main" id="{B0CE76B2-E15E-694E-B95A-447820562B9A}"/>
              </a:ext>
            </a:extLst>
          </p:cNvPr>
          <p:cNvSpPr txBox="1">
            <a:spLocks noChangeArrowheads="1"/>
          </p:cNvSpPr>
          <p:nvPr/>
        </p:nvSpPr>
        <p:spPr bwMode="auto">
          <a:xfrm>
            <a:off x="2185988" y="1108075"/>
            <a:ext cx="296862"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600" dirty="0">
                <a:solidFill>
                  <a:srgbClr val="FF0000"/>
                </a:solidFill>
              </a:rPr>
              <a:t>5</a:t>
            </a:r>
          </a:p>
        </p:txBody>
      </p:sp>
      <p:sp>
        <p:nvSpPr>
          <p:cNvPr id="29749" name="Text Box 54">
            <a:extLst>
              <a:ext uri="{FF2B5EF4-FFF2-40B4-BE49-F238E27FC236}">
                <a16:creationId xmlns:a16="http://schemas.microsoft.com/office/drawing/2014/main" id="{ED35ED2D-F2A2-F14A-B333-97D7C19413B1}"/>
              </a:ext>
            </a:extLst>
          </p:cNvPr>
          <p:cNvSpPr txBox="1">
            <a:spLocks noChangeArrowheads="1"/>
          </p:cNvSpPr>
          <p:nvPr/>
        </p:nvSpPr>
        <p:spPr bwMode="auto">
          <a:xfrm>
            <a:off x="3154363" y="1089025"/>
            <a:ext cx="4095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600">
                <a:solidFill>
                  <a:srgbClr val="FF0000"/>
                </a:solidFill>
              </a:rPr>
              <a:t>12</a:t>
            </a:r>
          </a:p>
        </p:txBody>
      </p:sp>
      <p:sp>
        <p:nvSpPr>
          <p:cNvPr id="29750" name="Text Box 55">
            <a:extLst>
              <a:ext uri="{FF2B5EF4-FFF2-40B4-BE49-F238E27FC236}">
                <a16:creationId xmlns:a16="http://schemas.microsoft.com/office/drawing/2014/main" id="{5CCDE586-ED55-8145-8154-2DD9E414231B}"/>
              </a:ext>
            </a:extLst>
          </p:cNvPr>
          <p:cNvSpPr txBox="1">
            <a:spLocks noChangeArrowheads="1"/>
          </p:cNvSpPr>
          <p:nvPr/>
        </p:nvSpPr>
        <p:spPr bwMode="auto">
          <a:xfrm>
            <a:off x="4094163" y="1069975"/>
            <a:ext cx="4095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600" dirty="0">
                <a:solidFill>
                  <a:srgbClr val="FF0000"/>
                </a:solidFill>
              </a:rPr>
              <a:t>19</a:t>
            </a:r>
          </a:p>
        </p:txBody>
      </p:sp>
      <p:sp>
        <p:nvSpPr>
          <p:cNvPr id="29751" name="Text Box 56">
            <a:extLst>
              <a:ext uri="{FF2B5EF4-FFF2-40B4-BE49-F238E27FC236}">
                <a16:creationId xmlns:a16="http://schemas.microsoft.com/office/drawing/2014/main" id="{020361FD-9EA8-894E-A8D1-DD10176FF5D6}"/>
              </a:ext>
            </a:extLst>
          </p:cNvPr>
          <p:cNvSpPr txBox="1">
            <a:spLocks noChangeArrowheads="1"/>
          </p:cNvSpPr>
          <p:nvPr/>
        </p:nvSpPr>
        <p:spPr bwMode="auto">
          <a:xfrm>
            <a:off x="5116513" y="1050925"/>
            <a:ext cx="4095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600" dirty="0">
                <a:solidFill>
                  <a:srgbClr val="FF0000"/>
                </a:solidFill>
              </a:rPr>
              <a:t>26</a:t>
            </a:r>
          </a:p>
        </p:txBody>
      </p:sp>
      <p:sp>
        <p:nvSpPr>
          <p:cNvPr id="29752" name="Text Box 57">
            <a:extLst>
              <a:ext uri="{FF2B5EF4-FFF2-40B4-BE49-F238E27FC236}">
                <a16:creationId xmlns:a16="http://schemas.microsoft.com/office/drawing/2014/main" id="{5EC0C9B7-FD87-BE49-AA61-5D0C98C1F5F7}"/>
              </a:ext>
            </a:extLst>
          </p:cNvPr>
          <p:cNvSpPr txBox="1">
            <a:spLocks noChangeArrowheads="1"/>
          </p:cNvSpPr>
          <p:nvPr/>
        </p:nvSpPr>
        <p:spPr bwMode="auto">
          <a:xfrm>
            <a:off x="2147888" y="819150"/>
            <a:ext cx="9271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600" dirty="0">
                <a:solidFill>
                  <a:srgbClr val="002060"/>
                </a:solidFill>
              </a:rPr>
              <a:t>MARCH</a:t>
            </a:r>
          </a:p>
        </p:txBody>
      </p:sp>
      <p:sp>
        <p:nvSpPr>
          <p:cNvPr id="29753" name="Text Box 58">
            <a:extLst>
              <a:ext uri="{FF2B5EF4-FFF2-40B4-BE49-F238E27FC236}">
                <a16:creationId xmlns:a16="http://schemas.microsoft.com/office/drawing/2014/main" id="{6B956C5C-84F5-3B42-B21E-3089C31F3E84}"/>
              </a:ext>
            </a:extLst>
          </p:cNvPr>
          <p:cNvSpPr txBox="1">
            <a:spLocks noChangeArrowheads="1"/>
          </p:cNvSpPr>
          <p:nvPr/>
        </p:nvSpPr>
        <p:spPr bwMode="auto">
          <a:xfrm>
            <a:off x="5995988" y="711200"/>
            <a:ext cx="76993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600" dirty="0">
                <a:solidFill>
                  <a:srgbClr val="002060"/>
                </a:solidFill>
              </a:rPr>
              <a:t>APRIL</a:t>
            </a:r>
          </a:p>
        </p:txBody>
      </p:sp>
      <p:sp>
        <p:nvSpPr>
          <p:cNvPr id="29754" name="Text Box 59">
            <a:extLst>
              <a:ext uri="{FF2B5EF4-FFF2-40B4-BE49-F238E27FC236}">
                <a16:creationId xmlns:a16="http://schemas.microsoft.com/office/drawing/2014/main" id="{B715CCE8-6D4E-824D-8797-34274354CB9B}"/>
              </a:ext>
            </a:extLst>
          </p:cNvPr>
          <p:cNvSpPr txBox="1">
            <a:spLocks noChangeArrowheads="1"/>
          </p:cNvSpPr>
          <p:nvPr/>
        </p:nvSpPr>
        <p:spPr bwMode="auto">
          <a:xfrm>
            <a:off x="7024688" y="1082675"/>
            <a:ext cx="296862"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600" dirty="0">
                <a:solidFill>
                  <a:srgbClr val="FF0000"/>
                </a:solidFill>
              </a:rPr>
              <a:t>9</a:t>
            </a:r>
          </a:p>
        </p:txBody>
      </p:sp>
      <p:sp>
        <p:nvSpPr>
          <p:cNvPr id="29755" name="Text Box 60">
            <a:extLst>
              <a:ext uri="{FF2B5EF4-FFF2-40B4-BE49-F238E27FC236}">
                <a16:creationId xmlns:a16="http://schemas.microsoft.com/office/drawing/2014/main" id="{9FECC28D-6AC6-E24A-A45A-69E96C63EB0D}"/>
              </a:ext>
            </a:extLst>
          </p:cNvPr>
          <p:cNvSpPr txBox="1">
            <a:spLocks noChangeArrowheads="1"/>
          </p:cNvSpPr>
          <p:nvPr/>
        </p:nvSpPr>
        <p:spPr bwMode="auto">
          <a:xfrm>
            <a:off x="7862888" y="1063625"/>
            <a:ext cx="4095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1600">
                <a:solidFill>
                  <a:srgbClr val="FF0000"/>
                </a:solidFill>
              </a:rPr>
              <a:t>16</a:t>
            </a:r>
          </a:p>
        </p:txBody>
      </p:sp>
      <p:sp>
        <p:nvSpPr>
          <p:cNvPr id="29756" name="Rectangle 61">
            <a:extLst>
              <a:ext uri="{FF2B5EF4-FFF2-40B4-BE49-F238E27FC236}">
                <a16:creationId xmlns:a16="http://schemas.microsoft.com/office/drawing/2014/main" id="{4D2AB286-690F-C74E-A649-A3C776AA1D7A}"/>
              </a:ext>
            </a:extLst>
          </p:cNvPr>
          <p:cNvSpPr>
            <a:spLocks noChangeArrowheads="1"/>
          </p:cNvSpPr>
          <p:nvPr/>
        </p:nvSpPr>
        <p:spPr bwMode="auto">
          <a:xfrm>
            <a:off x="2171700" y="1735138"/>
            <a:ext cx="952500" cy="360362"/>
          </a:xfrm>
          <a:prstGeom prst="rect">
            <a:avLst/>
          </a:prstGeom>
          <a:solidFill>
            <a:srgbClr val="FF00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endParaRPr lang="en-GB" altLang="en-US" sz="1600"/>
          </a:p>
        </p:txBody>
      </p:sp>
      <p:sp>
        <p:nvSpPr>
          <p:cNvPr id="29757" name="Rectangle 63">
            <a:extLst>
              <a:ext uri="{FF2B5EF4-FFF2-40B4-BE49-F238E27FC236}">
                <a16:creationId xmlns:a16="http://schemas.microsoft.com/office/drawing/2014/main" id="{D936E49F-9C80-314A-BA0C-D76FBFAB37F8}"/>
              </a:ext>
            </a:extLst>
          </p:cNvPr>
          <p:cNvSpPr>
            <a:spLocks noChangeArrowheads="1"/>
          </p:cNvSpPr>
          <p:nvPr/>
        </p:nvSpPr>
        <p:spPr bwMode="auto">
          <a:xfrm>
            <a:off x="3314700" y="2430463"/>
            <a:ext cx="939800" cy="350837"/>
          </a:xfrm>
          <a:prstGeom prst="rect">
            <a:avLst/>
          </a:prstGeom>
          <a:solidFill>
            <a:srgbClr val="FF00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endParaRPr lang="en-GB" altLang="en-US" sz="1600"/>
          </a:p>
        </p:txBody>
      </p:sp>
      <p:sp>
        <p:nvSpPr>
          <p:cNvPr id="29758" name="Rectangle 65">
            <a:extLst>
              <a:ext uri="{FF2B5EF4-FFF2-40B4-BE49-F238E27FC236}">
                <a16:creationId xmlns:a16="http://schemas.microsoft.com/office/drawing/2014/main" id="{F5EEBD0B-B8A0-CC4A-A6F0-249DF66FD3ED}"/>
              </a:ext>
            </a:extLst>
          </p:cNvPr>
          <p:cNvSpPr>
            <a:spLocks noChangeArrowheads="1"/>
          </p:cNvSpPr>
          <p:nvPr/>
        </p:nvSpPr>
        <p:spPr bwMode="auto">
          <a:xfrm>
            <a:off x="3159125" y="3048000"/>
            <a:ext cx="1438275" cy="436563"/>
          </a:xfrm>
          <a:prstGeom prst="rect">
            <a:avLst/>
          </a:prstGeom>
          <a:solidFill>
            <a:srgbClr val="FF00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1600"/>
              <a:t> </a:t>
            </a:r>
          </a:p>
        </p:txBody>
      </p:sp>
      <p:sp>
        <p:nvSpPr>
          <p:cNvPr id="29759" name="Rectangle 73">
            <a:extLst>
              <a:ext uri="{FF2B5EF4-FFF2-40B4-BE49-F238E27FC236}">
                <a16:creationId xmlns:a16="http://schemas.microsoft.com/office/drawing/2014/main" id="{7E551FB3-C295-344F-B89F-15CD62682B66}"/>
              </a:ext>
            </a:extLst>
          </p:cNvPr>
          <p:cNvSpPr>
            <a:spLocks noChangeArrowheads="1"/>
          </p:cNvSpPr>
          <p:nvPr/>
        </p:nvSpPr>
        <p:spPr bwMode="auto">
          <a:xfrm>
            <a:off x="3124200" y="3771900"/>
            <a:ext cx="647700" cy="381000"/>
          </a:xfrm>
          <a:prstGeom prst="rect">
            <a:avLst/>
          </a:prstGeom>
          <a:solidFill>
            <a:srgbClr val="FF00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endParaRPr lang="en-GB" altLang="en-US" sz="1600"/>
          </a:p>
        </p:txBody>
      </p:sp>
      <p:sp>
        <p:nvSpPr>
          <p:cNvPr id="29760" name="Rectangle 75">
            <a:extLst>
              <a:ext uri="{FF2B5EF4-FFF2-40B4-BE49-F238E27FC236}">
                <a16:creationId xmlns:a16="http://schemas.microsoft.com/office/drawing/2014/main" id="{1B74C6D5-6082-C143-B416-7BBBFD65F2C6}"/>
              </a:ext>
            </a:extLst>
          </p:cNvPr>
          <p:cNvSpPr>
            <a:spLocks noChangeArrowheads="1"/>
          </p:cNvSpPr>
          <p:nvPr/>
        </p:nvSpPr>
        <p:spPr bwMode="auto">
          <a:xfrm flipV="1">
            <a:off x="4572000" y="4438650"/>
            <a:ext cx="2360613" cy="419100"/>
          </a:xfrm>
          <a:prstGeom prst="rect">
            <a:avLst/>
          </a:prstGeom>
          <a:solidFill>
            <a:srgbClr val="FF00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endParaRPr lang="en-GB" altLang="en-US" sz="1600"/>
          </a:p>
        </p:txBody>
      </p:sp>
      <p:sp>
        <p:nvSpPr>
          <p:cNvPr id="29761" name="Rectangle 83">
            <a:extLst>
              <a:ext uri="{FF2B5EF4-FFF2-40B4-BE49-F238E27FC236}">
                <a16:creationId xmlns:a16="http://schemas.microsoft.com/office/drawing/2014/main" id="{D7205445-A7EE-8149-8FB1-7CB2F0DE340E}"/>
              </a:ext>
            </a:extLst>
          </p:cNvPr>
          <p:cNvSpPr>
            <a:spLocks noChangeArrowheads="1"/>
          </p:cNvSpPr>
          <p:nvPr/>
        </p:nvSpPr>
        <p:spPr bwMode="auto">
          <a:xfrm>
            <a:off x="6972300" y="5124450"/>
            <a:ext cx="914400" cy="419100"/>
          </a:xfrm>
          <a:prstGeom prst="rect">
            <a:avLst/>
          </a:prstGeom>
          <a:solidFill>
            <a:srgbClr val="FF00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endParaRPr lang="en-US" altLang="en-US" sz="1600"/>
          </a:p>
        </p:txBody>
      </p:sp>
      <p:sp>
        <p:nvSpPr>
          <p:cNvPr id="29762" name="Text Box 89">
            <a:extLst>
              <a:ext uri="{FF2B5EF4-FFF2-40B4-BE49-F238E27FC236}">
                <a16:creationId xmlns:a16="http://schemas.microsoft.com/office/drawing/2014/main" id="{A3F403DE-47DE-984F-A723-395140C1BF5A}"/>
              </a:ext>
            </a:extLst>
          </p:cNvPr>
          <p:cNvSpPr txBox="1">
            <a:spLocks noChangeArrowheads="1"/>
          </p:cNvSpPr>
          <p:nvPr/>
        </p:nvSpPr>
        <p:spPr bwMode="auto">
          <a:xfrm>
            <a:off x="320675" y="1595438"/>
            <a:ext cx="1511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000" dirty="0">
                <a:solidFill>
                  <a:schemeClr val="accent6">
                    <a:lumMod val="75000"/>
                  </a:schemeClr>
                </a:solidFill>
              </a:rPr>
              <a:t>Plan</a:t>
            </a:r>
            <a:r>
              <a:rPr lang="en-GB" altLang="en-US" sz="2000" dirty="0">
                <a:solidFill>
                  <a:schemeClr val="bg2"/>
                </a:solidFill>
              </a:rPr>
              <a:t> </a:t>
            </a:r>
            <a:r>
              <a:rPr lang="en-GB" altLang="en-US" sz="2000" dirty="0">
                <a:solidFill>
                  <a:schemeClr val="accent6">
                    <a:lumMod val="75000"/>
                  </a:schemeClr>
                </a:solidFill>
              </a:rPr>
              <a:t>testing</a:t>
            </a:r>
          </a:p>
        </p:txBody>
      </p:sp>
      <p:sp>
        <p:nvSpPr>
          <p:cNvPr id="29763" name="Text Box 90">
            <a:extLst>
              <a:ext uri="{FF2B5EF4-FFF2-40B4-BE49-F238E27FC236}">
                <a16:creationId xmlns:a16="http://schemas.microsoft.com/office/drawing/2014/main" id="{24AAF4D6-BE7F-4741-A240-D308ACCA1EB2}"/>
              </a:ext>
            </a:extLst>
          </p:cNvPr>
          <p:cNvSpPr txBox="1">
            <a:spLocks noChangeArrowheads="1"/>
          </p:cNvSpPr>
          <p:nvPr/>
        </p:nvSpPr>
        <p:spPr bwMode="auto">
          <a:xfrm>
            <a:off x="6118225" y="1046163"/>
            <a:ext cx="311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rgbClr val="FF0000"/>
                </a:solidFill>
              </a:rPr>
              <a:t>2</a:t>
            </a:r>
          </a:p>
        </p:txBody>
      </p:sp>
      <p:sp>
        <p:nvSpPr>
          <p:cNvPr id="29764" name="Rectangle 92">
            <a:extLst>
              <a:ext uri="{FF2B5EF4-FFF2-40B4-BE49-F238E27FC236}">
                <a16:creationId xmlns:a16="http://schemas.microsoft.com/office/drawing/2014/main" id="{4BF602D3-D2DA-3148-82B8-2CD24DD486C2}"/>
              </a:ext>
            </a:extLst>
          </p:cNvPr>
          <p:cNvSpPr>
            <a:spLocks noChangeArrowheads="1"/>
          </p:cNvSpPr>
          <p:nvPr/>
        </p:nvSpPr>
        <p:spPr bwMode="auto">
          <a:xfrm>
            <a:off x="2178050" y="553085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65" name="Rectangle 93">
            <a:extLst>
              <a:ext uri="{FF2B5EF4-FFF2-40B4-BE49-F238E27FC236}">
                <a16:creationId xmlns:a16="http://schemas.microsoft.com/office/drawing/2014/main" id="{4D067B19-DA91-2749-9B72-5AAD043B23D3}"/>
              </a:ext>
            </a:extLst>
          </p:cNvPr>
          <p:cNvSpPr>
            <a:spLocks noChangeArrowheads="1"/>
          </p:cNvSpPr>
          <p:nvPr/>
        </p:nvSpPr>
        <p:spPr bwMode="auto">
          <a:xfrm>
            <a:off x="3130550" y="553085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66" name="Rectangle 94">
            <a:extLst>
              <a:ext uri="{FF2B5EF4-FFF2-40B4-BE49-F238E27FC236}">
                <a16:creationId xmlns:a16="http://schemas.microsoft.com/office/drawing/2014/main" id="{15676670-8B4D-7D49-90F4-48F1B9DF148B}"/>
              </a:ext>
            </a:extLst>
          </p:cNvPr>
          <p:cNvSpPr>
            <a:spLocks noChangeArrowheads="1"/>
          </p:cNvSpPr>
          <p:nvPr/>
        </p:nvSpPr>
        <p:spPr bwMode="auto">
          <a:xfrm>
            <a:off x="4083050" y="553085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67" name="Rectangle 95">
            <a:extLst>
              <a:ext uri="{FF2B5EF4-FFF2-40B4-BE49-F238E27FC236}">
                <a16:creationId xmlns:a16="http://schemas.microsoft.com/office/drawing/2014/main" id="{E03BA075-2A62-5B46-80F9-43828C83350E}"/>
              </a:ext>
            </a:extLst>
          </p:cNvPr>
          <p:cNvSpPr>
            <a:spLocks noChangeArrowheads="1"/>
          </p:cNvSpPr>
          <p:nvPr/>
        </p:nvSpPr>
        <p:spPr bwMode="auto">
          <a:xfrm>
            <a:off x="5035550" y="553085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68" name="Rectangle 96">
            <a:extLst>
              <a:ext uri="{FF2B5EF4-FFF2-40B4-BE49-F238E27FC236}">
                <a16:creationId xmlns:a16="http://schemas.microsoft.com/office/drawing/2014/main" id="{6508E7D0-BA40-BD40-ACDC-FA0081A7D58B}"/>
              </a:ext>
            </a:extLst>
          </p:cNvPr>
          <p:cNvSpPr>
            <a:spLocks noChangeArrowheads="1"/>
          </p:cNvSpPr>
          <p:nvPr/>
        </p:nvSpPr>
        <p:spPr bwMode="auto">
          <a:xfrm>
            <a:off x="5988050" y="553085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69" name="Rectangle 97">
            <a:extLst>
              <a:ext uri="{FF2B5EF4-FFF2-40B4-BE49-F238E27FC236}">
                <a16:creationId xmlns:a16="http://schemas.microsoft.com/office/drawing/2014/main" id="{89F701D7-0A41-8641-B229-CA9B6EAFDE72}"/>
              </a:ext>
            </a:extLst>
          </p:cNvPr>
          <p:cNvSpPr>
            <a:spLocks noChangeArrowheads="1"/>
          </p:cNvSpPr>
          <p:nvPr/>
        </p:nvSpPr>
        <p:spPr bwMode="auto">
          <a:xfrm>
            <a:off x="6940550" y="552450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70" name="Rectangle 98">
            <a:extLst>
              <a:ext uri="{FF2B5EF4-FFF2-40B4-BE49-F238E27FC236}">
                <a16:creationId xmlns:a16="http://schemas.microsoft.com/office/drawing/2014/main" id="{68BCC8A6-50FE-AD49-BDCB-95CB5D94778A}"/>
              </a:ext>
            </a:extLst>
          </p:cNvPr>
          <p:cNvSpPr>
            <a:spLocks noChangeArrowheads="1"/>
          </p:cNvSpPr>
          <p:nvPr/>
        </p:nvSpPr>
        <p:spPr bwMode="auto">
          <a:xfrm>
            <a:off x="7893050" y="5530850"/>
            <a:ext cx="952500" cy="6858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71" name="Rectangle 80">
            <a:extLst>
              <a:ext uri="{FF2B5EF4-FFF2-40B4-BE49-F238E27FC236}">
                <a16:creationId xmlns:a16="http://schemas.microsoft.com/office/drawing/2014/main" id="{E3C8AEA5-ABDB-C148-9BD1-0D927F1CA8EE}"/>
              </a:ext>
            </a:extLst>
          </p:cNvPr>
          <p:cNvSpPr>
            <a:spLocks noChangeArrowheads="1"/>
          </p:cNvSpPr>
          <p:nvPr/>
        </p:nvSpPr>
        <p:spPr bwMode="auto">
          <a:xfrm>
            <a:off x="7867650" y="5819775"/>
            <a:ext cx="971550" cy="390525"/>
          </a:xfrm>
          <a:prstGeom prst="rect">
            <a:avLst/>
          </a:prstGeom>
          <a:solidFill>
            <a:srgbClr val="FF00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endParaRPr lang="en-US" altLang="en-US" sz="1600"/>
          </a:p>
        </p:txBody>
      </p:sp>
      <p:sp>
        <p:nvSpPr>
          <p:cNvPr id="29772" name="Line 99">
            <a:extLst>
              <a:ext uri="{FF2B5EF4-FFF2-40B4-BE49-F238E27FC236}">
                <a16:creationId xmlns:a16="http://schemas.microsoft.com/office/drawing/2014/main" id="{272E8736-7900-6B4B-9CB4-49CEBC249C9B}"/>
              </a:ext>
            </a:extLst>
          </p:cNvPr>
          <p:cNvSpPr>
            <a:spLocks noChangeShapeType="1"/>
          </p:cNvSpPr>
          <p:nvPr/>
        </p:nvSpPr>
        <p:spPr bwMode="auto">
          <a:xfrm>
            <a:off x="3124200" y="2076450"/>
            <a:ext cx="0" cy="1714500"/>
          </a:xfrm>
          <a:prstGeom prst="line">
            <a:avLst/>
          </a:prstGeom>
          <a:noFill/>
          <a:ln w="190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73" name="Line 100">
            <a:extLst>
              <a:ext uri="{FF2B5EF4-FFF2-40B4-BE49-F238E27FC236}">
                <a16:creationId xmlns:a16="http://schemas.microsoft.com/office/drawing/2014/main" id="{10EBE42A-079D-E84D-BA9F-01DE6065B02A}"/>
              </a:ext>
            </a:extLst>
          </p:cNvPr>
          <p:cNvSpPr>
            <a:spLocks noChangeShapeType="1"/>
          </p:cNvSpPr>
          <p:nvPr/>
        </p:nvSpPr>
        <p:spPr bwMode="auto">
          <a:xfrm>
            <a:off x="3314700" y="2095500"/>
            <a:ext cx="19050" cy="38100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74" name="Line 101">
            <a:extLst>
              <a:ext uri="{FF2B5EF4-FFF2-40B4-BE49-F238E27FC236}">
                <a16:creationId xmlns:a16="http://schemas.microsoft.com/office/drawing/2014/main" id="{23C10122-5C48-D844-9A62-B069E56B78CE}"/>
              </a:ext>
            </a:extLst>
          </p:cNvPr>
          <p:cNvSpPr>
            <a:spLocks noChangeShapeType="1"/>
          </p:cNvSpPr>
          <p:nvPr/>
        </p:nvSpPr>
        <p:spPr bwMode="auto">
          <a:xfrm>
            <a:off x="3124200" y="2800350"/>
            <a:ext cx="0" cy="22860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75" name="Line 102">
            <a:extLst>
              <a:ext uri="{FF2B5EF4-FFF2-40B4-BE49-F238E27FC236}">
                <a16:creationId xmlns:a16="http://schemas.microsoft.com/office/drawing/2014/main" id="{7914FB5B-3D39-554A-8EF0-330931EC62C5}"/>
              </a:ext>
            </a:extLst>
          </p:cNvPr>
          <p:cNvSpPr>
            <a:spLocks noChangeShapeType="1"/>
          </p:cNvSpPr>
          <p:nvPr/>
        </p:nvSpPr>
        <p:spPr bwMode="auto">
          <a:xfrm>
            <a:off x="4591050" y="3467100"/>
            <a:ext cx="0" cy="990600"/>
          </a:xfrm>
          <a:prstGeom prst="line">
            <a:avLst/>
          </a:prstGeom>
          <a:noFill/>
          <a:ln w="95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76" name="Line 103">
            <a:extLst>
              <a:ext uri="{FF2B5EF4-FFF2-40B4-BE49-F238E27FC236}">
                <a16:creationId xmlns:a16="http://schemas.microsoft.com/office/drawing/2014/main" id="{AF342D93-9E1B-784E-A870-C9A13AF4412A}"/>
              </a:ext>
            </a:extLst>
          </p:cNvPr>
          <p:cNvSpPr>
            <a:spLocks noChangeShapeType="1"/>
          </p:cNvSpPr>
          <p:nvPr/>
        </p:nvSpPr>
        <p:spPr bwMode="auto">
          <a:xfrm>
            <a:off x="6915150" y="4857750"/>
            <a:ext cx="38100" cy="285750"/>
          </a:xfrm>
          <a:prstGeom prst="line">
            <a:avLst/>
          </a:prstGeom>
          <a:noFill/>
          <a:ln w="952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77" name="Line 104">
            <a:extLst>
              <a:ext uri="{FF2B5EF4-FFF2-40B4-BE49-F238E27FC236}">
                <a16:creationId xmlns:a16="http://schemas.microsoft.com/office/drawing/2014/main" id="{85ADC6D3-2C5D-5847-ADB2-3D7CDF88C541}"/>
              </a:ext>
            </a:extLst>
          </p:cNvPr>
          <p:cNvSpPr>
            <a:spLocks noChangeShapeType="1"/>
          </p:cNvSpPr>
          <p:nvPr/>
        </p:nvSpPr>
        <p:spPr bwMode="auto">
          <a:xfrm>
            <a:off x="7905750" y="5505450"/>
            <a:ext cx="0" cy="304800"/>
          </a:xfrm>
          <a:prstGeom prst="line">
            <a:avLst/>
          </a:prstGeom>
          <a:noFill/>
          <a:ln w="952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78" name="Rectangle 105">
            <a:extLst>
              <a:ext uri="{FF2B5EF4-FFF2-40B4-BE49-F238E27FC236}">
                <a16:creationId xmlns:a16="http://schemas.microsoft.com/office/drawing/2014/main" id="{91C99FDB-1CC9-2149-A9A0-FA1CEBA839CB}"/>
              </a:ext>
            </a:extLst>
          </p:cNvPr>
          <p:cNvSpPr>
            <a:spLocks noChangeArrowheads="1"/>
          </p:cNvSpPr>
          <p:nvPr/>
        </p:nvSpPr>
        <p:spPr bwMode="auto">
          <a:xfrm>
            <a:off x="3257550" y="3771900"/>
            <a:ext cx="1352550" cy="400050"/>
          </a:xfrm>
          <a:prstGeom prst="rect">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79" name="Rectangle 106">
            <a:extLst>
              <a:ext uri="{FF2B5EF4-FFF2-40B4-BE49-F238E27FC236}">
                <a16:creationId xmlns:a16="http://schemas.microsoft.com/office/drawing/2014/main" id="{C832E445-54F7-1D42-BA1A-CD407CF086A6}"/>
              </a:ext>
            </a:extLst>
          </p:cNvPr>
          <p:cNvSpPr>
            <a:spLocks noChangeArrowheads="1"/>
          </p:cNvSpPr>
          <p:nvPr/>
        </p:nvSpPr>
        <p:spPr bwMode="auto">
          <a:xfrm>
            <a:off x="4057650" y="2400300"/>
            <a:ext cx="571500" cy="381000"/>
          </a:xfrm>
          <a:prstGeom prst="rect">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9780" name="Text Box 107">
            <a:extLst>
              <a:ext uri="{FF2B5EF4-FFF2-40B4-BE49-F238E27FC236}">
                <a16:creationId xmlns:a16="http://schemas.microsoft.com/office/drawing/2014/main" id="{50E6A503-211D-7942-991F-B5C1299F64F0}"/>
              </a:ext>
            </a:extLst>
          </p:cNvPr>
          <p:cNvSpPr txBox="1">
            <a:spLocks noChangeArrowheads="1"/>
          </p:cNvSpPr>
          <p:nvPr/>
        </p:nvSpPr>
        <p:spPr bwMode="auto">
          <a:xfrm>
            <a:off x="288925" y="5637213"/>
            <a:ext cx="1606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chemeClr val="accent6">
                    <a:lumMod val="75000"/>
                  </a:schemeClr>
                </a:solidFill>
              </a:rPr>
              <a:t>Draft changes</a:t>
            </a:r>
          </a:p>
        </p:txBody>
      </p:sp>
      <p:sp>
        <p:nvSpPr>
          <p:cNvPr id="29781" name="Text Box 109">
            <a:extLst>
              <a:ext uri="{FF2B5EF4-FFF2-40B4-BE49-F238E27FC236}">
                <a16:creationId xmlns:a16="http://schemas.microsoft.com/office/drawing/2014/main" id="{A03A77F0-164B-6B43-B391-2D0F5F4928AA}"/>
              </a:ext>
            </a:extLst>
          </p:cNvPr>
          <p:cNvSpPr txBox="1">
            <a:spLocks noChangeArrowheads="1"/>
          </p:cNvSpPr>
          <p:nvPr/>
        </p:nvSpPr>
        <p:spPr bwMode="auto">
          <a:xfrm>
            <a:off x="3184525" y="1731963"/>
            <a:ext cx="450850" cy="366712"/>
          </a:xfrm>
          <a:prstGeom prst="rect">
            <a:avLst/>
          </a:prstGeom>
          <a:noFill/>
          <a:ln>
            <a:noFill/>
          </a:ln>
          <a:effectLst/>
          <a:extLst>
            <a:ext uri="{909E8E84-426E-40DD-AFC4-6F175D3DCCD1}">
              <a14:hiddenFill xmlns:a14="http://schemas.microsoft.com/office/drawing/2010/main">
                <a:solidFill>
                  <a:schemeClr val="bg2"/>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chemeClr val="bg2"/>
                </a:solidFill>
              </a:rPr>
              <a:t>LT</a:t>
            </a:r>
          </a:p>
        </p:txBody>
      </p:sp>
      <p:sp>
        <p:nvSpPr>
          <p:cNvPr id="29782" name="Text Box 110">
            <a:extLst>
              <a:ext uri="{FF2B5EF4-FFF2-40B4-BE49-F238E27FC236}">
                <a16:creationId xmlns:a16="http://schemas.microsoft.com/office/drawing/2014/main" id="{0B47482A-70C4-0F41-BFE0-C69B0DC87EC9}"/>
              </a:ext>
            </a:extLst>
          </p:cNvPr>
          <p:cNvSpPr txBox="1">
            <a:spLocks noChangeArrowheads="1"/>
          </p:cNvSpPr>
          <p:nvPr/>
        </p:nvSpPr>
        <p:spPr bwMode="auto">
          <a:xfrm>
            <a:off x="4956175" y="2398713"/>
            <a:ext cx="476250" cy="366712"/>
          </a:xfrm>
          <a:prstGeom prst="rect">
            <a:avLst/>
          </a:prstGeom>
          <a:noFill/>
          <a:ln>
            <a:noFill/>
          </a:ln>
          <a:effectLst/>
          <a:extLst>
            <a:ext uri="{909E8E84-426E-40DD-AFC4-6F175D3DCCD1}">
              <a14:hiddenFill xmlns:a14="http://schemas.microsoft.com/office/drawing/2010/main">
                <a:solidFill>
                  <a:schemeClr val="bg2"/>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chemeClr val="bg2"/>
                </a:solidFill>
              </a:rPr>
              <a:t>TA</a:t>
            </a:r>
          </a:p>
        </p:txBody>
      </p:sp>
      <p:sp>
        <p:nvSpPr>
          <p:cNvPr id="29783" name="Text Box 111">
            <a:extLst>
              <a:ext uri="{FF2B5EF4-FFF2-40B4-BE49-F238E27FC236}">
                <a16:creationId xmlns:a16="http://schemas.microsoft.com/office/drawing/2014/main" id="{44A0EE88-C09B-AE42-A127-822C18847DBF}"/>
              </a:ext>
            </a:extLst>
          </p:cNvPr>
          <p:cNvSpPr txBox="1">
            <a:spLocks noChangeArrowheads="1"/>
          </p:cNvSpPr>
          <p:nvPr/>
        </p:nvSpPr>
        <p:spPr bwMode="auto">
          <a:xfrm>
            <a:off x="4962525" y="3014663"/>
            <a:ext cx="450850" cy="366712"/>
          </a:xfrm>
          <a:prstGeom prst="rect">
            <a:avLst/>
          </a:prstGeom>
          <a:noFill/>
          <a:ln>
            <a:noFill/>
          </a:ln>
          <a:effectLst/>
          <a:extLst>
            <a:ext uri="{909E8E84-426E-40DD-AFC4-6F175D3DCCD1}">
              <a14:hiddenFill xmlns:a14="http://schemas.microsoft.com/office/drawing/2010/main">
                <a:solidFill>
                  <a:schemeClr val="bg2"/>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chemeClr val="bg2"/>
                </a:solidFill>
              </a:rPr>
              <a:t>LT</a:t>
            </a:r>
          </a:p>
        </p:txBody>
      </p:sp>
      <p:sp>
        <p:nvSpPr>
          <p:cNvPr id="29784" name="Text Box 112">
            <a:extLst>
              <a:ext uri="{FF2B5EF4-FFF2-40B4-BE49-F238E27FC236}">
                <a16:creationId xmlns:a16="http://schemas.microsoft.com/office/drawing/2014/main" id="{C954EDDE-5083-F54B-AE42-A13034EC0FC2}"/>
              </a:ext>
            </a:extLst>
          </p:cNvPr>
          <p:cNvSpPr txBox="1">
            <a:spLocks noChangeArrowheads="1"/>
          </p:cNvSpPr>
          <p:nvPr/>
        </p:nvSpPr>
        <p:spPr bwMode="auto">
          <a:xfrm>
            <a:off x="5038725" y="3757613"/>
            <a:ext cx="476250" cy="366712"/>
          </a:xfrm>
          <a:prstGeom prst="rect">
            <a:avLst/>
          </a:prstGeom>
          <a:noFill/>
          <a:ln>
            <a:noFill/>
          </a:ln>
          <a:effectLst/>
          <a:extLst>
            <a:ext uri="{909E8E84-426E-40DD-AFC4-6F175D3DCCD1}">
              <a14:hiddenFill xmlns:a14="http://schemas.microsoft.com/office/drawing/2010/main">
                <a:solidFill>
                  <a:schemeClr val="bg2"/>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chemeClr val="bg2"/>
                </a:solidFill>
              </a:rPr>
              <a:t>TA</a:t>
            </a:r>
          </a:p>
        </p:txBody>
      </p:sp>
      <p:sp>
        <p:nvSpPr>
          <p:cNvPr id="29785" name="Text Box 113">
            <a:extLst>
              <a:ext uri="{FF2B5EF4-FFF2-40B4-BE49-F238E27FC236}">
                <a16:creationId xmlns:a16="http://schemas.microsoft.com/office/drawing/2014/main" id="{117BF962-6021-9C45-B256-CA430B4F2D8A}"/>
              </a:ext>
            </a:extLst>
          </p:cNvPr>
          <p:cNvSpPr txBox="1">
            <a:spLocks noChangeArrowheads="1"/>
          </p:cNvSpPr>
          <p:nvPr/>
        </p:nvSpPr>
        <p:spPr bwMode="auto">
          <a:xfrm>
            <a:off x="7978775" y="5116513"/>
            <a:ext cx="4508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LT</a:t>
            </a:r>
          </a:p>
        </p:txBody>
      </p:sp>
      <p:sp>
        <p:nvSpPr>
          <p:cNvPr id="29786" name="Text Box 114">
            <a:extLst>
              <a:ext uri="{FF2B5EF4-FFF2-40B4-BE49-F238E27FC236}">
                <a16:creationId xmlns:a16="http://schemas.microsoft.com/office/drawing/2014/main" id="{659D08E7-D819-6042-90E4-3B54D73D5559}"/>
              </a:ext>
            </a:extLst>
          </p:cNvPr>
          <p:cNvSpPr txBox="1">
            <a:spLocks noChangeArrowheads="1"/>
          </p:cNvSpPr>
          <p:nvPr/>
        </p:nvSpPr>
        <p:spPr bwMode="auto">
          <a:xfrm>
            <a:off x="8347075" y="5846763"/>
            <a:ext cx="450850" cy="366712"/>
          </a:xfrm>
          <a:prstGeom prst="rect">
            <a:avLst/>
          </a:prstGeom>
          <a:noFill/>
          <a:ln>
            <a:noFill/>
          </a:ln>
          <a:effectLst/>
          <a:extLst>
            <a:ext uri="{909E8E84-426E-40DD-AFC4-6F175D3DCCD1}">
              <a14:hiddenFill xmlns:a14="http://schemas.microsoft.com/office/drawing/2010/main">
                <a:solidFill>
                  <a:schemeClr val="bg2"/>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chemeClr val="bg2"/>
                </a:solidFill>
              </a:rPr>
              <a:t>LT</a:t>
            </a:r>
          </a:p>
        </p:txBody>
      </p:sp>
      <p:sp>
        <p:nvSpPr>
          <p:cNvPr id="29787" name="Text Box 115">
            <a:extLst>
              <a:ext uri="{FF2B5EF4-FFF2-40B4-BE49-F238E27FC236}">
                <a16:creationId xmlns:a16="http://schemas.microsoft.com/office/drawing/2014/main" id="{8D9591BC-890E-F643-887F-B3E66A3E2FF8}"/>
              </a:ext>
            </a:extLst>
          </p:cNvPr>
          <p:cNvSpPr txBox="1">
            <a:spLocks noChangeArrowheads="1"/>
          </p:cNvSpPr>
          <p:nvPr/>
        </p:nvSpPr>
        <p:spPr bwMode="auto">
          <a:xfrm>
            <a:off x="6988175" y="4487863"/>
            <a:ext cx="4762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TA</a:t>
            </a:r>
          </a:p>
        </p:txBody>
      </p:sp>
      <p:sp>
        <p:nvSpPr>
          <p:cNvPr id="29788" name="Text Box 116">
            <a:extLst>
              <a:ext uri="{FF2B5EF4-FFF2-40B4-BE49-F238E27FC236}">
                <a16:creationId xmlns:a16="http://schemas.microsoft.com/office/drawing/2014/main" id="{F47B1848-79D9-F24C-A47C-5EF19269A1DD}"/>
              </a:ext>
            </a:extLst>
          </p:cNvPr>
          <p:cNvSpPr txBox="1">
            <a:spLocks noChangeArrowheads="1"/>
          </p:cNvSpPr>
          <p:nvPr/>
        </p:nvSpPr>
        <p:spPr bwMode="auto">
          <a:xfrm>
            <a:off x="6613525" y="0"/>
            <a:ext cx="23177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solidFill>
                  <a:srgbClr val="7030A0"/>
                </a:solidFill>
              </a:rPr>
              <a:t>LT = lead tester</a:t>
            </a:r>
          </a:p>
        </p:txBody>
      </p:sp>
      <p:sp>
        <p:nvSpPr>
          <p:cNvPr id="29789" name="Text Box 117">
            <a:extLst>
              <a:ext uri="{FF2B5EF4-FFF2-40B4-BE49-F238E27FC236}">
                <a16:creationId xmlns:a16="http://schemas.microsoft.com/office/drawing/2014/main" id="{9F556D84-FF93-C245-91D8-AE23248FBDA0}"/>
              </a:ext>
            </a:extLst>
          </p:cNvPr>
          <p:cNvSpPr txBox="1">
            <a:spLocks noChangeArrowheads="1"/>
          </p:cNvSpPr>
          <p:nvPr/>
        </p:nvSpPr>
        <p:spPr bwMode="auto">
          <a:xfrm>
            <a:off x="6378575" y="392113"/>
            <a:ext cx="23749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solidFill>
                  <a:srgbClr val="7030A0"/>
                </a:solidFill>
              </a:rPr>
              <a:t>TA = testing assistant</a:t>
            </a:r>
          </a:p>
        </p:txBody>
      </p:sp>
      <p:sp>
        <p:nvSpPr>
          <p:cNvPr id="29790" name="Line 118">
            <a:extLst>
              <a:ext uri="{FF2B5EF4-FFF2-40B4-BE49-F238E27FC236}">
                <a16:creationId xmlns:a16="http://schemas.microsoft.com/office/drawing/2014/main" id="{4F2AAE12-6538-6B4E-9973-E86CA539D61E}"/>
              </a:ext>
            </a:extLst>
          </p:cNvPr>
          <p:cNvSpPr>
            <a:spLocks noChangeShapeType="1"/>
          </p:cNvSpPr>
          <p:nvPr/>
        </p:nvSpPr>
        <p:spPr bwMode="auto">
          <a:xfrm>
            <a:off x="3143250" y="2095500"/>
            <a:ext cx="228600" cy="0"/>
          </a:xfrm>
          <a:prstGeom prst="line">
            <a:avLst/>
          </a:prstGeom>
          <a:noFill/>
          <a:ln w="9525">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8427703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04B8D9C-1C17-DF40-88A0-0000AA6DCDB5}"/>
              </a:ext>
            </a:extLst>
          </p:cNvPr>
          <p:cNvSpPr>
            <a:spLocks noGrp="1" noChangeArrowheads="1"/>
          </p:cNvSpPr>
          <p:nvPr>
            <p:ph type="title"/>
          </p:nvPr>
        </p:nvSpPr>
        <p:spPr/>
        <p:txBody>
          <a:bodyPr/>
          <a:lstStyle/>
          <a:p>
            <a:r>
              <a:rPr lang="en-US" altLang="en-US" sz="4000" b="1"/>
              <a:t>Step 8: Review/publicise plan</a:t>
            </a:r>
          </a:p>
        </p:txBody>
      </p:sp>
      <p:sp>
        <p:nvSpPr>
          <p:cNvPr id="30723" name="Rectangle 3">
            <a:extLst>
              <a:ext uri="{FF2B5EF4-FFF2-40B4-BE49-F238E27FC236}">
                <a16:creationId xmlns:a16="http://schemas.microsoft.com/office/drawing/2014/main" id="{A5523A23-0AC0-924B-AF16-5F91ABAD8C24}"/>
              </a:ext>
            </a:extLst>
          </p:cNvPr>
          <p:cNvSpPr>
            <a:spLocks noGrp="1" noChangeArrowheads="1"/>
          </p:cNvSpPr>
          <p:nvPr>
            <p:ph idx="1"/>
          </p:nvPr>
        </p:nvSpPr>
        <p:spPr>
          <a:xfrm>
            <a:off x="685800" y="1981200"/>
            <a:ext cx="7772400" cy="2228850"/>
          </a:xfrm>
        </p:spPr>
        <p:txBody>
          <a:bodyPr/>
          <a:lstStyle/>
          <a:p>
            <a:r>
              <a:rPr lang="en-US" altLang="en-US" dirty="0"/>
              <a:t>8.1 Review quality aspects of project plan</a:t>
            </a:r>
          </a:p>
          <a:p>
            <a:r>
              <a:rPr lang="en-US" altLang="en-US" dirty="0"/>
              <a:t>8.2 Document plan and obtain agreement</a:t>
            </a:r>
          </a:p>
        </p:txBody>
      </p:sp>
      <p:sp>
        <p:nvSpPr>
          <p:cNvPr id="5" name="Slide Number Placeholder 3">
            <a:extLst>
              <a:ext uri="{FF2B5EF4-FFF2-40B4-BE49-F238E27FC236}">
                <a16:creationId xmlns:a16="http://schemas.microsoft.com/office/drawing/2014/main" id="{BB0EA144-7C3D-AB40-BC4F-2CFE1AAE0F7B}"/>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4F4C611-90B3-BD4D-9E9C-EC5295D1D757}" type="slidenum">
              <a:rPr lang="en-US" altLang="en-US">
                <a:solidFill>
                  <a:srgbClr val="898989"/>
                </a:solidFill>
              </a:rPr>
              <a:pPr eaLnBrk="1" hangingPunct="1"/>
              <a:t>28</a:t>
            </a:fld>
            <a:endParaRPr lang="en-US" altLang="en-US">
              <a:solidFill>
                <a:srgbClr val="898989"/>
              </a:solidFill>
            </a:endParaRPr>
          </a:p>
        </p:txBody>
      </p:sp>
      <p:sp>
        <p:nvSpPr>
          <p:cNvPr id="30725" name="Rectangle 4">
            <a:extLst>
              <a:ext uri="{FF2B5EF4-FFF2-40B4-BE49-F238E27FC236}">
                <a16:creationId xmlns:a16="http://schemas.microsoft.com/office/drawing/2014/main" id="{2D78958B-A6CA-8C4B-B52A-55832AF2C925}"/>
              </a:ext>
            </a:extLst>
          </p:cNvPr>
          <p:cNvSpPr>
            <a:spLocks noChangeArrowheads="1"/>
          </p:cNvSpPr>
          <p:nvPr/>
        </p:nvSpPr>
        <p:spPr bwMode="auto">
          <a:xfrm>
            <a:off x="685800" y="3617642"/>
            <a:ext cx="7772400" cy="1395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4000" b="1" dirty="0">
                <a:solidFill>
                  <a:srgbClr val="002060"/>
                </a:solidFill>
                <a:latin typeface="Tahoma" panose="020B0604030504040204" pitchFamily="34" charset="0"/>
              </a:rPr>
              <a:t>Step 9 and 10: Execute plan and create lower-level plans</a:t>
            </a:r>
          </a:p>
        </p:txBody>
      </p:sp>
    </p:spTree>
    <p:extLst>
      <p:ext uri="{BB962C8B-B14F-4D97-AF65-F5344CB8AC3E}">
        <p14:creationId xmlns:p14="http://schemas.microsoft.com/office/powerpoint/2010/main" val="106573203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796</TotalTime>
  <Words>4346</Words>
  <Application>Microsoft Macintosh PowerPoint</Application>
  <PresentationFormat>On-screen Show (4:3)</PresentationFormat>
  <Paragraphs>409</Paragraphs>
  <Slides>28</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Myriad Pro</vt:lpstr>
      <vt:lpstr>Tahoma</vt:lpstr>
      <vt:lpstr>Times New Roman</vt:lpstr>
      <vt:lpstr>Verdana</vt:lpstr>
      <vt:lpstr>20140311PresentationUWTSDTemplate</vt:lpstr>
      <vt:lpstr>PowerPoint Presentation</vt:lpstr>
      <vt:lpstr>An  approach to planning software projects</vt:lpstr>
      <vt:lpstr>‘Step Wise’ - aspirations</vt:lpstr>
      <vt:lpstr>‘Step Wise’ - an overview</vt:lpstr>
      <vt:lpstr>A project scenario</vt:lpstr>
      <vt:lpstr>Project scenario - continued</vt:lpstr>
      <vt:lpstr>Step 1 establish project scope and objectives</vt:lpstr>
      <vt:lpstr>Step 1 continued</vt:lpstr>
      <vt:lpstr>Back to the scenario</vt:lpstr>
      <vt:lpstr>Step 2 Establish project infrastructure</vt:lpstr>
      <vt:lpstr>Step 3 Analysis of project characteristics</vt:lpstr>
      <vt:lpstr>Step 3 continued</vt:lpstr>
      <vt:lpstr>Back to the scenario</vt:lpstr>
      <vt:lpstr>Step 4 Identify project products and activities</vt:lpstr>
      <vt:lpstr>Products</vt:lpstr>
      <vt:lpstr>Products</vt:lpstr>
      <vt:lpstr>Product description (PD)</vt:lpstr>
      <vt:lpstr>Step 4 continued</vt:lpstr>
      <vt:lpstr>Step 4.3 Recognize product instances</vt:lpstr>
      <vt:lpstr>4.4. Produce ideal activity network</vt:lpstr>
      <vt:lpstr>An ‘ideal’ activity </vt:lpstr>
      <vt:lpstr>Step 4.5 Add check-points if needed </vt:lpstr>
      <vt:lpstr>Step 5:Estimate effort for each activity</vt:lpstr>
      <vt:lpstr>Step 6: Identify activity risks</vt:lpstr>
      <vt:lpstr>PowerPoint Presentation</vt:lpstr>
      <vt:lpstr>Step 7: Allocate resources</vt:lpstr>
      <vt:lpstr>Gantt charts</vt:lpstr>
      <vt:lpstr>Step 8: Review/publicise plan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46</cp:revision>
  <cp:lastPrinted>2018-07-09T15:27:01Z</cp:lastPrinted>
  <dcterms:created xsi:type="dcterms:W3CDTF">2002-10-07T19:43:58Z</dcterms:created>
  <dcterms:modified xsi:type="dcterms:W3CDTF">2022-11-08T06:40:01Z</dcterms:modified>
</cp:coreProperties>
</file>