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0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201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590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153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226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371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242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81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005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123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979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929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8141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96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10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62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22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3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024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CFFA9-4428-FEE1-025C-2F80AEF84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10257692" cy="4774345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/>
              <a:t>Student name</a:t>
            </a:r>
            <a:r>
              <a:rPr lang="en-GB" sz="3600" dirty="0"/>
              <a:t>: Emmanuel Kumi Agyabeng</a:t>
            </a:r>
            <a:br>
              <a:rPr lang="en-GB" sz="3600" dirty="0"/>
            </a:br>
            <a:r>
              <a:rPr lang="en-GB" sz="3600" b="1" dirty="0"/>
              <a:t>Student ID</a:t>
            </a:r>
            <a:r>
              <a:rPr lang="en-GB" sz="3600" dirty="0"/>
              <a:t>: 2430040</a:t>
            </a:r>
            <a:br>
              <a:rPr lang="en-GB" sz="3600" dirty="0"/>
            </a:br>
            <a:r>
              <a:rPr lang="en-GB" sz="3600" b="1" dirty="0"/>
              <a:t>Module name</a:t>
            </a:r>
            <a:r>
              <a:rPr lang="en-GB" sz="3600" dirty="0"/>
              <a:t>: Introduction to Physiology</a:t>
            </a:r>
            <a:br>
              <a:rPr lang="en-GB" sz="3600" dirty="0"/>
            </a:br>
            <a:r>
              <a:rPr lang="en-GB" sz="3600" b="1" dirty="0"/>
              <a:t>Module code</a:t>
            </a:r>
            <a:r>
              <a:rPr lang="en-GB" sz="3600" dirty="0"/>
              <a:t>: BMHP5023_LON</a:t>
            </a:r>
            <a:br>
              <a:rPr lang="en-GB" sz="3600" dirty="0"/>
            </a:br>
            <a:r>
              <a:rPr lang="en-GB" sz="3600" b="1" dirty="0"/>
              <a:t>Lecturer name</a:t>
            </a:r>
            <a:r>
              <a:rPr lang="en-GB" sz="3600" dirty="0"/>
              <a:t>: Dr Soban Sidiq</a:t>
            </a:r>
            <a:br>
              <a:rPr lang="en-GB" sz="3600" dirty="0"/>
            </a:br>
            <a:r>
              <a:rPr lang="en-GB" sz="3600" b="1" dirty="0"/>
              <a:t>Assessment</a:t>
            </a:r>
            <a:r>
              <a:rPr lang="en-GB" sz="3600" dirty="0"/>
              <a:t>:  Assignment 2 case study</a:t>
            </a:r>
            <a:br>
              <a:rPr lang="en-GB" sz="8800" dirty="0"/>
            </a:b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416467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1357F-B193-9EB8-8B89-0432599F6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36113"/>
          </a:xfrm>
        </p:spPr>
        <p:txBody>
          <a:bodyPr/>
          <a:lstStyle/>
          <a:p>
            <a:r>
              <a:rPr lang="en-GB" dirty="0"/>
              <a:t> Introduction to COPD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E2DA7-0FD5-FEC4-D804-FABBB7C5E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88832"/>
            <a:ext cx="8946541" cy="4759568"/>
          </a:xfrm>
        </p:spPr>
        <p:txBody>
          <a:bodyPr>
            <a:normAutofit/>
          </a:bodyPr>
          <a:lstStyle/>
          <a:p>
            <a:r>
              <a:rPr lang="en-GB" dirty="0"/>
              <a:t>COPD is a long-term lung condition.</a:t>
            </a:r>
          </a:p>
          <a:p>
            <a:r>
              <a:rPr lang="en-GB" dirty="0"/>
              <a:t>It causes airflow obstruction.</a:t>
            </a:r>
          </a:p>
          <a:p>
            <a:pPr marL="0" indent="0">
              <a:buNone/>
            </a:pPr>
            <a:r>
              <a:rPr lang="en-GB" dirty="0"/>
              <a:t> Common symptoms include:</a:t>
            </a:r>
          </a:p>
          <a:p>
            <a:endParaRPr lang="en-GB" dirty="0"/>
          </a:p>
          <a:p>
            <a:r>
              <a:rPr lang="en-GB" dirty="0"/>
              <a:t>  Breathlessness</a:t>
            </a:r>
          </a:p>
          <a:p>
            <a:r>
              <a:rPr lang="en-GB" dirty="0"/>
              <a:t>  Persistent cough</a:t>
            </a:r>
          </a:p>
          <a:p>
            <a:r>
              <a:rPr lang="en-GB" dirty="0"/>
              <a:t>  Sputum production</a:t>
            </a:r>
          </a:p>
          <a:p>
            <a:r>
              <a:rPr lang="en-GB" dirty="0"/>
              <a:t>  Wheezing</a:t>
            </a:r>
          </a:p>
          <a:p>
            <a:r>
              <a:rPr lang="en-GB" dirty="0"/>
              <a:t>Smoking is the main preventable risk factor.</a:t>
            </a:r>
          </a:p>
          <a:p>
            <a:r>
              <a:rPr lang="en-GB" dirty="0"/>
              <a:t>COPD cannot currently be cured, but symptoms can be managed </a:t>
            </a:r>
            <a:r>
              <a:rPr lang="da-DK" dirty="0"/>
              <a:t>(NHS, 2024).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089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512F0-AF09-6978-1F74-1A62A537D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D779F-0FAD-7CD5-2AE3-1AA51FB2B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12986"/>
            <a:ext cx="8946541" cy="493541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Fictional service user: Mr Alpha</a:t>
            </a:r>
          </a:p>
          <a:p>
            <a:r>
              <a:rPr lang="en-GB" dirty="0"/>
              <a:t>Age: 68 years</a:t>
            </a:r>
          </a:p>
          <a:p>
            <a:r>
              <a:rPr lang="en-GB" dirty="0"/>
              <a:t>Sex: Male</a:t>
            </a:r>
          </a:p>
          <a:p>
            <a:r>
              <a:rPr lang="en-GB" dirty="0"/>
              <a:t>Employment: Retired</a:t>
            </a:r>
          </a:p>
          <a:p>
            <a:r>
              <a:rPr lang="en-GB" dirty="0"/>
              <a:t>Living situation: Lives alone</a:t>
            </a:r>
          </a:p>
          <a:p>
            <a:r>
              <a:rPr lang="en-GB" dirty="0"/>
              <a:t>Diagnosis: Moderate COPD</a:t>
            </a:r>
          </a:p>
          <a:p>
            <a:r>
              <a:rPr lang="en-GB" dirty="0"/>
              <a:t>Smoking history: Smoked for approximately 35 years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Current symptoms</a:t>
            </a:r>
          </a:p>
          <a:p>
            <a:r>
              <a:rPr lang="en-GB" dirty="0"/>
              <a:t>  Breathlessness when walking</a:t>
            </a:r>
          </a:p>
          <a:p>
            <a:r>
              <a:rPr lang="en-GB" dirty="0"/>
              <a:t>  Morning cough</a:t>
            </a:r>
          </a:p>
          <a:p>
            <a:r>
              <a:rPr lang="en-GB" dirty="0"/>
              <a:t>  Increased sputum</a:t>
            </a:r>
          </a:p>
          <a:p>
            <a:r>
              <a:rPr lang="en-GB" dirty="0"/>
              <a:t>  Reduced exercise(NICE, 2019)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157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4EBB-C6A4-C9B6-13D0-C298017C1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Respiratory System: Relevant Anatomy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82791-8453-7982-74A1-D440C1335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• The respiratory system brings oxygen into the body and removes carbon dioxide  </a:t>
            </a:r>
          </a:p>
          <a:p>
            <a:r>
              <a:rPr lang="en-GB" dirty="0"/>
              <a:t>• Air enters through the nose/mouth, travelling to the trachea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• Trachea divides into right and left bronchi, then smaller bronchioles  </a:t>
            </a:r>
          </a:p>
          <a:p>
            <a:r>
              <a:rPr lang="en-GB" dirty="0"/>
              <a:t>• Alveoli at the end of bronchioles are where gas exchange occurs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• Diaphragm contracts to draw air into lungs  </a:t>
            </a:r>
          </a:p>
          <a:p>
            <a:r>
              <a:rPr lang="en-GB" dirty="0"/>
              <a:t>• COPD disrupts normal breathing and gas exchange process(Barnes et al, 2021).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564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0B345-B802-E36E-C67C-DB1D46691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36820"/>
          </a:xfrm>
        </p:spPr>
        <p:txBody>
          <a:bodyPr/>
          <a:lstStyle/>
          <a:p>
            <a:r>
              <a:rPr lang="en-GB" dirty="0"/>
              <a:t>Normal Respiratory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0CEC8-36A6-4F4C-F9A9-E8CF55A3D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89538"/>
            <a:ext cx="9892934" cy="495886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Breathing Process  </a:t>
            </a:r>
          </a:p>
          <a:p>
            <a:r>
              <a:rPr lang="en-GB" dirty="0"/>
              <a:t>Inspiration involves diaphragm contraction, increasing chest space for air intake.  </a:t>
            </a:r>
          </a:p>
          <a:p>
            <a:r>
              <a:rPr lang="en-GB" dirty="0"/>
              <a:t>Oxygen reaches the alveoli, passing into the blood; carbon dioxide moves into the alveoli.  </a:t>
            </a:r>
          </a:p>
          <a:p>
            <a:r>
              <a:rPr lang="en-GB" dirty="0"/>
              <a:t>Expiration occurs when the diaphragm relaxes, allowing air out of the lungs.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Importance of Breathing  </a:t>
            </a:r>
          </a:p>
          <a:p>
            <a:r>
              <a:rPr lang="en-GB" dirty="0"/>
              <a:t> Essential for delivering oxygen for cell function.  </a:t>
            </a:r>
          </a:p>
          <a:p>
            <a:r>
              <a:rPr lang="en-GB" dirty="0"/>
              <a:t>Removes carbon dioxide waste from metabolism.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COPD Effects  </a:t>
            </a:r>
          </a:p>
          <a:p>
            <a:r>
              <a:rPr lang="en-GB" dirty="0"/>
              <a:t>COPD restricts airflow, complicating air movement during exercise.  </a:t>
            </a:r>
          </a:p>
          <a:p>
            <a:r>
              <a:rPr lang="en-GB" dirty="0"/>
              <a:t> Management focuses on reducing symptoms and preventing health issues (GOLD, 2026).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129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482EC-2B82-2002-155F-9C402AF31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COPD Affects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ABAA1-3863-EEEE-1249-9F3304C2B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Effects of COPD on the Respiratory System  </a:t>
            </a:r>
          </a:p>
          <a:p>
            <a:r>
              <a:rPr lang="en-GB" dirty="0"/>
              <a:t>• Long-term inflammation causes airways to swell and narrow.  </a:t>
            </a:r>
          </a:p>
          <a:p>
            <a:r>
              <a:rPr lang="en-GB" dirty="0"/>
              <a:t>• Excess mucus production can block airways further.  </a:t>
            </a:r>
          </a:p>
          <a:p>
            <a:r>
              <a:rPr lang="en-GB" dirty="0"/>
              <a:t>• Emphysema damages the walls of the alveoli, hindering gas exchange in the body.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Air Trapping and Breathlessness  </a:t>
            </a:r>
          </a:p>
          <a:p>
            <a:r>
              <a:rPr lang="en-GB" dirty="0"/>
              <a:t>• Narrowed airways make it hard to breathe out completely.  </a:t>
            </a:r>
          </a:p>
          <a:p>
            <a:r>
              <a:rPr lang="en-GB" dirty="0"/>
              <a:t>• Some air remains in the lungs, causing breathlessness during activity.  </a:t>
            </a:r>
          </a:p>
          <a:p>
            <a:r>
              <a:rPr lang="en-GB" dirty="0"/>
              <a:t>• COPD leads to poorly reversible airway obstruction, small-airway disease, and emphysema (Barnes et al, 2021).</a:t>
            </a:r>
          </a:p>
          <a:p>
            <a:r>
              <a:rPr lang="en-GB" dirty="0"/>
              <a:t>• Mr Alpha's breathlessness is due to respiratory changes such as trapped air.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406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918F0-4C09-BF7E-C809-3020D55F1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and Lifestyle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0C257-F9AC-9A4F-0F53-B7AEE1C05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540206"/>
            <a:ext cx="8946541" cy="486507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Risk Factors in Mr Alpha's Care Plan  </a:t>
            </a:r>
          </a:p>
          <a:p>
            <a:r>
              <a:rPr lang="en-GB" dirty="0"/>
              <a:t>Previous long-term smoking history is the biggest risk factor, linked to COPD.  </a:t>
            </a:r>
          </a:p>
          <a:p>
            <a:r>
              <a:rPr lang="en-GB" dirty="0"/>
              <a:t>Preventing relapse is crucial, despite Mr Alpha having stopped smoking.  </a:t>
            </a:r>
          </a:p>
          <a:p>
            <a:r>
              <a:rPr lang="en-GB" dirty="0"/>
              <a:t>Other risk factors include passive smoke, infections, air pollution, and inactivity.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Physical Activity Concerns  </a:t>
            </a:r>
          </a:p>
          <a:p>
            <a:r>
              <a:rPr lang="en-GB" dirty="0"/>
              <a:t>Mr. Alpha is physically inactive due to fear of breathlessness.  </a:t>
            </a:r>
          </a:p>
          <a:p>
            <a:r>
              <a:rPr lang="en-GB" dirty="0"/>
              <a:t>Avoiding activity can lead to weaker muscles and reduced fitness.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Inhaler Technique Importance  </a:t>
            </a:r>
          </a:p>
          <a:p>
            <a:r>
              <a:rPr lang="en-GB" dirty="0"/>
              <a:t>Correct inhaler use is essential for effective medication delivery.  </a:t>
            </a:r>
          </a:p>
          <a:p>
            <a:r>
              <a:rPr lang="en-GB" dirty="0"/>
              <a:t>Technique should be checked at treatment start, at changes, and annually.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814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22AD7-DAC7-3C0A-0D40-69CC6948E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11959"/>
          </a:xfrm>
        </p:spPr>
        <p:txBody>
          <a:bodyPr/>
          <a:lstStyle/>
          <a:p>
            <a:r>
              <a:rPr lang="en-GB" sz="3600" dirty="0"/>
              <a:t>Assessment and Identified Care Needs</a:t>
            </a:r>
            <a:br>
              <a:rPr lang="en-GB" sz="44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244A9-8566-81B6-CA5F-F0315ACD4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12278"/>
            <a:ext cx="8946541" cy="47361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Holistic Assessment Needs  </a:t>
            </a:r>
          </a:p>
          <a:p>
            <a:r>
              <a:rPr lang="en-GB" dirty="0"/>
              <a:t>COPD impacts more than just the lungs, a thorough assessment is necessary.  </a:t>
            </a:r>
          </a:p>
          <a:p>
            <a:r>
              <a:rPr lang="en-GB" dirty="0"/>
              <a:t>Check physical symptoms: breathlessness, cough, sputum, exercise tolerance.  </a:t>
            </a:r>
          </a:p>
          <a:p>
            <a:pPr marL="0" indent="0">
              <a:buNone/>
            </a:pPr>
            <a:r>
              <a:rPr lang="en-GB" dirty="0"/>
              <a:t> Review inhaler technique at treatment start/changes and annually (NICE, 2019).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Psychological and Social Factors  </a:t>
            </a:r>
          </a:p>
          <a:p>
            <a:r>
              <a:rPr lang="en-GB" dirty="0"/>
              <a:t>Assess Mr. Alpha's anxiety about breathlessness.  </a:t>
            </a:r>
          </a:p>
          <a:p>
            <a:r>
              <a:rPr lang="en-GB" dirty="0"/>
              <a:t>Consider living situation; he may need support during flare-ups.  </a:t>
            </a:r>
          </a:p>
          <a:p>
            <a:r>
              <a:rPr lang="en-GB" dirty="0"/>
              <a:t>Evaluate how COPD affects daily activities like washing and cooking.  </a:t>
            </a:r>
          </a:p>
          <a:p>
            <a:r>
              <a:rPr lang="en-GB" dirty="0"/>
              <a:t>Include factors such as exacerbation history and frailty in assessment.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133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E1D21-F1A8-DE26-F190-01D31C07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32385"/>
          </a:xfrm>
        </p:spPr>
        <p:txBody>
          <a:bodyPr/>
          <a:lstStyle/>
          <a:p>
            <a:r>
              <a:rPr lang="en-GB" dirty="0"/>
              <a:t>Individualised Care Plan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5D2C8-0F62-F75E-D7E7-99AC3C77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508" y="1371600"/>
            <a:ext cx="9182345" cy="487679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Improve breathlessness control by reviewing medicines and inhaler technique  </a:t>
            </a:r>
          </a:p>
          <a:p>
            <a:endParaRPr lang="en-GB" dirty="0"/>
          </a:p>
          <a:p>
            <a:r>
              <a:rPr lang="en-GB" dirty="0"/>
              <a:t>Increase safe physical activity, such as running or brisk walking, to support pulmonary rehabilitation (NICE, 2019).</a:t>
            </a:r>
          </a:p>
          <a:p>
            <a:endParaRPr lang="en-GB" dirty="0"/>
          </a:p>
          <a:p>
            <a:r>
              <a:rPr lang="en-GB" dirty="0"/>
              <a:t>Prevent smoking relapse; thus, continue support and advice as needed  </a:t>
            </a:r>
          </a:p>
          <a:p>
            <a:endParaRPr lang="en-GB" dirty="0"/>
          </a:p>
          <a:p>
            <a:r>
              <a:rPr lang="en-GB" dirty="0"/>
              <a:t>Reduce exacerbation impacts; thus, create an individual action plan  </a:t>
            </a:r>
          </a:p>
          <a:p>
            <a:endParaRPr lang="en-GB" dirty="0"/>
          </a:p>
          <a:p>
            <a:r>
              <a:rPr lang="en-GB" dirty="0"/>
              <a:t>Prevent respiratory infections through appropriate vaccinations  </a:t>
            </a:r>
          </a:p>
          <a:p>
            <a:endParaRPr lang="en-GB" dirty="0"/>
          </a:p>
          <a:p>
            <a:r>
              <a:rPr lang="en-GB" dirty="0"/>
              <a:t>Maintain Mr Alpha's independence; include his goals and preferences  </a:t>
            </a:r>
          </a:p>
          <a:p>
            <a:endParaRPr lang="en-GB" dirty="0"/>
          </a:p>
          <a:p>
            <a:r>
              <a:rPr lang="en-GB" dirty="0"/>
              <a:t>Demonstrate person-centred care focusing on what matters to Mr Alpha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530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EC261-147F-AAEE-E4EA-2FB88C00D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Medication and Inhaler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39D86-51FE-4048-EE38-A21ED4FBB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170" y="1853248"/>
            <a:ext cx="9252684" cy="43951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Mr Alpha's medication should be chosen by the prescriber based on symptoms, exacerbation history and clinical assessment.  </a:t>
            </a:r>
          </a:p>
          <a:p>
            <a:r>
              <a:rPr lang="en-GB" dirty="0"/>
              <a:t>NICE advises using short-acting bronchodilators for initial relief.   </a:t>
            </a:r>
          </a:p>
          <a:p>
            <a:r>
              <a:rPr lang="en-GB" dirty="0"/>
              <a:t>For COPD patients with ongoing breathlessness, LAMA plus LABA are recommended if no asthma features exist(NICE, 2019).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Patient Education</a:t>
            </a:r>
          </a:p>
          <a:p>
            <a:r>
              <a:rPr lang="en-GB" dirty="0"/>
              <a:t>Medication alone is insufficient; Mr Alpha must understand inhaler use.  </a:t>
            </a:r>
          </a:p>
          <a:p>
            <a:r>
              <a:rPr lang="en-GB" dirty="0"/>
              <a:t>Regular checks on inhaler technique and adherence are essential.  </a:t>
            </a:r>
          </a:p>
          <a:p>
            <a:r>
              <a:rPr lang="en-GB" dirty="0"/>
              <a:t>An incorrectly used inhaler can reduce medicine effectiveness.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311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634CD-6D18-34A6-F69D-4FC4D2EA8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Exacerbation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A0C8-31CD-F62C-6E56-665A7466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3951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COPD symptoms can change over time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Discuss Mr Alpha's breathlessness, cough, sputum, exercise, and exacerbations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Review of Management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Check inhaler technique and adherence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Develop an individualised self-management plan and exacerbation action plan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Action plan should outline signs of flare-ups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Mr A should know when to use rescue treatment and contact    healthcare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Education and monitoring must be regular and personalized(Schrijver et al, 2022).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029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830A9-8250-EB77-9BD1-C21B2CA1F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Lifestyle and Pulmonary Rehabilitation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88B79-CFE6-B2AC-228C-B150EA866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50848"/>
            <a:ext cx="8946541" cy="47975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 Exercise training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Builds confidence</a:t>
            </a:r>
          </a:p>
          <a:p>
            <a:r>
              <a:rPr lang="en-GB" dirty="0"/>
              <a:t>Improves exercise capacity</a:t>
            </a:r>
          </a:p>
          <a:p>
            <a:r>
              <a:rPr lang="en-GB" dirty="0"/>
              <a:t>Can reduce breathlessness</a:t>
            </a:r>
          </a:p>
          <a:p>
            <a:r>
              <a:rPr lang="en-GB" dirty="0"/>
              <a:t> Maintain physical activity</a:t>
            </a:r>
          </a:p>
          <a:p>
            <a:r>
              <a:rPr lang="en-GB" dirty="0"/>
              <a:t>Healthy balanced diet</a:t>
            </a:r>
          </a:p>
          <a:p>
            <a:r>
              <a:rPr lang="en-GB" dirty="0"/>
              <a:t>Smoking relapse prevention</a:t>
            </a:r>
          </a:p>
          <a:p>
            <a:r>
              <a:rPr lang="en-GB" dirty="0"/>
              <a:t>Vaccinations</a:t>
            </a:r>
          </a:p>
          <a:p>
            <a:r>
              <a:rPr lang="en-GB" dirty="0"/>
              <a:t> Psychological support( BTS,2023)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2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6708-CFC4-68E2-9A7E-0ABB747CE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and Multidisciplinary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5746B-67DF-8DD6-CA0E-795662807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Good communication is essential for safe and person-centred care.</a:t>
            </a:r>
          </a:p>
          <a:p>
            <a:endParaRPr lang="en-GB" dirty="0"/>
          </a:p>
          <a:p>
            <a:r>
              <a:rPr lang="en-GB" dirty="0"/>
              <a:t>Mr A should be treated as an active partner in his care rather than simply being told what to do.</a:t>
            </a:r>
          </a:p>
          <a:p>
            <a:endParaRPr lang="en-GB" dirty="0"/>
          </a:p>
          <a:p>
            <a:r>
              <a:rPr lang="en-GB" dirty="0"/>
              <a:t>Healthcare professionals should use simple language and avoid unnecessary medical terms.</a:t>
            </a:r>
          </a:p>
          <a:p>
            <a:endParaRPr lang="en-GB" dirty="0"/>
          </a:p>
          <a:p>
            <a:r>
              <a:rPr lang="en-GB" dirty="0"/>
              <a:t>For example, instead of saying “exacerbation”, the healthcare professional could also explain that this means a flare-up or sudden worsening of COPD symptoms.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7118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AF9EF-84ED-3F26-D2AF-7EEAF5442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D8E8A-8D58-6EDD-8525-2D707C850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Ethical Considerations in Care </a:t>
            </a:r>
          </a:p>
          <a:p>
            <a:r>
              <a:rPr lang="en-GB" dirty="0"/>
              <a:t>Autonomy: Mr A has the right to participate in treatment decisions.  </a:t>
            </a:r>
          </a:p>
          <a:p>
            <a:r>
              <a:rPr lang="en-GB" dirty="0"/>
              <a:t>Beneficence: Care should aim to benefit Mr A.  </a:t>
            </a:r>
          </a:p>
          <a:p>
            <a:r>
              <a:rPr lang="en-GB" dirty="0"/>
              <a:t>Non-maleficence: Avoid causing unnecessary harm; discuss medication side effects.  </a:t>
            </a:r>
          </a:p>
          <a:p>
            <a:r>
              <a:rPr lang="en-GB" dirty="0"/>
              <a:t>Justice: Ensure fair access to healthcare, irrespective of age or social status.  </a:t>
            </a:r>
          </a:p>
          <a:p>
            <a:r>
              <a:rPr lang="en-GB" dirty="0"/>
              <a:t>Confidentiality: Share personal information only as needed.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Care Plan Goals  </a:t>
            </a:r>
          </a:p>
          <a:p>
            <a:r>
              <a:rPr lang="en-GB" dirty="0"/>
              <a:t>Person-centred and evidence-based approach.  </a:t>
            </a:r>
          </a:p>
          <a:p>
            <a:r>
              <a:rPr lang="en-GB" dirty="0"/>
              <a:t>Focus on managing COPD, reducing exacerbations, maintaining independence, and improving quality of life.  </a:t>
            </a:r>
          </a:p>
          <a:p>
            <a:r>
              <a:rPr lang="en-GB" dirty="0"/>
              <a:t>Emphasise shared decision-making in treatment (NICE, 2019).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135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16E09-1036-7EA9-BFBD-2979301A7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72995"/>
            <a:ext cx="9404723" cy="61783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3C141-6551-D3B5-C89E-86CCB67F3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54" y="585216"/>
            <a:ext cx="11406554" cy="5663184"/>
          </a:xfrm>
        </p:spPr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Barnes, P.J., Burney, P.G.J., Silverman, E.K., Celli, B.R., Vestbo, J., </a:t>
            </a:r>
            <a:r>
              <a:rPr lang="en-GB" dirty="0" err="1"/>
              <a:t>Wedzicha</a:t>
            </a:r>
            <a:r>
              <a:rPr lang="en-GB" dirty="0"/>
              <a:t>, J.A. and Wouters, E.F.M. (2015) ‘Chronic obstructive pulmonary disease’, *Nature Reviews Disease Primers*, 1, 15076. doi:10.1038/nrdp.2015.76.</a:t>
            </a:r>
          </a:p>
          <a:p>
            <a:r>
              <a:rPr lang="en-GB" dirty="0"/>
              <a:t>British Thoracic Society (2022) ‘British Thoracic Society guideline on pulmonary rehabilitation in adults’, *Thorax*, 68(Suppl 2), pp. ii1–ii30. doi:10.1136/thoraxjnl-2013-203808.</a:t>
            </a:r>
          </a:p>
          <a:p>
            <a:r>
              <a:rPr lang="en-GB" dirty="0"/>
              <a:t>British Thoracic Society (2023) ‘British Thoracic Society Clinical Statement on pulmonary rehabilitation’, *Thorax*, 78(Suppl 5), pp. s2–s15.</a:t>
            </a:r>
          </a:p>
          <a:p>
            <a:r>
              <a:rPr lang="en-GB" dirty="0"/>
              <a:t>Global Initiative for Chronic Obstructive Lung Disease (GOLD) (2026) Global Strategy for the Prevention, Diagnosis and Management of COPD: 2026 Report. Available from GOLD.</a:t>
            </a:r>
          </a:p>
          <a:p>
            <a:r>
              <a:rPr lang="en-GB" dirty="0"/>
              <a:t>National Institute for Health and Care Excellence (NICE) (2019) Chronic obstructive pulmonary disease in over 16s: diagnosis and management (NG115). Updated information available from NICE.</a:t>
            </a:r>
          </a:p>
          <a:p>
            <a:r>
              <a:rPr lang="en-GB" dirty="0"/>
              <a:t>National Institute for Health and Care Excellence (NICE) (2026) Quality statement 2: Inhaler technique – Chronic obstructive pulmonary disease in adults.</a:t>
            </a:r>
          </a:p>
          <a:p>
            <a:r>
              <a:rPr lang="en-GB" dirty="0"/>
              <a:t>NHS (2024) Chronic obstructive pulmonary disease (COPD): Treatment. NHS.</a:t>
            </a:r>
          </a:p>
          <a:p>
            <a:r>
              <a:rPr lang="en-GB" dirty="0"/>
              <a:t>Schrijver, J., </a:t>
            </a:r>
            <a:r>
              <a:rPr lang="en-GB" dirty="0" err="1"/>
              <a:t>Lenferink</a:t>
            </a:r>
            <a:r>
              <a:rPr lang="en-GB" dirty="0"/>
              <a:t>, A., Brusse-Keizer, M., </a:t>
            </a:r>
            <a:r>
              <a:rPr lang="en-GB" dirty="0" err="1"/>
              <a:t>Zwerink</a:t>
            </a:r>
            <a:r>
              <a:rPr lang="en-GB" dirty="0"/>
              <a:t>, M., van der Valk, P.D.L.P.M., van der Palen, J. and Effing, T.W. (2022) ‘Self-management interventions for people with chronic obstructive pulmonary disease’, Cochrane Database of Systematic Reviews, 2022(1), CD002990. doi:10.1002/14651858.CD002990.pub4.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403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161</TotalTime>
  <Words>1421</Words>
  <Application>Microsoft Office PowerPoint</Application>
  <PresentationFormat>Widescreen</PresentationFormat>
  <Paragraphs>168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Century Gothic</vt:lpstr>
      <vt:lpstr>Wingdings</vt:lpstr>
      <vt:lpstr>Wingdings 3</vt:lpstr>
      <vt:lpstr>Ion</vt:lpstr>
      <vt:lpstr>Student name: Emmanuel Kumi Agyabeng Student ID: 2430040 Module name: Introduction to Physiology Module code: BMHP5023_LON Lecturer name: Dr Soban Sidiq Assessment:  Assignment 2 case study </vt:lpstr>
      <vt:lpstr> Introduction to COPD</vt:lpstr>
      <vt:lpstr>Fictional Patient Profile</vt:lpstr>
      <vt:lpstr>Respiratory System: Relevant Anatomy</vt:lpstr>
      <vt:lpstr>Normal Respiratory Physiology</vt:lpstr>
      <vt:lpstr>How COPD Affects the Respiratory System</vt:lpstr>
      <vt:lpstr>Risk Factors and Lifestyle</vt:lpstr>
      <vt:lpstr>Assessment and Identified Care Needs  </vt:lpstr>
      <vt:lpstr>Individualised Care Plan  </vt:lpstr>
      <vt:lpstr>Medication and Inhaler Management</vt:lpstr>
      <vt:lpstr>Monitoring and Exacerbation Prevention</vt:lpstr>
      <vt:lpstr>Lifestyle and Pulmonary Rehabilitation  </vt:lpstr>
      <vt:lpstr>Communication and Multidisciplinary Care</vt:lpstr>
      <vt:lpstr>Ethical Considerations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Emmanuel Kumi Agyabeng (2430040)</dc:creator>
  <cp:lastModifiedBy>Emmanuel Kumi Agyabeng (2430040)</cp:lastModifiedBy>
  <cp:revision>3</cp:revision>
  <dcterms:created xsi:type="dcterms:W3CDTF">2026-08-13T22:06:08Z</dcterms:created>
  <dcterms:modified xsi:type="dcterms:W3CDTF">2026-08-14T02:19:16Z</dcterms:modified>
</cp:coreProperties>
</file>